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68"/>
  </p:notesMasterIdLst>
  <p:handoutMasterIdLst>
    <p:handoutMasterId r:id="rId69"/>
  </p:handoutMasterIdLst>
  <p:sldIdLst>
    <p:sldId id="256" r:id="rId7"/>
    <p:sldId id="258" r:id="rId8"/>
    <p:sldId id="259" r:id="rId9"/>
    <p:sldId id="361" r:id="rId10"/>
    <p:sldId id="362" r:id="rId11"/>
    <p:sldId id="363" r:id="rId12"/>
    <p:sldId id="364" r:id="rId13"/>
    <p:sldId id="365" r:id="rId14"/>
    <p:sldId id="366" r:id="rId15"/>
    <p:sldId id="367" r:id="rId16"/>
    <p:sldId id="368" r:id="rId17"/>
    <p:sldId id="369" r:id="rId18"/>
    <p:sldId id="370" r:id="rId19"/>
    <p:sldId id="371" r:id="rId20"/>
    <p:sldId id="376" r:id="rId21"/>
    <p:sldId id="449" r:id="rId22"/>
    <p:sldId id="378" r:id="rId23"/>
    <p:sldId id="381" r:id="rId24"/>
    <p:sldId id="450" r:id="rId25"/>
    <p:sldId id="383" r:id="rId26"/>
    <p:sldId id="451" r:id="rId27"/>
    <p:sldId id="452" r:id="rId28"/>
    <p:sldId id="386" r:id="rId29"/>
    <p:sldId id="387" r:id="rId30"/>
    <p:sldId id="453" r:id="rId31"/>
    <p:sldId id="454" r:id="rId32"/>
    <p:sldId id="388" r:id="rId33"/>
    <p:sldId id="455" r:id="rId34"/>
    <p:sldId id="456" r:id="rId35"/>
    <p:sldId id="394" r:id="rId36"/>
    <p:sldId id="457" r:id="rId37"/>
    <p:sldId id="458" r:id="rId38"/>
    <p:sldId id="459" r:id="rId39"/>
    <p:sldId id="460" r:id="rId40"/>
    <p:sldId id="400" r:id="rId41"/>
    <p:sldId id="461" r:id="rId42"/>
    <p:sldId id="403" r:id="rId43"/>
    <p:sldId id="462" r:id="rId44"/>
    <p:sldId id="463" r:id="rId45"/>
    <p:sldId id="464" r:id="rId46"/>
    <p:sldId id="465" r:id="rId47"/>
    <p:sldId id="466" r:id="rId48"/>
    <p:sldId id="467" r:id="rId49"/>
    <p:sldId id="468" r:id="rId50"/>
    <p:sldId id="469" r:id="rId51"/>
    <p:sldId id="470" r:id="rId52"/>
    <p:sldId id="404" r:id="rId53"/>
    <p:sldId id="471" r:id="rId54"/>
    <p:sldId id="472" r:id="rId55"/>
    <p:sldId id="473" r:id="rId56"/>
    <p:sldId id="474" r:id="rId57"/>
    <p:sldId id="475" r:id="rId58"/>
    <p:sldId id="476" r:id="rId59"/>
    <p:sldId id="477" r:id="rId60"/>
    <p:sldId id="478" r:id="rId61"/>
    <p:sldId id="411" r:id="rId62"/>
    <p:sldId id="479" r:id="rId63"/>
    <p:sldId id="480" r:id="rId64"/>
    <p:sldId id="481" r:id="rId65"/>
    <p:sldId id="482" r:id="rId66"/>
    <p:sldId id="416"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79646"/>
    <a:srgbClr val="0C9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1" autoAdjust="0"/>
    <p:restoredTop sz="94660"/>
  </p:normalViewPr>
  <p:slideViewPr>
    <p:cSldViewPr>
      <p:cViewPr varScale="1">
        <p:scale>
          <a:sx n="114" d="100"/>
          <a:sy n="114" d="100"/>
        </p:scale>
        <p:origin x="-1554" y="-108"/>
      </p:cViewPr>
      <p:guideLst>
        <p:guide orient="horz" pos="2184"/>
        <p:guide pos="2892"/>
      </p:guideLst>
    </p:cSldViewPr>
  </p:slideViewPr>
  <p:notesTextViewPr>
    <p:cViewPr>
      <p:scale>
        <a:sx n="100" d="100"/>
        <a:sy n="100" d="100"/>
      </p:scale>
      <p:origin x="0" y="0"/>
    </p:cViewPr>
  </p:notesTextViewPr>
  <p:notesViewPr>
    <p:cSldViewPr>
      <p:cViewPr varScale="1">
        <p:scale>
          <a:sx n="49" d="100"/>
          <a:sy n="49" d="100"/>
        </p:scale>
        <p:origin x="-2958" y="-90"/>
      </p:cViewPr>
      <p:guideLst>
        <p:guide orient="horz" pos="2912"/>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2017/9/28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1362988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2017/9/28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234841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2017/9/28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2017/9/28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7" cy="6857143"/>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40.xml"/><Relationship Id="rId7" Type="http://schemas.openxmlformats.org/officeDocument/2006/relationships/image" Target="../media/image9.png"/><Relationship Id="rId2" Type="http://schemas.openxmlformats.org/officeDocument/2006/relationships/audio" Target="file:///E:\&#26032;&#30446;&#26631;&#32508;&#21512;3&#30005;&#23376;&#25945;&#26696;-0927\&#26032;&#30446;&#26631;&#32508;&#21512;3&#30005;&#23376;&#25945;&#26696;-0927\&#26032;&#30446;&#26631;&#32508;&#21512;3%20Unit%203-0927\04%20Text\09.mp3" TargetMode="External"/><Relationship Id="rId1" Type="http://schemas.microsoft.com/office/2007/relationships/media" Target="file:///E:\&#26032;&#30446;&#26631;&#32508;&#21512;3&#30005;&#23376;&#25945;&#26696;-0927\&#26032;&#30446;&#26631;&#32508;&#21512;3&#30005;&#23376;&#25945;&#26696;-0927\&#26032;&#30446;&#26631;&#32508;&#21512;3%20Unit%203-0927\04%20Text\09.mp3" TargetMode="Externa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slide" Target="slide53.xml"/><Relationship Id="rId10" Type="http://schemas.openxmlformats.org/officeDocument/2006/relationships/image" Target="../media/image11.png"/><Relationship Id="rId4" Type="http://schemas.openxmlformats.org/officeDocument/2006/relationships/slide" Target="slide52.xml"/><Relationship Id="rId9" Type="http://schemas.openxmlformats.org/officeDocument/2006/relationships/hyperlink" Target="09.mp3"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10.mp3" TargetMode="External"/><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3-0927\04%20Text\10.mp3" TargetMode="External"/><Relationship Id="rId1" Type="http://schemas.microsoft.com/office/2007/relationships/media" Target="file:///E:\&#26032;&#30446;&#26631;&#32508;&#21512;3&#30005;&#23376;&#25945;&#26696;-0927\&#26032;&#30446;&#26631;&#32508;&#21512;3&#30005;&#23376;&#25945;&#26696;-0927\&#26032;&#30446;&#26631;&#32508;&#21512;3%20Unit%203-0927\04%20Text\10.mp3" TargetMode="Externa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3.png"/><Relationship Id="rId4" Type="http://schemas.openxmlformats.org/officeDocument/2006/relationships/slide" Target="slide54.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0.xml"/><Relationship Id="rId7" Type="http://schemas.openxmlformats.org/officeDocument/2006/relationships/image" Target="../media/image8.png"/><Relationship Id="rId12" Type="http://schemas.openxmlformats.org/officeDocument/2006/relationships/image" Target="../media/image24.png"/><Relationship Id="rId2" Type="http://schemas.openxmlformats.org/officeDocument/2006/relationships/audio" Target="file:///E:\&#26032;&#30446;&#26631;&#32508;&#21512;3&#30005;&#23376;&#25945;&#26696;-0927\&#26032;&#30446;&#26631;&#32508;&#21512;3&#30005;&#23376;&#25945;&#26696;-0927\&#26032;&#30446;&#26631;&#32508;&#21512;3%20Unit%203-0927\04%20Text\11.mp3" TargetMode="External"/><Relationship Id="rId1" Type="http://schemas.microsoft.com/office/2007/relationships/media" Target="file:///E:\&#26032;&#30446;&#26631;&#32508;&#21512;3&#30005;&#23376;&#25945;&#26696;-0927\&#26032;&#30446;&#26631;&#32508;&#21512;3&#30005;&#23376;&#25945;&#26696;-0927\&#26032;&#30446;&#26631;&#32508;&#21512;3%20Unit%203-0927\04%20Text\11.mp3" TargetMode="External"/><Relationship Id="rId6" Type="http://schemas.openxmlformats.org/officeDocument/2006/relationships/slide" Target="slide59.xml"/><Relationship Id="rId11" Type="http://schemas.openxmlformats.org/officeDocument/2006/relationships/image" Target="../media/image11.png"/><Relationship Id="rId5" Type="http://schemas.openxmlformats.org/officeDocument/2006/relationships/slide" Target="slide56.xml"/><Relationship Id="rId10" Type="http://schemas.openxmlformats.org/officeDocument/2006/relationships/hyperlink" Target="11.mp3" TargetMode="External"/><Relationship Id="rId4" Type="http://schemas.openxmlformats.org/officeDocument/2006/relationships/slide" Target="slide55.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hyperlink" Target="12.mp3" TargetMode="External"/><Relationship Id="rId3" Type="http://schemas.openxmlformats.org/officeDocument/2006/relationships/slideLayout" Target="../slideLayouts/slideLayout40.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3-0927\04%20Text\12.mp3" TargetMode="External"/><Relationship Id="rId1" Type="http://schemas.microsoft.com/office/2007/relationships/media" Target="file:///E:\&#26032;&#30446;&#26631;&#32508;&#21512;3&#30005;&#23376;&#25945;&#26696;-0927\&#26032;&#30446;&#26631;&#32508;&#21512;3&#30005;&#23376;&#25945;&#26696;-0927\&#26032;&#30446;&#26631;&#32508;&#21512;3%20Unit%203-0927\04%20Text\12.mp3" TargetMode="Externa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slide" Target="slide60.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13.mp3" TargetMode="External"/><Relationship Id="rId3" Type="http://schemas.openxmlformats.org/officeDocument/2006/relationships/slideLayout" Target="../slideLayouts/slideLayout29.xml"/><Relationship Id="rId7"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3-0927\04%20Text\13.mp3" TargetMode="External"/><Relationship Id="rId1" Type="http://schemas.microsoft.com/office/2007/relationships/media" Target="file:///E:\&#26032;&#30446;&#26631;&#32508;&#21512;3&#30005;&#23376;&#25945;&#26696;-0927\&#26032;&#30446;&#26631;&#32508;&#21512;3&#30005;&#23376;&#25945;&#26696;-0927\&#26032;&#30446;&#26631;&#32508;&#21512;3%20Unit%203-0927\04%20Text\13.mp3" TargetMode="Externa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6.png"/><Relationship Id="rId4" Type="http://schemas.openxmlformats.org/officeDocument/2006/relationships/slide" Target="slide61.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8.xml"/><Relationship Id="rId7" Type="http://schemas.openxmlformats.org/officeDocument/2006/relationships/image" Target="../media/image9.png"/><Relationship Id="rId12" Type="http://schemas.openxmlformats.org/officeDocument/2006/relationships/hyperlink" Target="Unit%2003%20-%20Text%20A.MP3" TargetMode="External"/><Relationship Id="rId2" Type="http://schemas.openxmlformats.org/officeDocument/2006/relationships/audio" Target="file:///E:\&#26032;&#30446;&#26631;&#32508;&#21512;3&#30005;&#23376;&#25945;&#26696;-0927\&#26032;&#30446;&#26631;&#32508;&#21512;3&#30005;&#23376;&#25945;&#26696;-0927\&#26032;&#30446;&#26631;&#32508;&#21512;3%20Unit%203-0927\04%20Text\01.mp3" TargetMode="External"/><Relationship Id="rId1" Type="http://schemas.microsoft.com/office/2007/relationships/media" Target="file:///E:\&#26032;&#30446;&#26631;&#32508;&#21512;3&#30005;&#23376;&#25945;&#26696;-0927\&#26032;&#30446;&#26631;&#32508;&#21512;3&#30005;&#23376;&#25945;&#26696;-0927\&#26032;&#30446;&#26631;&#32508;&#21512;3%20Unit%203-0927\04%20Text\01.mp3" TargetMode="Externa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slide" Target="slide17.xml"/><Relationship Id="rId10" Type="http://schemas.openxmlformats.org/officeDocument/2006/relationships/image" Target="../media/image11.png"/><Relationship Id="rId4" Type="http://schemas.openxmlformats.org/officeDocument/2006/relationships/slide" Target="slide15.xml"/><Relationship Id="rId9" Type="http://schemas.openxmlformats.org/officeDocument/2006/relationships/hyperlink" Target="01.mp3" TargetMode="Externa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4.xml"/><Relationship Id="rId1" Type="http://schemas.openxmlformats.org/officeDocument/2006/relationships/slideLayout" Target="../slideLayouts/slideLayout29.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slideLayout" Target="../slideLayouts/slideLayout40.xml"/><Relationship Id="rId7" Type="http://schemas.openxmlformats.org/officeDocument/2006/relationships/slide" Target="slide27.xml"/><Relationship Id="rId12" Type="http://schemas.openxmlformats.org/officeDocument/2006/relationships/image" Target="../media/image11.png"/><Relationship Id="rId2" Type="http://schemas.openxmlformats.org/officeDocument/2006/relationships/audio" Target="file:///E:\&#26032;&#30446;&#26631;&#32508;&#21512;3&#30005;&#23376;&#25945;&#26696;-0927\&#26032;&#30446;&#26631;&#32508;&#21512;3&#30005;&#23376;&#25945;&#26696;-0927\&#26032;&#30446;&#26631;&#32508;&#21512;3%20Unit%203-0927\04%20Text\02.mp3" TargetMode="External"/><Relationship Id="rId1" Type="http://schemas.microsoft.com/office/2007/relationships/media" Target="file:///E:\&#26032;&#30446;&#26631;&#32508;&#21512;3&#30005;&#23376;&#25945;&#26696;-0927\&#26032;&#30446;&#26631;&#32508;&#21512;3&#30005;&#23376;&#25945;&#26696;-0927\&#26032;&#30446;&#26631;&#32508;&#21512;3%20Unit%203-0927\04%20Text\02.mp3" TargetMode="External"/><Relationship Id="rId6" Type="http://schemas.openxmlformats.org/officeDocument/2006/relationships/slide" Target="slide23.xml"/><Relationship Id="rId11" Type="http://schemas.openxmlformats.org/officeDocument/2006/relationships/hyperlink" Target="02.mp3" TargetMode="External"/><Relationship Id="rId5" Type="http://schemas.openxmlformats.org/officeDocument/2006/relationships/slide" Target="slide20.xml"/><Relationship Id="rId10" Type="http://schemas.openxmlformats.org/officeDocument/2006/relationships/image" Target="../media/image10.png"/><Relationship Id="rId4" Type="http://schemas.openxmlformats.org/officeDocument/2006/relationships/slide" Target="slide18.xml"/><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5.png"/><Relationship Id="rId3" Type="http://schemas.openxmlformats.org/officeDocument/2006/relationships/slideLayout" Target="../slideLayouts/slideLayout40.xml"/><Relationship Id="rId7" Type="http://schemas.openxmlformats.org/officeDocument/2006/relationships/slide" Target="slide30.xml"/><Relationship Id="rId12" Type="http://schemas.openxmlformats.org/officeDocument/2006/relationships/image" Target="../media/image11.png"/><Relationship Id="rId2" Type="http://schemas.openxmlformats.org/officeDocument/2006/relationships/audio" Target="file:///E:\&#26032;&#30446;&#26631;&#32508;&#21512;3&#30005;&#23376;&#25945;&#26696;-0927\&#26032;&#30446;&#26631;&#32508;&#21512;3&#30005;&#23376;&#25945;&#26696;-0927\&#26032;&#30446;&#26631;&#32508;&#21512;3%20Unit%203-0927\04%20Text\03.mp3" TargetMode="External"/><Relationship Id="rId1" Type="http://schemas.microsoft.com/office/2007/relationships/media" Target="file:///E:\&#26032;&#30446;&#26631;&#32508;&#21512;3&#30005;&#23376;&#25945;&#26696;-0927\&#26032;&#30446;&#26631;&#32508;&#21512;3&#30005;&#23376;&#25945;&#26696;-0927\&#26032;&#30446;&#26631;&#32508;&#21512;3%20Unit%203-0927\04%20Text\03.mp3" TargetMode="External"/><Relationship Id="rId6" Type="http://schemas.openxmlformats.org/officeDocument/2006/relationships/slide" Target="slide28.xml"/><Relationship Id="rId11" Type="http://schemas.openxmlformats.org/officeDocument/2006/relationships/hyperlink" Target="03.mp3" TargetMode="External"/><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slide" Target="slide23.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7.png"/><Relationship Id="rId1" Type="http://schemas.openxmlformats.org/officeDocument/2006/relationships/slideLayout" Target="../slideLayouts/slideLayout6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7.png"/><Relationship Id="rId1" Type="http://schemas.openxmlformats.org/officeDocument/2006/relationships/slideLayout" Target="../slideLayouts/slideLayout6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hyperlink" Target="04.mp3" TargetMode="External"/><Relationship Id="rId3" Type="http://schemas.openxmlformats.org/officeDocument/2006/relationships/slideLayout" Target="../slideLayouts/slideLayout40.xml"/><Relationship Id="rId7" Type="http://schemas.openxmlformats.org/officeDocument/2006/relationships/slide" Target="slide32.xml"/><Relationship Id="rId12"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3-0927\04%20Text\04.mp3" TargetMode="External"/><Relationship Id="rId1" Type="http://schemas.microsoft.com/office/2007/relationships/media" Target="file:///E:\&#26032;&#30446;&#26631;&#32508;&#21512;3&#30005;&#23376;&#25945;&#26696;-0927\&#26032;&#30446;&#26631;&#32508;&#21512;3&#30005;&#23376;&#25945;&#26696;-0927\&#26032;&#30446;&#26631;&#32508;&#21512;3%20Unit%203-0927\04%20Text\04.mp3" TargetMode="External"/><Relationship Id="rId6" Type="http://schemas.openxmlformats.org/officeDocument/2006/relationships/slide" Target="slide31.xml"/><Relationship Id="rId11" Type="http://schemas.openxmlformats.org/officeDocument/2006/relationships/image" Target="../media/image9.png"/><Relationship Id="rId5" Type="http://schemas.openxmlformats.org/officeDocument/2006/relationships/slide" Target="slide47.xml"/><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slide" Target="slide24.xml"/><Relationship Id="rId9" Type="http://schemas.openxmlformats.org/officeDocument/2006/relationships/slide" Target="slide34.xml"/><Relationship Id="rId1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0.xml"/><Relationship Id="rId7" Type="http://schemas.openxmlformats.org/officeDocument/2006/relationships/image" Target="../media/image8.png"/><Relationship Id="rId12" Type="http://schemas.openxmlformats.org/officeDocument/2006/relationships/image" Target="../media/image17.png"/><Relationship Id="rId2" Type="http://schemas.openxmlformats.org/officeDocument/2006/relationships/audio" Target="file:///E:\&#26032;&#30446;&#26631;&#32508;&#21512;3&#30005;&#23376;&#25945;&#26696;-0927\&#26032;&#30446;&#26631;&#32508;&#21512;3&#30005;&#23376;&#25945;&#26696;-0927\&#26032;&#30446;&#26631;&#32508;&#21512;3%20Unit%203-0927\04%20Text\05.mp3" TargetMode="External"/><Relationship Id="rId1" Type="http://schemas.microsoft.com/office/2007/relationships/media" Target="file:///E:\&#26032;&#30446;&#26631;&#32508;&#21512;3&#30005;&#23376;&#25945;&#26696;-0927\&#26032;&#30446;&#26631;&#32508;&#21512;3&#30005;&#23376;&#25945;&#26696;-0927\&#26032;&#30446;&#26631;&#32508;&#21512;3%20Unit%203-0927\04%20Text\05.mp3" TargetMode="External"/><Relationship Id="rId6" Type="http://schemas.openxmlformats.org/officeDocument/2006/relationships/slide" Target="slide41.xml"/><Relationship Id="rId11" Type="http://schemas.openxmlformats.org/officeDocument/2006/relationships/image" Target="../media/image11.png"/><Relationship Id="rId5" Type="http://schemas.openxmlformats.org/officeDocument/2006/relationships/slide" Target="slide42.xml"/><Relationship Id="rId10" Type="http://schemas.openxmlformats.org/officeDocument/2006/relationships/hyperlink" Target="05.mp3" TargetMode="External"/><Relationship Id="rId4" Type="http://schemas.openxmlformats.org/officeDocument/2006/relationships/slide" Target="slide40.xml"/><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40.xml"/><Relationship Id="rId7" Type="http://schemas.openxmlformats.org/officeDocument/2006/relationships/image" Target="../media/image9.png"/><Relationship Id="rId2" Type="http://schemas.openxmlformats.org/officeDocument/2006/relationships/audio" Target="file:///E:\&#26032;&#30446;&#26631;&#32508;&#21512;3&#30005;&#23376;&#25945;&#26696;-0927\&#26032;&#30446;&#26631;&#32508;&#21512;3&#30005;&#23376;&#25945;&#26696;-0927\&#26032;&#30446;&#26631;&#32508;&#21512;3%20Unit%203-0927\04%20Text\06.mp3" TargetMode="External"/><Relationship Id="rId1" Type="http://schemas.microsoft.com/office/2007/relationships/media" Target="file:///E:\&#26032;&#30446;&#26631;&#32508;&#21512;3&#30005;&#23376;&#25945;&#26696;-0927\&#26032;&#30446;&#26631;&#32508;&#21512;3&#30005;&#23376;&#25945;&#26696;-0927\&#26032;&#30446;&#26631;&#32508;&#21512;3%20Unit%203-0927\04%20Text\06.mp3" TargetMode="Externa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slide" Target="slide41.xml"/><Relationship Id="rId10" Type="http://schemas.openxmlformats.org/officeDocument/2006/relationships/image" Target="../media/image11.png"/><Relationship Id="rId4" Type="http://schemas.openxmlformats.org/officeDocument/2006/relationships/slide" Target="slide30.xml"/><Relationship Id="rId9" Type="http://schemas.openxmlformats.org/officeDocument/2006/relationships/hyperlink" Target="06.mp3"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46.xml"/><Relationship Id="rId13" Type="http://schemas.openxmlformats.org/officeDocument/2006/relationships/hyperlink" Target="07.mp3" TargetMode="External"/><Relationship Id="rId3" Type="http://schemas.openxmlformats.org/officeDocument/2006/relationships/slideLayout" Target="../slideLayouts/slideLayout40.xml"/><Relationship Id="rId7" Type="http://schemas.openxmlformats.org/officeDocument/2006/relationships/slide" Target="slide47.xml"/><Relationship Id="rId12" Type="http://schemas.openxmlformats.org/officeDocument/2006/relationships/image" Target="../media/image10.png"/><Relationship Id="rId2" Type="http://schemas.openxmlformats.org/officeDocument/2006/relationships/audio" Target="file:///E:\&#26032;&#30446;&#26631;&#32508;&#21512;3&#30005;&#23376;&#25945;&#26696;-0927\&#26032;&#30446;&#26631;&#32508;&#21512;3&#30005;&#23376;&#25945;&#26696;-0927\&#26032;&#30446;&#26631;&#32508;&#21512;3%20Unit%203-0927\04%20Text\07.mp3" TargetMode="External"/><Relationship Id="rId1" Type="http://schemas.microsoft.com/office/2007/relationships/media" Target="file:///E:\&#26032;&#30446;&#26631;&#32508;&#21512;3&#30005;&#23376;&#25945;&#26696;-0927\&#26032;&#30446;&#26631;&#32508;&#21512;3&#30005;&#23376;&#25945;&#26696;-0927\&#26032;&#30446;&#26631;&#32508;&#21512;3%20Unit%203-0927\04%20Text\07.mp3" TargetMode="External"/><Relationship Id="rId6" Type="http://schemas.openxmlformats.org/officeDocument/2006/relationships/slide" Target="slide45.xml"/><Relationship Id="rId11" Type="http://schemas.openxmlformats.org/officeDocument/2006/relationships/image" Target="../media/image9.png"/><Relationship Id="rId5" Type="http://schemas.openxmlformats.org/officeDocument/2006/relationships/slide" Target="slide44.xml"/><Relationship Id="rId15" Type="http://schemas.openxmlformats.org/officeDocument/2006/relationships/image" Target="../media/image20.png"/><Relationship Id="rId10" Type="http://schemas.openxmlformats.org/officeDocument/2006/relationships/image" Target="../media/image8.png"/><Relationship Id="rId4" Type="http://schemas.openxmlformats.org/officeDocument/2006/relationships/image" Target="../media/image19.wmf"/><Relationship Id="rId9" Type="http://schemas.openxmlformats.org/officeDocument/2006/relationships/slide" Target="slide48.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slideLayout" Target="../slideLayouts/slideLayout40.xml"/><Relationship Id="rId7" Type="http://schemas.openxmlformats.org/officeDocument/2006/relationships/slide" Target="slide49.xml"/><Relationship Id="rId12" Type="http://schemas.openxmlformats.org/officeDocument/2006/relationships/image" Target="../media/image11.png"/><Relationship Id="rId2" Type="http://schemas.openxmlformats.org/officeDocument/2006/relationships/audio" Target="file:///E:\&#26032;&#30446;&#26631;&#32508;&#21512;3&#30005;&#23376;&#25945;&#26696;-0927\&#26032;&#30446;&#26631;&#32508;&#21512;3&#30005;&#23376;&#25945;&#26696;-0927\&#26032;&#30446;&#26631;&#32508;&#21512;3%20Unit%203-0927\04%20Text\08.mp3" TargetMode="External"/><Relationship Id="rId1" Type="http://schemas.microsoft.com/office/2007/relationships/media" Target="file:///E:\&#26032;&#30446;&#26631;&#32508;&#21512;3&#30005;&#23376;&#25945;&#26696;-0927\&#26032;&#30446;&#26631;&#32508;&#21512;3&#30005;&#23376;&#25945;&#26696;-0927\&#26032;&#30446;&#26631;&#32508;&#21512;3%20Unit%203-0927\04%20Text\08.mp3" TargetMode="External"/><Relationship Id="rId6" Type="http://schemas.openxmlformats.org/officeDocument/2006/relationships/slide" Target="slide52.xml"/><Relationship Id="rId11" Type="http://schemas.openxmlformats.org/officeDocument/2006/relationships/hyperlink" Target="08.mp3" TargetMode="External"/><Relationship Id="rId5" Type="http://schemas.openxmlformats.org/officeDocument/2006/relationships/slide" Target="slide51.xml"/><Relationship Id="rId10" Type="http://schemas.openxmlformats.org/officeDocument/2006/relationships/image" Target="../media/image10.png"/><Relationship Id="rId4" Type="http://schemas.openxmlformats.org/officeDocument/2006/relationships/slide" Target="slide50.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tretch>
            <a:fillRect/>
          </a:stretch>
        </p:blipFill>
        <p:spPr bwMode="auto">
          <a:xfrm>
            <a:off x="0" y="0"/>
            <a:ext cx="9142858" cy="6857143"/>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698402"/>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8   As these awakened individuals advance on their leadership journey, they gradually view themselves and their role as leaders in fundamentally different ways than they did earlier in their careers. They reach a place where they view leadership as an enriching, deeply human experience. </a:t>
            </a:r>
            <a:r>
              <a:rPr lang="zh-CN" altLang="en-US" sz="2800" u="sng" dirty="0" smtClean="0">
                <a:solidFill>
                  <a:srgbClr val="0C9CDB"/>
                </a:solidFill>
                <a:latin typeface="Arial" panose="020B0604020202020204" pitchFamily="34" charset="0"/>
                <a:cs typeface="Arial" panose="020B0604020202020204" pitchFamily="34" charset="0"/>
              </a:rPr>
              <a:t>They derive happiness and </a:t>
            </a:r>
            <a:r>
              <a:rPr lang="zh-CN" altLang="en-US" sz="2800" u="sng" dirty="0" smtClean="0">
                <a:solidFill>
                  <a:srgbClr val="F79646"/>
                </a:solidFill>
                <a:latin typeface="Arial" panose="020B0604020202020204" pitchFamily="34" charset="0"/>
                <a:cs typeface="Arial" panose="020B0604020202020204" pitchFamily="34" charset="0"/>
              </a:rPr>
              <a:t>fulfillment</a:t>
            </a:r>
            <a:r>
              <a:rPr lang="zh-CN" altLang="en-US" sz="2800" u="sng" dirty="0" smtClean="0">
                <a:solidFill>
                  <a:srgbClr val="0C9CDB"/>
                </a:solidFill>
                <a:latin typeface="Arial" panose="020B0604020202020204" pitchFamily="34" charset="0"/>
                <a:cs typeface="Arial" panose="020B0604020202020204" pitchFamily="34" charset="0"/>
              </a:rPr>
              <a:t> from not only their successes but also the intrinsic nature of the journey itself.</a:t>
            </a:r>
            <a:endParaRPr lang="zh-CN" altLang="en-US" sz="2800" u="sng" dirty="0">
              <a:solidFill>
                <a:srgbClr val="0C9CDB"/>
              </a:solidFill>
              <a:latin typeface="Arial" panose="020B0604020202020204" pitchFamily="34" charset="0"/>
              <a:cs typeface="Arial" panose="020B0604020202020204" pitchFamily="34" charset="0"/>
            </a:endParaRPr>
          </a:p>
        </p:txBody>
      </p:sp>
      <p:sp>
        <p:nvSpPr>
          <p:cNvPr id="6" name="矩形 5">
            <a:hlinkClick r:id="rId4" action="ppaction://hlinksldjump"/>
          </p:cNvPr>
          <p:cNvSpPr/>
          <p:nvPr/>
        </p:nvSpPr>
        <p:spPr>
          <a:xfrm>
            <a:off x="2483768" y="3861048"/>
            <a:ext cx="44644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4" action="ppaction://hlinksldjump"/>
          </p:cNvPr>
          <p:cNvSpPr/>
          <p:nvPr/>
        </p:nvSpPr>
        <p:spPr>
          <a:xfrm>
            <a:off x="539552" y="4437112"/>
            <a:ext cx="8064896" cy="9361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5" action="ppaction://hlinksldjump"/>
          </p:cNvPr>
          <p:cNvSpPr/>
          <p:nvPr/>
        </p:nvSpPr>
        <p:spPr>
          <a:xfrm>
            <a:off x="7020272" y="3861048"/>
            <a:ext cx="165618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11"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2"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3"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4" name="09.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900592" y="1412776"/>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Right)">
                                      <p:cBhvr>
                                        <p:cTn id="7" dur="500"/>
                                        <p:tgtEl>
                                          <p:spTgt spid="10"/>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Right)">
                                      <p:cBhvr>
                                        <p:cTn id="11" dur="500"/>
                                        <p:tgtEl>
                                          <p:spTgt spid="11"/>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Right)">
                                      <p:cBhvr>
                                        <p:cTn id="15" dur="500"/>
                                        <p:tgtEl>
                                          <p:spTgt spid="12"/>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21" restart="whenNotActive" fill="hold" evtFilter="cancelBubble" nodeType="interactiveSeq">
                <p:stCondLst>
                  <p:cond evt="onClick" delay="0">
                    <p:tgtEl>
                      <p:spTgt spid="10"/>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4"/>
                                        </p:tgtEl>
                                      </p:cBhvr>
                                    </p:cmd>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4"/>
                                        </p:tgtEl>
                                      </p:cBhvr>
                                    </p:cmd>
                                  </p:childTnLst>
                                </p:cTn>
                              </p:par>
                            </p:childTnLst>
                          </p:cTn>
                        </p:par>
                      </p:childTnLst>
                    </p:cTn>
                  </p:par>
                </p:childTnLst>
              </p:cTn>
              <p:nextCondLst>
                <p:cond evt="onClick" delay="0">
                  <p:tgtEl>
                    <p:spTgt spid="11"/>
                  </p:tgtEl>
                </p:cond>
              </p:nextCondLst>
            </p:seq>
            <p:seq concurrent="1" nextAc="seek">
              <p:cTn id="31" restart="whenNotActive" fill="hold" evtFilter="cancelBubble" nodeType="interactiveSeq">
                <p:stCondLst>
                  <p:cond evt="onClick" delay="0">
                    <p:tgtEl>
                      <p:spTgt spid="12"/>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4"/>
                                        </p:tgtEl>
                                      </p:cBhvr>
                                    </p:cmd>
                                  </p:childTnLst>
                                </p:cTn>
                              </p:par>
                            </p:childTnLst>
                          </p:cTn>
                        </p:par>
                      </p:childTnLst>
                    </p:cTn>
                  </p:par>
                </p:childTnLst>
              </p:cTn>
              <p:nextCondLst>
                <p:cond evt="onClick" delay="0">
                  <p:tgtEl>
                    <p:spTgt spid="1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711785"/>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9   Fulfilling your potential as a leader requires that you think differently about leadership. You must </a:t>
            </a:r>
            <a:r>
              <a:rPr lang="zh-CN" altLang="en-US" sz="2800" u="sng" dirty="0" smtClean="0">
                <a:solidFill>
                  <a:srgbClr val="F79646"/>
                </a:solidFill>
                <a:latin typeface="Arial" panose="020B0604020202020204" pitchFamily="34" charset="0"/>
                <a:cs typeface="Arial" panose="020B0604020202020204" pitchFamily="34" charset="0"/>
              </a:rPr>
              <a:t>recast</a:t>
            </a:r>
            <a:r>
              <a:rPr lang="zh-CN" altLang="en-US" sz="2800" dirty="0" smtClean="0">
                <a:solidFill>
                  <a:srgbClr val="333333"/>
                </a:solidFill>
                <a:latin typeface="Arial" panose="020B0604020202020204" pitchFamily="34" charset="0"/>
                <a:cs typeface="Arial" panose="020B0604020202020204" pitchFamily="34" charset="0"/>
              </a:rPr>
              <a:t> your struggles as positive learning experiences and view them as necessary steps in your development as a leader. </a:t>
            </a:r>
            <a:r>
              <a:rPr lang="en-US" altLang="zh-CN" sz="2800" dirty="0" smtClean="0">
                <a:solidFill>
                  <a:srgbClr val="333333"/>
                </a:solidFill>
                <a:latin typeface="Arial" panose="020B0604020202020204" pitchFamily="34" charset="0"/>
                <a:cs typeface="Arial" panose="020B0604020202020204" pitchFamily="34" charset="0"/>
              </a:rPr>
              <a:t>You must look at struggles through an entirely different lens. </a:t>
            </a:r>
            <a:r>
              <a:rPr lang="zh-CN" altLang="en-US" sz="2800" dirty="0" smtClean="0">
                <a:solidFill>
                  <a:srgbClr val="333333"/>
                </a:solidFill>
                <a:latin typeface="Arial" panose="020B0604020202020204" pitchFamily="34" charset="0"/>
                <a:cs typeface="Arial" panose="020B0604020202020204" pitchFamily="34" charset="0"/>
              </a:rPr>
              <a:t>This is the Struggle Lens View.</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7" name="矩形 6">
            <a:hlinkClick r:id="rId4" action="ppaction://hlinksldjump"/>
          </p:cNvPr>
          <p:cNvSpPr/>
          <p:nvPr/>
        </p:nvSpPr>
        <p:spPr>
          <a:xfrm>
            <a:off x="1475656" y="1844824"/>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12"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3" name="10.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324528" y="1340768"/>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9"/>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3"/>
                                        </p:tgtEl>
                                      </p:cBhvr>
                                    </p:cmd>
                                  </p:childTnLst>
                                </p:cTn>
                              </p:par>
                            </p:childTnLst>
                          </p:cTn>
                        </p:par>
                      </p:childTnLst>
                    </p:cTn>
                  </p:par>
                </p:childTnLst>
              </p:cTn>
              <p:nextCondLst>
                <p:cond evt="onClick" delay="0">
                  <p:tgtEl>
                    <p:spTgt spid="10"/>
                  </p:tgtEl>
                </p:cond>
              </p:nextCondLst>
            </p:seq>
            <p:seq concurrent="1" nextAc="seek">
              <p:cTn id="31" restart="whenNotActive" fill="hold" evtFilter="cancelBubble" nodeType="interactiveSeq">
                <p:stCondLst>
                  <p:cond evt="onClick" delay="0">
                    <p:tgtEl>
                      <p:spTgt spid="11"/>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3"/>
                                        </p:tgtEl>
                                      </p:cBhvr>
                                    </p:cmd>
                                  </p:childTnLst>
                                </p:cTn>
                              </p:par>
                            </p:childTnLst>
                          </p:cTn>
                        </p:par>
                      </p:childTnLst>
                    </p:cTn>
                  </p:par>
                </p:childTnLst>
              </p:cTn>
              <p:nextCondLst>
                <p:cond evt="onClick" delay="0">
                  <p:tgtEl>
                    <p:spTgt spid="11"/>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697730"/>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10   Although the Struggle Lens was initially focused on fictional characters, its power can be fully leveraged by using it to probe real stories of actual leaders. </a:t>
            </a:r>
            <a:r>
              <a:rPr lang="zh-CN" altLang="en-US" sz="2800" u="sng" dirty="0" smtClean="0">
                <a:solidFill>
                  <a:srgbClr val="F79646"/>
                </a:solidFill>
                <a:latin typeface="Arial" panose="020B0604020202020204" pitchFamily="34" charset="0"/>
                <a:cs typeface="Arial" panose="020B0604020202020204" pitchFamily="34" charset="0"/>
              </a:rPr>
              <a:t>To that end</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I asked numerous corporate, nonprofit, and government leaders to recall and describe a time of great struggle in their professional careers. </a:t>
            </a:r>
            <a:r>
              <a:rPr lang="zh-CN" altLang="en-US" sz="2800" u="sng" dirty="0" smtClean="0">
                <a:solidFill>
                  <a:srgbClr val="0C9CDB"/>
                </a:solidFill>
                <a:latin typeface="Arial" panose="020B0604020202020204" pitchFamily="34" charset="0"/>
                <a:cs typeface="Arial" panose="020B0604020202020204" pitchFamily="34" charset="0"/>
              </a:rPr>
              <a:t>Rather than predefine for them what struggle was, I allowed their unique narratives to guide my </a:t>
            </a:r>
            <a:r>
              <a:rPr lang="zh-CN" altLang="en-US" sz="2800" u="sng" dirty="0" smtClean="0">
                <a:solidFill>
                  <a:srgbClr val="F79646"/>
                </a:solidFill>
                <a:latin typeface="Arial" panose="020B0604020202020204" pitchFamily="34" charset="0"/>
                <a:cs typeface="Arial" panose="020B0604020202020204" pitchFamily="34" charset="0"/>
              </a:rPr>
              <a:t>inquiry</a:t>
            </a:r>
            <a:r>
              <a:rPr lang="zh-CN" altLang="en-US" sz="2800" u="sng" dirty="0" smtClean="0">
                <a:solidFill>
                  <a:srgbClr val="0C9CDB"/>
                </a:solidFill>
                <a:latin typeface="Arial" panose="020B0604020202020204" pitchFamily="34" charset="0"/>
                <a:cs typeface="Arial" panose="020B0604020202020204" pitchFamily="34" charset="0"/>
              </a:rPr>
              <a:t>.</a:t>
            </a:r>
            <a:endParaRPr lang="zh-CN" altLang="en-US" sz="2800" u="sng" dirty="0">
              <a:solidFill>
                <a:srgbClr val="0C9CDB"/>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3132346" y="2339355"/>
            <a:ext cx="22322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5" action="ppaction://hlinksldjump"/>
          </p:cNvPr>
          <p:cNvSpPr/>
          <p:nvPr/>
        </p:nvSpPr>
        <p:spPr>
          <a:xfrm>
            <a:off x="4139952" y="3933056"/>
            <a:ext cx="44644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5" action="ppaction://hlinksldjump"/>
          </p:cNvPr>
          <p:cNvSpPr/>
          <p:nvPr/>
        </p:nvSpPr>
        <p:spPr>
          <a:xfrm>
            <a:off x="539552" y="4293096"/>
            <a:ext cx="8136904" cy="108012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6" action="ppaction://hlinksldjump"/>
          </p:cNvPr>
          <p:cNvSpPr/>
          <p:nvPr/>
        </p:nvSpPr>
        <p:spPr>
          <a:xfrm>
            <a:off x="4139952" y="4941168"/>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7" descr="C:\Users\CC\Desktop\播放.png"/>
          <p:cNvPicPr>
            <a:picLocks noChangeAspect="1" noChangeArrowheads="1"/>
          </p:cNvPicPr>
          <p:nvPr/>
        </p:nvPicPr>
        <p:blipFill>
          <a:blip r:embed="rId7"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8"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9" cstate="print"/>
          <a:srcRect/>
          <a:stretch>
            <a:fillRect/>
          </a:stretch>
        </p:blipFill>
        <p:spPr bwMode="auto">
          <a:xfrm>
            <a:off x="8636063" y="2682342"/>
            <a:ext cx="507937" cy="482540"/>
          </a:xfrm>
          <a:prstGeom prst="rect">
            <a:avLst/>
          </a:prstGeom>
          <a:noFill/>
        </p:spPr>
      </p:pic>
      <p:pic>
        <p:nvPicPr>
          <p:cNvPr id="12" name="Picture 10" descr="C:\Users\CC\Desktop\链接.png">
            <a:hlinkClick r:id="rId10" action="ppaction://hlinkfile"/>
          </p:cNvPr>
          <p:cNvPicPr>
            <a:picLocks noChangeAspect="1" noChangeArrowheads="1"/>
          </p:cNvPicPr>
          <p:nvPr/>
        </p:nvPicPr>
        <p:blipFill>
          <a:blip r:embed="rId11" cstate="print"/>
          <a:srcRect/>
          <a:stretch>
            <a:fillRect/>
          </a:stretch>
        </p:blipFill>
        <p:spPr bwMode="auto">
          <a:xfrm>
            <a:off x="8636063" y="3201988"/>
            <a:ext cx="507937" cy="482540"/>
          </a:xfrm>
          <a:prstGeom prst="rect">
            <a:avLst/>
          </a:prstGeom>
          <a:noFill/>
        </p:spPr>
      </p:pic>
      <p:pic>
        <p:nvPicPr>
          <p:cNvPr id="13" name="1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2" cstate="print"/>
          <a:stretch>
            <a:fillRect/>
          </a:stretch>
        </p:blipFill>
        <p:spPr>
          <a:xfrm>
            <a:off x="9612560" y="1412776"/>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9"/>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3" presetClass="mediacall" presetSubtype="0" fill="hold" nodeType="clickEffect">
                                  <p:stCondLst>
                                    <p:cond delay="0"/>
                                  </p:stCondLst>
                                  <p:childTnLst>
                                    <p:cmd type="call" cmd="stop">
                                      <p:cBhvr>
                                        <p:cTn id="30" dur="1" fill="hold"/>
                                        <p:tgtEl>
                                          <p:spTgt spid="13"/>
                                        </p:tgtEl>
                                      </p:cBhvr>
                                    </p:cmd>
                                  </p:childTnLst>
                                </p:cTn>
                              </p:par>
                            </p:childTnLst>
                          </p:cTn>
                        </p:par>
                      </p:childTnLst>
                    </p:cTn>
                  </p:par>
                </p:childTnLst>
              </p:cTn>
              <p:nextCondLst>
                <p:cond evt="onClick" delay="0">
                  <p:tgtEl>
                    <p:spTgt spid="11"/>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13"/>
                                        </p:tgtEl>
                                      </p:cBhvr>
                                    </p:cmd>
                                  </p:childTnLst>
                                </p:cTn>
                              </p:par>
                            </p:childTnLst>
                          </p:cTn>
                        </p:par>
                      </p:childTnLst>
                    </p:cTn>
                  </p:par>
                </p:childTnLst>
              </p:cTn>
              <p:nextCondLst>
                <p:cond evt="onClick" delay="0">
                  <p:tgtEl>
                    <p:spTgt spid="10"/>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11   From 151 struggle examples covering a variety of challenging situations, a </a:t>
            </a:r>
            <a:r>
              <a:rPr lang="zh-CN" altLang="en-US" sz="2800" u="sng" dirty="0" smtClean="0">
                <a:solidFill>
                  <a:srgbClr val="F79646"/>
                </a:solidFill>
                <a:latin typeface="Arial" panose="020B0604020202020204" pitchFamily="34" charset="0"/>
                <a:cs typeface="Arial" panose="020B0604020202020204" pitchFamily="34" charset="0"/>
              </a:rPr>
              <a:t>distinct</a:t>
            </a:r>
            <a:r>
              <a:rPr lang="zh-CN" altLang="en-US" sz="2800" dirty="0" smtClean="0">
                <a:solidFill>
                  <a:srgbClr val="333333"/>
                </a:solidFill>
                <a:latin typeface="Arial" panose="020B0604020202020204" pitchFamily="34" charset="0"/>
                <a:cs typeface="Arial" panose="020B0604020202020204" pitchFamily="34" charset="0"/>
              </a:rPr>
              <a:t> pattern emerged. I saw that three fundamental conditions, or defining elements, were at the heart of every episode:</a:t>
            </a:r>
          </a:p>
          <a:p>
            <a:pPr marL="446405" indent="-4464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 Change plays a prominent role in leadership struggle.</a:t>
            </a:r>
          </a:p>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 This change creates a natural set of tensions.</a:t>
            </a:r>
          </a:p>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 The tensions throw the leader off balance.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6156176" y="1340768"/>
            <a:ext cx="129614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1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612560" y="1484784"/>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228850"/>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12   Many of these real-world struggle stories turned out well. Some did not. </a:t>
            </a:r>
            <a:r>
              <a:rPr lang="zh-CN" altLang="en-US" sz="2800" u="sng" dirty="0" smtClean="0">
                <a:solidFill>
                  <a:srgbClr val="0C9CDB"/>
                </a:solidFill>
                <a:latin typeface="Arial" panose="020B0604020202020204" pitchFamily="34" charset="0"/>
                <a:cs typeface="Arial" panose="020B0604020202020204" pitchFamily="34" charset="0"/>
              </a:rPr>
              <a:t>Outcomes were influenced largely by how effectively leaders channeled their energies to accept and embrace change and adaptively engage in the struggle. </a:t>
            </a:r>
            <a:r>
              <a:rPr lang="zh-CN" altLang="en-US" sz="2800" dirty="0" smtClean="0">
                <a:solidFill>
                  <a:srgbClr val="333333"/>
                </a:solidFill>
                <a:latin typeface="Arial" panose="020B0604020202020204" pitchFamily="34" charset="0"/>
                <a:cs typeface="Arial" panose="020B0604020202020204" pitchFamily="34" charset="0"/>
              </a:rPr>
              <a:t>Even in the stories that ended badly, there was much learning to be gained; failures often proved to be catalysts for future growth.</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4" name="矩形 3">
            <a:hlinkClick r:id="rId4" action="ppaction://hlinksldjump"/>
          </p:cNvPr>
          <p:cNvSpPr/>
          <p:nvPr/>
        </p:nvSpPr>
        <p:spPr>
          <a:xfrm>
            <a:off x="5940152" y="1268760"/>
            <a:ext cx="2736304"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4" action="ppaction://hlinksldjump"/>
          </p:cNvPr>
          <p:cNvSpPr/>
          <p:nvPr/>
        </p:nvSpPr>
        <p:spPr>
          <a:xfrm>
            <a:off x="467544" y="1700808"/>
            <a:ext cx="8208912" cy="158417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10"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1" name="1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0" cstate="print"/>
          <a:stretch>
            <a:fillRect/>
          </a:stretch>
        </p:blipFill>
        <p:spPr>
          <a:xfrm>
            <a:off x="9612560" y="980728"/>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8"/>
                  </p:tgtEl>
                </p:cond>
              </p:nextCondLst>
            </p:seq>
            <p:seq concurrent="1" nextAc="seek">
              <p:cTn id="31" restart="whenNotActive" fill="hold" evtFilter="cancelBubble" nodeType="interactiveSeq">
                <p:stCondLst>
                  <p:cond evt="onClick" delay="0">
                    <p:tgtEl>
                      <p:spTgt spid="9"/>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9"/>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52596"/>
          </a:xfrm>
          <a:prstGeom prst="rect">
            <a:avLst/>
          </a:prstGeom>
          <a:noFill/>
        </p:spPr>
        <p:txBody>
          <a:bodyPr wrap="square" rtlCol="0">
            <a:spAutoFit/>
          </a:bodyPr>
          <a:lstStyle/>
          <a:p>
            <a:pPr marL="360680" indent="-360680">
              <a:lnSpc>
                <a:spcPct val="120000"/>
              </a:lnSpc>
              <a:defRPr/>
            </a:pPr>
            <a:r>
              <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rPr>
              <a:t>1. </a:t>
            </a:r>
            <a:r>
              <a:rPr lang="en-US" altLang="zh-CN"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confront </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(Para. 1): </a:t>
            </a:r>
            <a:r>
              <a:rPr lang="en-US" altLang="zh-CN" sz="2600" i="1" dirty="0" smtClean="0">
                <a:solidFill>
                  <a:srgbClr val="333333"/>
                </a:solidFill>
                <a:latin typeface="Arial" panose="020B0604020202020204" pitchFamily="34" charset="0"/>
                <a:cs typeface="Arial" panose="020B0604020202020204" pitchFamily="34" charset="0"/>
              </a:rPr>
              <a:t>v. </a:t>
            </a:r>
            <a:r>
              <a:rPr lang="en-US" altLang="zh-CN" sz="2600" dirty="0" smtClean="0">
                <a:solidFill>
                  <a:srgbClr val="333333"/>
                </a:solidFill>
                <a:latin typeface="Arial" panose="020B0604020202020204" pitchFamily="34" charset="0"/>
                <a:cs typeface="Arial" panose="020B0604020202020204" pitchFamily="34" charset="0"/>
              </a:rPr>
              <a:t>to deal with a problem or difficult situation</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1848306"/>
            <a:ext cx="8104578" cy="1292662"/>
          </a:xfrm>
          <a:prstGeom prst="rect">
            <a:avLst/>
          </a:prstGeom>
          <a:noFill/>
        </p:spPr>
        <p:txBody>
          <a:bodyPr wrap="square" rtlCol="0">
            <a:spAutoFit/>
          </a:bodyPr>
          <a:lstStyle/>
          <a:p>
            <a:pPr>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What is required now for this country is to be united, </a:t>
            </a:r>
            <a:r>
              <a:rPr lang="en-US" altLang="zh-CN"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confront</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boldly the challenges, and take responsibility for our future once more.</a:t>
            </a:r>
            <a:endParaRPr lang="en-US" altLang="zh-CN"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15" name="TextBox 14"/>
          <p:cNvSpPr txBox="1"/>
          <p:nvPr/>
        </p:nvSpPr>
        <p:spPr>
          <a:xfrm>
            <a:off x="539388" y="4532675"/>
            <a:ext cx="8104578" cy="1516380"/>
          </a:xfrm>
          <a:prstGeom prst="rect">
            <a:avLst/>
          </a:prstGeom>
          <a:noFill/>
        </p:spPr>
        <p:txBody>
          <a:bodyPr wrap="square" rtlCol="0">
            <a:spAutoFit/>
          </a:bodyPr>
          <a:lstStyle/>
          <a:p>
            <a:pPr marL="363855">
              <a:lnSpc>
                <a:spcPct val="120000"/>
              </a:lnSpc>
              <a:defRPr/>
            </a:pPr>
            <a:r>
              <a:rPr lang="en-US" altLang="zh-CN" sz="2600" dirty="0" smtClean="0">
                <a:solidFill>
                  <a:srgbClr val="333333"/>
                </a:solidFill>
                <a:latin typeface="Arial" panose="020B0604020202020204" pitchFamily="34" charset="0"/>
                <a:cs typeface="Arial" panose="020B0604020202020204" pitchFamily="34" charset="0"/>
              </a:rPr>
              <a:t>We are too frightened to</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600" dirty="0" smtClean="0">
                <a:solidFill>
                  <a:schemeClr val="accent6"/>
                </a:solidFill>
                <a:latin typeface="Arial" panose="020B0604020202020204" pitchFamily="34" charset="0"/>
                <a:cs typeface="Arial" panose="020B0604020202020204" pitchFamily="34" charset="0"/>
              </a:rPr>
              <a:t>confront</a:t>
            </a:r>
            <a:r>
              <a:rPr lang="en-US" altLang="zh-CN" sz="2600" dirty="0" smtClean="0">
                <a:latin typeface="Arial" panose="020B0604020202020204" pitchFamily="34" charset="0"/>
                <a:cs typeface="Arial" panose="020B0604020202020204" pitchFamily="34" charset="0"/>
              </a:rPr>
              <a:t> the facts, for doing so </a:t>
            </a:r>
            <a:r>
              <a:rPr lang="en-US" altLang="zh-CN" sz="2600" dirty="0" smtClean="0">
                <a:solidFill>
                  <a:srgbClr val="333333"/>
                </a:solidFill>
                <a:latin typeface="Arial" panose="020B0604020202020204" pitchFamily="34" charset="0"/>
                <a:cs typeface="Arial" panose="020B0604020202020204" pitchFamily="34" charset="0"/>
              </a:rPr>
              <a:t>means </a:t>
            </a:r>
            <a:r>
              <a:rPr lang="en-US" altLang="zh-CN" sz="2600" dirty="0" smtClean="0">
                <a:solidFill>
                  <a:schemeClr val="accent6"/>
                </a:solidFill>
                <a:latin typeface="Arial" panose="020B0604020202020204" pitchFamily="34" charset="0"/>
                <a:cs typeface="Arial" panose="020B0604020202020204" pitchFamily="34" charset="0"/>
                <a:sym typeface="Arial" panose="020B0604020202020204" pitchFamily="34" charset="0"/>
              </a:rPr>
              <a:t>confronting</a:t>
            </a:r>
            <a:r>
              <a:rPr lang="en-US" altLang="zh-CN" sz="2600" dirty="0" smtClean="0">
                <a:solidFill>
                  <a:srgbClr val="333333"/>
                </a:solidFill>
                <a:latin typeface="Arial" panose="020B0604020202020204" pitchFamily="34" charset="0"/>
                <a:cs typeface="Arial" panose="020B0604020202020204" pitchFamily="34" charset="0"/>
              </a:rPr>
              <a:t> the danger that what we have long believed might be wrong.</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604113"/>
            <a:ext cx="452775" cy="452775"/>
          </a:xfrm>
          <a:prstGeom prst="rect">
            <a:avLst/>
          </a:prstGeom>
          <a:noFill/>
        </p:spPr>
      </p:pic>
      <p:sp>
        <p:nvSpPr>
          <p:cNvPr id="8" name="TextBox 7"/>
          <p:cNvSpPr txBox="1"/>
          <p:nvPr/>
        </p:nvSpPr>
        <p:spPr>
          <a:xfrm>
            <a:off x="539388" y="3216458"/>
            <a:ext cx="8104578" cy="1292662"/>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sym typeface="Arial" panose="020B0604020202020204" pitchFamily="34" charset="0"/>
              </a:rPr>
              <a:t>我们太害怕了而不愿面对这样的事实。因为这样做就意味着会面临这种危险，即我们所一直相信的有可能是错的。</a:t>
            </a:r>
            <a:endParaRPr lang="zh-CN" altLang="en-US" sz="2600" dirty="0">
              <a:solidFill>
                <a:srgbClr val="333333"/>
              </a:solidFill>
              <a:latin typeface="Corbel" panose="020B0503020204020204" pitchFamily="34" charset="0"/>
            </a:endParaRPr>
          </a:p>
        </p:txBody>
      </p:sp>
      <p:sp>
        <p:nvSpPr>
          <p:cNvPr id="9" name="矩形 8"/>
          <p:cNvSpPr/>
          <p:nvPr/>
        </p:nvSpPr>
        <p:spPr>
          <a:xfrm>
            <a:off x="0"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209076" cy="179832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F79646"/>
                </a:solidFill>
                <a:latin typeface="Arial" panose="020B0604020202020204" pitchFamily="34" charset="0"/>
                <a:cs typeface="Arial" panose="020B0604020202020204" pitchFamily="34" charset="0"/>
              </a:rPr>
              <a:t>c</a:t>
            </a:r>
            <a:r>
              <a:rPr lang="zh-CN" altLang="en-US" sz="2800" dirty="0" smtClean="0">
                <a:solidFill>
                  <a:srgbClr val="F79646"/>
                </a:solidFill>
                <a:latin typeface="Arial" panose="020B0604020202020204" pitchFamily="34" charset="0"/>
                <a:cs typeface="Arial" panose="020B0604020202020204" pitchFamily="34" charset="0"/>
              </a:rPr>
              <a:t>onfrontation</a:t>
            </a:r>
            <a:r>
              <a:rPr lang="en-US" altLang="zh-CN" sz="2800" dirty="0" smtClean="0">
                <a:solidFill>
                  <a:srgbClr val="F79646"/>
                </a:solidFill>
                <a:latin typeface="Arial" panose="020B0604020202020204" pitchFamily="34" charset="0"/>
                <a:cs typeface="Arial" panose="020B0604020202020204" pitchFamily="34" charset="0"/>
              </a:rPr>
              <a:t>: </a:t>
            </a:r>
            <a:r>
              <a:rPr lang="zh-CN" altLang="en-US" sz="2800" i="1" dirty="0" smtClean="0">
                <a:solidFill>
                  <a:srgbClr val="333333"/>
                </a:solidFill>
                <a:latin typeface="Arial" panose="020B0604020202020204" pitchFamily="34" charset="0"/>
                <a:cs typeface="Arial" panose="020B0604020202020204" pitchFamily="34" charset="0"/>
              </a:rPr>
              <a:t>n. </a:t>
            </a:r>
            <a:r>
              <a:rPr lang="zh-CN" altLang="en-US" sz="2800" dirty="0" smtClean="0">
                <a:solidFill>
                  <a:srgbClr val="333333"/>
                </a:solidFill>
                <a:latin typeface="Arial" panose="020B0604020202020204" pitchFamily="34" charset="0"/>
                <a:cs typeface="Arial" panose="020B0604020202020204" pitchFamily="34" charset="0"/>
              </a:rPr>
              <a:t>~ (with sb.) ~ (between A and B)</a:t>
            </a:r>
          </a:p>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a situation in which there is an angry disagreement between people or groups who have different opinions </a:t>
            </a:r>
            <a:r>
              <a:rPr lang="zh-CN" altLang="en-US" sz="2800" dirty="0" smtClean="0">
                <a:solidFill>
                  <a:srgbClr val="333333"/>
                </a:solidFill>
                <a:latin typeface="Arial" panose="020B0604020202020204" pitchFamily="34" charset="0"/>
                <a:cs typeface="Arial" panose="020B0604020202020204" pitchFamily="34" charset="0"/>
                <a:sym typeface="+mn-ea"/>
              </a:rPr>
              <a:t>对抗；对峙；冲突</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636912"/>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 Western and Oriental values are found to be in </a:t>
            </a:r>
            <a:r>
              <a:rPr lang="en-US" altLang="zh-CN" sz="2800" dirty="0" smtClean="0">
                <a:solidFill>
                  <a:srgbClr val="F79646"/>
                </a:solidFill>
                <a:latin typeface="Arial" panose="020B0604020202020204" pitchFamily="34" charset="0"/>
                <a:cs typeface="Arial" panose="020B0604020202020204" pitchFamily="34" charset="0"/>
              </a:rPr>
              <a:t>confrontation</a:t>
            </a:r>
            <a:r>
              <a:rPr lang="en-US" altLang="zh-CN" sz="2800" dirty="0" smtClean="0">
                <a:solidFill>
                  <a:srgbClr val="333333"/>
                </a:solidFill>
                <a:latin typeface="Arial" panose="020B0604020202020204" pitchFamily="34" charset="0"/>
                <a:cs typeface="Arial" panose="020B0604020202020204" pitchFamily="34" charset="0"/>
              </a:rPr>
              <a:t> in learning English.</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5" name="TextBox 14"/>
          <p:cNvSpPr txBox="1"/>
          <p:nvPr/>
        </p:nvSpPr>
        <p:spPr>
          <a:xfrm>
            <a:off x="539388" y="4678802"/>
            <a:ext cx="8104578" cy="1126462"/>
          </a:xfrm>
          <a:prstGeom prst="rect">
            <a:avLst/>
          </a:prstGeom>
          <a:noFill/>
        </p:spPr>
        <p:txBody>
          <a:bodyPr wrap="square" rtlCol="0">
            <a:spAutoFit/>
          </a:bodyPr>
          <a:lstStyle/>
          <a:p>
            <a:pPr marL="363855">
              <a:lnSpc>
                <a:spcPct val="120000"/>
              </a:lnSpc>
              <a:defRPr/>
            </a:pPr>
            <a:r>
              <a:rPr lang="zh-CN" altLang="en-US" sz="2800" dirty="0" smtClean="0">
                <a:solidFill>
                  <a:srgbClr val="333333"/>
                </a:solidFill>
                <a:latin typeface="Arial" panose="020B0604020202020204" pitchFamily="34" charset="0"/>
                <a:cs typeface="Arial" panose="020B0604020202020204" pitchFamily="34" charset="0"/>
              </a:rPr>
              <a:t>Analysts sa</a:t>
            </a:r>
            <a:r>
              <a:rPr lang="en-US" altLang="zh-CN" sz="2800" dirty="0" smtClean="0">
                <a:solidFill>
                  <a:srgbClr val="333333"/>
                </a:solidFill>
                <a:latin typeface="Arial" panose="020B0604020202020204" pitchFamily="34" charset="0"/>
                <a:cs typeface="Arial" panose="020B0604020202020204" pitchFamily="34" charset="0"/>
              </a:rPr>
              <a:t>y</a:t>
            </a:r>
            <a:r>
              <a:rPr lang="zh-CN" altLang="en-US" sz="2800" dirty="0" smtClean="0">
                <a:solidFill>
                  <a:srgbClr val="333333"/>
                </a:solidFill>
                <a:latin typeface="Arial" panose="020B0604020202020204" pitchFamily="34" charset="0"/>
                <a:cs typeface="Arial" panose="020B0604020202020204" pitchFamily="34" charset="0"/>
              </a:rPr>
              <a:t> the move runs the risk of a direct </a:t>
            </a:r>
            <a:r>
              <a:rPr lang="zh-CN" altLang="en-US" sz="2800" dirty="0" smtClean="0">
                <a:solidFill>
                  <a:srgbClr val="F79646"/>
                </a:solidFill>
                <a:latin typeface="Arial" panose="020B0604020202020204" pitchFamily="34" charset="0"/>
                <a:cs typeface="Arial" panose="020B0604020202020204" pitchFamily="34" charset="0"/>
              </a:rPr>
              <a:t>confrontation</a:t>
            </a:r>
            <a:r>
              <a:rPr lang="zh-CN" altLang="en-US" sz="2800" dirty="0" smtClean="0">
                <a:solidFill>
                  <a:srgbClr val="333333"/>
                </a:solidFill>
                <a:latin typeface="Arial" panose="020B0604020202020204" pitchFamily="34" charset="0"/>
                <a:cs typeface="Arial" panose="020B0604020202020204" pitchFamily="34" charset="0"/>
              </a:rPr>
              <a:t> with North Korea</a:t>
            </a:r>
            <a:r>
              <a:rPr lang="en-US" altLang="zh-CN" sz="2800" dirty="0" smtClean="0">
                <a:solidFill>
                  <a:srgbClr val="333333"/>
                </a:solidFill>
                <a:latin typeface="Arial" panose="020B0604020202020204" pitchFamily="34" charset="0"/>
                <a:cs typeface="Arial" panose="020B0604020202020204" pitchFamily="34" charset="0"/>
              </a:rPr>
              <a:t>.</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750240"/>
            <a:ext cx="452775" cy="452775"/>
          </a:xfrm>
          <a:prstGeom prst="rect">
            <a:avLst/>
          </a:prstGeom>
          <a:noFill/>
        </p:spPr>
      </p:pic>
      <p:sp>
        <p:nvSpPr>
          <p:cNvPr id="8" name="TextBox 7"/>
          <p:cNvSpPr txBox="1"/>
          <p:nvPr/>
        </p:nvSpPr>
        <p:spPr>
          <a:xfrm>
            <a:off x="539388" y="3701140"/>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latin typeface="Arial" panose="020B0604020202020204" pitchFamily="34" charset="0"/>
                <a:cs typeface="Arial" panose="020B0604020202020204" pitchFamily="34" charset="0"/>
              </a:rPr>
              <a:t>分析人士说这种举措存在着与朝鲜发生直接冲突的风险。</a:t>
            </a:r>
            <a:endParaRPr lang="zh-CN" altLang="en-US" sz="2800" dirty="0">
              <a:latin typeface="Arial" panose="020B0604020202020204" pitchFamily="34" charset="0"/>
              <a:cs typeface="Arial" panose="020B0604020202020204" pitchFamily="34" charset="0"/>
            </a:endParaRPr>
          </a:p>
        </p:txBody>
      </p:sp>
      <p:sp>
        <p:nvSpPr>
          <p:cNvPr id="9" name="矩形 8"/>
          <p:cNvSpPr/>
          <p:nvPr/>
        </p:nvSpPr>
        <p:spPr>
          <a:xfrm>
            <a:off x="-6239" y="717156"/>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a:t>
            </a:r>
            <a:r>
              <a:rPr lang="en-US" altLang="zh-CN" sz="2800" i="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F79646"/>
                </a:solidFill>
                <a:latin typeface="Arial" panose="020B0604020202020204" pitchFamily="34" charset="0"/>
                <a:cs typeface="Arial" panose="020B0604020202020204" pitchFamily="34" charset="0"/>
              </a:rPr>
              <a:t>navigate </a:t>
            </a:r>
            <a:r>
              <a:rPr lang="en-US" altLang="zh-CN" sz="2800" dirty="0" smtClean="0">
                <a:solidFill>
                  <a:srgbClr val="333333"/>
                </a:solidFill>
                <a:latin typeface="Arial" panose="020B0604020202020204" pitchFamily="34" charset="0"/>
                <a:cs typeface="Arial" panose="020B0604020202020204" pitchFamily="34" charset="0"/>
              </a:rPr>
              <a:t>(Para. 1):</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a:t>
            </a:r>
            <a:r>
              <a:rPr lang="en-US" altLang="zh-CN" sz="2800" dirty="0" smtClean="0">
                <a:solidFill>
                  <a:srgbClr val="333333"/>
                </a:solidFill>
                <a:latin typeface="Arial" panose="020B0604020202020204" pitchFamily="34" charset="0"/>
                <a:cs typeface="Arial" panose="020B0604020202020204" pitchFamily="34" charset="0"/>
              </a:rPr>
              <a:t> to find the right way to deal with a difficult or complicated situation</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矩形 10">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1916832"/>
            <a:ext cx="8104578" cy="1384995"/>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Institutions that succeeded in helping students </a:t>
            </a: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navigate</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the difficult job market improved their standings the most.</a:t>
            </a:r>
            <a:r>
              <a:rPr lang="en-US" altLang="zh-CN" sz="2800" dirty="0" smtClean="0">
                <a:solidFill>
                  <a:srgbClr val="333333"/>
                </a:solidFill>
                <a:latin typeface="Arial" panose="020B0604020202020204" pitchFamily="34" charset="0"/>
                <a:cs typeface="Arial" panose="020B0604020202020204" pitchFamily="34" charset="0"/>
              </a:rPr>
              <a:t> </a:t>
            </a:r>
            <a:endParaRPr lang="zh-CN" altLang="en-US" sz="28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8" name="TextBox 7"/>
          <p:cNvSpPr txBox="1"/>
          <p:nvPr/>
        </p:nvSpPr>
        <p:spPr>
          <a:xfrm>
            <a:off x="539388" y="4390770"/>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Having an open mind is one way to </a:t>
            </a:r>
            <a:r>
              <a:rPr lang="en-US" altLang="zh-CN" sz="2800" dirty="0" smtClean="0">
                <a:solidFill>
                  <a:schemeClr val="accent6"/>
                </a:solidFill>
                <a:latin typeface="Arial" panose="020B0604020202020204" pitchFamily="34" charset="0"/>
                <a:cs typeface="Arial" panose="020B0604020202020204" pitchFamily="34" charset="0"/>
              </a:rPr>
              <a:t>navigate </a:t>
            </a:r>
            <a:r>
              <a:rPr lang="en-US" altLang="zh-CN" sz="2800" dirty="0" smtClean="0">
                <a:solidFill>
                  <a:srgbClr val="333333"/>
                </a:solidFill>
                <a:latin typeface="Arial" panose="020B0604020202020204" pitchFamily="34" charset="0"/>
                <a:cs typeface="Arial" panose="020B0604020202020204" pitchFamily="34" charset="0"/>
              </a:rPr>
              <a:t>successfully through the long days in one’s life.</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2" name="Picture 2" descr="C:\Users\CC\Desktop\图片1.png"/>
          <p:cNvPicPr>
            <a:picLocks noChangeAspect="1" noChangeArrowheads="1"/>
          </p:cNvPicPr>
          <p:nvPr/>
        </p:nvPicPr>
        <p:blipFill>
          <a:blip r:embed="rId3" cstate="print"/>
          <a:srcRect/>
          <a:stretch>
            <a:fillRect/>
          </a:stretch>
        </p:blipFill>
        <p:spPr bwMode="auto">
          <a:xfrm>
            <a:off x="500034" y="4462208"/>
            <a:ext cx="452775" cy="452775"/>
          </a:xfrm>
          <a:prstGeom prst="rect">
            <a:avLst/>
          </a:prstGeom>
          <a:noFill/>
        </p:spPr>
      </p:pic>
      <p:sp>
        <p:nvSpPr>
          <p:cNvPr id="13" name="TextBox 12"/>
          <p:cNvSpPr txBox="1"/>
          <p:nvPr/>
        </p:nvSpPr>
        <p:spPr>
          <a:xfrm>
            <a:off x="539388" y="3413108"/>
            <a:ext cx="8104578" cy="954107"/>
          </a:xfrm>
          <a:prstGeom prst="rect">
            <a:avLst/>
          </a:prstGeom>
          <a:noFill/>
        </p:spPr>
        <p:txBody>
          <a:bodyPr wrap="square" rtlCol="0">
            <a:spAutoFit/>
          </a:bodyPr>
          <a:lstStyle/>
          <a:p>
            <a:pPr>
              <a:buFont typeface="Wingdings 2" panose="05020102010507070707" pitchFamily="18" charset="2"/>
              <a:buNone/>
            </a:pPr>
            <a:r>
              <a:rPr lang="zh-CN" altLang="en-US" sz="2800" dirty="0" smtClean="0">
                <a:latin typeface="Arial" panose="020B0604020202020204" pitchFamily="34" charset="0"/>
                <a:cs typeface="Arial" panose="020B0604020202020204" pitchFamily="34" charset="0"/>
                <a:sym typeface="宋体" panose="02010600030101010101" pitchFamily="2" charset="-122"/>
              </a:rPr>
              <a:t>要想</a:t>
            </a:r>
            <a:r>
              <a:rPr lang="zh-CN" altLang="en-US" sz="2800" dirty="0" smtClean="0">
                <a:latin typeface="Arial" panose="020B0604020202020204" pitchFamily="34" charset="0"/>
                <a:cs typeface="Arial" panose="020B0604020202020204" pitchFamily="34" charset="0"/>
                <a:sym typeface="Arial" panose="020B0604020202020204" pitchFamily="34" charset="0"/>
              </a:rPr>
              <a:t>在人生的长河中顺利航行，一种方法就是拥有开阔的心胸</a:t>
            </a:r>
            <a:r>
              <a:rPr lang="zh-CN" altLang="en-US" sz="2800" dirty="0" smtClean="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9" name="矩形 8"/>
          <p:cNvSpPr/>
          <p:nvPr/>
        </p:nvSpPr>
        <p:spPr>
          <a:xfrm>
            <a:off x="106045" y="67008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8" grpId="0"/>
      <p:bldP spid="13" grpId="0"/>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latin typeface="Arial" panose="020B0604020202020204" pitchFamily="34" charset="0"/>
                <a:cs typeface="Arial" panose="020B0604020202020204" pitchFamily="34" charset="0"/>
              </a:rPr>
              <a:t>3. Not only did Jobs push the boundaries of what was considered possible, he radically changed our thinking about leadership and innovation. (Para. 1)</a:t>
            </a:r>
            <a:r>
              <a:rPr lang="en-US" altLang="zh-CN" sz="2800" dirty="0" smtClean="0">
                <a:solidFill>
                  <a:schemeClr val="bg2"/>
                </a:solidFill>
                <a:latin typeface="Arial" panose="020B0604020202020204" pitchFamily="34" charset="0"/>
                <a:cs typeface="Arial" panose="020B0604020202020204" pitchFamily="34" charset="0"/>
              </a:rPr>
              <a:t> </a:t>
            </a:r>
            <a:endParaRPr lang="en-US" altLang="zh-CN" sz="2800" dirty="0">
              <a:solidFill>
                <a:schemeClr val="bg2"/>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20338" y="285899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0" name="TextBox 9"/>
          <p:cNvSpPr txBox="1"/>
          <p:nvPr/>
        </p:nvSpPr>
        <p:spPr>
          <a:xfrm>
            <a:off x="468268" y="3569467"/>
            <a:ext cx="8104578" cy="160627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rPr>
              <a:t>Jobs has not only broadened our idea of what can be achieved, but also completely changed our way of looking at leadership and innovation.</a:t>
            </a:r>
            <a:endParaRPr lang="zh-CN" altLang="en-US"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7" name="矩形 6"/>
          <p:cNvSpPr/>
          <p:nvPr/>
        </p:nvSpPr>
        <p:spPr>
          <a:xfrm>
            <a:off x="-5207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latin typeface="Arial" panose="020B0604020202020204" pitchFamily="34" charset="0"/>
                <a:cs typeface="Arial" panose="020B0604020202020204" pitchFamily="34" charset="0"/>
              </a:rPr>
              <a:t>3. Not only did Jobs push the boundaries of what was considered possible, he radically changed our thinking about leadership and innovation. (Para. 1)</a:t>
            </a:r>
            <a:r>
              <a:rPr lang="en-US" altLang="zh-CN" sz="2800" dirty="0" smtClean="0">
                <a:solidFill>
                  <a:schemeClr val="bg2"/>
                </a:solidFill>
                <a:latin typeface="Arial" panose="020B0604020202020204" pitchFamily="34" charset="0"/>
                <a:cs typeface="Arial" panose="020B0604020202020204" pitchFamily="34" charset="0"/>
              </a:rPr>
              <a:t> </a:t>
            </a:r>
            <a:endParaRPr lang="en-US" altLang="zh-CN" sz="2800" dirty="0">
              <a:solidFill>
                <a:schemeClr val="bg2"/>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285899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cs typeface="Arial" panose="020B0604020202020204" pitchFamily="34" charset="0"/>
              </a:rPr>
              <a:t>[Analysis]:</a:t>
            </a:r>
            <a:endPar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0" name="TextBox 9"/>
          <p:cNvSpPr txBox="1"/>
          <p:nvPr/>
        </p:nvSpPr>
        <p:spPr>
          <a:xfrm>
            <a:off x="519703" y="3509381"/>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0C9CDB"/>
                </a:solidFill>
                <a:latin typeface="Arial" panose="020B0604020202020204" pitchFamily="34" charset="0"/>
                <a:cs typeface="Arial" panose="020B0604020202020204" pitchFamily="34" charset="0"/>
              </a:rPr>
              <a:t>The inversion led by “not only” is used in this sentence to emphasize the contribution of Jobs.</a:t>
            </a:r>
            <a:endParaRPr lang="en-US" altLang="zh-CN" sz="2800" dirty="0">
              <a:solidFill>
                <a:srgbClr val="0C9CDB"/>
              </a:solidFill>
              <a:latin typeface="Arial" panose="020B0604020202020204" pitchFamily="34" charset="0"/>
              <a:cs typeface="Arial" panose="020B0604020202020204" pitchFamily="34" charset="0"/>
            </a:endParaRPr>
          </a:p>
        </p:txBody>
      </p:sp>
      <p:sp>
        <p:nvSpPr>
          <p:cNvPr id="7" name="TextBox 6"/>
          <p:cNvSpPr txBox="1"/>
          <p:nvPr/>
        </p:nvSpPr>
        <p:spPr>
          <a:xfrm>
            <a:off x="519703" y="4463787"/>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cs typeface="Arial" panose="020B0604020202020204" pitchFamily="34" charset="0"/>
              </a:rPr>
              <a:t>[Translation]:</a:t>
            </a:r>
            <a:endPar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8" name="TextBox 7"/>
          <p:cNvSpPr txBox="1"/>
          <p:nvPr/>
        </p:nvSpPr>
        <p:spPr>
          <a:xfrm>
            <a:off x="520338" y="5142751"/>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Corbel" panose="020B0503020204020204" pitchFamily="34" charset="0"/>
              </a:rPr>
              <a:t>乔布斯不仅将可以做的事情推向了新的高度，还彻底改变了我们对于领导力和创新精神的看法。</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1" name="矩形 10"/>
          <p:cNvSpPr/>
          <p:nvPr/>
        </p:nvSpPr>
        <p:spPr>
          <a:xfrm>
            <a:off x="19685"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Top)">
                                      <p:cBhvr>
                                        <p:cTn id="22" dur="500"/>
                                        <p:tgtEl>
                                          <p:spTgt spid="8"/>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10" grpId="0"/>
      <p:bldP spid="7" grpId="0"/>
      <p:bldP spid="8" grpId="0"/>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
        <p:nvSpPr>
          <p:cNvPr id="3" name="TextBox 2"/>
          <p:cNvSpPr txBox="1"/>
          <p:nvPr/>
        </p:nvSpPr>
        <p:spPr>
          <a:xfrm>
            <a:off x="539388" y="1784399"/>
            <a:ext cx="8104578" cy="4401205"/>
          </a:xfrm>
          <a:prstGeom prst="rect">
            <a:avLst/>
          </a:prstGeom>
          <a:noFill/>
        </p:spPr>
        <p:txBody>
          <a:bodyPr wrap="square" rtlCol="0">
            <a:spAutoFit/>
          </a:bodyPr>
          <a:lstStyle/>
          <a:p>
            <a:pPr algn="just" defTabSz="-635">
              <a:tabLst>
                <a:tab pos="2603500" algn="l"/>
              </a:tabLst>
              <a:defRPr/>
            </a:pPr>
            <a:r>
              <a:rPr lang="zh-CN" altLang="en-US" sz="2800" dirty="0" smtClean="0">
                <a:solidFill>
                  <a:srgbClr val="333333"/>
                </a:solidFill>
                <a:latin typeface="Arial" panose="020B0604020202020204" pitchFamily="34" charset="0"/>
                <a:cs typeface="Arial" panose="020B0604020202020204" pitchFamily="34" charset="0"/>
              </a:rPr>
              <a:t>1   The Steve Jobs who emerged two decades later to deliver the 2005 Stanford University commencement address was a very different person. He had </a:t>
            </a:r>
            <a:r>
              <a:rPr lang="zh-CN" altLang="en-US" sz="2800" u="sng" dirty="0" smtClean="0">
                <a:solidFill>
                  <a:srgbClr val="F79646"/>
                </a:solidFill>
                <a:latin typeface="Arial" panose="020B0604020202020204" pitchFamily="34" charset="0"/>
                <a:cs typeface="Arial" panose="020B0604020202020204" pitchFamily="34" charset="0"/>
              </a:rPr>
              <a:t>confronted</a:t>
            </a:r>
            <a:r>
              <a:rPr lang="zh-CN" altLang="en-US" sz="2800" dirty="0" smtClean="0">
                <a:solidFill>
                  <a:srgbClr val="333333"/>
                </a:solidFill>
                <a:latin typeface="Arial" panose="020B0604020202020204" pitchFamily="34" charset="0"/>
                <a:cs typeface="Arial" panose="020B0604020202020204" pitchFamily="34" charset="0"/>
              </a:rPr>
              <a:t> his struggles, personal and professional, and had </a:t>
            </a:r>
            <a:r>
              <a:rPr lang="zh-CN" altLang="en-US" sz="2800" u="sng" dirty="0" smtClean="0">
                <a:solidFill>
                  <a:srgbClr val="F79646"/>
                </a:solidFill>
                <a:latin typeface="Arial" panose="020B0604020202020204" pitchFamily="34" charset="0"/>
                <a:cs typeface="Arial" panose="020B0604020202020204" pitchFamily="34" charset="0"/>
              </a:rPr>
              <a:t>navigated</a:t>
            </a:r>
            <a:r>
              <a:rPr lang="zh-CN" altLang="en-US" sz="2800" dirty="0" smtClean="0">
                <a:solidFill>
                  <a:srgbClr val="333333"/>
                </a:solidFill>
                <a:latin typeface="Arial" panose="020B0604020202020204" pitchFamily="34" charset="0"/>
                <a:cs typeface="Arial" panose="020B0604020202020204" pitchFamily="34" charset="0"/>
              </a:rPr>
              <a:t> through a number of challenges. He was on his way to becoming one of the most influential leaders of our time. Even though he died tragically young in 2011, his life is a testament to personal growth, leadership development, and human potential. </a:t>
            </a:r>
            <a:endParaRPr lang="en-US" altLang="zh-CN" sz="2800" i="1"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p:cNvSpPr txBox="1"/>
          <p:nvPr/>
        </p:nvSpPr>
        <p:spPr>
          <a:xfrm>
            <a:off x="1530398" y="720000"/>
            <a:ext cx="6083205" cy="892552"/>
          </a:xfrm>
          <a:prstGeom prst="rect">
            <a:avLst/>
          </a:prstGeom>
          <a:noFill/>
        </p:spPr>
        <p:txBody>
          <a:bodyPr wrap="none" rtlCol="0">
            <a:spAutoFit/>
          </a:bodyPr>
          <a:lstStyle/>
          <a:p>
            <a:pPr algn="ctr">
              <a:spcBef>
                <a:spcPct val="0"/>
              </a:spcBef>
            </a:pPr>
            <a:r>
              <a:rPr lang="zh-CN" altLang="en-US" sz="2800" b="1" dirty="0" smtClean="0">
                <a:solidFill>
                  <a:srgbClr val="333333"/>
                </a:solidFill>
                <a:latin typeface="Arial" panose="020B0604020202020204" pitchFamily="34" charset="0"/>
                <a:cs typeface="Arial" panose="020B0604020202020204" pitchFamily="34" charset="0"/>
              </a:rPr>
              <a:t>Leadership and the Art of Struggle</a:t>
            </a:r>
          </a:p>
          <a:p>
            <a:pPr algn="ctr">
              <a:spcBef>
                <a:spcPct val="0"/>
              </a:spcBef>
            </a:pPr>
            <a:r>
              <a:rPr lang="zh-CN" altLang="en-US" sz="2400" dirty="0" smtClean="0">
                <a:solidFill>
                  <a:srgbClr val="333333"/>
                </a:solidFill>
                <a:latin typeface="Arial" panose="020B0604020202020204" pitchFamily="34" charset="0"/>
                <a:cs typeface="Arial" panose="020B0604020202020204" pitchFamily="34" charset="0"/>
              </a:rPr>
              <a:t>Steven Snyder</a:t>
            </a:r>
          </a:p>
        </p:txBody>
      </p:sp>
      <p:sp>
        <p:nvSpPr>
          <p:cNvPr id="7" name="TextBox 6">
            <a:hlinkClick r:id="rId4" action="ppaction://hlinksldjump"/>
          </p:cNvPr>
          <p:cNvSpPr txBox="1"/>
          <p:nvPr/>
        </p:nvSpPr>
        <p:spPr>
          <a:xfrm>
            <a:off x="3131840" y="3140968"/>
            <a:ext cx="1872208" cy="369332"/>
          </a:xfrm>
          <a:prstGeom prst="rect">
            <a:avLst/>
          </a:prstGeom>
          <a:solidFill>
            <a:schemeClr val="accent1">
              <a:alpha val="0"/>
            </a:schemeClr>
          </a:solidFill>
        </p:spPr>
        <p:txBody>
          <a:bodyPr wrap="square" rtlCol="0">
            <a:spAutoFit/>
          </a:bodyPr>
          <a:lstStyle/>
          <a:p>
            <a:endParaRPr lang="zh-CN" altLang="en-US" dirty="0"/>
          </a:p>
        </p:txBody>
      </p:sp>
      <p:sp>
        <p:nvSpPr>
          <p:cNvPr id="8" name="TextBox 7">
            <a:hlinkClick r:id="rId5" action="ppaction://hlinksldjump"/>
          </p:cNvPr>
          <p:cNvSpPr txBox="1"/>
          <p:nvPr/>
        </p:nvSpPr>
        <p:spPr>
          <a:xfrm>
            <a:off x="5076056" y="3573016"/>
            <a:ext cx="1872208" cy="369332"/>
          </a:xfrm>
          <a:prstGeom prst="rect">
            <a:avLst/>
          </a:prstGeom>
          <a:solidFill>
            <a:schemeClr val="accent1">
              <a:alpha val="0"/>
            </a:schemeClr>
          </a:solidFill>
        </p:spPr>
        <p:txBody>
          <a:bodyPr wrap="square" rtlCol="0">
            <a:spAutoFit/>
          </a:bodyPr>
          <a:lstStyle/>
          <a:p>
            <a:endParaRPr lang="zh-CN" altLang="en-US" dirty="0"/>
          </a:p>
        </p:txBody>
      </p:sp>
      <p:pic>
        <p:nvPicPr>
          <p:cNvPr id="9"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2"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3" name="01.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468544" y="1556792"/>
            <a:ext cx="304800" cy="304800"/>
          </a:xfrm>
          <a:prstGeom prst="rect">
            <a:avLst/>
          </a:prstGeom>
        </p:spPr>
      </p:pic>
      <p:pic>
        <p:nvPicPr>
          <p:cNvPr id="15" name="Picture 10" descr="C:\Users\CC\Desktop\链接.png">
            <a:hlinkClick r:id="rId12" action="ppaction://hlinkfile"/>
          </p:cNvPr>
          <p:cNvPicPr>
            <a:picLocks noChangeAspect="1" noChangeArrowheads="1"/>
          </p:cNvPicPr>
          <p:nvPr/>
        </p:nvPicPr>
        <p:blipFill>
          <a:blip r:embed="rId10" cstate="print"/>
          <a:srcRect/>
          <a:stretch>
            <a:fillRect/>
          </a:stretch>
        </p:blipFill>
        <p:spPr bwMode="auto">
          <a:xfrm>
            <a:off x="1259632" y="816053"/>
            <a:ext cx="363921" cy="345725"/>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par>
                                <p:cTn id="20" presetID="12" presetClass="entr" presetSubtype="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4" restart="whenNotActive" fill="hold" evtFilter="cancelBubble" nodeType="interactiveSeq">
                <p:stCondLst>
                  <p:cond evt="onClick" delay="0">
                    <p:tgtEl>
                      <p:spTgt spid="9"/>
                    </p:tgtEl>
                  </p:cond>
                </p:stCondLst>
                <p:endSync evt="end" delay="0">
                  <p:rtn val="all"/>
                </p:endSync>
                <p:childTnLst>
                  <p:par>
                    <p:cTn id="25" fill="hold">
                      <p:stCondLst>
                        <p:cond delay="0"/>
                      </p:stCondLst>
                      <p:childTnLst>
                        <p:par>
                          <p:cTn id="26" fill="hold">
                            <p:stCondLst>
                              <p:cond delay="0"/>
                            </p:stCondLst>
                            <p:childTnLst>
                              <p:par>
                                <p:cTn id="27" presetID="1" presetClass="mediacall" presetSubtype="0" fill="hold" nodeType="clickEffect">
                                  <p:stCondLst>
                                    <p:cond delay="0"/>
                                  </p:stCondLst>
                                  <p:childTnLst>
                                    <p:cmd type="call" cmd="play">
                                      <p:cBhvr>
                                        <p:cTn id="28" dur="1" fill="hold"/>
                                        <p:tgtEl>
                                          <p:spTgt spid="13"/>
                                        </p:tgtEl>
                                      </p:cBhvr>
                                    </p:cmd>
                                  </p:childTnLst>
                                </p:cTn>
                              </p:par>
                            </p:childTnLst>
                          </p:cTn>
                        </p:par>
                      </p:childTnLst>
                    </p:cTn>
                  </p:par>
                </p:childTnLst>
              </p:cTn>
              <p:nextCondLst>
                <p:cond evt="onClick" delay="0">
                  <p:tgtEl>
                    <p:spTgt spid="9"/>
                  </p:tgtEl>
                </p:cond>
              </p:nextCondLst>
            </p:seq>
            <p:seq concurrent="1" nextAc="seek">
              <p:cTn id="29" restart="whenNotActive" fill="hold" evtFilter="cancelBubble" nodeType="interactiveSeq">
                <p:stCondLst>
                  <p:cond evt="onClick" delay="0">
                    <p:tgtEl>
                      <p:spTgt spid="10"/>
                    </p:tgtEl>
                  </p:cond>
                </p:stCondLst>
                <p:endSync evt="end" delay="0">
                  <p:rtn val="all"/>
                </p:endSync>
                <p:childTnLst>
                  <p:par>
                    <p:cTn id="30" fill="hold">
                      <p:stCondLst>
                        <p:cond delay="0"/>
                      </p:stCondLst>
                      <p:childTnLst>
                        <p:par>
                          <p:cTn id="31" fill="hold">
                            <p:stCondLst>
                              <p:cond delay="0"/>
                            </p:stCondLst>
                            <p:childTnLst>
                              <p:par>
                                <p:cTn id="32" presetID="2" presetClass="mediacall" presetSubtype="0" fill="hold" nodeType="clickEffect">
                                  <p:stCondLst>
                                    <p:cond delay="0"/>
                                  </p:stCondLst>
                                  <p:childTnLst>
                                    <p:cmd type="call" cmd="togglePause">
                                      <p:cBhvr>
                                        <p:cTn id="33" dur="1" fill="hold"/>
                                        <p:tgtEl>
                                          <p:spTgt spid="13"/>
                                        </p:tgtEl>
                                      </p:cBhvr>
                                    </p:cmd>
                                  </p:childTnLst>
                                </p:cTn>
                              </p:par>
                            </p:childTnLst>
                          </p:cTn>
                        </p:par>
                      </p:childTnLst>
                    </p:cTn>
                  </p:par>
                </p:childTnLst>
              </p:cTn>
              <p:nextCondLst>
                <p:cond evt="onClick" delay="0">
                  <p:tgtEl>
                    <p:spTgt spid="10"/>
                  </p:tgtEl>
                </p:cond>
              </p:nextCondLst>
            </p:seq>
            <p:seq concurrent="1" nextAc="seek">
              <p:cTn id="34" restart="whenNotActive" fill="hold" evtFilter="cancelBubble" nodeType="interactiveSeq">
                <p:stCondLst>
                  <p:cond evt="onClick" delay="0">
                    <p:tgtEl>
                      <p:spTgt spid="11"/>
                    </p:tgtEl>
                  </p:cond>
                </p:stCondLst>
                <p:endSync evt="end" delay="0">
                  <p:rtn val="all"/>
                </p:endSync>
                <p:childTnLst>
                  <p:par>
                    <p:cTn id="35" fill="hold">
                      <p:stCondLst>
                        <p:cond delay="0"/>
                      </p:stCondLst>
                      <p:childTnLst>
                        <p:par>
                          <p:cTn id="36" fill="hold">
                            <p:stCondLst>
                              <p:cond delay="0"/>
                            </p:stCondLst>
                            <p:childTnLst>
                              <p:par>
                                <p:cTn id="37" presetID="3" presetClass="mediacall" presetSubtype="0" fill="hold" nodeType="clickEffect">
                                  <p:stCondLst>
                                    <p:cond delay="0"/>
                                  </p:stCondLst>
                                  <p:childTnLst>
                                    <p:cmd type="call" cmd="stop">
                                      <p:cBhvr>
                                        <p:cTn id="38" dur="1" fill="hold"/>
                                        <p:tgtEl>
                                          <p:spTgt spid="13"/>
                                        </p:tgtEl>
                                      </p:cBhvr>
                                    </p:cmd>
                                  </p:childTnLst>
                                </p:cTn>
                              </p:par>
                            </p:childTnLst>
                          </p:cTn>
                        </p:par>
                      </p:childTnLst>
                    </p:cTn>
                  </p:par>
                </p:childTnLst>
              </p:cTn>
              <p:nextCondLst>
                <p:cond evt="onClick" delay="0">
                  <p:tgtEl>
                    <p:spTgt spid="11"/>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4. He maximized his own contribution, left us wondering what more might have followed, </a:t>
            </a:r>
            <a:r>
              <a:rPr lang="en-US" altLang="zh-CN" sz="2800" dirty="0" smtClean="0">
                <a:solidFill>
                  <a:srgbClr val="333333"/>
                </a:solidFill>
                <a:latin typeface="Arial" panose="020B0604020202020204" pitchFamily="34" charset="0"/>
                <a:cs typeface="Arial" panose="020B0604020202020204" pitchFamily="34" charset="0"/>
              </a:rPr>
              <a:t>and inspired us to see the benefits of shifting our perspective and thinking in new ways. (Para. 1)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0" name="TextBox 9"/>
          <p:cNvSpPr txBox="1"/>
          <p:nvPr/>
        </p:nvSpPr>
        <p:spPr>
          <a:xfrm>
            <a:off x="539388" y="3780000"/>
            <a:ext cx="8104578" cy="263014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rPr>
              <a:t>His contribution was so great that we were left speculating about what more could be achieved. His great achievement also made us understand the benefits of looking at things in new or different ways.</a:t>
            </a:r>
            <a:endParaRPr lang="zh-CN" altLang="en-US"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86566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4. He maximized his own contribution, left us wondering what more might have followed, </a:t>
            </a:r>
            <a:r>
              <a:rPr lang="en-US" altLang="zh-CN" sz="2800" dirty="0" smtClean="0">
                <a:solidFill>
                  <a:srgbClr val="333333"/>
                </a:solidFill>
                <a:latin typeface="Arial" panose="020B0604020202020204" pitchFamily="34" charset="0"/>
                <a:cs typeface="Arial" panose="020B0604020202020204" pitchFamily="34" charset="0"/>
              </a:rPr>
              <a:t>and inspired us to see the benefits of shifting our perspective and thinking in new ways. (Para. 1)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0" name="TextBox 9"/>
          <p:cNvSpPr txBox="1"/>
          <p:nvPr/>
        </p:nvSpPr>
        <p:spPr>
          <a:xfrm>
            <a:off x="539388" y="3780000"/>
            <a:ext cx="8104578" cy="1089209"/>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anose="020B0604020202020204" pitchFamily="34" charset="0"/>
                <a:cs typeface="Arial" panose="020B0604020202020204" pitchFamily="34" charset="0"/>
              </a:rPr>
              <a:t>A parallel structure is used in this sentence to emphasize influences of Jobs’ contribution.</a:t>
            </a:r>
            <a:endParaRPr lang="zh-CN" altLang="en-US"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81740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Times New Roman" panose="02020603050405020304" pitchFamily="18" charset="0"/>
              </a:rPr>
              <a:t>4. He maximized his own contribution, left us wondering what more might have followed, </a:t>
            </a:r>
            <a:r>
              <a:rPr lang="en-US" altLang="zh-CN" sz="2800" dirty="0" smtClean="0">
                <a:solidFill>
                  <a:srgbClr val="333333"/>
                </a:solidFill>
                <a:latin typeface="Arial" panose="020B0604020202020204" pitchFamily="34" charset="0"/>
                <a:cs typeface="Arial" panose="020B0604020202020204" pitchFamily="34" charset="0"/>
              </a:rPr>
              <a:t>and inspired us to see the benefits of shifting our perspective and thinking in new ways. (Para. 1)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0" name="TextBox 9"/>
          <p:cNvSpPr txBox="1"/>
          <p:nvPr/>
        </p:nvSpPr>
        <p:spPr>
          <a:xfrm>
            <a:off x="539388" y="3780000"/>
            <a:ext cx="8104578" cy="1592167"/>
          </a:xfrm>
          <a:prstGeom prst="rect">
            <a:avLst/>
          </a:prstGeom>
          <a:noFill/>
        </p:spPr>
        <p:txBody>
          <a:bodyPr wrap="square" rtlCol="0">
            <a:spAutoFit/>
          </a:bodyPr>
          <a:lstStyle/>
          <a:p>
            <a:pPr>
              <a:lnSpc>
                <a:spcPct val="120000"/>
              </a:lnSpc>
              <a:defRPr/>
            </a:pPr>
            <a:r>
              <a:rPr lang="zh-CN" altLang="en-US" sz="2800" dirty="0" smtClean="0">
                <a:solidFill>
                  <a:schemeClr val="tx1"/>
                </a:solidFill>
                <a:latin typeface="+mn-ea"/>
              </a:rPr>
              <a:t>他的个人贡献已达极限，我们几乎不知道在他之后还能再做些什么，这也激发我们明白了转变观念、创新思维带来的各种裨益。</a:t>
            </a:r>
            <a:endParaRPr lang="zh-CN" altLang="en-US" sz="2800" dirty="0" smtClean="0">
              <a:solidFill>
                <a:schemeClr val="tx1"/>
              </a:solidFill>
              <a:latin typeface="+mn-ea"/>
              <a:cs typeface="Arial" panose="020B0604020202020204"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56912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5. </a:t>
            </a:r>
            <a:r>
              <a:rPr lang="en-US" altLang="zh-CN" sz="2800" dirty="0" smtClean="0">
                <a:solidFill>
                  <a:srgbClr val="F79646"/>
                </a:solidFill>
                <a:latin typeface="Arial" panose="020B0604020202020204" pitchFamily="34" charset="0"/>
                <a:cs typeface="Arial" panose="020B0604020202020204" pitchFamily="34" charset="0"/>
              </a:rPr>
              <a:t>maximize </a:t>
            </a:r>
            <a:r>
              <a:rPr lang="en-US" altLang="zh-CN" sz="2800" dirty="0" smtClean="0">
                <a:solidFill>
                  <a:srgbClr val="333333"/>
                </a:solidFill>
                <a:latin typeface="Arial" panose="020B0604020202020204" pitchFamily="34" charset="0"/>
                <a:cs typeface="Arial" panose="020B0604020202020204" pitchFamily="34" charset="0"/>
              </a:rPr>
              <a:t>(Para. 1)</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a:t>
            </a:r>
            <a:r>
              <a:rPr lang="en-US" altLang="zh-CN" sz="2800" dirty="0" smtClean="0">
                <a:solidFill>
                  <a:srgbClr val="333333"/>
                </a:solidFill>
                <a:latin typeface="Arial" panose="020B0604020202020204" pitchFamily="34" charset="0"/>
                <a:cs typeface="Arial" panose="020B0604020202020204" pitchFamily="34" charset="0"/>
              </a:rPr>
              <a:t>. to increase sth. as much as possible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845994"/>
            <a:ext cx="8104578" cy="1384995"/>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So when you take responsibility for your life, you give yourself the opportunity to </a:t>
            </a:r>
            <a:r>
              <a:rPr lang="en-US" altLang="zh-CN" sz="2800" dirty="0" smtClean="0">
                <a:solidFill>
                  <a:srgbClr val="F79646"/>
                </a:solidFill>
                <a:latin typeface="Arial" panose="020B0604020202020204" pitchFamily="34" charset="0"/>
                <a:cs typeface="Arial" panose="020B0604020202020204" pitchFamily="34" charset="0"/>
              </a:rPr>
              <a:t>maximize</a:t>
            </a:r>
            <a:r>
              <a:rPr lang="en-US" altLang="zh-CN" sz="2800" dirty="0" smtClean="0">
                <a:solidFill>
                  <a:srgbClr val="333333"/>
                </a:solidFill>
                <a:latin typeface="Arial" panose="020B0604020202020204" pitchFamily="34" charset="0"/>
                <a:cs typeface="Arial" panose="020B0604020202020204" pitchFamily="34" charset="0"/>
              </a:rPr>
              <a:t> your potential.</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3309199"/>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当他了解这些优势及劣势后，他就能想办法将优势最大化而把劣势降到最低。</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4420269"/>
            <a:ext cx="8104578" cy="1384995"/>
          </a:xfrm>
          <a:prstGeom prst="rect">
            <a:avLst/>
          </a:prstGeom>
          <a:noFill/>
        </p:spPr>
        <p:txBody>
          <a:bodyPr wrap="square" rtlCol="0">
            <a:spAutoFit/>
          </a:bodyPr>
          <a:lstStyle/>
          <a:p>
            <a:pPr marL="357505" defTabSz="-635">
              <a:buFont typeface="Arial" panose="020B0604020202020204" pitchFamily="34" charset="0"/>
              <a:buNone/>
              <a:tabLst>
                <a:tab pos="445770" algn="l"/>
              </a:tabLst>
            </a:pPr>
            <a:r>
              <a:rPr lang="en-US" altLang="zh-CN" sz="2800" dirty="0" smtClean="0">
                <a:solidFill>
                  <a:srgbClr val="333333"/>
                </a:solidFill>
                <a:latin typeface="Arial" panose="020B0604020202020204" pitchFamily="34" charset="0"/>
                <a:cs typeface="Arial" panose="020B0604020202020204" pitchFamily="34" charset="0"/>
              </a:rPr>
              <a:t>When he knows those positives and negatives he can find a way to </a:t>
            </a:r>
            <a:r>
              <a:rPr lang="en-US" altLang="zh-CN" sz="2800" dirty="0" smtClean="0">
                <a:solidFill>
                  <a:srgbClr val="F79646"/>
                </a:solidFill>
                <a:latin typeface="Arial" panose="020B0604020202020204" pitchFamily="34" charset="0"/>
                <a:cs typeface="Arial" panose="020B0604020202020204" pitchFamily="34" charset="0"/>
              </a:rPr>
              <a:t>maximize</a:t>
            </a:r>
            <a:r>
              <a:rPr lang="en-US" altLang="zh-CN" sz="2800" dirty="0" smtClean="0">
                <a:solidFill>
                  <a:srgbClr val="333333"/>
                </a:solidFill>
                <a:latin typeface="Arial" panose="020B0604020202020204" pitchFamily="34" charset="0"/>
                <a:cs typeface="Arial" panose="020B0604020202020204" pitchFamily="34" charset="0"/>
              </a:rPr>
              <a:t> the positives and minimize the negatives.</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491938"/>
            <a:ext cx="452775" cy="452775"/>
          </a:xfrm>
          <a:prstGeom prst="rect">
            <a:avLst/>
          </a:prstGeom>
          <a:noFill/>
        </p:spPr>
      </p:pic>
      <p:sp>
        <p:nvSpPr>
          <p:cNvPr id="14" name="矩形 1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340768"/>
            <a:ext cx="9144000" cy="487431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6" grpId="0"/>
      <p:bldP spid="11" grpId="0"/>
      <p:bldP spid="12" grpId="0"/>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1816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F79646"/>
                </a:solidFill>
                <a:latin typeface="Arial" panose="020B0604020202020204" pitchFamily="34" charset="0"/>
              </a:rPr>
              <a:t>maximum:</a:t>
            </a:r>
            <a:endParaRPr lang="en-US" altLang="zh-CN" sz="2800" dirty="0">
              <a:solidFill>
                <a:srgbClr val="F79646"/>
              </a:solidFill>
              <a:latin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5" name="矩形 14"/>
          <p:cNvSpPr/>
          <p:nvPr/>
        </p:nvSpPr>
        <p:spPr>
          <a:xfrm>
            <a:off x="19685" y="720383"/>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39388" y="1265525"/>
            <a:ext cx="8104578" cy="1078950"/>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i="1" dirty="0" smtClean="0">
                <a:solidFill>
                  <a:srgbClr val="333333"/>
                </a:solidFill>
                <a:latin typeface="Arial" panose="020B0604020202020204" pitchFamily="34" charset="0"/>
                <a:cs typeface="Arial" panose="020B0604020202020204" pitchFamily="34" charset="0"/>
              </a:rPr>
              <a:t>adj. </a:t>
            </a:r>
            <a:r>
              <a:rPr lang="en-US" altLang="zh-CN" sz="2800" dirty="0" smtClean="0">
                <a:solidFill>
                  <a:srgbClr val="333333"/>
                </a:solidFill>
                <a:latin typeface="Arial" panose="020B0604020202020204" pitchFamily="34" charset="0"/>
                <a:cs typeface="Arial" panose="020B0604020202020204" pitchFamily="34" charset="0"/>
              </a:rPr>
              <a:t>as large, fast, etc. as is possible, or the most that is possible or allowed</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7" name="TextBox 16"/>
          <p:cNvSpPr txBox="1"/>
          <p:nvPr/>
        </p:nvSpPr>
        <p:spPr>
          <a:xfrm>
            <a:off x="539388" y="2366780"/>
            <a:ext cx="8104578" cy="1078950"/>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i="1" dirty="0" smtClean="0">
                <a:solidFill>
                  <a:srgbClr val="333333"/>
                </a:solidFill>
                <a:latin typeface="Arial" panose="020B0604020202020204" pitchFamily="34" charset="0"/>
                <a:cs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rPr>
              <a:t> the greatest amount, size, speed, etc. that is possible, recorded or allowed</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8" name="TextBox 17"/>
          <p:cNvSpPr txBox="1"/>
          <p:nvPr/>
        </p:nvSpPr>
        <p:spPr>
          <a:xfrm>
            <a:off x="539388" y="3506770"/>
            <a:ext cx="8104578" cy="1643527"/>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 main governing body is the Board consisting of a </a:t>
            </a:r>
            <a:r>
              <a:rPr lang="en-US" altLang="zh-CN" sz="2800" dirty="0" smtClean="0">
                <a:solidFill>
                  <a:srgbClr val="F79646"/>
                </a:solidFill>
                <a:latin typeface="Arial" panose="020B0604020202020204" pitchFamily="34" charset="0"/>
                <a:cs typeface="Arial" panose="020B0604020202020204" pitchFamily="34" charset="0"/>
              </a:rPr>
              <a:t>maximum</a:t>
            </a:r>
            <a:r>
              <a:rPr lang="en-US" altLang="zh-CN" sz="2800" dirty="0" smtClean="0">
                <a:solidFill>
                  <a:srgbClr val="333333"/>
                </a:solidFill>
                <a:latin typeface="Arial" panose="020B0604020202020204" pitchFamily="34" charset="0"/>
                <a:cs typeface="Arial" panose="020B0604020202020204" pitchFamily="34" charset="0"/>
              </a:rPr>
              <a:t> of eight members who are elected by the General Assembly.</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9" name="TextBox 18"/>
          <p:cNvSpPr txBox="1"/>
          <p:nvPr/>
        </p:nvSpPr>
        <p:spPr>
          <a:xfrm>
            <a:off x="539388" y="5086354"/>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A third offense would be charged by a </a:t>
            </a:r>
            <a:r>
              <a:rPr lang="en-US" altLang="zh-CN" sz="2800" dirty="0" smtClean="0">
                <a:solidFill>
                  <a:srgbClr val="F79646"/>
                </a:solidFill>
                <a:latin typeface="Arial" panose="020B0604020202020204" pitchFamily="34" charset="0"/>
                <a:cs typeface="Arial" panose="020B0604020202020204" pitchFamily="34" charset="0"/>
              </a:rPr>
              <a:t>maximum</a:t>
            </a:r>
            <a:r>
              <a:rPr lang="en-US" altLang="zh-CN" sz="2800" dirty="0" smtClean="0">
                <a:solidFill>
                  <a:srgbClr val="333333"/>
                </a:solidFill>
                <a:latin typeface="Arial" panose="020B0604020202020204" pitchFamily="34" charset="0"/>
                <a:cs typeface="Arial" panose="020B0604020202020204" pitchFamily="34" charset="0"/>
              </a:rPr>
              <a:t> $1,000 fine and a year’s jail time.</a:t>
            </a:r>
            <a:endParaRPr lang="en-US" altLang="zh-CN" sz="2800" dirty="0">
              <a:solidFill>
                <a:srgbClr val="333333"/>
              </a:solidFill>
              <a:latin typeface="Arial" panose="020B0604020202020204" pitchFamily="34" charset="0"/>
              <a:cs typeface="Arial" panose="020B0604020202020204" pitchFamily="34" charset="0"/>
            </a:endParaRP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Left)">
                                      <p:cBhvr>
                                        <p:cTn id="12" dur="500"/>
                                        <p:tgtEl>
                                          <p:spTgt spid="19"/>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bldLvl="0" animBg="1"/>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pPr>
              <a:buFont typeface="Arial" panose="020B0604020202020204" pitchFamily="34" charset="0"/>
              <a:buNone/>
            </a:pPr>
            <a:r>
              <a:rPr lang="en-US" altLang="zh-CN" sz="2800" b="1" dirty="0" smtClean="0">
                <a:solidFill>
                  <a:srgbClr val="0C9CDB"/>
                </a:solidFill>
                <a:latin typeface="Corbel" panose="020B0503020204020204" pitchFamily="34" charset="0"/>
                <a:sym typeface="Arial" panose="020B0604020202020204" pitchFamily="34" charset="0"/>
              </a:rPr>
              <a:t>Antonyms:</a:t>
            </a:r>
            <a:endParaRPr lang="en-US" altLang="zh-CN" sz="2800" b="1" dirty="0">
              <a:solidFill>
                <a:srgbClr val="0C9CDB"/>
              </a:solidFill>
              <a:latin typeface="Corbel" panose="020B0503020204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5" name="矩形 14"/>
          <p:cNvSpPr/>
          <p:nvPr/>
        </p:nvSpPr>
        <p:spPr>
          <a:xfrm>
            <a:off x="0" y="764704"/>
            <a:ext cx="9144000" cy="545037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39388" y="1340768"/>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minimize:</a:t>
            </a:r>
            <a:r>
              <a:rPr lang="en-US" altLang="zh-CN" sz="2800" i="1" dirty="0" smtClean="0">
                <a:solidFill>
                  <a:srgbClr val="F79646"/>
                </a:solidFill>
                <a:latin typeface="Arial" panose="020B0604020202020204" pitchFamily="34" charset="0"/>
                <a:cs typeface="Arial" panose="020B0604020202020204" pitchFamily="34" charset="0"/>
                <a:sym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v.</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to reduce sth., especially sth. bad, to the lowest possible level</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7" name="TextBox 16"/>
          <p:cNvSpPr txBox="1"/>
          <p:nvPr/>
        </p:nvSpPr>
        <p:spPr>
          <a:xfrm>
            <a:off x="539388" y="2442023"/>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minimum:</a:t>
            </a:r>
            <a:r>
              <a:rPr lang="en-US" altLang="zh-CN" sz="2800" i="1" dirty="0" smtClean="0">
                <a:solidFill>
                  <a:srgbClr val="F79646"/>
                </a:solidFill>
                <a:latin typeface="Arial" panose="020B0604020202020204" pitchFamily="34" charset="0"/>
                <a:cs typeface="Arial" panose="020B0604020202020204" pitchFamily="34" charset="0"/>
                <a:sym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n</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sym typeface="Arial" panose="020B0604020202020204" pitchFamily="34" charset="0"/>
              </a:rPr>
              <a:t>adj.</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the smallest that is possible or allowed; extremely small</a:t>
            </a:r>
            <a:endParaRPr lang="en-US" altLang="zh-CN" sz="28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18" name="TextBox 17"/>
          <p:cNvSpPr txBox="1"/>
          <p:nvPr/>
        </p:nvSpPr>
        <p:spPr>
          <a:xfrm>
            <a:off x="539388" y="3543278"/>
            <a:ext cx="8104578" cy="1643527"/>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People who are really efficient seem to do things easily, with a </a:t>
            </a: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minimum</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of effort. In so doing they release </a:t>
            </a: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maximum</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power.</a:t>
            </a:r>
            <a:endParaRPr lang="en-US" altLang="zh-CN" sz="2800" dirty="0">
              <a:solidFill>
                <a:srgbClr val="333333"/>
              </a:solidFill>
              <a:latin typeface="Arial" panose="020B0604020202020204" pitchFamily="34" charset="0"/>
              <a:cs typeface="Arial" panose="020B0604020202020204" pitchFamily="34" charset="0"/>
            </a:endParaRP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a:t>
            </a:r>
            <a:r>
              <a:rPr lang="zh-CN" altLang="en-US" sz="2800" dirty="0" smtClean="0">
                <a:solidFill>
                  <a:srgbClr val="333333"/>
                </a:solidFill>
                <a:latin typeface="Arial" panose="020B0604020202020204" pitchFamily="34" charset="0"/>
                <a:cs typeface="Arial" panose="020B0604020202020204" pitchFamily="34" charset="0"/>
              </a:rPr>
              <a:t>he company is trying to </a:t>
            </a:r>
            <a:r>
              <a:rPr lang="zh-CN" altLang="en-US" sz="2800" dirty="0" smtClean="0">
                <a:solidFill>
                  <a:srgbClr val="F79646"/>
                </a:solidFill>
                <a:latin typeface="Arial" panose="020B0604020202020204" pitchFamily="34" charset="0"/>
                <a:cs typeface="Arial" panose="020B0604020202020204" pitchFamily="34" charset="0"/>
              </a:rPr>
              <a:t>minimize</a:t>
            </a:r>
            <a:r>
              <a:rPr lang="zh-CN" altLang="en-US" sz="2800" dirty="0" smtClean="0">
                <a:solidFill>
                  <a:srgbClr val="333333"/>
                </a:solidFill>
                <a:latin typeface="Arial" panose="020B0604020202020204" pitchFamily="34" charset="0"/>
                <a:cs typeface="Arial" panose="020B0604020202020204" pitchFamily="34" charset="0"/>
              </a:rPr>
              <a:t> the cost of production.</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10636"/>
            <a:ext cx="8104578" cy="1084977"/>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sym typeface="Arial" panose="020B0604020202020204" pitchFamily="34" charset="0"/>
              </a:rPr>
              <a:t>本公司保证员工的月工资将不低于当地政府规定的最低工资。</a:t>
            </a:r>
            <a:endParaRPr lang="zh-CN" altLang="en-US" sz="2800" dirty="0">
              <a:solidFill>
                <a:srgbClr val="333333"/>
              </a:solidFill>
              <a:sym typeface="Arial" panose="020B0604020202020204" pitchFamily="34" charset="0"/>
            </a:endParaRPr>
          </a:p>
        </p:txBody>
      </p:sp>
      <p:sp>
        <p:nvSpPr>
          <p:cNvPr id="8" name="TextBox 7"/>
          <p:cNvSpPr txBox="1"/>
          <p:nvPr/>
        </p:nvSpPr>
        <p:spPr>
          <a:xfrm>
            <a:off x="539388" y="3071810"/>
            <a:ext cx="8104578" cy="2138680"/>
          </a:xfrm>
          <a:prstGeom prst="rect">
            <a:avLst/>
          </a:prstGeom>
          <a:noFill/>
        </p:spPr>
        <p:txBody>
          <a:bodyPr wrap="square" rtlCol="0">
            <a:spAutoFit/>
          </a:bodyPr>
          <a:lstStyle/>
          <a:p>
            <a:pPr marL="363855">
              <a:lnSpc>
                <a:spcPct val="120000"/>
              </a:lnSpc>
              <a:defRPr/>
            </a:pPr>
            <a:r>
              <a:rPr sz="2800" dirty="0" smtClean="0">
                <a:solidFill>
                  <a:srgbClr val="333333"/>
                </a:solidFill>
                <a:latin typeface="Arial" panose="020B0604020202020204" pitchFamily="34" charset="0"/>
                <a:cs typeface="Arial" panose="020B0604020202020204" pitchFamily="34" charset="0"/>
              </a:rPr>
              <a:t>Our company will ensure</a:t>
            </a:r>
            <a:r>
              <a:rPr lang="zh-CN" altLang="en-US" sz="2800" dirty="0" smtClean="0">
                <a:solidFill>
                  <a:srgbClr val="333333"/>
                </a:solidFill>
                <a:latin typeface="Arial" panose="020B0604020202020204" pitchFamily="34" charset="0"/>
                <a:cs typeface="Arial" panose="020B0604020202020204" pitchFamily="34" charset="0"/>
              </a:rPr>
              <a:t> that the monthly salary of the </a:t>
            </a:r>
            <a:r>
              <a:rPr lang="en-US" altLang="zh-CN" sz="2800" dirty="0" smtClean="0">
                <a:solidFill>
                  <a:srgbClr val="333333"/>
                </a:solidFill>
                <a:latin typeface="Arial" panose="020B0604020202020204" pitchFamily="34" charset="0"/>
                <a:cs typeface="Arial" panose="020B0604020202020204" pitchFamily="34" charset="0"/>
              </a:rPr>
              <a:t>employee</a:t>
            </a:r>
            <a:r>
              <a:rPr lang="zh-CN" altLang="en-US" sz="2800" dirty="0" smtClean="0">
                <a:solidFill>
                  <a:srgbClr val="333333"/>
                </a:solidFill>
                <a:latin typeface="Arial" panose="020B0604020202020204" pitchFamily="34" charset="0"/>
                <a:cs typeface="Arial" panose="020B0604020202020204" pitchFamily="34" charset="0"/>
              </a:rPr>
              <a:t> is not less than the </a:t>
            </a:r>
            <a:r>
              <a:rPr lang="zh-CN" altLang="en-US" sz="2800" dirty="0" smtClean="0">
                <a:solidFill>
                  <a:srgbClr val="F79646"/>
                </a:solidFill>
                <a:latin typeface="Arial" panose="020B0604020202020204" pitchFamily="34" charset="0"/>
                <a:cs typeface="Arial" panose="020B0604020202020204" pitchFamily="34" charset="0"/>
              </a:rPr>
              <a:t>minimum</a:t>
            </a:r>
            <a:r>
              <a:rPr lang="zh-CN" altLang="en-US" sz="2800" dirty="0" smtClean="0">
                <a:solidFill>
                  <a:srgbClr val="333333"/>
                </a:solidFill>
                <a:latin typeface="Arial" panose="020B0604020202020204" pitchFamily="34" charset="0"/>
                <a:cs typeface="Arial" panose="020B0604020202020204" pitchFamily="34" charset="0"/>
              </a:rPr>
              <a:t> pay standard set by the local government.</a:t>
            </a:r>
            <a:endParaRPr lang="zh-CN" altLang="en-US"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685"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8" grpId="0"/>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357505" indent="-357505">
              <a:lnSpc>
                <a:spcPct val="120000"/>
              </a:lnSpc>
              <a:spcBef>
                <a:spcPct val="0"/>
              </a:spcBef>
              <a:defRPr/>
            </a:pPr>
            <a:r>
              <a:rPr lang="en-US" altLang="zh-CN" sz="2800" dirty="0" smtClean="0">
                <a:solidFill>
                  <a:srgbClr val="333333"/>
                </a:solidFill>
                <a:latin typeface="Arial" panose="020B0604020202020204" pitchFamily="34" charset="0"/>
                <a:cs typeface="Arial" panose="020B0604020202020204" pitchFamily="34" charset="0"/>
              </a:rPr>
              <a:t>6. </a:t>
            </a:r>
            <a:r>
              <a:rPr lang="en-US" altLang="zh-CN" sz="2800" dirty="0" smtClean="0">
                <a:solidFill>
                  <a:srgbClr val="F79646"/>
                </a:solidFill>
                <a:latin typeface="Arial" panose="020B0604020202020204" pitchFamily="34" charset="0"/>
                <a:cs typeface="Arial" panose="020B0604020202020204" pitchFamily="34" charset="0"/>
              </a:rPr>
              <a:t>shift </a:t>
            </a:r>
            <a:r>
              <a:rPr lang="en-US" altLang="zh-CN" sz="2800" dirty="0" smtClean="0">
                <a:solidFill>
                  <a:srgbClr val="333333"/>
                </a:solidFill>
                <a:latin typeface="Arial" panose="020B0604020202020204" pitchFamily="34" charset="0"/>
                <a:cs typeface="Arial" panose="020B0604020202020204" pitchFamily="34" charset="0"/>
              </a:rPr>
              <a:t>(Para. 1)</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 </a:t>
            </a:r>
            <a:r>
              <a:rPr lang="en-US" altLang="zh-CN" sz="2800" dirty="0" smtClean="0">
                <a:solidFill>
                  <a:srgbClr val="333333"/>
                </a:solidFill>
                <a:latin typeface="Arial" panose="020B0604020202020204" pitchFamily="34" charset="0"/>
                <a:cs typeface="Arial" panose="020B0604020202020204" pitchFamily="34" charset="0"/>
              </a:rPr>
              <a:t>to change your opinion of or attitude towards sth., or change the way that you do sth.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2363527"/>
            <a:ext cx="8104578" cy="954107"/>
          </a:xfrm>
          <a:prstGeom prst="rect">
            <a:avLst/>
          </a:prstGeom>
          <a:noFill/>
        </p:spPr>
        <p:txBody>
          <a:bodyPr wrap="square" rtlCol="0">
            <a:spAutoFit/>
          </a:bodyPr>
          <a:lstStyle/>
          <a:p>
            <a:pPr>
              <a:spcBef>
                <a:spcPct val="0"/>
              </a:spcBef>
              <a:defRPr/>
            </a:pP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This change was to try to </a:t>
            </a:r>
            <a:r>
              <a:rPr lang="en-US" altLang="zh-CN"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shift</a:t>
            </a:r>
            <a:r>
              <a:rPr lang="en-US" altLang="zh-CN"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more value back to the market.</a:t>
            </a:r>
            <a:r>
              <a:rPr lang="en-US" altLang="zh-CN" sz="2800" dirty="0" smtClean="0">
                <a:solidFill>
                  <a:srgbClr val="333333"/>
                </a:solidFill>
                <a:latin typeface="Arial" panose="020B0604020202020204" pitchFamily="34" charset="0"/>
                <a:cs typeface="Arial" panose="020B0604020202020204" pitchFamily="34" charset="0"/>
              </a:rPr>
              <a:t>    </a:t>
            </a:r>
          </a:p>
        </p:txBody>
      </p:sp>
      <p:sp>
        <p:nvSpPr>
          <p:cNvPr id="8" name="TextBox 7"/>
          <p:cNvSpPr txBox="1"/>
          <p:nvPr/>
        </p:nvSpPr>
        <p:spPr>
          <a:xfrm>
            <a:off x="539388" y="4365104"/>
            <a:ext cx="8104578" cy="1126462"/>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It would take a decade, maybe longer, to be able to </a:t>
            </a:r>
            <a:r>
              <a:rPr lang="en-US" altLang="zh-CN" sz="2800" dirty="0" smtClean="0">
                <a:solidFill>
                  <a:srgbClr val="F79646"/>
                </a:solidFill>
                <a:latin typeface="Arial" panose="020B0604020202020204" pitchFamily="34" charset="0"/>
                <a:cs typeface="Arial" panose="020B0604020202020204" pitchFamily="34" charset="0"/>
              </a:rPr>
              <a:t>shift</a:t>
            </a:r>
            <a:r>
              <a:rPr lang="en-US" altLang="zh-CN" sz="2800" dirty="0" smtClean="0">
                <a:solidFill>
                  <a:srgbClr val="333333"/>
                </a:solidFill>
                <a:latin typeface="Arial" panose="020B0604020202020204" pitchFamily="34" charset="0"/>
                <a:cs typeface="Arial" panose="020B0604020202020204" pitchFamily="34" charset="0"/>
              </a:rPr>
              <a:t> people’s thoughts on this issue.</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00032" y="4448762"/>
            <a:ext cx="452775" cy="452775"/>
          </a:xfrm>
          <a:prstGeom prst="rect">
            <a:avLst/>
          </a:prstGeom>
          <a:noFill/>
        </p:spPr>
      </p:pic>
      <p:sp>
        <p:nvSpPr>
          <p:cNvPr id="12" name="TextBox 11"/>
          <p:cNvSpPr txBox="1"/>
          <p:nvPr/>
        </p:nvSpPr>
        <p:spPr>
          <a:xfrm>
            <a:off x="523135" y="3406591"/>
            <a:ext cx="8104578" cy="954107"/>
          </a:xfrm>
          <a:prstGeom prst="rect">
            <a:avLst/>
          </a:prstGeom>
          <a:noFill/>
        </p:spPr>
        <p:txBody>
          <a:bodyPr wrap="square" rtlCol="0">
            <a:spAutoFit/>
          </a:bodyPr>
          <a:lstStyle/>
          <a:p>
            <a:pPr>
              <a:spcBef>
                <a:spcPct val="0"/>
              </a:spcBef>
              <a:defRPr/>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要让人们转变对这件事情的看法，可能需要十年，甚至更长的时间。</a:t>
            </a:r>
            <a:endParaRPr lang="zh-CN" altLang="en-US" sz="2800" dirty="0" smtClean="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3424" y="723983"/>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8" grpId="0"/>
      <p:bldP spid="12" grpId="0"/>
      <p:bldP spid="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357505" indent="-3575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7. </a:t>
            </a:r>
            <a:r>
              <a:rPr lang="en-US" altLang="zh-CN" sz="2800" dirty="0" smtClean="0">
                <a:solidFill>
                  <a:srgbClr val="F79646"/>
                </a:solidFill>
                <a:latin typeface="Arial" panose="020B0604020202020204" pitchFamily="34" charset="0"/>
                <a:cs typeface="Arial" panose="020B0604020202020204" pitchFamily="34" charset="0"/>
              </a:rPr>
              <a:t>illustrate </a:t>
            </a:r>
            <a:r>
              <a:rPr lang="en-US" altLang="zh-CN" sz="2800" dirty="0" smtClean="0">
                <a:solidFill>
                  <a:srgbClr val="333333"/>
                </a:solidFill>
                <a:latin typeface="Arial" panose="020B0604020202020204" pitchFamily="34" charset="0"/>
                <a:cs typeface="Arial" panose="020B0604020202020204" pitchFamily="34" charset="0"/>
              </a:rPr>
              <a:t>(Para. 2)</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 </a:t>
            </a:r>
            <a:r>
              <a:rPr lang="en-US" altLang="zh-CN" sz="2800" dirty="0" smtClean="0">
                <a:solidFill>
                  <a:srgbClr val="333333"/>
                </a:solidFill>
                <a:latin typeface="Arial" panose="020B0604020202020204" pitchFamily="34" charset="0"/>
                <a:cs typeface="Arial" panose="020B0604020202020204" pitchFamily="34" charset="0"/>
              </a:rPr>
              <a:t>to make the meaning of sth. clearer by using examples, pictures, etc.</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2060848"/>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 best speeches include a clear, relevant message and a few great stories to </a:t>
            </a:r>
            <a:r>
              <a:rPr lang="en-US" altLang="zh-CN" sz="2800" dirty="0" smtClean="0">
                <a:solidFill>
                  <a:srgbClr val="F79646"/>
                </a:solidFill>
                <a:latin typeface="Arial" panose="020B0604020202020204" pitchFamily="34" charset="0"/>
                <a:cs typeface="Arial" panose="020B0604020202020204" pitchFamily="34" charset="0"/>
              </a:rPr>
              <a:t>illustrate</a:t>
            </a:r>
            <a:r>
              <a:rPr lang="en-US" altLang="zh-CN" sz="2800" dirty="0" smtClean="0">
                <a:solidFill>
                  <a:srgbClr val="333333"/>
                </a:solidFill>
                <a:latin typeface="Arial" panose="020B0604020202020204" pitchFamily="34" charset="0"/>
                <a:cs typeface="Arial" panose="020B0604020202020204" pitchFamily="34" charset="0"/>
              </a:rPr>
              <a:t> it. </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717032"/>
            <a:ext cx="8104578" cy="1115060"/>
          </a:xfrm>
          <a:prstGeom prst="rect">
            <a:avLst/>
          </a:prstGeom>
          <a:noFill/>
        </p:spPr>
        <p:txBody>
          <a:bodyPr wrap="square" rtlCol="0">
            <a:spAutoFit/>
          </a:bodyPr>
          <a:lstStyle/>
          <a:p>
            <a:pPr marL="363855">
              <a:lnSpc>
                <a:spcPct val="120000"/>
              </a:lnSpc>
              <a:defRPr/>
            </a:pPr>
            <a:r>
              <a:rPr lang="en-US" altLang="zh-CN" sz="2800" dirty="0" smtClean="0">
                <a:solidFill>
                  <a:srgbClr val="333333"/>
                </a:solidFill>
                <a:latin typeface="Arial" panose="020B0604020202020204" pitchFamily="34" charset="0"/>
                <a:cs typeface="Arial" panose="020B0604020202020204" pitchFamily="34" charset="0"/>
              </a:rPr>
              <a:t>The latest major breakthrough in medicine may be able to </a:t>
            </a:r>
            <a:r>
              <a:rPr lang="en-US" altLang="zh-CN" sz="2800" dirty="0" smtClean="0">
                <a:solidFill>
                  <a:srgbClr val="F79646"/>
                </a:solidFill>
                <a:latin typeface="Arial" panose="020B0604020202020204" pitchFamily="34" charset="0"/>
                <a:cs typeface="Arial" panose="020B0604020202020204" pitchFamily="34" charset="0"/>
              </a:rPr>
              <a:t>illustrate</a:t>
            </a:r>
            <a:r>
              <a:rPr lang="en-US" altLang="zh-CN" sz="2800" dirty="0" smtClean="0">
                <a:solidFill>
                  <a:srgbClr val="333333"/>
                </a:solidFill>
                <a:latin typeface="Arial" panose="020B0604020202020204" pitchFamily="34" charset="0"/>
                <a:cs typeface="Arial" panose="020B0604020202020204" pitchFamily="34" charset="0"/>
              </a:rPr>
              <a:t> this point of view.</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00034" y="3788470"/>
            <a:ext cx="452775" cy="452775"/>
          </a:xfrm>
          <a:prstGeom prst="rect">
            <a:avLst/>
          </a:prstGeom>
          <a:noFill/>
        </p:spPr>
      </p:pic>
      <p:sp>
        <p:nvSpPr>
          <p:cNvPr id="12" name="TextBox 11"/>
          <p:cNvSpPr txBox="1"/>
          <p:nvPr/>
        </p:nvSpPr>
        <p:spPr>
          <a:xfrm>
            <a:off x="539388" y="3125076"/>
            <a:ext cx="8104578" cy="523220"/>
          </a:xfrm>
          <a:prstGeom prst="rect">
            <a:avLst/>
          </a:prstGeom>
          <a:noFill/>
        </p:spPr>
        <p:txBody>
          <a:bodyPr wrap="square" rtlCol="0">
            <a:spAutoFit/>
          </a:bodyPr>
          <a:lstStyle/>
          <a:p>
            <a:pPr>
              <a:buFont typeface="Arial" panose="020B0604020202020204" pitchFamily="34" charset="0"/>
              <a:buNone/>
            </a:pPr>
            <a:r>
              <a:rPr lang="zh-CN" altLang="en-US" sz="2800" dirty="0" smtClean="0">
                <a:latin typeface="Corbel" panose="020B0503020204020204" pitchFamily="34" charset="0"/>
              </a:rPr>
              <a:t>医学上最新的重大突破也许能解释这个观点。</a:t>
            </a:r>
            <a:endParaRPr lang="zh-CN" altLang="en-US" sz="2800" dirty="0">
              <a:latin typeface="Corbel" panose="020B0503020204020204" pitchFamily="34" charset="0"/>
            </a:endParaRPr>
          </a:p>
        </p:txBody>
      </p:sp>
      <p:sp>
        <p:nvSpPr>
          <p:cNvPr id="9" name="矩形 8"/>
          <p:cNvSpPr/>
          <p:nvPr/>
        </p:nvSpPr>
        <p:spPr>
          <a:xfrm>
            <a:off x="0"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8" grpId="0"/>
      <p:bldP spid="12" grpId="0"/>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F79646"/>
                </a:solidFill>
                <a:latin typeface="Arial" panose="020B0604020202020204" pitchFamily="34" charset="0"/>
                <a:cs typeface="Arial" panose="020B0604020202020204" pitchFamily="34" charset="0"/>
              </a:rPr>
              <a:t>illustration:</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n.</a:t>
            </a:r>
            <a:r>
              <a:rPr lang="zh-CN" altLang="en-US" sz="2800" dirty="0" smtClean="0">
                <a:solidFill>
                  <a:srgbClr val="333333"/>
                </a:solidFill>
                <a:latin typeface="Arial" panose="020B0604020202020204" pitchFamily="34" charset="0"/>
                <a:cs typeface="Arial" panose="020B0604020202020204" pitchFamily="34" charset="0"/>
              </a:rPr>
              <a:t> the process of illustrating sth</a:t>
            </a:r>
            <a:r>
              <a:rPr lang="en-US" altLang="zh-CN" sz="2800" dirty="0" smtClean="0">
                <a:solidFill>
                  <a:srgbClr val="333333"/>
                </a:solidFill>
                <a:latin typeface="Arial" panose="020B0604020202020204" pitchFamily="34" charset="0"/>
                <a:cs typeface="Arial" panose="020B0604020202020204" pitchFamily="34" charset="0"/>
              </a:rPr>
              <a:t>.; a</a:t>
            </a:r>
            <a:r>
              <a:rPr lang="zh-CN" altLang="en-US" sz="2800" dirty="0" smtClean="0">
                <a:solidFill>
                  <a:srgbClr val="333333"/>
                </a:solidFill>
                <a:latin typeface="Arial" panose="020B0604020202020204" pitchFamily="34" charset="0"/>
                <a:cs typeface="Arial" panose="020B0604020202020204" pitchFamily="34" charset="0"/>
              </a:rPr>
              <a:t> story, an event or an example that clearly shows the truth about sth</a:t>
            </a:r>
            <a:r>
              <a:rPr lang="en-US" altLang="zh-CN" sz="2800" dirty="0" smtClean="0">
                <a:solidFill>
                  <a:srgbClr val="333333"/>
                </a:solidFill>
                <a:latin typeface="Arial" panose="020B0604020202020204" pitchFamily="34" charset="0"/>
                <a:cs typeface="Arial" panose="020B0604020202020204" pitchFamily="34" charset="0"/>
              </a:rPr>
              <a:t>.</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2060848"/>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Despite the detailed </a:t>
            </a:r>
            <a:r>
              <a:rPr lang="zh-CN" altLang="en-US" sz="2800" dirty="0" smtClean="0">
                <a:solidFill>
                  <a:srgbClr val="F79646"/>
                </a:solidFill>
                <a:latin typeface="Arial" panose="020B0604020202020204" pitchFamily="34" charset="0"/>
                <a:cs typeface="Arial" panose="020B0604020202020204" pitchFamily="34" charset="0"/>
              </a:rPr>
              <a:t>illustration</a:t>
            </a:r>
            <a:r>
              <a:rPr lang="zh-CN" altLang="en-US" sz="2800" dirty="0" smtClean="0">
                <a:solidFill>
                  <a:srgbClr val="333333"/>
                </a:solidFill>
                <a:latin typeface="Arial" panose="020B0604020202020204" pitchFamily="34" charset="0"/>
                <a:cs typeface="Arial" panose="020B0604020202020204" pitchFamily="34" charset="0"/>
              </a:rPr>
              <a:t> of this point, many students failed to comprehend it.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717032"/>
            <a:ext cx="8104578" cy="609398"/>
          </a:xfrm>
          <a:prstGeom prst="rect">
            <a:avLst/>
          </a:prstGeom>
          <a:noFill/>
        </p:spPr>
        <p:txBody>
          <a:bodyPr wrap="square" rtlCol="0">
            <a:spAutoFit/>
          </a:bodyPr>
          <a:lstStyle/>
          <a:p>
            <a:pPr marL="363855">
              <a:lnSpc>
                <a:spcPct val="120000"/>
              </a:lnSpc>
              <a:defRPr/>
            </a:pPr>
            <a:r>
              <a:rPr lang="zh-CN" altLang="en-US" sz="2800" dirty="0" smtClean="0">
                <a:solidFill>
                  <a:srgbClr val="333333"/>
                </a:solidFill>
                <a:latin typeface="Arial" panose="020B0604020202020204" pitchFamily="34" charset="0"/>
                <a:cs typeface="Arial" panose="020B0604020202020204" pitchFamily="34" charset="0"/>
              </a:rPr>
              <a:t>This was an </a:t>
            </a:r>
            <a:r>
              <a:rPr lang="zh-CN" altLang="en-US" sz="2800" dirty="0" smtClean="0">
                <a:solidFill>
                  <a:srgbClr val="F79646"/>
                </a:solidFill>
                <a:latin typeface="Arial" panose="020B0604020202020204" pitchFamily="34" charset="0"/>
                <a:cs typeface="Arial" panose="020B0604020202020204" pitchFamily="34" charset="0"/>
              </a:rPr>
              <a:t>illustration</a:t>
            </a:r>
            <a:r>
              <a:rPr lang="zh-CN" altLang="en-US" sz="2800" dirty="0" smtClean="0">
                <a:solidFill>
                  <a:srgbClr val="333333"/>
                </a:solidFill>
                <a:latin typeface="Arial" panose="020B0604020202020204" pitchFamily="34" charset="0"/>
                <a:cs typeface="Arial" panose="020B0604020202020204" pitchFamily="34" charset="0"/>
              </a:rPr>
              <a:t> of the butterfly effect.</a:t>
            </a:r>
            <a:endParaRPr lang="en-US" altLang="zh-CN"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00034" y="3788470"/>
            <a:ext cx="452775" cy="452775"/>
          </a:xfrm>
          <a:prstGeom prst="rect">
            <a:avLst/>
          </a:prstGeom>
          <a:noFill/>
        </p:spPr>
      </p:pic>
      <p:sp>
        <p:nvSpPr>
          <p:cNvPr id="12" name="TextBox 11"/>
          <p:cNvSpPr txBox="1"/>
          <p:nvPr/>
        </p:nvSpPr>
        <p:spPr>
          <a:xfrm>
            <a:off x="539388" y="3125076"/>
            <a:ext cx="8104578" cy="523220"/>
          </a:xfrm>
          <a:prstGeom prst="rect">
            <a:avLst/>
          </a:prstGeom>
          <a:noFill/>
        </p:spPr>
        <p:txBody>
          <a:bodyPr wrap="square" rtlCol="0">
            <a:spAutoFit/>
          </a:bodyPr>
          <a:lstStyle/>
          <a:p>
            <a:pPr>
              <a:buFont typeface="Arial" panose="020B0604020202020204" pitchFamily="34" charset="0"/>
              <a:buNone/>
            </a:pPr>
            <a:r>
              <a:rPr lang="zh-CN" altLang="en-US" sz="2800" dirty="0" smtClean="0">
                <a:sym typeface="Arial" panose="020B0604020202020204" pitchFamily="34" charset="0"/>
              </a:rPr>
              <a:t>这是蝴蝶效应的一个实例。</a:t>
            </a:r>
            <a:endParaRPr lang="zh-CN" altLang="en-US" sz="2800" dirty="0"/>
          </a:p>
        </p:txBody>
      </p:sp>
      <p:pic>
        <p:nvPicPr>
          <p:cNvPr id="9" name="图片 2"/>
          <p:cNvPicPr>
            <a:picLocks noChangeAspect="1" noChangeArrowheads="1"/>
          </p:cNvPicPr>
          <p:nvPr/>
        </p:nvPicPr>
        <p:blipFill>
          <a:blip r:embed="rId4" cstate="print"/>
          <a:srcRect/>
          <a:stretch>
            <a:fillRect/>
          </a:stretch>
        </p:blipFill>
        <p:spPr bwMode="auto">
          <a:xfrm>
            <a:off x="6156176" y="4653136"/>
            <a:ext cx="2533650" cy="1633538"/>
          </a:xfrm>
          <a:prstGeom prst="rect">
            <a:avLst/>
          </a:prstGeom>
          <a:noFill/>
          <a:ln w="9525">
            <a:noFill/>
            <a:miter lim="800000"/>
            <a:headEnd/>
            <a:tailEnd/>
          </a:ln>
        </p:spPr>
      </p:pic>
      <p:sp>
        <p:nvSpPr>
          <p:cNvPr id="10" name="矩形 9"/>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trips(downLeft)">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lide(fromLeft)">
                                      <p:cBhvr>
                                        <p:cTn id="24" dur="500"/>
                                        <p:tgtEl>
                                          <p:spTgt spid="8"/>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p:bldP spid="8" grpId="0"/>
      <p:bldP spid="12"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358640"/>
          </a:xfrm>
          <a:prstGeom prst="rect">
            <a:avLst/>
          </a:prstGeom>
          <a:noFill/>
        </p:spPr>
        <p:txBody>
          <a:bodyPr wrap="square" rtlCol="0">
            <a:spAutoFit/>
          </a:bodyPr>
          <a:lstStyle/>
          <a:p>
            <a:pPr algn="just" defTabSz="-635">
              <a:tabLst>
                <a:tab pos="2603500" algn="l"/>
              </a:tabLst>
              <a:defRPr/>
            </a:pPr>
            <a:r>
              <a:rPr lang="zh-CN" altLang="en-US" sz="2800" u="sng" dirty="0" smtClean="0">
                <a:solidFill>
                  <a:srgbClr val="0C9CDB"/>
                </a:solidFill>
                <a:latin typeface="Arial" panose="020B0604020202020204" pitchFamily="34" charset="0"/>
                <a:cs typeface="Arial" panose="020B0604020202020204" pitchFamily="34" charset="0"/>
              </a:rPr>
              <a:t>Not only did Jobs push the boundaries of what was considered possible, he radically changed our thinking about leadership and innovation</a:t>
            </a:r>
            <a:r>
              <a:rPr lang="en-US" altLang="zh-CN" sz="2800" u="sng" dirty="0" smtClean="0">
                <a:solidFill>
                  <a:srgbClr val="0C9CDB"/>
                </a:solidFill>
                <a:latin typeface="Arial" panose="020B0604020202020204" pitchFamily="34" charset="0"/>
                <a:cs typeface="Arial" panose="020B0604020202020204" pitchFamily="34" charset="0"/>
              </a:rPr>
              <a:t>.</a:t>
            </a:r>
            <a:r>
              <a:rPr lang="zh-CN" altLang="en-US" sz="2800" u="sng" dirty="0" smtClean="0">
                <a:solidFill>
                  <a:srgbClr val="0C9CDB"/>
                </a:solidFill>
                <a:latin typeface="Arial" panose="020B0604020202020204" pitchFamily="34" charset="0"/>
                <a:cs typeface="Arial" panose="020B0604020202020204" pitchFamily="34" charset="0"/>
              </a:rPr>
              <a:t> </a:t>
            </a:r>
            <a:endParaRPr lang="en-US" altLang="zh-CN" sz="2800" i="1" u="sng"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a:p>
            <a:pPr algn="just" defTabSz="-635">
              <a:tabLst>
                <a:tab pos="2603500" algn="l"/>
              </a:tabLst>
              <a:defRPr/>
            </a:pPr>
            <a:r>
              <a:rPr lang="zh-CN" altLang="en-US" sz="2800" u="sng" dirty="0" smtClean="0">
                <a:solidFill>
                  <a:srgbClr val="0C9CDB"/>
                </a:solidFill>
                <a:latin typeface="Arial" panose="020B0604020202020204" pitchFamily="34" charset="0"/>
                <a:cs typeface="Arial" panose="020B0604020202020204" pitchFamily="34" charset="0"/>
              </a:rPr>
              <a:t>He </a:t>
            </a:r>
            <a:r>
              <a:rPr lang="zh-CN" altLang="en-US" sz="2800" u="sng" dirty="0" smtClean="0">
                <a:solidFill>
                  <a:srgbClr val="F79646"/>
                </a:solidFill>
                <a:latin typeface="Arial" panose="020B0604020202020204" pitchFamily="34" charset="0"/>
                <a:cs typeface="Arial" panose="020B0604020202020204" pitchFamily="34" charset="0"/>
              </a:rPr>
              <a:t>maximized</a:t>
            </a:r>
            <a:r>
              <a:rPr lang="zh-CN" altLang="en-US" sz="2800" u="sng" dirty="0" smtClean="0">
                <a:solidFill>
                  <a:srgbClr val="0C9CDB"/>
                </a:solidFill>
                <a:latin typeface="Arial" panose="020B0604020202020204" pitchFamily="34" charset="0"/>
                <a:cs typeface="Arial" panose="020B0604020202020204" pitchFamily="34" charset="0"/>
              </a:rPr>
              <a:t> his own contribution, left us wondering what more might have followed, and inspired us to see the benefits of </a:t>
            </a:r>
            <a:r>
              <a:rPr lang="zh-CN" altLang="en-US" sz="2800" u="sng" dirty="0" smtClean="0">
                <a:solidFill>
                  <a:srgbClr val="F79646"/>
                </a:solidFill>
                <a:latin typeface="Arial" panose="020B0604020202020204" pitchFamily="34" charset="0"/>
                <a:cs typeface="Arial" panose="020B0604020202020204" pitchFamily="34" charset="0"/>
              </a:rPr>
              <a:t>shifting</a:t>
            </a:r>
            <a:r>
              <a:rPr lang="zh-CN" altLang="en-US" sz="2800" u="sng" dirty="0" smtClean="0">
                <a:solidFill>
                  <a:srgbClr val="0C9CDB"/>
                </a:solidFill>
                <a:latin typeface="Arial" panose="020B0604020202020204" pitchFamily="34" charset="0"/>
                <a:cs typeface="Arial" panose="020B0604020202020204" pitchFamily="34" charset="0"/>
              </a:rPr>
              <a:t> our perspective and thinking in new ways.</a:t>
            </a:r>
            <a:r>
              <a:rPr lang="zh-CN" altLang="en-US" sz="2800" dirty="0" smtClean="0">
                <a:solidFill>
                  <a:srgbClr val="0C9CDB"/>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Through his struggles Jobs had redefined his purpose in life and transformed his leadership energies in service to this core purpose.</a:t>
            </a:r>
            <a:endParaRPr lang="en-US" altLang="zh-CN" sz="2800" i="1" u="sng"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23" name="矩形 22">
            <a:hlinkClick r:id="rId4" action="ppaction://hlinksldjump"/>
          </p:cNvPr>
          <p:cNvSpPr/>
          <p:nvPr/>
        </p:nvSpPr>
        <p:spPr>
          <a:xfrm>
            <a:off x="5857884" y="4429132"/>
            <a:ext cx="1643074"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4" action="ppaction://hlinksldjump"/>
          </p:cNvPr>
          <p:cNvSpPr/>
          <p:nvPr/>
        </p:nvSpPr>
        <p:spPr>
          <a:xfrm>
            <a:off x="539552" y="764704"/>
            <a:ext cx="8064896" cy="129614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5" action="ppaction://hlinksldjump"/>
          </p:cNvPr>
          <p:cNvSpPr/>
          <p:nvPr/>
        </p:nvSpPr>
        <p:spPr>
          <a:xfrm>
            <a:off x="539552" y="2060848"/>
            <a:ext cx="8064896" cy="129614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5" action="ppaction://hlinksldjump"/>
          </p:cNvPr>
          <p:cNvSpPr/>
          <p:nvPr/>
        </p:nvSpPr>
        <p:spPr>
          <a:xfrm>
            <a:off x="539552" y="3284984"/>
            <a:ext cx="6624736"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6" action="ppaction://hlinksldjump"/>
          </p:cNvPr>
          <p:cNvSpPr/>
          <p:nvPr/>
        </p:nvSpPr>
        <p:spPr>
          <a:xfrm>
            <a:off x="1259632" y="2132856"/>
            <a:ext cx="194421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7" action="ppaction://hlinksldjump"/>
          </p:cNvPr>
          <p:cNvSpPr/>
          <p:nvPr/>
        </p:nvSpPr>
        <p:spPr>
          <a:xfrm>
            <a:off x="6588224" y="2996952"/>
            <a:ext cx="129614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7" descr="C:\Users\CC\Desktop\播放.png"/>
          <p:cNvPicPr>
            <a:picLocks noChangeAspect="1" noChangeArrowheads="1"/>
          </p:cNvPicPr>
          <p:nvPr/>
        </p:nvPicPr>
        <p:blipFill>
          <a:blip r:embed="rId8" cstate="print"/>
          <a:srcRect/>
          <a:stretch>
            <a:fillRect/>
          </a:stretch>
        </p:blipFill>
        <p:spPr bwMode="auto">
          <a:xfrm>
            <a:off x="8636063" y="1643050"/>
            <a:ext cx="507937" cy="482540"/>
          </a:xfrm>
          <a:prstGeom prst="rect">
            <a:avLst/>
          </a:prstGeom>
          <a:noFill/>
        </p:spPr>
      </p:pic>
      <p:pic>
        <p:nvPicPr>
          <p:cNvPr id="14" name="Picture 8" descr="C:\Users\CC\Desktop\暂停.png"/>
          <p:cNvPicPr>
            <a:picLocks noChangeAspect="1" noChangeArrowheads="1"/>
          </p:cNvPicPr>
          <p:nvPr/>
        </p:nvPicPr>
        <p:blipFill>
          <a:blip r:embed="rId9" cstate="print"/>
          <a:srcRect/>
          <a:stretch>
            <a:fillRect/>
          </a:stretch>
        </p:blipFill>
        <p:spPr bwMode="auto">
          <a:xfrm>
            <a:off x="8636063" y="2162696"/>
            <a:ext cx="507937" cy="482540"/>
          </a:xfrm>
          <a:prstGeom prst="rect">
            <a:avLst/>
          </a:prstGeom>
          <a:noFill/>
        </p:spPr>
      </p:pic>
      <p:pic>
        <p:nvPicPr>
          <p:cNvPr id="15" name="Picture 9" descr="C:\Users\CC\Desktop\停止.png"/>
          <p:cNvPicPr>
            <a:picLocks noChangeAspect="1" noChangeArrowheads="1"/>
          </p:cNvPicPr>
          <p:nvPr/>
        </p:nvPicPr>
        <p:blipFill>
          <a:blip r:embed="rId10" cstate="print"/>
          <a:srcRect/>
          <a:stretch>
            <a:fillRect/>
          </a:stretch>
        </p:blipFill>
        <p:spPr bwMode="auto">
          <a:xfrm>
            <a:off x="8636063" y="2682342"/>
            <a:ext cx="507937" cy="482540"/>
          </a:xfrm>
          <a:prstGeom prst="rect">
            <a:avLst/>
          </a:prstGeom>
          <a:noFill/>
        </p:spPr>
      </p:pic>
      <p:pic>
        <p:nvPicPr>
          <p:cNvPr id="16" name="Picture 10" descr="C:\Users\CC\Desktop\链接.png">
            <a:hlinkClick r:id="rId11" action="ppaction://hlinkfile"/>
          </p:cNvPr>
          <p:cNvPicPr>
            <a:picLocks noChangeAspect="1" noChangeArrowheads="1"/>
          </p:cNvPicPr>
          <p:nvPr/>
        </p:nvPicPr>
        <p:blipFill>
          <a:blip r:embed="rId12" cstate="print"/>
          <a:srcRect/>
          <a:stretch>
            <a:fillRect/>
          </a:stretch>
        </p:blipFill>
        <p:spPr bwMode="auto">
          <a:xfrm>
            <a:off x="8636063" y="3201988"/>
            <a:ext cx="507937" cy="482540"/>
          </a:xfrm>
          <a:prstGeom prst="rect">
            <a:avLst/>
          </a:prstGeom>
          <a:noFill/>
        </p:spPr>
      </p:pic>
      <p:pic>
        <p:nvPicPr>
          <p:cNvPr id="17" name="02.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468544" y="1412776"/>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Right)">
                                      <p:cBhvr>
                                        <p:cTn id="11" dur="500"/>
                                        <p:tgtEl>
                                          <p:spTgt spid="1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Right)">
                                      <p:cBhvr>
                                        <p:cTn id="15" dur="500"/>
                                        <p:tgtEl>
                                          <p:spTgt spid="1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4"/>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14"/>
                  </p:tgtEl>
                </p:cond>
              </p:nextCondLst>
            </p:seq>
            <p:seq concurrent="1" nextAc="seek">
              <p:cTn id="31" restart="whenNotActive" fill="hold" evtFilter="cancelBubble" nodeType="interactiveSeq">
                <p:stCondLst>
                  <p:cond evt="onClick" delay="0">
                    <p:tgtEl>
                      <p:spTgt spid="15"/>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15"/>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8.</a:t>
            </a:r>
            <a:r>
              <a:rPr lang="en-US" altLang="zh-CN" sz="2800" i="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F79646"/>
                </a:solidFill>
                <a:latin typeface="Arial" panose="020B0604020202020204" pitchFamily="34" charset="0"/>
                <a:cs typeface="Arial" panose="020B0604020202020204" pitchFamily="34" charset="0"/>
              </a:rPr>
              <a:t>available </a:t>
            </a:r>
            <a:r>
              <a:rPr lang="en-US" altLang="zh-CN" sz="2800" dirty="0" smtClean="0">
                <a:solidFill>
                  <a:srgbClr val="333333"/>
                </a:solidFill>
                <a:latin typeface="Arial" panose="020B0604020202020204" pitchFamily="34" charset="0"/>
                <a:cs typeface="Arial" panose="020B0604020202020204" pitchFamily="34" charset="0"/>
              </a:rPr>
              <a:t>(Para. 2)</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adj.</a:t>
            </a:r>
            <a:r>
              <a:rPr lang="en-US" altLang="zh-CN" sz="2800" dirty="0" smtClean="0">
                <a:solidFill>
                  <a:srgbClr val="333333"/>
                </a:solidFill>
                <a:latin typeface="Arial" panose="020B0604020202020204" pitchFamily="34" charset="0"/>
                <a:cs typeface="Arial" panose="020B0604020202020204" pitchFamily="34" charset="0"/>
              </a:rPr>
              <a:t> (of things) that you can</a:t>
            </a:r>
          </a:p>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    get, buy or find</a:t>
            </a:r>
            <a:endParaRPr lang="zh-CN" altLang="en-US" sz="2800" dirty="0" smtClean="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848907"/>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latin typeface="Corbel" panose="020B0503020204020204" pitchFamily="34" charset="0"/>
              </a:rPr>
              <a:t>这些病例并不总</a:t>
            </a:r>
            <a:r>
              <a:rPr lang="zh-CN" altLang="en-US" sz="2800" dirty="0" smtClean="0">
                <a:sym typeface="Arial" panose="020B0604020202020204" pitchFamily="34" charset="0"/>
              </a:rPr>
              <a:t>能</a:t>
            </a:r>
            <a:r>
              <a:rPr lang="zh-CN" altLang="en-US" sz="2800" dirty="0" smtClean="0">
                <a:latin typeface="Corbel" panose="020B0503020204020204" pitchFamily="34" charset="0"/>
              </a:rPr>
              <a:t>通过外科手术治愈，当前还没有相应的医学治疗方法。</a:t>
            </a:r>
            <a:endParaRPr lang="zh-CN" altLang="en-US" sz="2800" dirty="0">
              <a:latin typeface="Corbel" panose="020B0503020204020204" pitchFamily="34" charset="0"/>
            </a:endParaRPr>
          </a:p>
        </p:txBody>
      </p:sp>
      <p:sp>
        <p:nvSpPr>
          <p:cNvPr id="8" name="TextBox 7"/>
          <p:cNvSpPr txBox="1"/>
          <p:nvPr/>
        </p:nvSpPr>
        <p:spPr>
          <a:xfrm>
            <a:off x="539388" y="4010081"/>
            <a:ext cx="8104578" cy="1384995"/>
          </a:xfrm>
          <a:prstGeom prst="rect">
            <a:avLst/>
          </a:prstGeom>
          <a:noFill/>
        </p:spPr>
        <p:txBody>
          <a:bodyPr wrap="square" rtlCol="0">
            <a:spAutoFit/>
          </a:bodyPr>
          <a:lstStyle/>
          <a:p>
            <a:pPr marL="3575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These cases are not always treatable with surgery and there is currently no medical treatment </a:t>
            </a:r>
            <a:r>
              <a:rPr lang="en-US" altLang="zh-CN" sz="2800" dirty="0" smtClean="0">
                <a:solidFill>
                  <a:srgbClr val="F79646"/>
                </a:solidFill>
                <a:latin typeface="Arial" panose="020B0604020202020204" pitchFamily="34" charset="0"/>
                <a:cs typeface="Arial" panose="020B0604020202020204" pitchFamily="34" charset="0"/>
              </a:rPr>
              <a:t>available</a:t>
            </a:r>
            <a:r>
              <a:rPr lang="en-US" altLang="zh-CN" sz="2800" dirty="0" smtClean="0">
                <a:solidFill>
                  <a:srgbClr val="333333"/>
                </a:solidFill>
                <a:latin typeface="Arial" panose="020B0604020202020204" pitchFamily="34" charset="0"/>
                <a:cs typeface="Arial" panose="020B0604020202020204" pitchFamily="34" charset="0"/>
              </a:rPr>
              <a:t>. </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88360"/>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772816"/>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When you do go out, look for </a:t>
            </a:r>
            <a:r>
              <a:rPr lang="en-US" altLang="zh-CN" sz="2800" dirty="0" smtClean="0">
                <a:solidFill>
                  <a:srgbClr val="F79646"/>
                </a:solidFill>
                <a:latin typeface="Arial" panose="020B0604020202020204" pitchFamily="34" charset="0"/>
                <a:cs typeface="Arial" panose="020B0604020202020204" pitchFamily="34" charset="0"/>
              </a:rPr>
              <a:t>available</a:t>
            </a:r>
            <a:r>
              <a:rPr lang="en-US" altLang="zh-CN" sz="2800" dirty="0" smtClean="0">
                <a:solidFill>
                  <a:srgbClr val="333333"/>
                </a:solidFill>
                <a:latin typeface="Arial" panose="020B0604020202020204" pitchFamily="34" charset="0"/>
                <a:cs typeface="Arial" panose="020B0604020202020204" pitchFamily="34" charset="0"/>
              </a:rPr>
              <a:t> deals and discounts.</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1905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57505" indent="-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9. </a:t>
            </a:r>
            <a:r>
              <a:rPr lang="zh-CN" altLang="en-US" sz="2800" dirty="0" smtClean="0">
                <a:solidFill>
                  <a:srgbClr val="F79646"/>
                </a:solidFill>
                <a:latin typeface="Arial" panose="020B0604020202020204" pitchFamily="34" charset="0"/>
                <a:cs typeface="Arial" panose="020B0604020202020204" pitchFamily="34" charset="0"/>
              </a:rPr>
              <a:t>perceive </a:t>
            </a:r>
            <a:r>
              <a:rPr lang="zh-CN" altLang="en-US" sz="2800" dirty="0" smtClean="0">
                <a:solidFill>
                  <a:srgbClr val="333333"/>
                </a:solidFill>
                <a:latin typeface="Arial" panose="020B0604020202020204" pitchFamily="34" charset="0"/>
                <a:cs typeface="Arial" panose="020B0604020202020204" pitchFamily="34" charset="0"/>
              </a:rPr>
              <a:t>(Para. 3)</a:t>
            </a:r>
            <a:r>
              <a:rPr lang="zh-CN" altLang="en-US" sz="2800" dirty="0" smtClean="0">
                <a:solidFill>
                  <a:schemeClr val="tx1"/>
                </a:solidFill>
                <a:latin typeface="Arial" panose="020B0604020202020204" pitchFamily="34" charset="0"/>
                <a:cs typeface="Arial" panose="020B0604020202020204" pitchFamily="34" charset="0"/>
              </a:rPr>
              <a:t>:</a:t>
            </a:r>
            <a:r>
              <a:rPr lang="zh-CN" altLang="en-US" sz="2800"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rgbClr val="333333"/>
                </a:solidFill>
                <a:latin typeface="Arial" panose="020B0604020202020204" pitchFamily="34" charset="0"/>
                <a:cs typeface="Arial" panose="020B0604020202020204" pitchFamily="34" charset="0"/>
              </a:rPr>
              <a:t>v.</a:t>
            </a:r>
            <a:r>
              <a:rPr lang="en-US" altLang="zh-CN" sz="2800" dirty="0" smtClean="0">
                <a:solidFill>
                  <a:srgbClr val="333333"/>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to understand or think of sb./sth. in a particular way</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543294"/>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t>在我认为是消极的思想，可能在其他人看来是很自然的。</a:t>
            </a:r>
            <a:endParaRPr lang="zh-CN" altLang="en-US" sz="2800" dirty="0"/>
          </a:p>
        </p:txBody>
      </p:sp>
      <p:sp>
        <p:nvSpPr>
          <p:cNvPr id="8" name="TextBox 7"/>
          <p:cNvSpPr txBox="1"/>
          <p:nvPr/>
        </p:nvSpPr>
        <p:spPr>
          <a:xfrm>
            <a:off x="539388" y="4606794"/>
            <a:ext cx="8104578" cy="1126462"/>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What I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perceive</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as a negative thought may be something natural for somebody else.</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685073"/>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772816"/>
            <a:ext cx="8104578" cy="1115060"/>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Some shoppers are not accustomed to what they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perceive</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as additional costs in online shopping.</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97155"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535305" indent="-5353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10. </a:t>
            </a:r>
            <a:r>
              <a:rPr lang="zh-CN" altLang="en-US" sz="2800" dirty="0" smtClean="0">
                <a:solidFill>
                  <a:srgbClr val="333333"/>
                </a:solidFill>
                <a:latin typeface="Arial" panose="020B0604020202020204" pitchFamily="34" charset="0"/>
                <a:cs typeface="Arial" panose="020B0604020202020204" pitchFamily="34" charset="0"/>
              </a:rPr>
              <a:t>Social mores reinforce the myth that leaders are supposed to be perfect and that struggle is a sign of weakness and a source of shame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3)</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20338" y="3029089"/>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0" name="TextBox 9"/>
          <p:cNvSpPr txBox="1"/>
          <p:nvPr/>
        </p:nvSpPr>
        <p:spPr>
          <a:xfrm>
            <a:off x="539388" y="3761154"/>
            <a:ext cx="8104578" cy="2113079"/>
          </a:xfrm>
          <a:prstGeom prst="rect">
            <a:avLst/>
          </a:prstGeom>
          <a:noFill/>
        </p:spPr>
        <p:txBody>
          <a:bodyPr wrap="square" rtlCol="0">
            <a:spAutoFit/>
          </a:bodyPr>
          <a:lstStyle/>
          <a:p>
            <a:pPr>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Social conventions make people even more mistakenly think that leaders should be faultless and that </a:t>
            </a:r>
            <a:r>
              <a:rPr lang="en-US" altLang="zh-CN" sz="2800" dirty="0" smtClean="0">
                <a:solidFill>
                  <a:srgbClr val="0C9CDB"/>
                </a:solidFill>
                <a:latin typeface="Arial" panose="020B0604020202020204" pitchFamily="34" charset="0"/>
                <a:cs typeface="Arial" panose="020B0604020202020204" pitchFamily="34" charset="0"/>
              </a:rPr>
              <a:t>engaging in struggles</a:t>
            </a:r>
            <a:r>
              <a:rPr lang="zh-CN" altLang="en-US" sz="2800" dirty="0" smtClean="0">
                <a:solidFill>
                  <a:srgbClr val="0C9CDB"/>
                </a:solidFill>
                <a:latin typeface="Arial" panose="020B0604020202020204" pitchFamily="34" charset="0"/>
                <a:cs typeface="Arial" panose="020B0604020202020204" pitchFamily="34" charset="0"/>
              </a:rPr>
              <a:t> is weak and shameful.</a:t>
            </a:r>
            <a:endParaRPr lang="zh-CN" altLang="en-US"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352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59654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0" name="TextBox 9"/>
          <p:cNvSpPr txBox="1"/>
          <p:nvPr/>
        </p:nvSpPr>
        <p:spPr>
          <a:xfrm>
            <a:off x="468268" y="3158729"/>
            <a:ext cx="8104578" cy="1596014"/>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0C9CDB"/>
                </a:solidFill>
                <a:latin typeface="Arial" panose="020B0604020202020204" pitchFamily="34" charset="0"/>
                <a:cs typeface="Arial" panose="020B0604020202020204" pitchFamily="34" charset="0"/>
              </a:rPr>
              <a:t>Two appositive clauses modifying the word </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myth</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 help to clarify what has been generally claimed about leaders.</a:t>
            </a:r>
            <a:endParaRPr lang="zh-CN" altLang="en-US" sz="2800" dirty="0">
              <a:solidFill>
                <a:srgbClr val="0C9CDB"/>
              </a:solidFill>
              <a:latin typeface="Arial" panose="020B0604020202020204" pitchFamily="34" charset="0"/>
              <a:cs typeface="Arial" panose="020B0604020202020204" pitchFamily="34" charset="0"/>
            </a:endParaRPr>
          </a:p>
        </p:txBody>
      </p:sp>
      <p:sp>
        <p:nvSpPr>
          <p:cNvPr id="7" name="TextBox 6"/>
          <p:cNvSpPr txBox="1"/>
          <p:nvPr/>
        </p:nvSpPr>
        <p:spPr>
          <a:xfrm>
            <a:off x="539388" y="594270"/>
            <a:ext cx="8104578" cy="2160591"/>
          </a:xfrm>
          <a:prstGeom prst="rect">
            <a:avLst/>
          </a:prstGeom>
          <a:noFill/>
        </p:spPr>
        <p:txBody>
          <a:bodyPr wrap="square" rtlCol="0">
            <a:spAutoFit/>
          </a:bodyPr>
          <a:lstStyle/>
          <a:p>
            <a:pPr marL="535305" indent="-5353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10. </a:t>
            </a:r>
            <a:r>
              <a:rPr lang="zh-CN" altLang="en-US" sz="2800" dirty="0" smtClean="0">
                <a:solidFill>
                  <a:srgbClr val="333333"/>
                </a:solidFill>
                <a:latin typeface="Arial" panose="020B0604020202020204" pitchFamily="34" charset="0"/>
                <a:cs typeface="Arial" panose="020B0604020202020204" pitchFamily="34" charset="0"/>
              </a:rPr>
              <a:t>Social mores reinforce the myth that leaders are supposed to be perfect and that struggle is a sign of weakness and a source of shame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3)</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4689725"/>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1" name="TextBox 10"/>
          <p:cNvSpPr txBox="1"/>
          <p:nvPr/>
        </p:nvSpPr>
        <p:spPr>
          <a:xfrm>
            <a:off x="539388" y="5179522"/>
            <a:ext cx="8104578" cy="1057790"/>
          </a:xfrm>
          <a:prstGeom prst="rect">
            <a:avLst/>
          </a:prstGeom>
          <a:noFill/>
        </p:spPr>
        <p:txBody>
          <a:bodyPr wrap="square" rtlCol="0">
            <a:spAutoFit/>
          </a:bodyPr>
          <a:lstStyle/>
          <a:p>
            <a:pPr>
              <a:lnSpc>
                <a:spcPct val="120000"/>
              </a:lnSpc>
              <a:defRPr/>
            </a:pPr>
            <a:r>
              <a:rPr lang="zh-CN" altLang="en-US" sz="2800" dirty="0" smtClean="0">
                <a:solidFill>
                  <a:schemeClr val="tx1"/>
                </a:solidFill>
              </a:rPr>
              <a:t>社会习俗更是强化了这种误解，人们认为领导者应该是完美的，挣扎是软弱的标志，是耻辱的根源。</a:t>
            </a:r>
            <a:endParaRPr lang="zh-CN" altLang="en-US" sz="2800" dirty="0" smtClean="0">
              <a:solidFill>
                <a:schemeClr val="tx1"/>
              </a:solidFill>
              <a:latin typeface="+mn-ea"/>
              <a:cs typeface="Arial" panose="020B0604020202020204" pitchFamily="34" charset="0"/>
            </a:endParaRP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9685" y="69294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500"/>
                                        <p:tgtEl>
                                          <p:spTgt spid="11"/>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9" grpId="0"/>
      <p:bldP spid="10" grpId="0"/>
      <p:bldP spid="8" grpId="0"/>
      <p:bldP spid="11" grpId="0"/>
      <p:bldP spid="1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535305" indent="-5353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11. </a:t>
            </a:r>
            <a:r>
              <a:rPr lang="zh-CN" altLang="en-US" sz="2800" dirty="0" smtClean="0">
                <a:solidFill>
                  <a:srgbClr val="F79646"/>
                </a:solidFill>
                <a:latin typeface="Arial" panose="020B0604020202020204" pitchFamily="34" charset="0"/>
                <a:cs typeface="Arial" panose="020B0604020202020204" pitchFamily="34" charset="0"/>
              </a:rPr>
              <a:t>reinforce </a:t>
            </a:r>
            <a:r>
              <a:rPr lang="zh-CN" altLang="en-US" sz="2800" dirty="0" smtClean="0">
                <a:solidFill>
                  <a:srgbClr val="333333"/>
                </a:solidFill>
                <a:latin typeface="Arial" panose="020B0604020202020204" pitchFamily="34" charset="0"/>
                <a:cs typeface="Arial" panose="020B0604020202020204" pitchFamily="34" charset="0"/>
              </a:rPr>
              <a:t>(Para. 3)</a:t>
            </a:r>
            <a:r>
              <a:rPr lang="zh-CN" altLang="en-US" sz="2800" dirty="0" smtClean="0">
                <a:solidFill>
                  <a:schemeClr val="tx1"/>
                </a:solidFill>
                <a:latin typeface="Arial" panose="020B0604020202020204" pitchFamily="34" charset="0"/>
                <a:cs typeface="Arial" panose="020B0604020202020204" pitchFamily="34" charset="0"/>
              </a:rPr>
              <a:t>:</a:t>
            </a:r>
            <a:r>
              <a:rPr lang="zh-CN" altLang="en-US" sz="2800" i="1" dirty="0" smtClean="0">
                <a:solidFill>
                  <a:srgbClr val="F79646"/>
                </a:solidFill>
                <a:latin typeface="Arial" panose="020B0604020202020204" pitchFamily="34" charset="0"/>
                <a:cs typeface="Arial" panose="020B0604020202020204" pitchFamily="34" charset="0"/>
              </a:rPr>
              <a:t> </a:t>
            </a:r>
            <a:r>
              <a:rPr lang="zh-CN" altLang="en-US" sz="2800" i="1" dirty="0" smtClean="0">
                <a:solidFill>
                  <a:schemeClr val="tx1"/>
                </a:solidFill>
                <a:latin typeface="Arial" panose="020B0604020202020204" pitchFamily="34" charset="0"/>
                <a:cs typeface="Arial" panose="020B0604020202020204" pitchFamily="34" charset="0"/>
              </a:rPr>
              <a:t>v.</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to make a feeling, an idea, etc. stronger</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941213"/>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t>如果我们加强交通安全教育，更多的人能遵守交通规则，我相信交通意外总有一天能得到避免。    </a:t>
            </a:r>
            <a:endParaRPr lang="zh-CN" altLang="en-US" sz="2800" dirty="0"/>
          </a:p>
        </p:txBody>
      </p:sp>
      <p:sp>
        <p:nvSpPr>
          <p:cNvPr id="8" name="TextBox 7"/>
          <p:cNvSpPr txBox="1"/>
          <p:nvPr/>
        </p:nvSpPr>
        <p:spPr>
          <a:xfrm>
            <a:off x="539388" y="4004713"/>
            <a:ext cx="8104578" cy="2160591"/>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If we </a:t>
            </a:r>
            <a:r>
              <a:rPr lang="zh-CN" altLang="en-US" sz="2800" dirty="0" smtClean="0">
                <a:solidFill>
                  <a:srgbClr val="F79646"/>
                </a:solidFill>
                <a:latin typeface="Arial" panose="020B0604020202020204" pitchFamily="34" charset="0"/>
                <a:cs typeface="Arial" panose="020B0604020202020204" pitchFamily="34" charset="0"/>
              </a:rPr>
              <a:t>reinforce</a:t>
            </a:r>
            <a:r>
              <a:rPr lang="zh-CN" altLang="en-US" sz="2800" dirty="0" smtClean="0">
                <a:solidFill>
                  <a:srgbClr val="333333"/>
                </a:solidFill>
                <a:latin typeface="Arial" panose="020B0604020202020204" pitchFamily="34" charset="0"/>
                <a:cs typeface="Arial" panose="020B0604020202020204" pitchFamily="34" charset="0"/>
              </a:rPr>
              <a:t> the traffic security education and more people comply with traffic regulations, I believe one day traffic accidents can be avoided.</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82992"/>
            <a:ext cx="452775" cy="452775"/>
          </a:xfrm>
          <a:prstGeom prst="rect">
            <a:avLst/>
          </a:prstGeom>
          <a:noFill/>
        </p:spPr>
      </p:pic>
      <p:sp>
        <p:nvSpPr>
          <p:cNvPr id="9" name="TextBox 8"/>
          <p:cNvSpPr txBox="1"/>
          <p:nvPr/>
        </p:nvSpPr>
        <p:spPr>
          <a:xfrm>
            <a:off x="539388" y="1772816"/>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This activity was made to </a:t>
            </a:r>
            <a:r>
              <a:rPr lang="zh-CN" altLang="en-US" sz="2800" dirty="0" smtClean="0">
                <a:solidFill>
                  <a:srgbClr val="F79646"/>
                </a:solidFill>
                <a:latin typeface="Arial" panose="020B0604020202020204" pitchFamily="34" charset="0"/>
                <a:cs typeface="Arial" panose="020B0604020202020204" pitchFamily="34" charset="0"/>
              </a:rPr>
              <a:t>reinforce</a:t>
            </a:r>
            <a:r>
              <a:rPr lang="zh-CN" altLang="en-US" sz="2800" dirty="0" smtClean="0">
                <a:solidFill>
                  <a:srgbClr val="333333"/>
                </a:solidFill>
                <a:latin typeface="Arial" panose="020B0604020202020204" pitchFamily="34" charset="0"/>
                <a:cs typeface="Arial" panose="020B0604020202020204" pitchFamily="34" charset="0"/>
              </a:rPr>
              <a:t> the concept that the company owns you and your time.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5730"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9" grpId="0"/>
      <p:bldP spid="1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78729"/>
          </a:xfrm>
          <a:prstGeom prst="rect">
            <a:avLst/>
          </a:prstGeom>
          <a:noFill/>
        </p:spPr>
        <p:txBody>
          <a:bodyPr wrap="square" rtlCol="0">
            <a:spAutoFit/>
          </a:bodyPr>
          <a:lstStyle/>
          <a:p>
            <a:pPr>
              <a:lnSpc>
                <a:spcPct val="120000"/>
              </a:lnSpc>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Differences among:</a:t>
            </a:r>
          </a:p>
          <a:p>
            <a:pPr>
              <a:lnSpc>
                <a:spcPct val="120000"/>
              </a:lnSpc>
              <a:buFont typeface="Arial" panose="020B0604020202020204" pitchFamily="34" charset="0"/>
              <a:buNone/>
            </a:pPr>
            <a:r>
              <a:rPr lang="zh-CN" altLang="en-US" sz="2400" dirty="0" smtClean="0">
                <a:solidFill>
                  <a:srgbClr val="F79646"/>
                </a:solidFill>
                <a:latin typeface="Arial" panose="020B0604020202020204" pitchFamily="34" charset="0"/>
                <a:cs typeface="Arial" panose="020B0604020202020204" pitchFamily="34" charset="0"/>
              </a:rPr>
              <a:t>aggravate</a:t>
            </a:r>
            <a:r>
              <a:rPr lang="zh-CN" altLang="en-US" sz="2400"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F79646"/>
                </a:solidFill>
                <a:latin typeface="Arial" panose="020B0604020202020204" pitchFamily="34" charset="0"/>
                <a:cs typeface="Arial" panose="020B0604020202020204" pitchFamily="34" charset="0"/>
              </a:rPr>
              <a:t>reinforce</a:t>
            </a:r>
            <a:r>
              <a:rPr lang="zh-CN" altLang="en-US" sz="2400"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F79646"/>
                </a:solidFill>
                <a:latin typeface="Arial" panose="020B0604020202020204" pitchFamily="34" charset="0"/>
                <a:cs typeface="Arial" panose="020B0604020202020204" pitchFamily="34" charset="0"/>
              </a:rPr>
              <a:t>increase</a:t>
            </a:r>
            <a:r>
              <a:rPr lang="zh-CN" altLang="en-US" sz="2400"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F79646"/>
                </a:solidFill>
                <a:latin typeface="Arial" panose="020B0604020202020204" pitchFamily="34" charset="0"/>
                <a:cs typeface="Arial" panose="020B0604020202020204" pitchFamily="34" charset="0"/>
              </a:rPr>
              <a:t>strengthen</a:t>
            </a:r>
            <a:r>
              <a:rPr lang="zh-CN" altLang="en-US" sz="2400"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F79646"/>
                </a:solidFill>
                <a:latin typeface="Arial" panose="020B0604020202020204" pitchFamily="34" charset="0"/>
                <a:cs typeface="Arial" panose="020B0604020202020204" pitchFamily="34" charset="0"/>
              </a:rPr>
              <a:t>intensify</a:t>
            </a:r>
            <a:endParaRPr lang="zh-CN" altLang="en-US" sz="2400" dirty="0">
              <a:solidFill>
                <a:srgbClr val="F79646"/>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813447"/>
            <a:ext cx="8104578" cy="978729"/>
          </a:xfrm>
          <a:prstGeom prst="rect">
            <a:avLst/>
          </a:prstGeom>
          <a:noFill/>
        </p:spPr>
        <p:txBody>
          <a:bodyPr wrap="square" rtlCol="0">
            <a:spAutoFit/>
          </a:bodyPr>
          <a:lstStyle/>
          <a:p>
            <a:pPr>
              <a:lnSpc>
                <a:spcPct val="120000"/>
              </a:lnSpc>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aggravate: </a:t>
            </a:r>
            <a:r>
              <a:rPr lang="zh-CN" altLang="en-US" sz="2400" dirty="0" smtClean="0">
                <a:solidFill>
                  <a:srgbClr val="333333"/>
                </a:solidFill>
                <a:latin typeface="Arial" panose="020B0604020202020204" pitchFamily="34" charset="0"/>
                <a:cs typeface="Arial" panose="020B0604020202020204" pitchFamily="34" charset="0"/>
              </a:rPr>
              <a:t>to make an illness or a bad or unpleasant situation worse</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2856856"/>
            <a:ext cx="8104578" cy="535531"/>
          </a:xfrm>
          <a:prstGeom prst="rect">
            <a:avLst/>
          </a:prstGeom>
          <a:noFill/>
        </p:spPr>
        <p:txBody>
          <a:bodyPr wrap="square" rtlCol="0">
            <a:spAutoFit/>
          </a:bodyPr>
          <a:lstStyle/>
          <a:p>
            <a:pPr>
              <a:lnSpc>
                <a:spcPct val="120000"/>
              </a:lnSpc>
              <a:buFont typeface="Arial" panose="020B0604020202020204" pitchFamily="34" charset="0"/>
              <a:buNone/>
            </a:pPr>
            <a:r>
              <a:rPr lang="zh-CN" altLang="en-US" sz="2400" dirty="0" smtClean="0">
                <a:solidFill>
                  <a:srgbClr val="F79646"/>
                </a:solidFill>
                <a:latin typeface="Arial" panose="020B0604020202020204" pitchFamily="34" charset="0"/>
                <a:cs typeface="Arial" panose="020B0604020202020204" pitchFamily="34" charset="0"/>
                <a:sym typeface="Arial" panose="020B0604020202020204" pitchFamily="34" charset="0"/>
              </a:rPr>
              <a:t>reinforce: </a:t>
            </a:r>
            <a:r>
              <a:rPr lang="zh-CN" altLang="en-US" sz="2400" dirty="0" smtClean="0">
                <a:solidFill>
                  <a:srgbClr val="333333"/>
                </a:solidFill>
                <a:latin typeface="Arial" panose="020B0604020202020204" pitchFamily="34" charset="0"/>
                <a:cs typeface="Arial" panose="020B0604020202020204" pitchFamily="34" charset="0"/>
                <a:sym typeface="Arial" panose="020B0604020202020204" pitchFamily="34" charset="0"/>
              </a:rPr>
              <a:t>to make a feeling, an idea, etc. stronger</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3457067"/>
            <a:ext cx="8104578" cy="978729"/>
          </a:xfrm>
          <a:prstGeom prst="rect">
            <a:avLst/>
          </a:prstGeom>
          <a:noFill/>
        </p:spPr>
        <p:txBody>
          <a:bodyPr wrap="square" rtlCol="0">
            <a:spAutoFit/>
          </a:bodyPr>
          <a:lstStyle/>
          <a:p>
            <a:pPr>
              <a:lnSpc>
                <a:spcPct val="120000"/>
              </a:lnSpc>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increase: </a:t>
            </a:r>
            <a:r>
              <a:rPr lang="zh-CN" altLang="en-US" sz="2400" dirty="0" smtClean="0">
                <a:solidFill>
                  <a:srgbClr val="333333"/>
                </a:solidFill>
                <a:latin typeface="Arial" panose="020B0604020202020204" pitchFamily="34" charset="0"/>
                <a:cs typeface="Arial" panose="020B0604020202020204" pitchFamily="34" charset="0"/>
              </a:rPr>
              <a:t>to become or to make sth</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greater in amount, number, value, etc.</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4500476"/>
            <a:ext cx="8104578" cy="535531"/>
          </a:xfrm>
          <a:prstGeom prst="rect">
            <a:avLst/>
          </a:prstGeom>
          <a:noFill/>
        </p:spPr>
        <p:txBody>
          <a:bodyPr wrap="square" rtlCol="0">
            <a:spAutoFit/>
          </a:bodyPr>
          <a:lstStyle/>
          <a:p>
            <a:pPr>
              <a:lnSpc>
                <a:spcPct val="120000"/>
              </a:lnSpc>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strengthen: </a:t>
            </a:r>
            <a:r>
              <a:rPr lang="zh-CN" altLang="en-US" sz="2400" dirty="0" smtClean="0">
                <a:solidFill>
                  <a:srgbClr val="333333"/>
                </a:solidFill>
                <a:latin typeface="Arial" panose="020B0604020202020204" pitchFamily="34" charset="0"/>
                <a:cs typeface="Arial" panose="020B0604020202020204" pitchFamily="34" charset="0"/>
              </a:rPr>
              <a:t>to become stronger; to make sb</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/sth</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stronger</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13" name="TextBox 12"/>
          <p:cNvSpPr txBox="1"/>
          <p:nvPr/>
        </p:nvSpPr>
        <p:spPr>
          <a:xfrm>
            <a:off x="539388" y="5100688"/>
            <a:ext cx="8104578" cy="978729"/>
          </a:xfrm>
          <a:prstGeom prst="rect">
            <a:avLst/>
          </a:prstGeom>
          <a:noFill/>
        </p:spPr>
        <p:txBody>
          <a:bodyPr wrap="square" rtlCol="0">
            <a:spAutoFit/>
          </a:bodyPr>
          <a:lstStyle/>
          <a:p>
            <a:pPr>
              <a:lnSpc>
                <a:spcPct val="120000"/>
              </a:lnSpc>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intensify: </a:t>
            </a:r>
            <a:r>
              <a:rPr lang="zh-CN" altLang="en-US" sz="2400" dirty="0" smtClean="0">
                <a:solidFill>
                  <a:srgbClr val="333333"/>
                </a:solidFill>
                <a:latin typeface="Arial" panose="020B0604020202020204" pitchFamily="34" charset="0"/>
                <a:cs typeface="Arial" panose="020B0604020202020204" pitchFamily="34" charset="0"/>
              </a:rPr>
              <a:t>to increase </a:t>
            </a:r>
            <a:r>
              <a:rPr lang="en-US" altLang="zh-CN" sz="2400" dirty="0" smtClean="0">
                <a:solidFill>
                  <a:srgbClr val="333333"/>
                </a:solidFill>
                <a:latin typeface="Arial" panose="020B0604020202020204" pitchFamily="34" charset="0"/>
                <a:cs typeface="Arial" panose="020B0604020202020204" pitchFamily="34" charset="0"/>
              </a:rPr>
              <a:t>or </a:t>
            </a:r>
            <a:r>
              <a:rPr lang="zh-CN" altLang="en-US" sz="2400" dirty="0" smtClean="0">
                <a:solidFill>
                  <a:srgbClr val="333333"/>
                </a:solidFill>
                <a:latin typeface="Arial" panose="020B0604020202020204" pitchFamily="34" charset="0"/>
                <a:cs typeface="Arial" panose="020B0604020202020204" pitchFamily="34" charset="0"/>
                <a:sym typeface="Arial" panose="020B0604020202020204" pitchFamily="34" charset="0"/>
              </a:rPr>
              <a:t>make sth</a:t>
            </a:r>
            <a:r>
              <a:rPr lang="en-US" altLang="zh-CN" sz="24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sym typeface="Arial" panose="020B0604020202020204" pitchFamily="34" charset="0"/>
              </a:rPr>
              <a:t> increase</a:t>
            </a:r>
            <a:r>
              <a:rPr lang="zh-CN" altLang="en-US" sz="2400" dirty="0" smtClean="0">
                <a:solidFill>
                  <a:srgbClr val="333333"/>
                </a:solidFill>
                <a:latin typeface="Arial" panose="020B0604020202020204" pitchFamily="34" charset="0"/>
                <a:cs typeface="Arial" panose="020B0604020202020204" pitchFamily="34" charset="0"/>
              </a:rPr>
              <a:t> in degree or strength</a:t>
            </a:r>
            <a:r>
              <a:rPr lang="en-US" altLang="zh-CN" sz="2400" dirty="0" smtClean="0">
                <a:solidFill>
                  <a:srgbClr val="333333"/>
                </a:solidFill>
                <a:latin typeface="Arial" panose="020B0604020202020204" pitchFamily="34" charset="0"/>
                <a:cs typeface="Arial" panose="020B0604020202020204" pitchFamily="34" charset="0"/>
              </a:rPr>
              <a:t>; to become more intense or intensive</a:t>
            </a:r>
            <a:endParaRPr lang="en-US" altLang="zh-CN" sz="2400" dirty="0">
              <a:solidFill>
                <a:srgbClr val="333333"/>
              </a:solidFill>
              <a:latin typeface="Arial" panose="020B0604020202020204" pitchFamily="34" charset="0"/>
              <a:cs typeface="Arial" panose="020B0604020202020204" pitchFamily="34" charset="0"/>
            </a:endParaRPr>
          </a:p>
        </p:txBody>
      </p:sp>
      <p:sp>
        <p:nvSpPr>
          <p:cNvPr id="10" name="矩形 9"/>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Left)">
                                      <p:cBhvr>
                                        <p:cTn id="27" dur="500"/>
                                        <p:tgtEl>
                                          <p:spTgt spid="13"/>
                                        </p:tgtEl>
                                      </p:cBhvr>
                                    </p:animEffect>
                                  </p:childTnLst>
                                </p:cTn>
                              </p:par>
                              <p:par>
                                <p:cTn id="28" presetID="1" presetClass="exit"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p:bldP spid="8" grpId="0"/>
      <p:bldP spid="11" grpId="0"/>
      <p:bldP spid="12" grpId="0"/>
      <p:bldP spid="13"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720000"/>
            <a:ext cx="8104578" cy="1091966"/>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i="1" dirty="0" smtClean="0">
                <a:solidFill>
                  <a:srgbClr val="333333"/>
                </a:solidFill>
              </a:rPr>
              <a:t>Complete the following sentences with one of the above five expressions.</a:t>
            </a:r>
            <a:endParaRPr lang="en-US" altLang="zh-CN" sz="2800" i="1" dirty="0">
              <a:solidFill>
                <a:srgbClr val="333333"/>
              </a:solidFill>
            </a:endParaRPr>
          </a:p>
        </p:txBody>
      </p:sp>
      <p:sp>
        <p:nvSpPr>
          <p:cNvPr id="8" name="TextBox 7"/>
          <p:cNvSpPr txBox="1"/>
          <p:nvPr/>
        </p:nvSpPr>
        <p:spPr>
          <a:xfrm>
            <a:off x="539388" y="1916832"/>
            <a:ext cx="8104578" cy="954107"/>
          </a:xfrm>
          <a:prstGeom prst="rect">
            <a:avLst/>
          </a:prstGeom>
          <a:noFill/>
        </p:spPr>
        <p:txBody>
          <a:bodyPr wrap="square" rtlCol="0">
            <a:spAutoFit/>
          </a:bodyPr>
          <a:lstStyle/>
          <a:p>
            <a:pPr marL="446405" indent="-4464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 </a:t>
            </a:r>
            <a:r>
              <a:rPr lang="zh-CN" altLang="en-US" sz="2800" dirty="0" smtClean="0">
                <a:solidFill>
                  <a:srgbClr val="333333"/>
                </a:solidFill>
                <a:latin typeface="Arial" panose="020B0604020202020204" pitchFamily="34" charset="0"/>
                <a:cs typeface="Arial" panose="020B0604020202020204" pitchFamily="34" charset="0"/>
              </a:rPr>
              <a:t>I hurt my foot, then </a:t>
            </a:r>
            <a:r>
              <a:rPr lang="en-US" altLang="zh-CN" sz="2800" b="1" dirty="0" smtClean="0">
                <a:solidFill>
                  <a:srgbClr val="F79646"/>
                </a:solidFill>
                <a:latin typeface="Arial" panose="020B0604020202020204" pitchFamily="34" charset="0"/>
                <a:cs typeface="Arial" panose="020B0604020202020204" pitchFamily="34" charset="0"/>
              </a:rPr>
              <a:t>__________</a:t>
            </a:r>
            <a:r>
              <a:rPr lang="zh-CN" altLang="en-US" sz="2800" dirty="0" smtClean="0">
                <a:solidFill>
                  <a:srgbClr val="333333"/>
                </a:solidFill>
                <a:latin typeface="Arial" panose="020B0604020202020204" pitchFamily="34" charset="0"/>
                <a:cs typeface="Arial" panose="020B0604020202020204" pitchFamily="34" charset="0"/>
              </a:rPr>
              <a:t> it by trying to walk too soon.</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2865549"/>
            <a:ext cx="8104578" cy="954107"/>
          </a:xfrm>
          <a:prstGeom prst="rect">
            <a:avLst/>
          </a:prstGeom>
          <a:noFill/>
        </p:spPr>
        <p:txBody>
          <a:bodyPr wrap="square" rtlCol="0">
            <a:spAutoFit/>
          </a:bodyPr>
          <a:lstStyle/>
          <a:p>
            <a:pPr marL="446405" indent="-446405" defTabSz="-635">
              <a:buFont typeface="Arial" panose="020B0604020202020204" pitchFamily="34" charset="0"/>
              <a:buNone/>
              <a:tabLst>
                <a:tab pos="445770" algn="l"/>
              </a:tabLst>
            </a:pPr>
            <a:r>
              <a:rPr lang="en-US" altLang="zh-CN" sz="2800" dirty="0" smtClean="0">
                <a:solidFill>
                  <a:srgbClr val="333333"/>
                </a:solidFill>
                <a:latin typeface="Arial" panose="020B0604020202020204" pitchFamily="34" charset="0"/>
                <a:cs typeface="Arial" panose="020B0604020202020204" pitchFamily="34" charset="0"/>
              </a:rPr>
              <a:t>2) </a:t>
            </a:r>
            <a:r>
              <a:rPr lang="zh-CN" altLang="en-US" sz="2800" dirty="0" smtClean="0">
                <a:solidFill>
                  <a:srgbClr val="333333"/>
                </a:solidFill>
                <a:latin typeface="Arial" panose="020B0604020202020204" pitchFamily="34" charset="0"/>
                <a:cs typeface="Arial" panose="020B0604020202020204" pitchFamily="34" charset="0"/>
              </a:rPr>
              <a:t>Competition, they believe, </a:t>
            </a:r>
            <a:r>
              <a:rPr lang="en-US" altLang="zh-CN" sz="2800" b="1" dirty="0" smtClean="0">
                <a:solidFill>
                  <a:srgbClr val="F79646"/>
                </a:solidFill>
                <a:latin typeface="Arial" panose="020B0604020202020204" pitchFamily="34" charset="0"/>
                <a:cs typeface="Arial" panose="020B0604020202020204" pitchFamily="34" charset="0"/>
              </a:rPr>
              <a:t>___________</a:t>
            </a:r>
            <a:r>
              <a:rPr lang="zh-CN" altLang="en-US" sz="2800" dirty="0" smtClean="0">
                <a:solidFill>
                  <a:srgbClr val="333333"/>
                </a:solidFill>
                <a:latin typeface="Arial" panose="020B0604020202020204" pitchFamily="34" charset="0"/>
                <a:cs typeface="Arial" panose="020B0604020202020204" pitchFamily="34" charset="0"/>
              </a:rPr>
              <a:t> the national character rather than corrupt it.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3814266"/>
            <a:ext cx="8104578" cy="954107"/>
          </a:xfrm>
          <a:prstGeom prst="rect">
            <a:avLst/>
          </a:prstGeom>
          <a:noFill/>
        </p:spPr>
        <p:txBody>
          <a:bodyPr wrap="square" rtlCol="0">
            <a:spAutoFit/>
          </a:bodyPr>
          <a:lstStyle/>
          <a:p>
            <a:pPr marL="446405" indent="-4464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3) </a:t>
            </a:r>
            <a:r>
              <a:rPr lang="zh-CN" altLang="en-US" sz="2800" dirty="0" smtClean="0">
                <a:solidFill>
                  <a:srgbClr val="333333"/>
                </a:solidFill>
                <a:latin typeface="Arial" panose="020B0604020202020204" pitchFamily="34" charset="0"/>
                <a:cs typeface="Arial" panose="020B0604020202020204" pitchFamily="34" charset="0"/>
              </a:rPr>
              <a:t>The wind seemed to </a:t>
            </a:r>
            <a:r>
              <a:rPr lang="en-US" altLang="zh-CN" sz="2800" b="1" dirty="0" smtClean="0">
                <a:solidFill>
                  <a:srgbClr val="F79646"/>
                </a:solidFill>
                <a:latin typeface="Arial" panose="020B0604020202020204" pitchFamily="34" charset="0"/>
                <a:cs typeface="Arial" panose="020B0604020202020204" pitchFamily="34" charset="0"/>
              </a:rPr>
              <a:t>________ </a:t>
            </a:r>
            <a:r>
              <a:rPr lang="zh-CN" altLang="en-US" sz="2800" dirty="0" smtClean="0">
                <a:solidFill>
                  <a:srgbClr val="333333"/>
                </a:solidFill>
                <a:latin typeface="Arial" panose="020B0604020202020204" pitchFamily="34" charset="0"/>
                <a:cs typeface="Arial" panose="020B0604020202020204" pitchFamily="34" charset="0"/>
              </a:rPr>
              <a:t>the freezing cold in winter.</a:t>
            </a:r>
          </a:p>
        </p:txBody>
      </p:sp>
      <p:sp>
        <p:nvSpPr>
          <p:cNvPr id="13" name="TextBox 12"/>
          <p:cNvSpPr txBox="1"/>
          <p:nvPr/>
        </p:nvSpPr>
        <p:spPr>
          <a:xfrm>
            <a:off x="539388" y="4762983"/>
            <a:ext cx="8104578" cy="954107"/>
          </a:xfrm>
          <a:prstGeom prst="rect">
            <a:avLst/>
          </a:prstGeom>
          <a:noFill/>
        </p:spPr>
        <p:txBody>
          <a:bodyPr wrap="square" rtlCol="0">
            <a:spAutoFit/>
          </a:bodyPr>
          <a:lstStyle/>
          <a:p>
            <a:pPr marL="446405" indent="-4464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4) New</a:t>
            </a:r>
            <a:r>
              <a:rPr lang="zh-CN" altLang="en-US" sz="2800" dirty="0" smtClean="0">
                <a:solidFill>
                  <a:srgbClr val="333333"/>
                </a:solidFill>
                <a:latin typeface="Arial" panose="020B0604020202020204" pitchFamily="34" charset="0"/>
                <a:cs typeface="Arial" panose="020B0604020202020204" pitchFamily="34" charset="0"/>
              </a:rPr>
              <a:t>spapers like this tend to </a:t>
            </a:r>
            <a:r>
              <a:rPr lang="en-US" altLang="zh-CN" sz="2800" b="1" dirty="0" smtClean="0">
                <a:solidFill>
                  <a:srgbClr val="F79646"/>
                </a:solidFill>
                <a:latin typeface="Arial" panose="020B0604020202020204" pitchFamily="34" charset="0"/>
                <a:cs typeface="Arial" panose="020B0604020202020204" pitchFamily="34" charset="0"/>
              </a:rPr>
              <a:t>_________ </a:t>
            </a:r>
            <a:r>
              <a:rPr lang="zh-CN" altLang="en-US" sz="2800" dirty="0" smtClean="0">
                <a:solidFill>
                  <a:srgbClr val="333333"/>
                </a:solidFill>
                <a:latin typeface="Arial" panose="020B0604020202020204" pitchFamily="34" charset="0"/>
                <a:cs typeface="Arial" panose="020B0604020202020204" pitchFamily="34" charset="0"/>
              </a:rPr>
              <a:t>people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prejudices.</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5711700"/>
            <a:ext cx="8104578" cy="52322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5) </a:t>
            </a:r>
            <a:r>
              <a:rPr lang="zh-CN" altLang="en-US" sz="2800" dirty="0" smtClean="0">
                <a:solidFill>
                  <a:srgbClr val="333333"/>
                </a:solidFill>
                <a:latin typeface="Arial" panose="020B0604020202020204" pitchFamily="34" charset="0"/>
                <a:cs typeface="Arial" panose="020B0604020202020204" pitchFamily="34" charset="0"/>
              </a:rPr>
              <a:t>The number of people has been </a:t>
            </a:r>
            <a:r>
              <a:rPr lang="en-US" altLang="zh-CN" sz="2800" b="1" dirty="0" smtClean="0">
                <a:solidFill>
                  <a:srgbClr val="F79646"/>
                </a:solidFill>
                <a:latin typeface="Arial" panose="020B0604020202020204" pitchFamily="34" charset="0"/>
                <a:cs typeface="Arial" panose="020B0604020202020204" pitchFamily="34" charset="0"/>
              </a:rPr>
              <a:t>__________</a:t>
            </a:r>
            <a:r>
              <a:rPr lang="zh-CN" altLang="en-US" sz="2800" dirty="0" smtClean="0">
                <a:solidFill>
                  <a:srgbClr val="333333"/>
                </a:solidFill>
                <a:latin typeface="Arial" panose="020B0604020202020204" pitchFamily="34" charset="0"/>
                <a:cs typeface="Arial" panose="020B0604020202020204" pitchFamily="34" charset="0"/>
              </a:rPr>
              <a:t>.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4" name="矩形 13"/>
          <p:cNvSpPr/>
          <p:nvPr/>
        </p:nvSpPr>
        <p:spPr>
          <a:xfrm>
            <a:off x="4069652" y="1935116"/>
            <a:ext cx="2158531" cy="4857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a:spLocks noChangeArrowheads="1"/>
          </p:cNvSpPr>
          <p:nvPr/>
        </p:nvSpPr>
        <p:spPr bwMode="auto">
          <a:xfrm>
            <a:off x="4067944" y="1844824"/>
            <a:ext cx="2160240" cy="523220"/>
          </a:xfrm>
          <a:prstGeom prst="rect">
            <a:avLst/>
          </a:prstGeom>
          <a:noFill/>
          <a:ln w="9525">
            <a:noFill/>
            <a:miter lim="800000"/>
          </a:ln>
        </p:spPr>
        <p:txBody>
          <a:bodyPr wrap="square">
            <a:spAutoFit/>
          </a:bodyPr>
          <a:lstStyle/>
          <a:p>
            <a:pPr eaLnBrk="0" hangingPunct="0">
              <a:buFont typeface="Arial" panose="020B0604020202020204" pitchFamily="34" charset="0"/>
              <a:buNone/>
            </a:pPr>
            <a:r>
              <a:rPr lang="zh-CN" altLang="en-US" sz="2800" b="1" dirty="0" smtClean="0">
                <a:solidFill>
                  <a:srgbClr val="F79646"/>
                </a:solidFill>
                <a:latin typeface="Arial" panose="020B0604020202020204" pitchFamily="34" charset="0"/>
                <a:cs typeface="Arial" panose="020B0604020202020204" pitchFamily="34" charset="0"/>
              </a:rPr>
              <a:t>aggravated</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6" name="矩形 15"/>
          <p:cNvSpPr/>
          <p:nvPr/>
        </p:nvSpPr>
        <p:spPr>
          <a:xfrm>
            <a:off x="5149772" y="2871220"/>
            <a:ext cx="2158531" cy="4857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a:spLocks noChangeArrowheads="1"/>
          </p:cNvSpPr>
          <p:nvPr/>
        </p:nvSpPr>
        <p:spPr bwMode="auto">
          <a:xfrm>
            <a:off x="5148064" y="2780928"/>
            <a:ext cx="2233956" cy="523220"/>
          </a:xfrm>
          <a:prstGeom prst="rect">
            <a:avLst/>
          </a:prstGeom>
          <a:noFill/>
          <a:ln w="9525">
            <a:noFill/>
            <a:miter lim="800000"/>
          </a:ln>
        </p:spPr>
        <p:txBody>
          <a:bodyPr wrap="square">
            <a:spAutoFit/>
          </a:bodyPr>
          <a:lstStyle/>
          <a:p>
            <a:pPr eaLnBrk="0" hangingPunct="0">
              <a:buFont typeface="Arial" panose="020B0604020202020204" pitchFamily="34" charset="0"/>
              <a:buNone/>
            </a:pPr>
            <a:r>
              <a:rPr lang="zh-CN" altLang="en-US" sz="2800" b="1" dirty="0" smtClean="0">
                <a:solidFill>
                  <a:srgbClr val="F79646"/>
                </a:solidFill>
                <a:latin typeface="Arial" panose="020B0604020202020204" pitchFamily="34" charset="0"/>
                <a:cs typeface="Arial" panose="020B0604020202020204" pitchFamily="34" charset="0"/>
              </a:rPr>
              <a:t>strengthens</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18" name="矩形 17"/>
          <p:cNvSpPr/>
          <p:nvPr/>
        </p:nvSpPr>
        <p:spPr>
          <a:xfrm>
            <a:off x="4283968" y="3807324"/>
            <a:ext cx="1872208" cy="4857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a:spLocks noChangeArrowheads="1"/>
          </p:cNvSpPr>
          <p:nvPr/>
        </p:nvSpPr>
        <p:spPr bwMode="auto">
          <a:xfrm>
            <a:off x="4282259" y="3717032"/>
            <a:ext cx="1729900" cy="523220"/>
          </a:xfrm>
          <a:prstGeom prst="rect">
            <a:avLst/>
          </a:prstGeom>
          <a:noFill/>
          <a:ln w="9525">
            <a:noFill/>
            <a:miter lim="800000"/>
          </a:ln>
        </p:spPr>
        <p:txBody>
          <a:bodyPr wrap="square">
            <a:spAutoFit/>
          </a:bodyPr>
          <a:lstStyle/>
          <a:p>
            <a:pPr eaLnBrk="0" hangingPunct="0">
              <a:buFont typeface="Arial" panose="020B0604020202020204" pitchFamily="34" charset="0"/>
              <a:buNone/>
            </a:pPr>
            <a:r>
              <a:rPr lang="zh-CN" altLang="en-US" sz="2800" b="1" dirty="0" smtClean="0">
                <a:solidFill>
                  <a:srgbClr val="F79646"/>
                </a:solidFill>
                <a:latin typeface="Arial" panose="020B0604020202020204" pitchFamily="34" charset="0"/>
                <a:cs typeface="Arial" panose="020B0604020202020204" pitchFamily="34" charset="0"/>
              </a:rPr>
              <a:t>intensify</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21" name="矩形 20"/>
          <p:cNvSpPr/>
          <p:nvPr/>
        </p:nvSpPr>
        <p:spPr>
          <a:xfrm>
            <a:off x="5652120" y="4815436"/>
            <a:ext cx="1872208" cy="4857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a:spLocks noChangeArrowheads="1"/>
          </p:cNvSpPr>
          <p:nvPr/>
        </p:nvSpPr>
        <p:spPr bwMode="auto">
          <a:xfrm>
            <a:off x="5650410" y="4725144"/>
            <a:ext cx="1873917" cy="523220"/>
          </a:xfrm>
          <a:prstGeom prst="rect">
            <a:avLst/>
          </a:prstGeom>
          <a:noFill/>
          <a:ln w="9525">
            <a:noFill/>
            <a:miter lim="800000"/>
          </a:ln>
        </p:spPr>
        <p:txBody>
          <a:bodyPr wrap="square">
            <a:spAutoFit/>
          </a:bodyPr>
          <a:lstStyle/>
          <a:p>
            <a:pPr eaLnBrk="0" hangingPunct="0">
              <a:buFont typeface="Arial" panose="020B0604020202020204" pitchFamily="34" charset="0"/>
              <a:buNone/>
            </a:pPr>
            <a:r>
              <a:rPr lang="zh-CN" altLang="en-US" sz="2800" b="1" dirty="0" smtClean="0">
                <a:solidFill>
                  <a:srgbClr val="F79646"/>
                </a:solidFill>
                <a:latin typeface="Arial" panose="020B0604020202020204" pitchFamily="34" charset="0"/>
                <a:cs typeface="Arial" panose="020B0604020202020204" pitchFamily="34" charset="0"/>
              </a:rPr>
              <a:t>reinforce</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23" name="矩形 22"/>
          <p:cNvSpPr/>
          <p:nvPr/>
        </p:nvSpPr>
        <p:spPr>
          <a:xfrm>
            <a:off x="6084168" y="5733256"/>
            <a:ext cx="2160240" cy="4857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a:spLocks noChangeArrowheads="1"/>
          </p:cNvSpPr>
          <p:nvPr/>
        </p:nvSpPr>
        <p:spPr bwMode="auto">
          <a:xfrm>
            <a:off x="6226475" y="5642964"/>
            <a:ext cx="2089942" cy="523220"/>
          </a:xfrm>
          <a:prstGeom prst="rect">
            <a:avLst/>
          </a:prstGeom>
          <a:noFill/>
          <a:ln w="9525">
            <a:noFill/>
            <a:miter lim="800000"/>
          </a:ln>
        </p:spPr>
        <p:txBody>
          <a:bodyPr wrap="square">
            <a:spAutoFit/>
          </a:bodyPr>
          <a:lstStyle/>
          <a:p>
            <a:pPr eaLnBrk="0" hangingPunct="0">
              <a:buFont typeface="Arial" panose="020B0604020202020204" pitchFamily="34" charset="0"/>
              <a:buNone/>
            </a:pPr>
            <a:r>
              <a:rPr lang="zh-CN" altLang="en-US" sz="2800" b="1" dirty="0" smtClean="0">
                <a:solidFill>
                  <a:srgbClr val="F79646"/>
                </a:solidFill>
                <a:latin typeface="Arial" panose="020B0604020202020204" pitchFamily="34" charset="0"/>
                <a:cs typeface="Arial" panose="020B0604020202020204" pitchFamily="34" charset="0"/>
              </a:rPr>
              <a:t>increased</a:t>
            </a:r>
            <a:endParaRPr lang="zh-CN" altLang="en-US" sz="2800" b="1" dirty="0">
              <a:solidFill>
                <a:srgbClr val="F79646"/>
              </a:solidFill>
              <a:latin typeface="Arial" panose="020B0604020202020204" pitchFamily="34" charset="0"/>
              <a:cs typeface="Arial" panose="020B0604020202020204" pitchFamily="34" charset="0"/>
            </a:endParaRPr>
          </a:p>
        </p:txBody>
      </p:sp>
      <p:sp>
        <p:nvSpPr>
          <p:cNvPr id="25" name="矩形 2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10" restart="whenNotActive" fill="hold" evtFilter="cancelBubble" nodeType="interactiveSeq">
                <p:stCondLst>
                  <p:cond evt="onClick" delay="0">
                    <p:tgtEl>
                      <p:spTgt spid="16"/>
                    </p:tgtEl>
                  </p:cond>
                </p:stCondLst>
                <p:endSync evt="end" delay="0">
                  <p:rtn val="all"/>
                </p:endSync>
                <p:childTnLst>
                  <p:par>
                    <p:cTn id="11" fill="hold">
                      <p:stCondLst>
                        <p:cond delay="0"/>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8" restart="whenNotActive" fill="hold" evtFilter="cancelBubble" nodeType="interactiveSeq">
                <p:stCondLst>
                  <p:cond evt="onClick" delay="0">
                    <p:tgtEl>
                      <p:spTgt spid="18"/>
                    </p:tgtEl>
                  </p:cond>
                </p:stCondLst>
                <p:endSync evt="end" delay="0">
                  <p:rtn val="all"/>
                </p:endSync>
                <p:childTnLst>
                  <p:par>
                    <p:cTn id="19" fill="hold">
                      <p:stCondLst>
                        <p:cond delay="0"/>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34" restart="whenNotActive" fill="hold" evtFilter="cancelBubble" nodeType="interactiveSeq">
                <p:stCondLst>
                  <p:cond evt="onClick" delay="0">
                    <p:tgtEl>
                      <p:spTgt spid="23"/>
                    </p:tgtEl>
                  </p:cond>
                </p:stCondLst>
                <p:endSync evt="end" delay="0">
                  <p:rtn val="all"/>
                </p:endSync>
                <p:childTnLst>
                  <p:par>
                    <p:cTn id="35" fill="hold">
                      <p:stCondLst>
                        <p:cond delay="0"/>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4" grpId="0" animBg="1"/>
      <p:bldP spid="15" grpId="0"/>
      <p:bldP spid="16" grpId="0" animBg="1"/>
      <p:bldP spid="17" grpId="0"/>
      <p:bldP spid="18" grpId="0" animBg="1"/>
      <p:bldP spid="19" grpId="0"/>
      <p:bldP spid="21" grpId="0" animBg="1"/>
      <p:bldP spid="22" grpId="0"/>
      <p:bldP spid="23" grpId="0" animBg="1"/>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62213"/>
          </a:xfrm>
          <a:prstGeom prst="rect">
            <a:avLst/>
          </a:prstGeom>
          <a:noFill/>
        </p:spPr>
        <p:txBody>
          <a:bodyPr wrap="square" rtlCol="0">
            <a:spAutoFit/>
          </a:bodyPr>
          <a:lstStyle/>
          <a:p>
            <a:pPr marL="624205" indent="-624205">
              <a:lnSpc>
                <a:spcPct val="11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12. This cultural programming, learned over many years, becomes ingrained, causing some leaders to lose their confidence and doubt their abilities, thinking something is wrong with them. (Para. 3)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3235840"/>
            <a:ext cx="8104578" cy="529569"/>
          </a:xfrm>
          <a:prstGeom prst="rect">
            <a:avLst/>
          </a:prstGeom>
          <a:noFill/>
        </p:spPr>
        <p:txBody>
          <a:bodyPr wrap="square" rtlCol="0">
            <a:spAutoFit/>
          </a:bodyPr>
          <a:lstStyle/>
          <a:p>
            <a:pPr>
              <a:lnSpc>
                <a:spcPct val="11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9" name="TextBox 8"/>
          <p:cNvSpPr txBox="1"/>
          <p:nvPr/>
        </p:nvSpPr>
        <p:spPr>
          <a:xfrm>
            <a:off x="539388" y="3811840"/>
            <a:ext cx="8104578" cy="2425472"/>
          </a:xfrm>
          <a:prstGeom prst="rect">
            <a:avLst/>
          </a:prstGeom>
          <a:noFill/>
        </p:spPr>
        <p:txBody>
          <a:bodyPr wrap="square" rtlCol="0">
            <a:spAutoFit/>
          </a:bodyPr>
          <a:lstStyle/>
          <a:p>
            <a:pPr>
              <a:lnSpc>
                <a:spcPct val="110000"/>
              </a:lnSpc>
              <a:defRPr/>
            </a:pPr>
            <a:r>
              <a:rPr lang="en-US" altLang="zh-CN" sz="2800" dirty="0" smtClean="0">
                <a:solidFill>
                  <a:srgbClr val="0C9CDB"/>
                </a:solidFill>
                <a:latin typeface="Arial" panose="020B0604020202020204" pitchFamily="34" charset="0"/>
                <a:cs typeface="Arial" panose="020B0604020202020204" pitchFamily="34" charset="0"/>
              </a:rPr>
              <a:t>As a result of so many years’ accumulation, this cultural misconception becomes deep-rooted. Therefore, some leaders become discouraged and question their own abilities, believing there is something wrong with themselves.</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6995"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p:bldP spid="9" grpId="0"/>
      <p:bldP spid="10"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62213"/>
          </a:xfrm>
          <a:prstGeom prst="rect">
            <a:avLst/>
          </a:prstGeom>
          <a:noFill/>
        </p:spPr>
        <p:txBody>
          <a:bodyPr wrap="square" rtlCol="0">
            <a:spAutoFit/>
          </a:bodyPr>
          <a:lstStyle/>
          <a:p>
            <a:pPr marL="624205" indent="-624205">
              <a:lnSpc>
                <a:spcPct val="11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12. This cultural programming, learned over many years, becomes ingrained, causing some leaders to lose their confidence and doubt their abilities, thinking something is wrong with them. (Para. 3)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3146682"/>
            <a:ext cx="8104578" cy="529569"/>
          </a:xfrm>
          <a:prstGeom prst="rect">
            <a:avLst/>
          </a:prstGeom>
          <a:noFill/>
        </p:spPr>
        <p:txBody>
          <a:bodyPr wrap="square" rtlCol="0">
            <a:spAutoFit/>
          </a:bodyPr>
          <a:lstStyle/>
          <a:p>
            <a:pPr>
              <a:lnSpc>
                <a:spcPct val="11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9" name="TextBox 8"/>
          <p:cNvSpPr txBox="1"/>
          <p:nvPr/>
        </p:nvSpPr>
        <p:spPr>
          <a:xfrm>
            <a:off x="539388" y="3610376"/>
            <a:ext cx="8104578" cy="2677656"/>
          </a:xfrm>
          <a:prstGeom prst="rect">
            <a:avLst/>
          </a:prstGeom>
          <a:noFill/>
        </p:spPr>
        <p:txBody>
          <a:bodyPr wrap="square" rtlCol="0">
            <a:spAutoFit/>
          </a:bodyPr>
          <a:lstStyle/>
          <a:p>
            <a:pPr>
              <a:defRPr/>
            </a:pPr>
            <a:r>
              <a:rPr lang="en-US" altLang="zh-CN" sz="2800" dirty="0" smtClean="0">
                <a:solidFill>
                  <a:srgbClr val="0C9CDB"/>
                </a:solidFill>
                <a:latin typeface="Arial" panose="020B0604020202020204" pitchFamily="34" charset="0"/>
                <a:cs typeface="Arial" panose="020B0604020202020204" pitchFamily="34" charset="0"/>
              </a:rPr>
              <a:t>The past participle phrase “learned ...” serves as an adverbial indicating cause; the present participle phrase “causing ...” functions as an adverbial indicating result of the fact; the other present participle phrase “thinking ...” is a further explanation of some leaders.</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6" name="矩形 5"/>
          <p:cNvSpPr/>
          <p:nvPr/>
        </p:nvSpPr>
        <p:spPr>
          <a:xfrm>
            <a:off x="0" y="63897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p:bldP spid="9" grpId="0"/>
      <p:bldP spid="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62213"/>
          </a:xfrm>
          <a:prstGeom prst="rect">
            <a:avLst/>
          </a:prstGeom>
          <a:noFill/>
        </p:spPr>
        <p:txBody>
          <a:bodyPr wrap="square" rtlCol="0">
            <a:spAutoFit/>
          </a:bodyPr>
          <a:lstStyle/>
          <a:p>
            <a:pPr marL="624205" indent="-624205">
              <a:lnSpc>
                <a:spcPct val="11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12. This cultural programming, learned over many years, becomes ingrained, causing some leaders to lose their confidence and doubt their abilities, thinking something is wrong with them. (Para. 3)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3356992"/>
            <a:ext cx="8104578" cy="529569"/>
          </a:xfrm>
          <a:prstGeom prst="rect">
            <a:avLst/>
          </a:prstGeom>
          <a:noFill/>
        </p:spPr>
        <p:txBody>
          <a:bodyPr wrap="square" rtlCol="0">
            <a:spAutoFit/>
          </a:bodyPr>
          <a:lstStyle/>
          <a:p>
            <a:pPr>
              <a:lnSpc>
                <a:spcPct val="11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9" name="TextBox 8"/>
          <p:cNvSpPr txBox="1"/>
          <p:nvPr/>
        </p:nvSpPr>
        <p:spPr>
          <a:xfrm>
            <a:off x="539388" y="3932992"/>
            <a:ext cx="8104578" cy="1473673"/>
          </a:xfrm>
          <a:prstGeom prst="rect">
            <a:avLst/>
          </a:prstGeom>
          <a:noFill/>
        </p:spPr>
        <p:txBody>
          <a:bodyPr wrap="square" rtlCol="0">
            <a:spAutoFit/>
          </a:bodyPr>
          <a:lstStyle/>
          <a:p>
            <a:pPr>
              <a:lnSpc>
                <a:spcPct val="110000"/>
              </a:lnSpc>
              <a:defRPr/>
            </a:pPr>
            <a:r>
              <a:rPr lang="zh-CN" altLang="en-US" sz="2800" dirty="0" smtClean="0">
                <a:solidFill>
                  <a:srgbClr val="333333"/>
                </a:solidFill>
                <a:latin typeface="Corbel" panose="020B0503020204020204" pitchFamily="34" charset="0"/>
              </a:rPr>
              <a:t>这些文化定势日积月累，已经变得根深蒂固，致使一些领导者丧失自信，怀疑自己的能力，觉得自身存在缺陷。</a:t>
            </a:r>
            <a:endParaRPr lang="en-US" altLang="zh-CN" sz="28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7008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9" grpId="0"/>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677656"/>
          </a:xfrm>
          <a:prstGeom prst="rect">
            <a:avLst/>
          </a:prstGeom>
          <a:noFill/>
        </p:spPr>
        <p:txBody>
          <a:bodyPr wrap="square" rtlCol="0">
            <a:spAutoFit/>
          </a:bodyPr>
          <a:lstStyle/>
          <a:p>
            <a:pPr algn="just">
              <a:lnSpc>
                <a:spcPct val="120000"/>
              </a:lnSpc>
              <a:buFont typeface="Arial" panose="020B0604020202020204" pitchFamily="34" charset="0"/>
              <a:buNone/>
              <a:defRPr/>
            </a:pPr>
            <a:r>
              <a:rPr lang="en-US" altLang="zh-CN" sz="2800" noProof="1" smtClean="0">
                <a:solidFill>
                  <a:srgbClr val="333333"/>
                </a:solidFill>
                <a:latin typeface="Arial" panose="020B0604020202020204" pitchFamily="34" charset="0"/>
                <a:ea typeface="宋体" panose="02010600030101010101" pitchFamily="2" charset="-122"/>
                <a:cs typeface="Arial" panose="020B0604020202020204" pitchFamily="34" charset="0"/>
              </a:rPr>
              <a:t>2   Steve Jobs was not a perfect man or a perfect leader. He was a leader who struggled, like all of us, and whose life and leadership </a:t>
            </a:r>
            <a:r>
              <a:rPr lang="en-US" altLang="zh-CN" sz="2800" u="sng" noProof="1" smtClean="0">
                <a:solidFill>
                  <a:srgbClr val="F79646"/>
                </a:solidFill>
                <a:latin typeface="Arial" panose="020B0604020202020204" pitchFamily="34" charset="0"/>
                <a:ea typeface="宋体" panose="02010600030101010101" pitchFamily="2" charset="-122"/>
                <a:cs typeface="Arial" panose="020B0604020202020204" pitchFamily="34" charset="0"/>
              </a:rPr>
              <a:t>illustrated</a:t>
            </a:r>
            <a:r>
              <a:rPr lang="en-US" altLang="zh-CN" sz="2800" noProof="1" smtClean="0">
                <a:solidFill>
                  <a:srgbClr val="333333"/>
                </a:solidFill>
                <a:latin typeface="Arial" panose="020B0604020202020204" pitchFamily="34" charset="0"/>
                <a:ea typeface="宋体" panose="02010600030101010101" pitchFamily="2" charset="-122"/>
                <a:cs typeface="Arial" panose="020B0604020202020204" pitchFamily="34" charset="0"/>
              </a:rPr>
              <a:t> the developmental metamorphosis</a:t>
            </a:r>
            <a:r>
              <a:rPr lang="en-US" altLang="zh-CN" sz="2800" noProof="1" smtClean="0">
                <a:solidFill>
                  <a:srgbClr val="333333"/>
                </a:solidFill>
                <a:latin typeface="Arial" panose="020B0604020202020204" pitchFamily="34" charset="0"/>
                <a:cs typeface="Arial" panose="020B0604020202020204" pitchFamily="34" charset="0"/>
              </a:rPr>
              <a:t> </a:t>
            </a:r>
            <a:r>
              <a:rPr lang="en-US" altLang="zh-CN" sz="2800" noProof="1" smtClean="0">
                <a:solidFill>
                  <a:srgbClr val="333333"/>
                </a:solidFill>
                <a:latin typeface="Arial" panose="020B0604020202020204" pitchFamily="34" charset="0"/>
                <a:ea typeface="宋体" panose="02010600030101010101" pitchFamily="2" charset="-122"/>
                <a:cs typeface="Arial" panose="020B0604020202020204" pitchFamily="34" charset="0"/>
              </a:rPr>
              <a:t>that is </a:t>
            </a:r>
            <a:r>
              <a:rPr lang="en-US" altLang="zh-CN" sz="2800" u="sng" noProof="1" smtClean="0">
                <a:solidFill>
                  <a:srgbClr val="F79646"/>
                </a:solidFill>
                <a:latin typeface="Arial" panose="020B0604020202020204" pitchFamily="34" charset="0"/>
                <a:ea typeface="宋体" panose="02010600030101010101" pitchFamily="2" charset="-122"/>
                <a:cs typeface="Arial" panose="020B0604020202020204" pitchFamily="34" charset="0"/>
              </a:rPr>
              <a:t>available</a:t>
            </a:r>
            <a:r>
              <a:rPr lang="en-US" altLang="zh-CN" sz="2800" noProof="1" smtClean="0">
                <a:solidFill>
                  <a:srgbClr val="333333"/>
                </a:solidFill>
                <a:latin typeface="Arial" panose="020B0604020202020204" pitchFamily="34" charset="0"/>
                <a:ea typeface="宋体" panose="02010600030101010101" pitchFamily="2" charset="-122"/>
                <a:cs typeface="Arial" panose="020B0604020202020204" pitchFamily="34" charset="0"/>
              </a:rPr>
              <a:t> to us all.</a:t>
            </a:r>
            <a:endParaRPr lang="en-US" altLang="zh-CN" sz="2800" noProof="1">
              <a:solidFill>
                <a:srgbClr val="333333"/>
              </a:solidFill>
              <a:latin typeface="Arial" panose="020B0604020202020204" pitchFamily="34" charset="0"/>
              <a:cs typeface="Arial" panose="020B0604020202020204" pitchFamily="34" charset="0"/>
            </a:endParaRPr>
          </a:p>
        </p:txBody>
      </p:sp>
      <p:sp>
        <p:nvSpPr>
          <p:cNvPr id="14" name="矩形 13">
            <a:hlinkClick r:id="rId4" action="ppaction://hlinksldjump"/>
          </p:cNvPr>
          <p:cNvSpPr/>
          <p:nvPr/>
        </p:nvSpPr>
        <p:spPr>
          <a:xfrm>
            <a:off x="7072330" y="1357298"/>
            <a:ext cx="142876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2"/>
          <p:cNvPicPr>
            <a:picLocks noChangeAspect="1" noChangeArrowheads="1"/>
          </p:cNvPicPr>
          <p:nvPr/>
        </p:nvPicPr>
        <p:blipFill>
          <a:blip r:embed="rId5" cstate="print"/>
          <a:srcRect/>
          <a:stretch>
            <a:fillRect/>
          </a:stretch>
        </p:blipFill>
        <p:spPr bwMode="auto">
          <a:xfrm>
            <a:off x="4644008" y="3645024"/>
            <a:ext cx="3740150" cy="2259013"/>
          </a:xfrm>
          <a:prstGeom prst="rect">
            <a:avLst/>
          </a:prstGeom>
          <a:noFill/>
          <a:ln w="9525">
            <a:noFill/>
            <a:miter lim="800000"/>
            <a:headEnd/>
            <a:tailEnd/>
          </a:ln>
        </p:spPr>
      </p:pic>
      <p:sp>
        <p:nvSpPr>
          <p:cNvPr id="7" name="矩形 6">
            <a:hlinkClick r:id="rId6" action="ppaction://hlinksldjump"/>
          </p:cNvPr>
          <p:cNvSpPr/>
          <p:nvPr/>
        </p:nvSpPr>
        <p:spPr>
          <a:xfrm>
            <a:off x="6300192" y="1772816"/>
            <a:ext cx="1728192"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7" action="ppaction://hlinksldjump"/>
          </p:cNvPr>
          <p:cNvSpPr/>
          <p:nvPr/>
        </p:nvSpPr>
        <p:spPr>
          <a:xfrm>
            <a:off x="6588224" y="2348880"/>
            <a:ext cx="172819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7" descr="C:\Users\CC\Desktop\播放.png"/>
          <p:cNvPicPr>
            <a:picLocks noChangeAspect="1" noChangeArrowheads="1"/>
          </p:cNvPicPr>
          <p:nvPr/>
        </p:nvPicPr>
        <p:blipFill>
          <a:blip r:embed="rId8" cstate="print"/>
          <a:srcRect/>
          <a:stretch>
            <a:fillRect/>
          </a:stretch>
        </p:blipFill>
        <p:spPr bwMode="auto">
          <a:xfrm>
            <a:off x="8636063" y="1643050"/>
            <a:ext cx="507937" cy="482540"/>
          </a:xfrm>
          <a:prstGeom prst="rect">
            <a:avLst/>
          </a:prstGeom>
          <a:noFill/>
        </p:spPr>
      </p:pic>
      <p:pic>
        <p:nvPicPr>
          <p:cNvPr id="11" name="Picture 8" descr="C:\Users\CC\Desktop\暂停.png"/>
          <p:cNvPicPr>
            <a:picLocks noChangeAspect="1" noChangeArrowheads="1"/>
          </p:cNvPicPr>
          <p:nvPr/>
        </p:nvPicPr>
        <p:blipFill>
          <a:blip r:embed="rId9" cstate="print"/>
          <a:srcRect/>
          <a:stretch>
            <a:fillRect/>
          </a:stretch>
        </p:blipFill>
        <p:spPr bwMode="auto">
          <a:xfrm>
            <a:off x="8636063" y="2162696"/>
            <a:ext cx="507937" cy="482540"/>
          </a:xfrm>
          <a:prstGeom prst="rect">
            <a:avLst/>
          </a:prstGeom>
          <a:noFill/>
        </p:spPr>
      </p:pic>
      <p:pic>
        <p:nvPicPr>
          <p:cNvPr id="12" name="Picture 9" descr="C:\Users\CC\Desktop\停止.png"/>
          <p:cNvPicPr>
            <a:picLocks noChangeAspect="1" noChangeArrowheads="1"/>
          </p:cNvPicPr>
          <p:nvPr/>
        </p:nvPicPr>
        <p:blipFill>
          <a:blip r:embed="rId10" cstate="print"/>
          <a:srcRect/>
          <a:stretch>
            <a:fillRect/>
          </a:stretch>
        </p:blipFill>
        <p:spPr bwMode="auto">
          <a:xfrm>
            <a:off x="8636063" y="2682342"/>
            <a:ext cx="507937" cy="482540"/>
          </a:xfrm>
          <a:prstGeom prst="rect">
            <a:avLst/>
          </a:prstGeom>
          <a:noFill/>
        </p:spPr>
      </p:pic>
      <p:pic>
        <p:nvPicPr>
          <p:cNvPr id="13" name="Picture 10" descr="C:\Users\CC\Desktop\链接.png">
            <a:hlinkClick r:id="rId11" action="ppaction://hlinkfile"/>
          </p:cNvPr>
          <p:cNvPicPr>
            <a:picLocks noChangeAspect="1" noChangeArrowheads="1"/>
          </p:cNvPicPr>
          <p:nvPr/>
        </p:nvPicPr>
        <p:blipFill>
          <a:blip r:embed="rId12" cstate="print"/>
          <a:srcRect/>
          <a:stretch>
            <a:fillRect/>
          </a:stretch>
        </p:blipFill>
        <p:spPr bwMode="auto">
          <a:xfrm>
            <a:off x="8636063" y="3201988"/>
            <a:ext cx="507937" cy="482540"/>
          </a:xfrm>
          <a:prstGeom prst="rect">
            <a:avLst/>
          </a:prstGeom>
          <a:noFill/>
        </p:spPr>
      </p:pic>
      <p:pic>
        <p:nvPicPr>
          <p:cNvPr id="15" name="03.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468544" y="1340768"/>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Right)">
                                      <p:cBhvr>
                                        <p:cTn id="7" dur="500"/>
                                        <p:tgtEl>
                                          <p:spTgt spid="10"/>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Right)">
                                      <p:cBhvr>
                                        <p:cTn id="11" dur="500"/>
                                        <p:tgtEl>
                                          <p:spTgt spid="11"/>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Right)">
                                      <p:cBhvr>
                                        <p:cTn id="15" dur="500"/>
                                        <p:tgtEl>
                                          <p:spTgt spid="12"/>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5"/>
                </p:tgtEl>
              </p:cMediaNode>
            </p:audio>
            <p:seq concurrent="1" nextAc="seek">
              <p:cTn id="21" restart="whenNotActive" fill="hold" evtFilter="cancelBubble" nodeType="interactiveSeq">
                <p:stCondLst>
                  <p:cond evt="onClick" delay="0">
                    <p:tgtEl>
                      <p:spTgt spid="10"/>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5"/>
                                        </p:tgtEl>
                                      </p:cBhvr>
                                    </p:cmd>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5"/>
                                        </p:tgtEl>
                                      </p:cBhvr>
                                    </p:cmd>
                                  </p:childTnLst>
                                </p:cTn>
                              </p:par>
                            </p:childTnLst>
                          </p:cTn>
                        </p:par>
                      </p:childTnLst>
                    </p:cTn>
                  </p:par>
                </p:childTnLst>
              </p:cTn>
              <p:nextCondLst>
                <p:cond evt="onClick" delay="0">
                  <p:tgtEl>
                    <p:spTgt spid="11"/>
                  </p:tgtEl>
                </p:cond>
              </p:nextCondLst>
            </p:seq>
            <p:seq concurrent="1" nextAc="seek">
              <p:cTn id="31" restart="whenNotActive" fill="hold" evtFilter="cancelBubble" nodeType="interactiveSeq">
                <p:stCondLst>
                  <p:cond evt="onClick" delay="0">
                    <p:tgtEl>
                      <p:spTgt spid="12"/>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5"/>
                                        </p:tgtEl>
                                      </p:cBhvr>
                                    </p:cmd>
                                  </p:childTnLst>
                                </p:cTn>
                              </p:par>
                            </p:childTnLst>
                          </p:cTn>
                        </p:par>
                      </p:childTnLst>
                    </p:cTn>
                  </p:par>
                </p:childTnLst>
              </p:cTn>
              <p:nextCondLst>
                <p:cond evt="onClick" delay="0">
                  <p:tgtEl>
                    <p:spTgt spid="12"/>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13.</a:t>
            </a:r>
            <a:r>
              <a:rPr lang="en-US" altLang="zh-CN" sz="2800" i="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F79646"/>
                </a:solidFill>
                <a:latin typeface="Arial" panose="020B0604020202020204" pitchFamily="34" charset="0"/>
                <a:cs typeface="Arial" panose="020B0604020202020204" pitchFamily="34" charset="0"/>
              </a:rPr>
              <a:t>sidestep </a:t>
            </a:r>
            <a:r>
              <a:rPr lang="en-US" altLang="zh-CN" sz="2800" dirty="0" smtClean="0">
                <a:solidFill>
                  <a:srgbClr val="333333"/>
                </a:solidFill>
                <a:latin typeface="Arial" panose="020B0604020202020204" pitchFamily="34" charset="0"/>
                <a:cs typeface="Arial" panose="020B0604020202020204" pitchFamily="34" charset="0"/>
              </a:rPr>
              <a:t>(Para. 4)</a:t>
            </a:r>
            <a:r>
              <a:rPr lang="en-US" altLang="zh-CN" sz="2800" dirty="0" smtClean="0">
                <a:solidFill>
                  <a:schemeClr val="tx1"/>
                </a:solidFill>
                <a:latin typeface="Arial" panose="020B0604020202020204" pitchFamily="34" charset="0"/>
                <a:cs typeface="Arial" panose="020B0604020202020204" pitchFamily="34" charset="0"/>
              </a:rPr>
              <a:t>: </a:t>
            </a:r>
            <a:r>
              <a:rPr lang="en-US" altLang="zh-CN" sz="2800" i="1" dirty="0" smtClean="0">
                <a:solidFill>
                  <a:schemeClr val="tx1"/>
                </a:solidFill>
                <a:latin typeface="Arial" panose="020B0604020202020204" pitchFamily="34" charset="0"/>
                <a:cs typeface="Arial" panose="020B0604020202020204" pitchFamily="34" charset="0"/>
              </a:rPr>
              <a:t>v.</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to avoid answering a question or dealing with a problem</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798718"/>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latin typeface="Corbel" panose="020B0503020204020204" pitchFamily="34" charset="0"/>
              </a:rPr>
              <a:t>夫妻间只要不打开潘多拉盒子，就能更容易避免一场大的争吵。</a:t>
            </a:r>
            <a:endParaRPr lang="zh-CN" altLang="en-US" sz="2800" dirty="0">
              <a:latin typeface="Corbel" panose="020B0503020204020204" pitchFamily="34" charset="0"/>
            </a:endParaRPr>
          </a:p>
        </p:txBody>
      </p:sp>
      <p:sp>
        <p:nvSpPr>
          <p:cNvPr id="8" name="TextBox 7"/>
          <p:cNvSpPr txBox="1"/>
          <p:nvPr/>
        </p:nvSpPr>
        <p:spPr>
          <a:xfrm>
            <a:off x="539388" y="3862218"/>
            <a:ext cx="5688796" cy="1643527"/>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It’s easier for a couple to </a:t>
            </a:r>
            <a:r>
              <a:rPr lang="en-US" altLang="zh-CN" sz="2800" dirty="0" smtClean="0">
                <a:solidFill>
                  <a:srgbClr val="F79646"/>
                </a:solidFill>
                <a:latin typeface="Arial" panose="020B0604020202020204" pitchFamily="34" charset="0"/>
                <a:cs typeface="Arial" panose="020B0604020202020204" pitchFamily="34" charset="0"/>
              </a:rPr>
              <a:t>sidestep</a:t>
            </a:r>
            <a:r>
              <a:rPr lang="en-US" altLang="zh-CN" sz="2800" dirty="0" smtClean="0">
                <a:solidFill>
                  <a:srgbClr val="333333"/>
                </a:solidFill>
                <a:latin typeface="Arial" panose="020B0604020202020204" pitchFamily="34" charset="0"/>
                <a:cs typeface="Arial" panose="020B0604020202020204" pitchFamily="34" charset="0"/>
              </a:rPr>
              <a:t> a huge argument by not opening that Pandora’s box.</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940497"/>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772816"/>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 G20 appeared to offer room for countries to </a:t>
            </a:r>
            <a:r>
              <a:rPr lang="en-US" altLang="zh-CN" sz="2800" dirty="0" smtClean="0">
                <a:solidFill>
                  <a:srgbClr val="F79646"/>
                </a:solidFill>
                <a:latin typeface="Arial" panose="020B0604020202020204" pitchFamily="34" charset="0"/>
                <a:cs typeface="Arial" panose="020B0604020202020204" pitchFamily="34" charset="0"/>
              </a:rPr>
              <a:t>sidestep</a:t>
            </a:r>
            <a:r>
              <a:rPr lang="en-US" altLang="zh-CN" sz="2800" dirty="0" smtClean="0">
                <a:solidFill>
                  <a:srgbClr val="333333"/>
                </a:solidFill>
                <a:latin typeface="Arial" panose="020B0604020202020204" pitchFamily="34" charset="0"/>
                <a:cs typeface="Arial" panose="020B0604020202020204" pitchFamily="34" charset="0"/>
              </a:rPr>
              <a:t> criticism.       </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2" name="图片 2"/>
          <p:cNvPicPr>
            <a:picLocks noChangeAspect="1" noChangeArrowheads="1"/>
          </p:cNvPicPr>
          <p:nvPr/>
        </p:nvPicPr>
        <p:blipFill>
          <a:blip r:embed="rId4" cstate="print"/>
          <a:srcRect/>
          <a:stretch>
            <a:fillRect/>
          </a:stretch>
        </p:blipFill>
        <p:spPr bwMode="auto">
          <a:xfrm>
            <a:off x="6177492" y="3861048"/>
            <a:ext cx="2570972" cy="1656184"/>
          </a:xfrm>
          <a:prstGeom prst="rect">
            <a:avLst/>
          </a:prstGeom>
          <a:noFill/>
          <a:ln w="9525">
            <a:noFill/>
            <a:miter lim="800000"/>
            <a:headEnd/>
            <a:tailEnd/>
          </a:ln>
        </p:spPr>
      </p:pic>
      <p:sp>
        <p:nvSpPr>
          <p:cNvPr id="13" name="矩形 12"/>
          <p:cNvSpPr/>
          <p:nvPr/>
        </p:nvSpPr>
        <p:spPr>
          <a:xfrm>
            <a:off x="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par>
                                <p:cTn id="13" presetID="18" presetClass="entr" presetSubtype="1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Left)">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lide(fromLeft)">
                                      <p:cBhvr>
                                        <p:cTn id="24" dur="500"/>
                                        <p:tgtEl>
                                          <p:spTgt spid="8"/>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8" grpId="0"/>
      <p:bldP spid="9" grpId="0"/>
      <p:bldP spid="1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14.</a:t>
            </a:r>
            <a:r>
              <a:rPr lang="en-US" altLang="zh-CN" sz="2800" i="1" dirty="0" smtClean="0">
                <a:solidFill>
                  <a:srgbClr val="333333"/>
                </a:solidFill>
                <a:latin typeface="Arial" panose="020B0604020202020204" pitchFamily="34" charset="0"/>
                <a:cs typeface="Arial" panose="020B0604020202020204" pitchFamily="34" charset="0"/>
              </a:rPr>
              <a:t> </a:t>
            </a:r>
            <a:r>
              <a:rPr lang="en-US" altLang="zh-CN" sz="2800" dirty="0" smtClean="0">
                <a:solidFill>
                  <a:srgbClr val="F79646"/>
                </a:solidFill>
                <a:latin typeface="Arial" panose="020B0604020202020204" pitchFamily="34" charset="0"/>
                <a:cs typeface="Arial" panose="020B0604020202020204" pitchFamily="34" charset="0"/>
              </a:rPr>
              <a:t>diminish </a:t>
            </a:r>
            <a:r>
              <a:rPr lang="en-US" altLang="zh-CN" sz="2800" dirty="0" smtClean="0">
                <a:solidFill>
                  <a:srgbClr val="333333"/>
                </a:solidFill>
                <a:latin typeface="Arial" panose="020B0604020202020204" pitchFamily="34" charset="0"/>
                <a:cs typeface="Arial" panose="020B0604020202020204" pitchFamily="34" charset="0"/>
              </a:rPr>
              <a:t>(Para. 4)</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i="1" dirty="0" smtClean="0">
                <a:solidFill>
                  <a:schemeClr val="tx1"/>
                </a:solidFill>
                <a:latin typeface="Arial" panose="020B0604020202020204" pitchFamily="34" charset="0"/>
                <a:cs typeface="Arial" panose="020B0604020202020204" pitchFamily="34" charset="0"/>
              </a:rPr>
              <a:t> v.</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to make sb./sth. seem</a:t>
            </a:r>
          </a:p>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      less important than they really are</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170245"/>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latin typeface="Corbel" panose="020B0503020204020204" pitchFamily="34" charset="0"/>
              </a:rPr>
              <a:t>随着大金融机构的出现，小机构则变得越来越无足轻重了。</a:t>
            </a:r>
            <a:endParaRPr lang="zh-CN" altLang="en-US" sz="2800" dirty="0">
              <a:latin typeface="Corbel" panose="020B0503020204020204" pitchFamily="34" charset="0"/>
            </a:endParaRPr>
          </a:p>
        </p:txBody>
      </p:sp>
      <p:sp>
        <p:nvSpPr>
          <p:cNvPr id="8" name="TextBox 7"/>
          <p:cNvSpPr txBox="1"/>
          <p:nvPr/>
        </p:nvSpPr>
        <p:spPr>
          <a:xfrm>
            <a:off x="539388" y="4233745"/>
            <a:ext cx="7993052" cy="1643527"/>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With the appearance of bigger financial institutions, the role of smaller institutions will </a:t>
            </a:r>
            <a:r>
              <a:rPr lang="en-US" altLang="zh-CN" sz="2800" dirty="0" smtClean="0">
                <a:solidFill>
                  <a:srgbClr val="F79646"/>
                </a:solidFill>
                <a:latin typeface="Arial" panose="020B0604020202020204" pitchFamily="34" charset="0"/>
                <a:cs typeface="Arial" panose="020B0604020202020204" pitchFamily="34" charset="0"/>
              </a:rPr>
              <a:t>diminish</a:t>
            </a:r>
            <a:r>
              <a:rPr lang="en-US" altLang="zh-CN"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312024"/>
            <a:ext cx="452775" cy="452775"/>
          </a:xfrm>
          <a:prstGeom prst="rect">
            <a:avLst/>
          </a:prstGeom>
          <a:noFill/>
        </p:spPr>
      </p:pic>
      <p:sp>
        <p:nvSpPr>
          <p:cNvPr id="9" name="TextBox 8"/>
          <p:cNvSpPr txBox="1"/>
          <p:nvPr/>
        </p:nvSpPr>
        <p:spPr>
          <a:xfrm>
            <a:off x="539388" y="1988840"/>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His constant attempts to </a:t>
            </a:r>
            <a:r>
              <a:rPr lang="en-US" altLang="zh-CN" sz="2800" dirty="0" smtClean="0">
                <a:solidFill>
                  <a:srgbClr val="F79646"/>
                </a:solidFill>
                <a:latin typeface="Arial" panose="020B0604020202020204" pitchFamily="34" charset="0"/>
                <a:cs typeface="Arial" panose="020B0604020202020204" pitchFamily="34" charset="0"/>
              </a:rPr>
              <a:t>diminish</a:t>
            </a:r>
            <a:r>
              <a:rPr lang="en-US" altLang="zh-CN" sz="2800" dirty="0" smtClean="0">
                <a:solidFill>
                  <a:srgbClr val="333333"/>
                </a:solidFill>
                <a:latin typeface="Arial" panose="020B0604020202020204" pitchFamily="34" charset="0"/>
                <a:cs typeface="Arial" panose="020B0604020202020204" pitchFamily="34" charset="0"/>
              </a:rPr>
              <a:t> his colleagues’ achievements eventually led to his dismissal.</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685" y="131334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9" grpId="0"/>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15. </a:t>
            </a:r>
            <a:r>
              <a:rPr lang="en-US" altLang="zh-CN" sz="2800" dirty="0" smtClean="0">
                <a:solidFill>
                  <a:srgbClr val="F79646"/>
                </a:solidFill>
                <a:latin typeface="Arial" panose="020B0604020202020204" pitchFamily="34" charset="0"/>
                <a:cs typeface="Arial" panose="020B0604020202020204" pitchFamily="34" charset="0"/>
              </a:rPr>
              <a:t>adversity </a:t>
            </a:r>
            <a:r>
              <a:rPr lang="en-US" altLang="zh-CN" sz="2800" dirty="0" smtClean="0">
                <a:solidFill>
                  <a:srgbClr val="333333"/>
                </a:solidFill>
                <a:latin typeface="Arial" panose="020B0604020202020204" pitchFamily="34" charset="0"/>
                <a:cs typeface="Arial" panose="020B0604020202020204" pitchFamily="34" charset="0"/>
              </a:rPr>
              <a:t>(Para. 4)</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i="1" dirty="0" smtClean="0">
                <a:solidFill>
                  <a:schemeClr val="tx1"/>
                </a:solidFill>
                <a:latin typeface="Arial" panose="020B0604020202020204" pitchFamily="34" charset="0"/>
                <a:cs typeface="Arial" panose="020B0604020202020204" pitchFamily="34" charset="0"/>
              </a:rPr>
              <a:t> n.</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a difficult or unpleasant</a:t>
            </a:r>
          </a:p>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      situation</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666189"/>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ym typeface="宋体" panose="02010600030101010101" pitchFamily="2" charset="-122"/>
              </a:rPr>
              <a:t>在顺境中朋友结识了我们，在逆境中我们了解了朋友。</a:t>
            </a:r>
            <a:endParaRPr lang="zh-CN" altLang="en-US" sz="2800" dirty="0">
              <a:latin typeface="Corbel" panose="020B0503020204020204" pitchFamily="34" charset="0"/>
            </a:endParaRPr>
          </a:p>
        </p:txBody>
      </p:sp>
      <p:sp>
        <p:nvSpPr>
          <p:cNvPr id="8" name="TextBox 7"/>
          <p:cNvSpPr txBox="1"/>
          <p:nvPr/>
        </p:nvSpPr>
        <p:spPr>
          <a:xfrm>
            <a:off x="539388" y="3729689"/>
            <a:ext cx="8137068" cy="1126462"/>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In prosperity our friends know us; in </a:t>
            </a:r>
            <a:r>
              <a:rPr lang="en-US" altLang="zh-CN" sz="2800" dirty="0" smtClean="0">
                <a:solidFill>
                  <a:srgbClr val="F79646"/>
                </a:solidFill>
                <a:latin typeface="Arial" panose="020B0604020202020204" pitchFamily="34" charset="0"/>
                <a:cs typeface="Arial" panose="020B0604020202020204" pitchFamily="34" charset="0"/>
              </a:rPr>
              <a:t>adversity</a:t>
            </a:r>
            <a:r>
              <a:rPr lang="en-US" altLang="zh-CN" sz="2800" dirty="0" smtClean="0">
                <a:solidFill>
                  <a:srgbClr val="333333"/>
                </a:solidFill>
                <a:latin typeface="Arial" panose="020B0604020202020204" pitchFamily="34" charset="0"/>
                <a:cs typeface="Arial" panose="020B0604020202020204" pitchFamily="34" charset="0"/>
              </a:rPr>
              <a:t> we know our friends.</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807968"/>
            <a:ext cx="452775" cy="452775"/>
          </a:xfrm>
          <a:prstGeom prst="rect">
            <a:avLst/>
          </a:prstGeom>
          <a:noFill/>
        </p:spPr>
      </p:pic>
      <p:sp>
        <p:nvSpPr>
          <p:cNvPr id="9" name="TextBox 8"/>
          <p:cNvSpPr txBox="1"/>
          <p:nvPr/>
        </p:nvSpPr>
        <p:spPr>
          <a:xfrm>
            <a:off x="531656" y="1664880"/>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Growth, honor, and the ability to overcome </a:t>
            </a:r>
            <a:r>
              <a:rPr lang="en-US" altLang="zh-CN" sz="2800" dirty="0" smtClean="0">
                <a:solidFill>
                  <a:srgbClr val="F79646"/>
                </a:solidFill>
                <a:latin typeface="Arial" panose="020B0604020202020204" pitchFamily="34" charset="0"/>
                <a:cs typeface="Arial" panose="020B0604020202020204" pitchFamily="34" charset="0"/>
                <a:sym typeface="宋体" panose="02010600030101010101" pitchFamily="2" charset="-122"/>
              </a:rPr>
              <a:t>adversity</a:t>
            </a:r>
            <a:r>
              <a:rPr lang="en-US" altLang="zh-CN" sz="2800" dirty="0" smtClean="0">
                <a:solidFill>
                  <a:srgbClr val="333333"/>
                </a:solidFill>
                <a:latin typeface="Arial" panose="020B0604020202020204" pitchFamily="34" charset="0"/>
                <a:cs typeface="Arial" panose="020B0604020202020204" pitchFamily="34" charset="0"/>
                <a:sym typeface="宋体" panose="02010600030101010101" pitchFamily="2" charset="-122"/>
              </a:rPr>
              <a:t> are important factors in our life. </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23" y="1781661"/>
            <a:ext cx="9144000" cy="450538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9" grpId="0"/>
      <p:bldP spid="1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F79646"/>
                </a:solidFill>
                <a:latin typeface="Arial" panose="020B0604020202020204" pitchFamily="34" charset="0"/>
                <a:cs typeface="Arial" panose="020B0604020202020204" pitchFamily="34" charset="0"/>
              </a:rPr>
              <a:t>adverse:</a:t>
            </a:r>
            <a:r>
              <a:rPr lang="en-US" altLang="zh-CN" sz="2800" i="1" dirty="0" smtClean="0">
                <a:solidFill>
                  <a:srgbClr val="F79646"/>
                </a:solidFill>
                <a:latin typeface="Arial" panose="020B0604020202020204" pitchFamily="34" charset="0"/>
                <a:cs typeface="Arial" panose="020B0604020202020204" pitchFamily="34" charset="0"/>
              </a:rPr>
              <a:t> </a:t>
            </a:r>
            <a:r>
              <a:rPr lang="en-US" altLang="zh-CN" sz="2800" i="1" dirty="0" smtClean="0">
                <a:solidFill>
                  <a:schemeClr val="tx1"/>
                </a:solidFill>
                <a:latin typeface="Arial" panose="020B0604020202020204" pitchFamily="34" charset="0"/>
                <a:cs typeface="Arial" panose="020B0604020202020204" pitchFamily="34" charset="0"/>
              </a:rPr>
              <a:t>adj. </a:t>
            </a:r>
            <a:r>
              <a:rPr lang="zh-CN" altLang="en-US" sz="2800" dirty="0" smtClean="0">
                <a:solidFill>
                  <a:srgbClr val="333333"/>
                </a:solidFill>
                <a:latin typeface="Arial" panose="020B0604020202020204" pitchFamily="34" charset="0"/>
                <a:cs typeface="Arial" panose="020B0604020202020204" pitchFamily="34" charset="0"/>
              </a:rPr>
              <a:t>negative and unpleasant; not likely to produce a good result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278829"/>
            <a:ext cx="8104578" cy="523220"/>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sym typeface="Arial" panose="020B0604020202020204" pitchFamily="34" charset="0"/>
              </a:rPr>
              <a:t>植入体内的任何东西总有产生不良反应的可能性。</a:t>
            </a:r>
            <a:endParaRPr lang="zh-CN" altLang="en-US" sz="2800" dirty="0">
              <a:solidFill>
                <a:srgbClr val="333333"/>
              </a:solidFill>
            </a:endParaRPr>
          </a:p>
        </p:txBody>
      </p:sp>
      <p:sp>
        <p:nvSpPr>
          <p:cNvPr id="8" name="TextBox 7"/>
          <p:cNvSpPr txBox="1"/>
          <p:nvPr/>
        </p:nvSpPr>
        <p:spPr>
          <a:xfrm>
            <a:off x="539388" y="3933056"/>
            <a:ext cx="8137068" cy="1126462"/>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a:t>
            </a:r>
            <a:r>
              <a:rPr lang="zh-CN" altLang="en-US" sz="2800" dirty="0" smtClean="0">
                <a:solidFill>
                  <a:srgbClr val="333333"/>
                </a:solidFill>
                <a:latin typeface="Arial" panose="020B0604020202020204" pitchFamily="34" charset="0"/>
                <a:cs typeface="Arial" panose="020B0604020202020204" pitchFamily="34" charset="0"/>
              </a:rPr>
              <a:t>here</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s always the possibility of an </a:t>
            </a:r>
            <a:r>
              <a:rPr lang="zh-CN" altLang="en-US" sz="2800" dirty="0" smtClean="0">
                <a:solidFill>
                  <a:srgbClr val="F79646"/>
                </a:solidFill>
                <a:latin typeface="Arial" panose="020B0604020202020204" pitchFamily="34" charset="0"/>
                <a:cs typeface="Arial" panose="020B0604020202020204" pitchFamily="34" charset="0"/>
              </a:rPr>
              <a:t>adverse</a:t>
            </a:r>
            <a:r>
              <a:rPr lang="zh-CN" altLang="en-US" sz="2800" dirty="0" smtClean="0">
                <a:solidFill>
                  <a:srgbClr val="333333"/>
                </a:solidFill>
                <a:latin typeface="Arial" panose="020B0604020202020204" pitchFamily="34" charset="0"/>
                <a:cs typeface="Arial" panose="020B0604020202020204" pitchFamily="34" charset="0"/>
              </a:rPr>
              <a:t> reaction to anything placed inside the body.</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11335"/>
            <a:ext cx="452775" cy="452775"/>
          </a:xfrm>
          <a:prstGeom prst="rect">
            <a:avLst/>
          </a:prstGeom>
          <a:noFill/>
        </p:spPr>
      </p:pic>
      <p:sp>
        <p:nvSpPr>
          <p:cNvPr id="9" name="TextBox 8"/>
          <p:cNvSpPr txBox="1"/>
          <p:nvPr/>
        </p:nvSpPr>
        <p:spPr>
          <a:xfrm>
            <a:off x="539388" y="1796383"/>
            <a:ext cx="8104578" cy="1384995"/>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Financial crisis and measures to combat its </a:t>
            </a:r>
            <a:r>
              <a:rPr lang="zh-CN" altLang="en-US" sz="2800" dirty="0" smtClean="0">
                <a:solidFill>
                  <a:srgbClr val="F79646"/>
                </a:solidFill>
                <a:latin typeface="Arial" panose="020B0604020202020204" pitchFamily="34" charset="0"/>
                <a:cs typeface="Arial" panose="020B0604020202020204" pitchFamily="34" charset="0"/>
              </a:rPr>
              <a:t>adverse</a:t>
            </a:r>
            <a:r>
              <a:rPr lang="zh-CN" altLang="en-US" sz="2800" dirty="0" smtClean="0">
                <a:solidFill>
                  <a:srgbClr val="333333"/>
                </a:solidFill>
                <a:latin typeface="Arial" panose="020B0604020202020204" pitchFamily="34" charset="0"/>
                <a:cs typeface="Arial" panose="020B0604020202020204" pitchFamily="34" charset="0"/>
              </a:rPr>
              <a:t> effects w</a:t>
            </a:r>
            <a:r>
              <a:rPr lang="en-US" altLang="zh-CN" sz="2800" dirty="0" smtClean="0">
                <a:solidFill>
                  <a:srgbClr val="333333"/>
                </a:solidFill>
                <a:latin typeface="Arial" panose="020B0604020202020204" pitchFamily="34" charset="0"/>
                <a:cs typeface="Arial" panose="020B0604020202020204" pitchFamily="34" charset="0"/>
              </a:rPr>
              <a:t>ere</a:t>
            </a:r>
            <a:r>
              <a:rPr lang="zh-CN" altLang="en-US" sz="2800" dirty="0" smtClean="0">
                <a:solidFill>
                  <a:srgbClr val="333333"/>
                </a:solidFill>
                <a:latin typeface="Arial" panose="020B0604020202020204" pitchFamily="34" charset="0"/>
                <a:cs typeface="Arial" panose="020B0604020202020204" pitchFamily="34" charset="0"/>
              </a:rPr>
              <a:t> an important topic during the meeting.</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05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9" grpId="0"/>
      <p:bldP spid="10"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318876" cy="52322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16. </a:t>
            </a:r>
            <a:r>
              <a:rPr lang="en-US" altLang="zh-CN" sz="2800" dirty="0" smtClean="0">
                <a:solidFill>
                  <a:srgbClr val="F79646"/>
                </a:solidFill>
                <a:latin typeface="Arial" panose="020B0604020202020204" pitchFamily="34" charset="0"/>
                <a:cs typeface="Arial" panose="020B0604020202020204" pitchFamily="34" charset="0"/>
              </a:rPr>
              <a:t>act out </a:t>
            </a:r>
            <a:r>
              <a:rPr lang="en-US" altLang="zh-CN" sz="2800" dirty="0" smtClean="0">
                <a:solidFill>
                  <a:srgbClr val="333333"/>
                </a:solidFill>
                <a:latin typeface="Arial" panose="020B0604020202020204" pitchFamily="34" charset="0"/>
                <a:cs typeface="Arial" panose="020B0604020202020204" pitchFamily="34" charset="0"/>
              </a:rPr>
              <a:t>(Para. 6)</a:t>
            </a:r>
            <a:r>
              <a:rPr lang="en-US" altLang="zh-CN" sz="2800" dirty="0" smtClean="0">
                <a:solidFill>
                  <a:schemeClr val="tx1"/>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to act a part in a real situation</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132856"/>
            <a:ext cx="8104578" cy="523220"/>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政府决定将这一政策实施下去。</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2787083"/>
            <a:ext cx="8137068" cy="1126462"/>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The government has decided to </a:t>
            </a:r>
            <a:r>
              <a:rPr lang="en-US" altLang="zh-CN" sz="2800" dirty="0" smtClean="0">
                <a:solidFill>
                  <a:srgbClr val="F79646"/>
                </a:solidFill>
                <a:latin typeface="Arial" panose="020B0604020202020204" pitchFamily="34" charset="0"/>
                <a:cs typeface="Arial" panose="020B0604020202020204" pitchFamily="34" charset="0"/>
              </a:rPr>
              <a:t>act out </a:t>
            </a:r>
            <a:r>
              <a:rPr lang="en-US" altLang="zh-CN" sz="2800" dirty="0" smtClean="0">
                <a:solidFill>
                  <a:srgbClr val="333333"/>
                </a:solidFill>
                <a:latin typeface="Arial" panose="020B0604020202020204" pitchFamily="34" charset="0"/>
                <a:cs typeface="Arial" panose="020B0604020202020204" pitchFamily="34" charset="0"/>
              </a:rPr>
              <a:t>this policy.</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2865362"/>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455854"/>
            <a:ext cx="8104578" cy="52322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All his life he is devoted to </a:t>
            </a:r>
            <a:r>
              <a:rPr lang="en-US" altLang="zh-CN" sz="2800" dirty="0" smtClean="0">
                <a:solidFill>
                  <a:srgbClr val="F79646"/>
                </a:solidFill>
                <a:latin typeface="Arial" panose="020B0604020202020204" pitchFamily="34" charset="0"/>
                <a:cs typeface="Arial" panose="020B0604020202020204" pitchFamily="34" charset="0"/>
              </a:rPr>
              <a:t>acting out </a:t>
            </a:r>
            <a:r>
              <a:rPr lang="en-US" altLang="zh-CN" sz="2800" dirty="0" smtClean="0">
                <a:solidFill>
                  <a:srgbClr val="333333"/>
                </a:solidFill>
                <a:latin typeface="Arial" panose="020B0604020202020204" pitchFamily="34" charset="0"/>
                <a:cs typeface="Arial" panose="020B0604020202020204" pitchFamily="34" charset="0"/>
              </a:rPr>
              <a:t>his beliefs.</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0" y="67008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17. </a:t>
            </a:r>
            <a:r>
              <a:rPr lang="en-US" altLang="zh-CN" sz="2800" dirty="0" smtClean="0">
                <a:solidFill>
                  <a:srgbClr val="F79646"/>
                </a:solidFill>
                <a:latin typeface="Arial" panose="020B0604020202020204" pitchFamily="34" charset="0"/>
                <a:cs typeface="Arial" panose="020B0604020202020204" pitchFamily="34" charset="0"/>
              </a:rPr>
              <a:t>play out </a:t>
            </a:r>
            <a:r>
              <a:rPr lang="en-US" altLang="zh-CN" sz="2800" dirty="0" smtClean="0">
                <a:solidFill>
                  <a:srgbClr val="333333"/>
                </a:solidFill>
                <a:latin typeface="Arial" panose="020B0604020202020204" pitchFamily="34" charset="0"/>
                <a:cs typeface="Arial" panose="020B0604020202020204" pitchFamily="34" charset="0"/>
              </a:rPr>
              <a:t>(Para. 6)</a:t>
            </a:r>
            <a:r>
              <a:rPr lang="en-US" altLang="zh-CN" sz="2800" dirty="0" smtClean="0">
                <a:solidFill>
                  <a:schemeClr val="tx1"/>
                </a:solidFill>
                <a:latin typeface="Arial" panose="020B0604020202020204" pitchFamily="34" charset="0"/>
                <a:cs typeface="Arial" panose="020B0604020202020204" pitchFamily="34" charset="0"/>
              </a:rPr>
              <a:t>:</a:t>
            </a:r>
            <a:r>
              <a:rPr lang="en-US" altLang="zh-CN" sz="2800"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to act the whole of a drama; to enact a scene or role</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356992"/>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即使当事件如预期上演时，市场的反应并不像很多人预期的那样。</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4420269"/>
            <a:ext cx="8137068" cy="1384995"/>
          </a:xfrm>
          <a:prstGeom prst="rect">
            <a:avLst/>
          </a:prstGeom>
          <a:noFill/>
        </p:spPr>
        <p:txBody>
          <a:bodyPr wrap="square" rtlCol="0">
            <a:spAutoFit/>
          </a:bodyPr>
          <a:lstStyle/>
          <a:p>
            <a:pPr marL="3575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Even when events </a:t>
            </a:r>
            <a:r>
              <a:rPr lang="en-US" altLang="zh-CN" sz="2800" dirty="0" smtClean="0">
                <a:solidFill>
                  <a:srgbClr val="F79646"/>
                </a:solidFill>
                <a:latin typeface="Arial" panose="020B0604020202020204" pitchFamily="34" charset="0"/>
                <a:cs typeface="Arial" panose="020B0604020202020204" pitchFamily="34" charset="0"/>
              </a:rPr>
              <a:t>play out </a:t>
            </a:r>
            <a:r>
              <a:rPr lang="en-US" altLang="zh-CN" sz="2800" dirty="0" smtClean="0">
                <a:solidFill>
                  <a:srgbClr val="333333"/>
                </a:solidFill>
                <a:latin typeface="Arial" panose="020B0604020202020204" pitchFamily="34" charset="0"/>
                <a:cs typeface="Arial" panose="020B0604020202020204" pitchFamily="34" charset="0"/>
              </a:rPr>
              <a:t>as predicted, the markets haven’t responded the way many had expected.</a:t>
            </a:r>
            <a:endParaRPr lang="en-US" altLang="zh-CN"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498548"/>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844824"/>
            <a:ext cx="8104578" cy="1384995"/>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As I see it, there are four ways the European crisis could </a:t>
            </a:r>
            <a:r>
              <a:rPr lang="en-US" altLang="zh-CN" sz="2800" dirty="0" smtClean="0">
                <a:solidFill>
                  <a:srgbClr val="F79646"/>
                </a:solidFill>
                <a:latin typeface="Arial" panose="020B0604020202020204" pitchFamily="34" charset="0"/>
                <a:cs typeface="Arial" panose="020B0604020202020204" pitchFamily="34" charset="0"/>
              </a:rPr>
              <a:t>play out </a:t>
            </a:r>
            <a:r>
              <a:rPr lang="en-US" altLang="zh-CN" sz="2800" dirty="0" smtClean="0">
                <a:solidFill>
                  <a:srgbClr val="333333"/>
                </a:solidFill>
                <a:latin typeface="Arial" panose="020B0604020202020204" pitchFamily="34" charset="0"/>
                <a:cs typeface="Arial" panose="020B0604020202020204" pitchFamily="34" charset="0"/>
              </a:rPr>
              <a:t>(and it may </a:t>
            </a:r>
            <a:r>
              <a:rPr lang="en-US" altLang="zh-CN" sz="2800" dirty="0" smtClean="0">
                <a:solidFill>
                  <a:srgbClr val="F79646"/>
                </a:solidFill>
                <a:latin typeface="Arial" panose="020B0604020202020204" pitchFamily="34" charset="0"/>
                <a:cs typeface="Arial" panose="020B0604020202020204" pitchFamily="34" charset="0"/>
              </a:rPr>
              <a:t>play out </a:t>
            </a:r>
            <a:r>
              <a:rPr lang="en-US" altLang="zh-CN" sz="2800" dirty="0" smtClean="0">
                <a:solidFill>
                  <a:srgbClr val="333333"/>
                </a:solidFill>
                <a:latin typeface="Arial" panose="020B0604020202020204" pitchFamily="34" charset="0"/>
                <a:cs typeface="Arial" panose="020B0604020202020204" pitchFamily="34" charset="0"/>
              </a:rPr>
              <a:t>differently in different countries).</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164465"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76400"/>
          </a:xfrm>
          <a:prstGeom prst="rect">
            <a:avLst/>
          </a:prstGeom>
          <a:noFill/>
        </p:spPr>
        <p:txBody>
          <a:bodyPr wrap="square" rtlCol="0">
            <a:spAutoFit/>
          </a:bodyPr>
          <a:lstStyle/>
          <a:p>
            <a:pPr marL="624205" indent="-624205">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rPr>
              <a:t>18. </a:t>
            </a:r>
            <a:r>
              <a:rPr lang="zh-CN" altLang="en-US" sz="2600" dirty="0" smtClean="0">
                <a:solidFill>
                  <a:srgbClr val="333333"/>
                </a:solidFill>
                <a:latin typeface="Arial" panose="020B0604020202020204" pitchFamily="34" charset="0"/>
                <a:cs typeface="Arial" panose="020B0604020202020204" pitchFamily="34" charset="0"/>
              </a:rPr>
              <a:t>Yet they lack the insight to connect the dots between their own unenlightened behavior and the unfavorable outcomes they grumble about</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(Para. 6)</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2280418"/>
            <a:ext cx="8104578" cy="498342"/>
          </a:xfrm>
          <a:prstGeom prst="rect">
            <a:avLst/>
          </a:prstGeom>
          <a:noFill/>
        </p:spPr>
        <p:txBody>
          <a:bodyPr wrap="square" rtlCol="0">
            <a:spAutoFit/>
          </a:bodyPr>
          <a:lstStyle/>
          <a:p>
            <a:pPr>
              <a:lnSpc>
                <a:spcPct val="11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3" name="TextBox 12"/>
          <p:cNvSpPr txBox="1"/>
          <p:nvPr/>
        </p:nvSpPr>
        <p:spPr>
          <a:xfrm>
            <a:off x="539388" y="2856418"/>
            <a:ext cx="8104578" cy="1292662"/>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0C9CDB"/>
                </a:solidFill>
                <a:latin typeface="Arial" panose="020B0604020202020204" pitchFamily="34" charset="0"/>
                <a:cs typeface="Arial" panose="020B0604020202020204" pitchFamily="34" charset="0"/>
              </a:rPr>
              <a:t>But they are not wise enough to see the internal relationship between their own unwise behavior and the unfavorable outcomes they complain about.</a:t>
            </a:r>
            <a:endParaRPr lang="zh-CN" altLang="en-US" sz="2600" dirty="0">
              <a:solidFill>
                <a:srgbClr val="0C9CDB"/>
              </a:solidFill>
              <a:latin typeface="Arial" panose="020B0604020202020204" pitchFamily="34" charset="0"/>
              <a:cs typeface="Arial" panose="020B0604020202020204" pitchFamily="34" charset="0"/>
            </a:endParaRPr>
          </a:p>
        </p:txBody>
      </p:sp>
      <p:sp>
        <p:nvSpPr>
          <p:cNvPr id="14" name="TextBox 13"/>
          <p:cNvSpPr txBox="1"/>
          <p:nvPr/>
        </p:nvSpPr>
        <p:spPr>
          <a:xfrm>
            <a:off x="539388" y="4365104"/>
            <a:ext cx="8104578" cy="498342"/>
          </a:xfrm>
          <a:prstGeom prst="rect">
            <a:avLst/>
          </a:prstGeom>
          <a:noFill/>
        </p:spPr>
        <p:txBody>
          <a:bodyPr wrap="square" rtlCol="0">
            <a:spAutoFit/>
          </a:bodyPr>
          <a:lstStyle/>
          <a:p>
            <a:pPr>
              <a:lnSpc>
                <a:spcPct val="11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600" b="1" dirty="0" smtClean="0">
                <a:solidFill>
                  <a:srgbClr val="0C9CDB"/>
                </a:solidFill>
                <a:latin typeface="Arial" panose="020B0604020202020204" pitchFamily="34" charset="0"/>
                <a:cs typeface="Arial" panose="020B0604020202020204" pitchFamily="34" charset="0"/>
              </a:rPr>
              <a:t>Translation</a:t>
            </a: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4941104"/>
            <a:ext cx="8104578" cy="892552"/>
          </a:xfrm>
          <a:prstGeom prst="rect">
            <a:avLst/>
          </a:prstGeom>
          <a:noFill/>
        </p:spPr>
        <p:txBody>
          <a:bodyPr wrap="square" rtlCol="0">
            <a:spAutoFit/>
          </a:bodyPr>
          <a:lstStyle/>
          <a:p>
            <a:pPr>
              <a:buFont typeface="Arial" panose="020B0604020202020204" pitchFamily="34" charset="0"/>
              <a:buNone/>
            </a:pPr>
            <a:r>
              <a:rPr lang="zh-CN" altLang="en-US" sz="2600" dirty="0" smtClean="0"/>
              <a:t>然而他们缺乏见识，无法洞察其愚昧无知的行为与不尽人意的结果之间的内在联系，却还对结果抱怨不休。</a:t>
            </a:r>
            <a:endParaRPr lang="zh-CN" altLang="en-US" sz="2600" dirty="0"/>
          </a:p>
        </p:txBody>
      </p:sp>
      <p:sp>
        <p:nvSpPr>
          <p:cNvPr id="9" name="矩形 8"/>
          <p:cNvSpPr/>
          <p:nvPr/>
        </p:nvSpPr>
        <p:spPr>
          <a:xfrm>
            <a:off x="19685" y="67008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Left)">
                                      <p:cBhvr>
                                        <p:cTn id="13" dur="500"/>
                                        <p:tgtEl>
                                          <p:spTgt spid="13"/>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Left)">
                                      <p:cBhvr>
                                        <p:cTn id="22" dur="500"/>
                                        <p:tgtEl>
                                          <p:spTgt spid="15"/>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3" grpId="0"/>
      <p:bldP spid="14" grpId="0"/>
      <p:bldP spid="15" grpId="0"/>
      <p:bldP spid="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883920"/>
          </a:xfrm>
          <a:prstGeom prst="rect">
            <a:avLst/>
          </a:prstGeom>
          <a:noFill/>
        </p:spPr>
        <p:txBody>
          <a:bodyPr wrap="square" rtlCol="0">
            <a:spAutoFit/>
          </a:bodyPr>
          <a:lstStyle/>
          <a:p>
            <a:pPr marL="535305" indent="-535305">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rPr>
              <a:t>19. </a:t>
            </a:r>
            <a:r>
              <a:rPr lang="zh-CN" altLang="en-US" sz="2600" dirty="0" smtClean="0">
                <a:solidFill>
                  <a:srgbClr val="F79646"/>
                </a:solidFill>
                <a:latin typeface="Arial" panose="020B0604020202020204" pitchFamily="34" charset="0"/>
                <a:cs typeface="Arial" panose="020B0604020202020204" pitchFamily="34" charset="0"/>
              </a:rPr>
              <a:t>insight </a:t>
            </a:r>
            <a:r>
              <a:rPr lang="zh-CN" altLang="en-US" sz="2600" dirty="0" smtClean="0">
                <a:solidFill>
                  <a:srgbClr val="333333"/>
                </a:solidFill>
                <a:latin typeface="Arial" panose="020B0604020202020204" pitchFamily="34" charset="0"/>
                <a:cs typeface="Arial" panose="020B0604020202020204" pitchFamily="34" charset="0"/>
              </a:rPr>
              <a:t>(Para. 6)</a:t>
            </a:r>
            <a:r>
              <a:rPr lang="zh-CN" altLang="en-US" sz="2600" dirty="0" smtClean="0">
                <a:solidFill>
                  <a:schemeClr val="tx1"/>
                </a:solidFill>
                <a:latin typeface="Arial" panose="020B0604020202020204" pitchFamily="34" charset="0"/>
                <a:cs typeface="Arial" panose="020B0604020202020204" pitchFamily="34" charset="0"/>
              </a:rPr>
              <a:t>: </a:t>
            </a:r>
            <a:r>
              <a:rPr lang="zh-CN" altLang="en-US" sz="2600" i="1" dirty="0" smtClean="0">
                <a:solidFill>
                  <a:schemeClr val="tx1"/>
                </a:solidFill>
                <a:latin typeface="Arial" panose="020B0604020202020204" pitchFamily="34" charset="0"/>
                <a:cs typeface="Arial" panose="020B0604020202020204" pitchFamily="34" charset="0"/>
              </a:rPr>
              <a:t>n.</a:t>
            </a:r>
            <a:r>
              <a:rPr lang="zh-CN" altLang="en-US" sz="2600" dirty="0" smtClean="0">
                <a:solidFill>
                  <a:srgbClr val="F79646"/>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the power of using one</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s mind to see or understand the true nature of a situation</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700808"/>
            <a:ext cx="8104578" cy="892552"/>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The book gives an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insight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into how women from different parts of the world see things.</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3284615"/>
            <a:ext cx="8104578" cy="1052596"/>
          </a:xfrm>
          <a:prstGeom prst="rect">
            <a:avLst/>
          </a:prstGeom>
          <a:noFill/>
        </p:spPr>
        <p:txBody>
          <a:bodyPr wrap="square" rtlCol="0">
            <a:spAutoFit/>
          </a:bodyPr>
          <a:lstStyle/>
          <a:p>
            <a:pPr marL="363855">
              <a:lnSpc>
                <a:spcPct val="120000"/>
              </a:lnSpc>
              <a:defRPr/>
            </a:pP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All you needed was an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insight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into character and an ear for the character</a:t>
            </a:r>
            <a:r>
              <a:rPr lang="en-US" altLang="zh-CN"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 speech.</a:t>
            </a:r>
            <a:endParaRPr lang="zh-CN" altLang="en-US" sz="26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362894"/>
            <a:ext cx="452775" cy="452775"/>
          </a:xfrm>
          <a:prstGeom prst="rect">
            <a:avLst/>
          </a:prstGeom>
          <a:noFill/>
        </p:spPr>
      </p:pic>
      <p:sp>
        <p:nvSpPr>
          <p:cNvPr id="14" name="矩形 1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2708551"/>
            <a:ext cx="8104578" cy="492443"/>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你所需要的就是洞悉人物，去倾听他的声音。</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10" name="TextBox 9"/>
          <p:cNvSpPr txBox="1"/>
          <p:nvPr/>
        </p:nvSpPr>
        <p:spPr>
          <a:xfrm>
            <a:off x="539388" y="4437112"/>
            <a:ext cx="8104578" cy="892552"/>
          </a:xfrm>
          <a:prstGeom prst="rect">
            <a:avLst/>
          </a:prstGeom>
          <a:noFill/>
        </p:spPr>
        <p:txBody>
          <a:bodyPr wrap="square" rtlCol="0">
            <a:spAutoFit/>
          </a:bodyPr>
          <a:lstStyle/>
          <a:p>
            <a:pPr>
              <a:buFont typeface="Arial" panose="020B0604020202020204" pitchFamily="34" charset="0"/>
              <a:buNone/>
            </a:pPr>
            <a:r>
              <a:rPr lang="en-US" altLang="zh-CN" sz="2600" dirty="0" smtClean="0">
                <a:solidFill>
                  <a:srgbClr val="F79646"/>
                </a:solidFill>
                <a:latin typeface="Arial" panose="020B0604020202020204" pitchFamily="34" charset="0"/>
                <a:cs typeface="Arial" panose="020B0604020202020204" pitchFamily="34" charset="0"/>
                <a:sym typeface="宋体" panose="02010600030101010101" pitchFamily="2" charset="-122"/>
              </a:rPr>
              <a:t>insightful:</a:t>
            </a:r>
            <a:r>
              <a:rPr lang="en-US" altLang="zh-CN" sz="2600" i="1" dirty="0" smtClean="0">
                <a:solidFill>
                  <a:srgbClr val="F79646"/>
                </a:solidFill>
                <a:latin typeface="Arial" panose="020B0604020202020204" pitchFamily="34" charset="0"/>
                <a:cs typeface="Arial" panose="020B0604020202020204" pitchFamily="34" charset="0"/>
                <a:sym typeface="宋体" panose="02010600030101010101" pitchFamily="2" charset="-122"/>
              </a:rPr>
              <a:t> </a:t>
            </a:r>
            <a:r>
              <a:rPr lang="en-US" altLang="zh-CN" sz="2600" i="1" dirty="0" smtClean="0">
                <a:solidFill>
                  <a:schemeClr val="tx1"/>
                </a:solidFill>
                <a:latin typeface="Arial" panose="020B0604020202020204" pitchFamily="34" charset="0"/>
                <a:cs typeface="Arial" panose="020B0604020202020204" pitchFamily="34" charset="0"/>
                <a:sym typeface="宋体" panose="02010600030101010101" pitchFamily="2" charset="-122"/>
              </a:rPr>
              <a:t>adj.</a:t>
            </a:r>
            <a:r>
              <a:rPr lang="en-US" altLang="zh-CN" sz="2600" i="1" dirty="0" smtClean="0">
                <a:solidFill>
                  <a:srgbClr val="F79646"/>
                </a:solidFill>
                <a:latin typeface="Arial" panose="020B0604020202020204" pitchFamily="34" charset="0"/>
                <a:cs typeface="Arial" panose="020B0604020202020204" pitchFamily="34" charset="0"/>
                <a:sym typeface="宋体" panose="02010600030101010101" pitchFamily="2" charset="-122"/>
              </a:rPr>
              <a:t> </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showing a clear understanding of a person or situation    </a:t>
            </a:r>
            <a:endParaRPr lang="zh-CN" altLang="en-US" sz="26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sp>
        <p:nvSpPr>
          <p:cNvPr id="12" name="TextBox 11"/>
          <p:cNvSpPr txBox="1"/>
          <p:nvPr/>
        </p:nvSpPr>
        <p:spPr>
          <a:xfrm>
            <a:off x="539388" y="5373216"/>
            <a:ext cx="8104578" cy="892552"/>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Some questions are pointless and groundless while some are worth analyzing or really </a:t>
            </a:r>
            <a:r>
              <a:rPr lang="zh-CN" altLang="en-US" sz="2600" dirty="0" smtClean="0">
                <a:solidFill>
                  <a:srgbClr val="F79646"/>
                </a:solidFill>
                <a:latin typeface="Arial" panose="020B0604020202020204" pitchFamily="34" charset="0"/>
                <a:cs typeface="Arial" panose="020B0604020202020204" pitchFamily="34" charset="0"/>
                <a:sym typeface="Arial" panose="020B0604020202020204" pitchFamily="34" charset="0"/>
              </a:rPr>
              <a:t>insightful</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    </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15" name="矩形 14"/>
          <p:cNvSpPr/>
          <p:nvPr/>
        </p:nvSpPr>
        <p:spPr>
          <a:xfrm>
            <a:off x="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Left)">
                                      <p:cBhvr>
                                        <p:cTn id="31" dur="500"/>
                                        <p:tgtEl>
                                          <p:spTgt spid="12"/>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8" grpId="0"/>
      <p:bldP spid="11" grpId="0"/>
      <p:bldP spid="9" grpId="0"/>
      <p:bldP spid="10" grpId="0"/>
      <p:bldP spid="12" grpId="0"/>
      <p:bldP spid="15"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4205" indent="-6242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20. </a:t>
            </a:r>
            <a:r>
              <a:rPr lang="zh-CN" altLang="en-US" sz="2800" dirty="0" smtClean="0">
                <a:solidFill>
                  <a:srgbClr val="F79646"/>
                </a:solidFill>
                <a:latin typeface="Arial" panose="020B0604020202020204" pitchFamily="34" charset="0"/>
                <a:cs typeface="Arial" panose="020B0604020202020204" pitchFamily="34" charset="0"/>
              </a:rPr>
              <a:t>grumble </a:t>
            </a:r>
            <a:r>
              <a:rPr lang="zh-CN" altLang="en-US" sz="2800" dirty="0" smtClean="0">
                <a:solidFill>
                  <a:srgbClr val="333333"/>
                </a:solidFill>
                <a:latin typeface="Arial" panose="020B0604020202020204" pitchFamily="34" charset="0"/>
                <a:cs typeface="Arial" panose="020B0604020202020204" pitchFamily="34" charset="0"/>
              </a:rPr>
              <a:t>(Para. 6)</a:t>
            </a:r>
            <a:r>
              <a:rPr lang="zh-CN" altLang="en-US" sz="2800" dirty="0" smtClean="0">
                <a:solidFill>
                  <a:schemeClr val="tx1"/>
                </a:solidFill>
                <a:latin typeface="Arial" panose="020B0604020202020204" pitchFamily="34" charset="0"/>
                <a:cs typeface="Arial" panose="020B0604020202020204" pitchFamily="34" charset="0"/>
              </a:rPr>
              <a:t>:</a:t>
            </a:r>
            <a:r>
              <a:rPr lang="zh-CN" altLang="en-US" sz="2800" i="1" dirty="0" smtClean="0">
                <a:solidFill>
                  <a:schemeClr val="tx1"/>
                </a:solidFill>
                <a:latin typeface="Arial" panose="020B0604020202020204" pitchFamily="34" charset="0"/>
                <a:cs typeface="Arial" panose="020B0604020202020204" pitchFamily="34" charset="0"/>
              </a:rPr>
              <a:t> v.</a:t>
            </a:r>
            <a:r>
              <a:rPr lang="zh-CN" altLang="en-US" sz="2800" i="1"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to complain about sb./sth. in a bad-tempered way</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924944"/>
            <a:ext cx="8104578" cy="1075103"/>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即使那些抱怨社交网站的人也承认，他们的生活已经离不开这些网站。</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945713"/>
            <a:ext cx="6048836" cy="1643527"/>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Even some of those who </a:t>
            </a:r>
            <a:r>
              <a:rPr lang="zh-CN" altLang="en-US" sz="2800" dirty="0" smtClean="0">
                <a:solidFill>
                  <a:srgbClr val="F79646"/>
                </a:solidFill>
                <a:latin typeface="Arial" panose="020B0604020202020204" pitchFamily="34" charset="0"/>
                <a:cs typeface="Arial" panose="020B0604020202020204" pitchFamily="34" charset="0"/>
              </a:rPr>
              <a:t>grumble</a:t>
            </a:r>
            <a:r>
              <a:rPr lang="zh-CN" altLang="en-US" sz="2800" dirty="0" smtClean="0">
                <a:solidFill>
                  <a:srgbClr val="333333"/>
                </a:solidFill>
                <a:latin typeface="Arial" panose="020B0604020202020204" pitchFamily="34" charset="0"/>
                <a:cs typeface="Arial" panose="020B0604020202020204" pitchFamily="34" charset="0"/>
              </a:rPr>
              <a:t> about social websites admit they could never live without them.</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23992"/>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815894"/>
            <a:ext cx="8104578" cy="1126462"/>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For myself I do not </a:t>
            </a:r>
            <a:r>
              <a:rPr lang="zh-CN" altLang="en-US" sz="2800" dirty="0" smtClean="0">
                <a:solidFill>
                  <a:srgbClr val="F79646"/>
                </a:solidFill>
                <a:latin typeface="Arial" panose="020B0604020202020204" pitchFamily="34" charset="0"/>
                <a:cs typeface="Arial" panose="020B0604020202020204" pitchFamily="34" charset="0"/>
                <a:sym typeface="Arial" panose="020B0604020202020204" pitchFamily="34" charset="0"/>
              </a:rPr>
              <a:t>grumble</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 for I am one of the lucky ones.</a:t>
            </a:r>
            <a:endParaRPr lang="zh-CN" altLang="en-US" sz="2800" dirty="0">
              <a:solidFill>
                <a:srgbClr val="333333"/>
              </a:solidFill>
              <a:latin typeface="Arial" panose="020B0604020202020204" pitchFamily="34" charset="0"/>
              <a:cs typeface="Arial" panose="020B0604020202020204" pitchFamily="34" charset="0"/>
              <a:sym typeface="Arial" panose="020B0604020202020204" pitchFamily="34" charset="0"/>
            </a:endParaRPr>
          </a:p>
        </p:txBody>
      </p:sp>
      <p:pic>
        <p:nvPicPr>
          <p:cNvPr id="12" name="图片 2"/>
          <p:cNvPicPr>
            <a:picLocks noChangeAspect="1" noChangeArrowheads="1"/>
          </p:cNvPicPr>
          <p:nvPr/>
        </p:nvPicPr>
        <p:blipFill>
          <a:blip r:embed="rId4" cstate="print"/>
          <a:srcRect/>
          <a:stretch>
            <a:fillRect/>
          </a:stretch>
        </p:blipFill>
        <p:spPr bwMode="auto">
          <a:xfrm>
            <a:off x="6732240" y="4005064"/>
            <a:ext cx="2219325" cy="1619250"/>
          </a:xfrm>
          <a:prstGeom prst="rect">
            <a:avLst/>
          </a:prstGeom>
          <a:noFill/>
          <a:ln w="9525">
            <a:noFill/>
            <a:miter lim="800000"/>
            <a:headEnd/>
            <a:tailEnd/>
          </a:ln>
        </p:spPr>
      </p:pic>
      <p:sp>
        <p:nvSpPr>
          <p:cNvPr id="13" name="矩形 12"/>
          <p:cNvSpPr/>
          <p:nvPr/>
        </p:nvSpPr>
        <p:spPr>
          <a:xfrm>
            <a:off x="19685"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par>
                                <p:cTn id="13" presetID="18" presetClass="entr" presetSubtype="1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Left)">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lide(fromLeft)">
                                      <p:cBhvr>
                                        <p:cTn id="24" dur="500"/>
                                        <p:tgtEl>
                                          <p:spTgt spid="8"/>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8" grpId="0"/>
      <p:bldP spid="9" grpId="0"/>
      <p:bldP spid="1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21. </a:t>
            </a:r>
            <a:r>
              <a:rPr lang="zh-CN" altLang="en-US" sz="2800" dirty="0" smtClean="0">
                <a:solidFill>
                  <a:srgbClr val="F79646"/>
                </a:solidFill>
                <a:latin typeface="Arial" panose="020B0604020202020204" pitchFamily="34" charset="0"/>
                <a:cs typeface="Arial" panose="020B0604020202020204" pitchFamily="34" charset="0"/>
              </a:rPr>
              <a:t>seek out </a:t>
            </a:r>
            <a:r>
              <a:rPr lang="zh-CN" altLang="en-US" sz="2800" dirty="0" smtClean="0">
                <a:solidFill>
                  <a:srgbClr val="333333"/>
                </a:solidFill>
                <a:latin typeface="Arial" panose="020B0604020202020204" pitchFamily="34" charset="0"/>
                <a:cs typeface="Arial" panose="020B0604020202020204" pitchFamily="34" charset="0"/>
              </a:rPr>
              <a:t>(Para. 7)</a:t>
            </a:r>
            <a:r>
              <a:rPr lang="zh-CN" altLang="en-US" sz="2800" dirty="0" smtClean="0">
                <a:solidFill>
                  <a:schemeClr val="tx1"/>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to look for and find sb./sth., especially when this means using a lot of effort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284984"/>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投资者们努力寻找有创新精神的公司，能在全球化竞争中创造和获得价值。</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4305753"/>
            <a:ext cx="7993052" cy="1643527"/>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Investors </a:t>
            </a:r>
            <a:r>
              <a:rPr lang="zh-CN" altLang="en-US" sz="2800" dirty="0" smtClean="0">
                <a:solidFill>
                  <a:srgbClr val="F79646"/>
                </a:solidFill>
                <a:latin typeface="Arial" panose="020B0604020202020204" pitchFamily="34" charset="0"/>
                <a:cs typeface="Arial" panose="020B0604020202020204" pitchFamily="34" charset="0"/>
              </a:rPr>
              <a:t>seek out </a:t>
            </a:r>
            <a:r>
              <a:rPr lang="zh-CN" altLang="en-US" sz="2800" dirty="0" smtClean="0">
                <a:solidFill>
                  <a:srgbClr val="333333"/>
                </a:solidFill>
                <a:latin typeface="Arial" panose="020B0604020202020204" pitchFamily="34" charset="0"/>
                <a:cs typeface="Arial" panose="020B0604020202020204" pitchFamily="34" charset="0"/>
              </a:rPr>
              <a:t>innovative companies that can create and capture value in the face of global competition.</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384032"/>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815894"/>
            <a:ext cx="8104578" cy="1384995"/>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You should </a:t>
            </a:r>
            <a:r>
              <a:rPr lang="zh-CN" altLang="en-US" sz="2800" dirty="0" smtClean="0">
                <a:solidFill>
                  <a:srgbClr val="F79646"/>
                </a:solidFill>
                <a:latin typeface="Arial" panose="020B0604020202020204" pitchFamily="34" charset="0"/>
                <a:cs typeface="Arial" panose="020B0604020202020204" pitchFamily="34" charset="0"/>
              </a:rPr>
              <a:t>seek out </a:t>
            </a:r>
            <a:r>
              <a:rPr lang="zh-CN" altLang="en-US" sz="2800" dirty="0" smtClean="0">
                <a:solidFill>
                  <a:srgbClr val="333333"/>
                </a:solidFill>
                <a:latin typeface="Arial" panose="020B0604020202020204" pitchFamily="34" charset="0"/>
                <a:cs typeface="Arial" panose="020B0604020202020204" pitchFamily="34" charset="0"/>
              </a:rPr>
              <a:t>those things you can get passionate about and use them to create excellence in your life.</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56860"/>
          </a:xfrm>
          <a:prstGeom prst="rect">
            <a:avLst/>
          </a:prstGeom>
          <a:noFill/>
        </p:spPr>
        <p:txBody>
          <a:bodyPr wrap="square" rtlCol="0">
            <a:spAutoFit/>
          </a:bodyPr>
          <a:lstStyle/>
          <a:p>
            <a:pPr algn="just">
              <a:lnSpc>
                <a:spcPct val="120000"/>
              </a:lnSpc>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3    Leadership is often a struggle. Yet societal taboos often prevent leaders from talking openly and honestly about their struggles for fear of being </a:t>
            </a:r>
            <a:r>
              <a:rPr lang="en-US" altLang="zh-CN" sz="2400" u="sng" dirty="0" smtClean="0">
                <a:solidFill>
                  <a:srgbClr val="F79646"/>
                </a:solidFill>
                <a:latin typeface="Arial" panose="020B0604020202020204" pitchFamily="34" charset="0"/>
                <a:cs typeface="Arial" panose="020B0604020202020204" pitchFamily="34" charset="0"/>
              </a:rPr>
              <a:t>perceived</a:t>
            </a:r>
            <a:r>
              <a:rPr lang="en-US" altLang="zh-CN" sz="2400" dirty="0" smtClean="0">
                <a:solidFill>
                  <a:srgbClr val="333333"/>
                </a:solidFill>
                <a:latin typeface="Arial" panose="020B0604020202020204" pitchFamily="34" charset="0"/>
                <a:cs typeface="Arial" panose="020B0604020202020204" pitchFamily="34" charset="0"/>
              </a:rPr>
              <a:t> as</a:t>
            </a:r>
            <a:r>
              <a:rPr lang="en-US" altLang="zh-CN" sz="2400" u="sng" dirty="0" smtClean="0">
                <a:solidFill>
                  <a:srgbClr val="F79646"/>
                </a:solidFill>
                <a:latin typeface="Arial" panose="020B0604020202020204" pitchFamily="34" charset="0"/>
                <a:cs typeface="Arial" panose="020B0604020202020204" pitchFamily="34" charset="0"/>
              </a:rPr>
              <a:t> </a:t>
            </a:r>
            <a:r>
              <a:rPr lang="en-US" altLang="zh-CN" sz="2400" dirty="0" smtClean="0">
                <a:solidFill>
                  <a:srgbClr val="333333"/>
                </a:solidFill>
                <a:latin typeface="Arial" panose="020B0604020202020204" pitchFamily="34" charset="0"/>
                <a:cs typeface="Arial" panose="020B0604020202020204" pitchFamily="34" charset="0"/>
              </a:rPr>
              <a:t>ineffective and inadequate. </a:t>
            </a:r>
            <a:r>
              <a:rPr lang="en-US" altLang="zh-CN" sz="2400" u="sng" dirty="0" smtClean="0">
                <a:solidFill>
                  <a:srgbClr val="0C9CDB"/>
                </a:solidFill>
                <a:latin typeface="Arial" panose="020B0604020202020204" pitchFamily="34" charset="0"/>
                <a:cs typeface="Arial" panose="020B0604020202020204" pitchFamily="34" charset="0"/>
              </a:rPr>
              <a:t>Social mores </a:t>
            </a:r>
            <a:r>
              <a:rPr lang="en-US" altLang="zh-CN" sz="2400" u="sng" dirty="0" smtClean="0">
                <a:solidFill>
                  <a:srgbClr val="F79646"/>
                </a:solidFill>
                <a:latin typeface="Arial" panose="020B0604020202020204" pitchFamily="34" charset="0"/>
                <a:cs typeface="Arial" panose="020B0604020202020204" pitchFamily="34" charset="0"/>
              </a:rPr>
              <a:t>reinforce</a:t>
            </a:r>
            <a:r>
              <a:rPr lang="en-US" altLang="zh-CN" sz="2400" u="sng" dirty="0" smtClean="0">
                <a:solidFill>
                  <a:srgbClr val="0C9CDB"/>
                </a:solidFill>
                <a:latin typeface="Arial" panose="020B0604020202020204" pitchFamily="34" charset="0"/>
                <a:cs typeface="Arial" panose="020B0604020202020204" pitchFamily="34" charset="0"/>
              </a:rPr>
              <a:t> the myth that leaders are supposed to be perfect and that struggle is a sign of weakness and a source of shame.</a:t>
            </a:r>
            <a:r>
              <a:rPr lang="en-US" altLang="zh-CN" sz="2400" dirty="0" smtClean="0">
                <a:solidFill>
                  <a:srgbClr val="333333"/>
                </a:solidFill>
                <a:latin typeface="Arial" panose="020B0604020202020204" pitchFamily="34" charset="0"/>
                <a:cs typeface="Arial" panose="020B0604020202020204" pitchFamily="34" charset="0"/>
              </a:rPr>
              <a:t> It is hard to keep these societal views in perspective, especially when facing significant challenges. </a:t>
            </a:r>
            <a:r>
              <a:rPr lang="en-US" altLang="zh-CN" sz="2400" u="sng" dirty="0" smtClean="0">
                <a:solidFill>
                  <a:srgbClr val="0C9CDB"/>
                </a:solidFill>
                <a:latin typeface="Arial" panose="020B0604020202020204" pitchFamily="34" charset="0"/>
                <a:cs typeface="Arial" panose="020B0604020202020204" pitchFamily="34" charset="0"/>
              </a:rPr>
              <a:t>This cultural programming, learned over many years, becomes ingrained, causing some leaders to lose their confidence and doubt their abilities, thinking something is wrong with them.</a:t>
            </a:r>
            <a:endParaRPr lang="en-US" altLang="zh-CN" sz="2400" u="sng" dirty="0" smtClean="0">
              <a:solidFill>
                <a:srgbClr val="333333"/>
              </a:solidFill>
              <a:latin typeface="Arial" panose="020B0604020202020204" pitchFamily="34" charset="0"/>
              <a:cs typeface="Arial" panose="020B0604020202020204" pitchFamily="34" charset="0"/>
            </a:endParaRPr>
          </a:p>
        </p:txBody>
      </p:sp>
      <p:sp>
        <p:nvSpPr>
          <p:cNvPr id="13" name="矩形 12">
            <a:hlinkClick r:id="rId4" action="ppaction://hlinksldjump"/>
          </p:cNvPr>
          <p:cNvSpPr/>
          <p:nvPr/>
        </p:nvSpPr>
        <p:spPr>
          <a:xfrm>
            <a:off x="6715140" y="2357430"/>
            <a:ext cx="1928826"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5" action="ppaction://hlinksldjump"/>
          </p:cNvPr>
          <p:cNvSpPr/>
          <p:nvPr/>
        </p:nvSpPr>
        <p:spPr>
          <a:xfrm>
            <a:off x="6715140" y="2357430"/>
            <a:ext cx="1857388" cy="35719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6" action="ppaction://hlinksldjump"/>
          </p:cNvPr>
          <p:cNvSpPr/>
          <p:nvPr/>
        </p:nvSpPr>
        <p:spPr>
          <a:xfrm>
            <a:off x="6660232" y="1628800"/>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7" action="ppaction://hlinksldjump"/>
          </p:cNvPr>
          <p:cNvSpPr/>
          <p:nvPr/>
        </p:nvSpPr>
        <p:spPr>
          <a:xfrm>
            <a:off x="4572000" y="2132856"/>
            <a:ext cx="41044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7" action="ppaction://hlinksldjump"/>
          </p:cNvPr>
          <p:cNvSpPr/>
          <p:nvPr/>
        </p:nvSpPr>
        <p:spPr>
          <a:xfrm>
            <a:off x="435665" y="2492896"/>
            <a:ext cx="8136904" cy="9361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8" action="ppaction://hlinksldjump"/>
          </p:cNvPr>
          <p:cNvSpPr/>
          <p:nvPr/>
        </p:nvSpPr>
        <p:spPr>
          <a:xfrm>
            <a:off x="611560" y="4293096"/>
            <a:ext cx="8136904" cy="172819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8" action="ppaction://hlinksldjump"/>
          </p:cNvPr>
          <p:cNvSpPr/>
          <p:nvPr/>
        </p:nvSpPr>
        <p:spPr>
          <a:xfrm>
            <a:off x="6804248" y="3789040"/>
            <a:ext cx="1944216"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9" action="ppaction://hlinksldjump"/>
          </p:cNvPr>
          <p:cNvSpPr/>
          <p:nvPr/>
        </p:nvSpPr>
        <p:spPr>
          <a:xfrm>
            <a:off x="6660232" y="2132856"/>
            <a:ext cx="1368152"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7" descr="C:\Users\CC\Desktop\播放.png"/>
          <p:cNvPicPr>
            <a:picLocks noChangeAspect="1" noChangeArrowheads="1"/>
          </p:cNvPicPr>
          <p:nvPr/>
        </p:nvPicPr>
        <p:blipFill>
          <a:blip r:embed="rId10" cstate="print"/>
          <a:srcRect/>
          <a:stretch>
            <a:fillRect/>
          </a:stretch>
        </p:blipFill>
        <p:spPr bwMode="auto">
          <a:xfrm>
            <a:off x="8636063" y="1643050"/>
            <a:ext cx="507937" cy="482540"/>
          </a:xfrm>
          <a:prstGeom prst="rect">
            <a:avLst/>
          </a:prstGeom>
          <a:noFill/>
        </p:spPr>
      </p:pic>
      <p:pic>
        <p:nvPicPr>
          <p:cNvPr id="17" name="Picture 8" descr="C:\Users\CC\Desktop\暂停.png"/>
          <p:cNvPicPr>
            <a:picLocks noChangeAspect="1" noChangeArrowheads="1"/>
          </p:cNvPicPr>
          <p:nvPr/>
        </p:nvPicPr>
        <p:blipFill>
          <a:blip r:embed="rId11" cstate="print"/>
          <a:srcRect/>
          <a:stretch>
            <a:fillRect/>
          </a:stretch>
        </p:blipFill>
        <p:spPr bwMode="auto">
          <a:xfrm>
            <a:off x="8636063" y="2162696"/>
            <a:ext cx="507937" cy="482540"/>
          </a:xfrm>
          <a:prstGeom prst="rect">
            <a:avLst/>
          </a:prstGeom>
          <a:noFill/>
        </p:spPr>
      </p:pic>
      <p:pic>
        <p:nvPicPr>
          <p:cNvPr id="18" name="Picture 9" descr="C:\Users\CC\Desktop\停止.png"/>
          <p:cNvPicPr>
            <a:picLocks noChangeAspect="1" noChangeArrowheads="1"/>
          </p:cNvPicPr>
          <p:nvPr/>
        </p:nvPicPr>
        <p:blipFill>
          <a:blip r:embed="rId12" cstate="print"/>
          <a:srcRect/>
          <a:stretch>
            <a:fillRect/>
          </a:stretch>
        </p:blipFill>
        <p:spPr bwMode="auto">
          <a:xfrm>
            <a:off x="8636063" y="2682342"/>
            <a:ext cx="507937" cy="482540"/>
          </a:xfrm>
          <a:prstGeom prst="rect">
            <a:avLst/>
          </a:prstGeom>
          <a:noFill/>
        </p:spPr>
      </p:pic>
      <p:pic>
        <p:nvPicPr>
          <p:cNvPr id="19" name="Picture 10" descr="C:\Users\CC\Desktop\链接.png">
            <a:hlinkClick r:id="rId13" action="ppaction://hlinkfile"/>
          </p:cNvPr>
          <p:cNvPicPr>
            <a:picLocks noChangeAspect="1" noChangeArrowheads="1"/>
          </p:cNvPicPr>
          <p:nvPr/>
        </p:nvPicPr>
        <p:blipFill>
          <a:blip r:embed="rId14" cstate="print"/>
          <a:srcRect/>
          <a:stretch>
            <a:fillRect/>
          </a:stretch>
        </p:blipFill>
        <p:spPr bwMode="auto">
          <a:xfrm>
            <a:off x="8636063" y="3201988"/>
            <a:ext cx="507937" cy="482540"/>
          </a:xfrm>
          <a:prstGeom prst="rect">
            <a:avLst/>
          </a:prstGeom>
          <a:noFill/>
        </p:spPr>
      </p:pic>
      <p:pic>
        <p:nvPicPr>
          <p:cNvPr id="20" name="04.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5" cstate="print"/>
          <a:stretch>
            <a:fillRect/>
          </a:stretch>
        </p:blipFill>
        <p:spPr>
          <a:xfrm>
            <a:off x="10188624" y="1340768"/>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Right)">
                                      <p:cBhvr>
                                        <p:cTn id="7" dur="500"/>
                                        <p:tgtEl>
                                          <p:spTgt spid="1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Right)">
                                      <p:cBhvr>
                                        <p:cTn id="11" dur="500"/>
                                        <p:tgtEl>
                                          <p:spTgt spid="1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Right)">
                                      <p:cBhvr>
                                        <p:cTn id="15" dur="500"/>
                                        <p:tgtEl>
                                          <p:spTgt spid="1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slide(fromRigh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1" restart="whenNotActive" fill="hold" evtFilter="cancelBubble" nodeType="interactiveSeq">
                <p:stCondLst>
                  <p:cond evt="onClick" delay="0">
                    <p:tgtEl>
                      <p:spTgt spid="1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20"/>
                                        </p:tgtEl>
                                      </p:cBhvr>
                                    </p:cmd>
                                  </p:childTnLst>
                                </p:cTn>
                              </p:par>
                            </p:childTnLst>
                          </p:cTn>
                        </p:par>
                      </p:childTnLst>
                    </p:cTn>
                  </p:par>
                </p:childTnLst>
              </p:cTn>
              <p:nextCondLst>
                <p:cond evt="onClick" delay="0">
                  <p:tgtEl>
                    <p:spTgt spid="16"/>
                  </p:tgtEl>
                </p:cond>
              </p:nextCondLst>
            </p:seq>
            <p:seq concurrent="1" nextAc="seek">
              <p:cTn id="26" restart="whenNotActive" fill="hold" evtFilter="cancelBubble" nodeType="interactiveSeq">
                <p:stCondLst>
                  <p:cond evt="onClick" delay="0">
                    <p:tgtEl>
                      <p:spTgt spid="1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20"/>
                                        </p:tgtEl>
                                      </p:cBhvr>
                                    </p:cmd>
                                  </p:childTnLst>
                                </p:cTn>
                              </p:par>
                            </p:childTnLst>
                          </p:cTn>
                        </p:par>
                      </p:childTnLst>
                    </p:cTn>
                  </p:par>
                </p:childTnLst>
              </p:cTn>
              <p:nextCondLst>
                <p:cond evt="onClick" delay="0">
                  <p:tgtEl>
                    <p:spTgt spid="17"/>
                  </p:tgtEl>
                </p:cond>
              </p:nextCondLst>
            </p:seq>
            <p:seq concurrent="1" nextAc="seek">
              <p:cTn id="31" restart="whenNotActive" fill="hold" evtFilter="cancelBubble" nodeType="interactiveSeq">
                <p:stCondLst>
                  <p:cond evt="onClick" delay="0">
                    <p:tgtEl>
                      <p:spTgt spid="1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20"/>
                                        </p:tgtEl>
                                      </p:cBhvr>
                                    </p:cmd>
                                  </p:childTnLst>
                                </p:cTn>
                              </p:par>
                            </p:childTnLst>
                          </p:cTn>
                        </p:par>
                      </p:childTnLst>
                    </p:cTn>
                  </p:par>
                </p:childTnLst>
              </p:cTn>
              <p:nextCondLst>
                <p:cond evt="onClick" delay="0">
                  <p:tgtEl>
                    <p:spTgt spid="18"/>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57200"/>
          </a:xfrm>
          <a:prstGeom prst="rect">
            <a:avLst/>
          </a:prstGeom>
          <a:noFill/>
        </p:spPr>
        <p:txBody>
          <a:bodyPr wrap="square" rtlCol="0">
            <a:spAutoFit/>
          </a:bodyPr>
          <a:lstStyle/>
          <a:p>
            <a:pPr>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22.</a:t>
            </a:r>
            <a:r>
              <a:rPr lang="en-US" altLang="zh-CN" sz="2400" i="1" dirty="0" smtClean="0">
                <a:solidFill>
                  <a:srgbClr val="333333"/>
                </a:solidFill>
                <a:latin typeface="Arial" panose="020B0604020202020204" pitchFamily="34" charset="0"/>
                <a:cs typeface="Arial" panose="020B0604020202020204" pitchFamily="34" charset="0"/>
              </a:rPr>
              <a:t> </a:t>
            </a:r>
            <a:r>
              <a:rPr lang="zh-CN" altLang="en-US" sz="2400" dirty="0" smtClean="0">
                <a:solidFill>
                  <a:srgbClr val="F79646"/>
                </a:solidFill>
                <a:latin typeface="Arial" panose="020B0604020202020204" pitchFamily="34" charset="0"/>
                <a:cs typeface="Arial" panose="020B0604020202020204" pitchFamily="34" charset="0"/>
              </a:rPr>
              <a:t>contribute to </a:t>
            </a:r>
            <a:r>
              <a:rPr lang="zh-CN" altLang="en-US" sz="2400" dirty="0" smtClean="0">
                <a:solidFill>
                  <a:srgbClr val="333333"/>
                </a:solidFill>
                <a:latin typeface="Arial" panose="020B0604020202020204" pitchFamily="34" charset="0"/>
                <a:cs typeface="Arial" panose="020B0604020202020204" pitchFamily="34" charset="0"/>
              </a:rPr>
              <a:t>(Para. 7)</a:t>
            </a:r>
            <a:r>
              <a:rPr lang="zh-CN" altLang="en-US" sz="2400" dirty="0" smtClean="0">
                <a:solidFill>
                  <a:schemeClr val="tx1"/>
                </a:solidFill>
                <a:latin typeface="Arial" panose="020B0604020202020204" pitchFamily="34" charset="0"/>
                <a:cs typeface="Arial" panose="020B0604020202020204" pitchFamily="34" charset="0"/>
              </a:rPr>
              <a:t>:</a:t>
            </a:r>
            <a:r>
              <a:rPr lang="zh-CN" altLang="en-US" sz="2400" dirty="0" smtClean="0">
                <a:solidFill>
                  <a:srgbClr val="F79646"/>
                </a:solidFill>
                <a:latin typeface="Arial" panose="020B0604020202020204" pitchFamily="34" charset="0"/>
                <a:cs typeface="Arial" panose="020B0604020202020204" pitchFamily="34" charset="0"/>
              </a:rPr>
              <a:t> </a:t>
            </a:r>
            <a:r>
              <a:rPr lang="zh-CN" altLang="en-US" sz="2400" dirty="0" smtClean="0">
                <a:solidFill>
                  <a:srgbClr val="333333"/>
                </a:solidFill>
                <a:latin typeface="Arial" panose="020B0604020202020204" pitchFamily="34" charset="0"/>
                <a:cs typeface="Arial" panose="020B0604020202020204" pitchFamily="34" charset="0"/>
              </a:rPr>
              <a:t>to be one of the causes of sth.</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268760"/>
            <a:ext cx="8104578" cy="830997"/>
          </a:xfrm>
          <a:prstGeom prst="rect">
            <a:avLst/>
          </a:prstGeom>
          <a:noFill/>
        </p:spPr>
        <p:txBody>
          <a:bodyPr wrap="square" rtlCol="0">
            <a:spAutoFit/>
          </a:bodyPr>
          <a:lstStyle/>
          <a:p>
            <a:pPr>
              <a:buFont typeface="Arial" panose="020B0604020202020204" pitchFamily="34" charset="0"/>
              <a:buNone/>
            </a:pPr>
            <a:r>
              <a:rPr lang="zh-CN" altLang="en-US" sz="2400" dirty="0" smtClean="0">
                <a:solidFill>
                  <a:srgbClr val="333333"/>
                </a:solidFill>
                <a:latin typeface="Arial" panose="020B0604020202020204" pitchFamily="34" charset="0"/>
                <a:cs typeface="Arial" panose="020B0604020202020204" pitchFamily="34" charset="0"/>
              </a:rPr>
              <a:t>It</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s important to understand what businesses will </a:t>
            </a:r>
            <a:r>
              <a:rPr lang="zh-CN" altLang="en-US" sz="2400" dirty="0" smtClean="0">
                <a:solidFill>
                  <a:srgbClr val="F79646"/>
                </a:solidFill>
                <a:latin typeface="Arial" panose="020B0604020202020204" pitchFamily="34" charset="0"/>
                <a:cs typeface="Arial" panose="020B0604020202020204" pitchFamily="34" charset="0"/>
              </a:rPr>
              <a:t>contribute to </a:t>
            </a:r>
            <a:r>
              <a:rPr lang="zh-CN" altLang="en-US" sz="2400" dirty="0" smtClean="0">
                <a:solidFill>
                  <a:srgbClr val="333333"/>
                </a:solidFill>
                <a:latin typeface="Arial" panose="020B0604020202020204" pitchFamily="34" charset="0"/>
                <a:cs typeface="Arial" panose="020B0604020202020204" pitchFamily="34" charset="0"/>
              </a:rPr>
              <a:t>the future growth of the company.</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11" name="TextBox 10"/>
          <p:cNvSpPr txBox="1"/>
          <p:nvPr/>
        </p:nvSpPr>
        <p:spPr>
          <a:xfrm>
            <a:off x="539388" y="2780928"/>
            <a:ext cx="8104578" cy="1421928"/>
          </a:xfrm>
          <a:prstGeom prst="rect">
            <a:avLst/>
          </a:prstGeom>
          <a:noFill/>
        </p:spPr>
        <p:txBody>
          <a:bodyPr wrap="square" rtlCol="0">
            <a:spAutoFit/>
          </a:bodyPr>
          <a:lstStyle/>
          <a:p>
            <a:pPr marL="363855">
              <a:lnSpc>
                <a:spcPct val="120000"/>
              </a:lnSpc>
              <a:defRPr/>
            </a:pPr>
            <a:r>
              <a:rPr lang="zh-CN" altLang="en-US" sz="2400" dirty="0" smtClean="0">
                <a:solidFill>
                  <a:srgbClr val="333333"/>
                </a:solidFill>
                <a:latin typeface="Arial" panose="020B0604020202020204" pitchFamily="34" charset="0"/>
                <a:cs typeface="Arial" panose="020B0604020202020204" pitchFamily="34" charset="0"/>
              </a:rPr>
              <a:t>They can also </a:t>
            </a:r>
            <a:r>
              <a:rPr lang="zh-CN" altLang="en-US" sz="2400" dirty="0" smtClean="0">
                <a:solidFill>
                  <a:srgbClr val="F79646"/>
                </a:solidFill>
                <a:latin typeface="Arial" panose="020B0604020202020204" pitchFamily="34" charset="0"/>
                <a:cs typeface="Arial" panose="020B0604020202020204" pitchFamily="34" charset="0"/>
              </a:rPr>
              <a:t>contribute to </a:t>
            </a:r>
            <a:r>
              <a:rPr lang="zh-CN" altLang="en-US" sz="2400" dirty="0" smtClean="0">
                <a:solidFill>
                  <a:srgbClr val="333333"/>
                </a:solidFill>
                <a:latin typeface="Arial" panose="020B0604020202020204" pitchFamily="34" charset="0"/>
                <a:cs typeface="Arial" panose="020B0604020202020204" pitchFamily="34" charset="0"/>
              </a:rPr>
              <a:t>dialogue among cultures, thereby promoting peace as well as sustainable development.</a:t>
            </a:r>
            <a:endParaRPr lang="zh-CN" altLang="en-US" sz="2400" dirty="0" smtClean="0">
              <a:solidFill>
                <a:srgbClr val="333333"/>
              </a:solidFill>
              <a:latin typeface="Arial" panose="020B0604020202020204" pitchFamily="34" charset="0"/>
              <a:ea typeface="宋体" panose="02010600030101010101" pitchFamily="2" charset="-122"/>
              <a:cs typeface="Arial" panose="020B0604020202020204" pitchFamily="34" charset="0"/>
            </a:endParaRP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858838"/>
            <a:ext cx="452775" cy="452775"/>
          </a:xfrm>
          <a:prstGeom prst="rect">
            <a:avLst/>
          </a:prstGeom>
          <a:noFill/>
        </p:spPr>
      </p:pic>
      <p:sp>
        <p:nvSpPr>
          <p:cNvPr id="14" name="矩形 1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2204864"/>
            <a:ext cx="8281084" cy="461665"/>
          </a:xfrm>
          <a:prstGeom prst="rect">
            <a:avLst/>
          </a:prstGeom>
          <a:noFill/>
        </p:spPr>
        <p:txBody>
          <a:bodyPr wrap="square" rtlCol="0">
            <a:spAutoFit/>
          </a:bodyPr>
          <a:lstStyle/>
          <a:p>
            <a:pPr>
              <a:buFont typeface="Arial" panose="020B0604020202020204" pitchFamily="34" charset="0"/>
              <a:buNone/>
            </a:pPr>
            <a:r>
              <a:rPr lang="zh-CN" altLang="en-US" sz="2400" dirty="0" smtClean="0">
                <a:solidFill>
                  <a:srgbClr val="333333"/>
                </a:solidFill>
                <a:latin typeface="Arial" panose="020B0604020202020204" pitchFamily="34" charset="0"/>
                <a:cs typeface="Arial" panose="020B0604020202020204" pitchFamily="34" charset="0"/>
              </a:rPr>
              <a:t>他们也能促进不同文化间的对话，由此推进和平和持续发展。</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10" name="TextBox 9"/>
          <p:cNvSpPr txBox="1"/>
          <p:nvPr/>
        </p:nvSpPr>
        <p:spPr>
          <a:xfrm>
            <a:off x="539388" y="4293096"/>
            <a:ext cx="8104578" cy="830997"/>
          </a:xfrm>
          <a:prstGeom prst="rect">
            <a:avLst/>
          </a:prstGeom>
          <a:noFill/>
        </p:spPr>
        <p:txBody>
          <a:bodyPr wrap="square" rtlCol="0">
            <a:spAutoFit/>
          </a:bodyPr>
          <a:lstStyle/>
          <a:p>
            <a:pPr>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contribution: </a:t>
            </a:r>
            <a:r>
              <a:rPr lang="en-US" altLang="zh-CN" sz="2400" i="1" dirty="0" smtClean="0">
                <a:solidFill>
                  <a:schemeClr val="tx1"/>
                </a:solidFill>
                <a:latin typeface="Arial" panose="020B0604020202020204" pitchFamily="34" charset="0"/>
                <a:cs typeface="Arial" panose="020B0604020202020204" pitchFamily="34" charset="0"/>
              </a:rPr>
              <a:t>n. </a:t>
            </a:r>
            <a:r>
              <a:rPr lang="en-US" altLang="zh-CN" sz="2400" dirty="0" smtClean="0">
                <a:solidFill>
                  <a:srgbClr val="333333"/>
                </a:solidFill>
                <a:latin typeface="Arial" panose="020B0604020202020204" pitchFamily="34" charset="0"/>
                <a:cs typeface="Arial" panose="020B0604020202020204" pitchFamily="34" charset="0"/>
              </a:rPr>
              <a:t>an action or a service that helps to cause or increase sth.</a:t>
            </a:r>
            <a:endParaRPr lang="en-US" altLang="zh-CN" sz="24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388" y="5108991"/>
            <a:ext cx="8104578" cy="1200329"/>
          </a:xfrm>
          <a:prstGeom prst="rect">
            <a:avLst/>
          </a:prstGeom>
          <a:noFill/>
        </p:spPr>
        <p:txBody>
          <a:bodyPr wrap="square" rtlCol="0">
            <a:spAutoFit/>
          </a:bodyPr>
          <a:lstStyle/>
          <a:p>
            <a:pPr>
              <a:buFont typeface="Arial" panose="020B0604020202020204" pitchFamily="34" charset="0"/>
              <a:buNone/>
            </a:pPr>
            <a:r>
              <a:rPr lang="en-US" altLang="zh-CN" sz="2400" dirty="0" smtClean="0">
                <a:solidFill>
                  <a:srgbClr val="F79646"/>
                </a:solidFill>
                <a:latin typeface="Arial" panose="020B0604020202020204" pitchFamily="34" charset="0"/>
                <a:cs typeface="Arial" panose="020B0604020202020204" pitchFamily="34" charset="0"/>
              </a:rPr>
              <a:t>make contribution to:</a:t>
            </a:r>
          </a:p>
          <a:p>
            <a:pPr>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Despite being the captain, he didn’t </a:t>
            </a:r>
            <a:r>
              <a:rPr lang="en-US" altLang="zh-CN" sz="2400" dirty="0" smtClean="0">
                <a:solidFill>
                  <a:srgbClr val="F79646"/>
                </a:solidFill>
                <a:latin typeface="Arial" panose="020B0604020202020204" pitchFamily="34" charset="0"/>
                <a:cs typeface="Arial" panose="020B0604020202020204" pitchFamily="34" charset="0"/>
              </a:rPr>
              <a:t>make</a:t>
            </a:r>
            <a:r>
              <a:rPr lang="en-US" altLang="zh-CN" sz="2400" dirty="0" smtClean="0">
                <a:solidFill>
                  <a:srgbClr val="333333"/>
                </a:solidFill>
                <a:latin typeface="Arial" panose="020B0604020202020204" pitchFamily="34" charset="0"/>
                <a:cs typeface="Arial" panose="020B0604020202020204" pitchFamily="34" charset="0"/>
              </a:rPr>
              <a:t> much </a:t>
            </a:r>
            <a:r>
              <a:rPr lang="en-US" altLang="zh-CN" sz="2400" dirty="0" smtClean="0">
                <a:solidFill>
                  <a:srgbClr val="F79646"/>
                </a:solidFill>
                <a:latin typeface="Arial" panose="020B0604020202020204" pitchFamily="34" charset="0"/>
                <a:cs typeface="Arial" panose="020B0604020202020204" pitchFamily="34" charset="0"/>
              </a:rPr>
              <a:t>contribution to </a:t>
            </a:r>
            <a:r>
              <a:rPr lang="en-US" altLang="zh-CN" sz="2400" dirty="0" smtClean="0">
                <a:solidFill>
                  <a:srgbClr val="333333"/>
                </a:solidFill>
                <a:latin typeface="Arial" panose="020B0604020202020204" pitchFamily="34" charset="0"/>
                <a:cs typeface="Arial" panose="020B0604020202020204" pitchFamily="34" charset="0"/>
              </a:rPr>
              <a:t>the team.</a:t>
            </a:r>
            <a:endParaRPr lang="en-US" altLang="zh-CN" sz="2400" dirty="0">
              <a:solidFill>
                <a:srgbClr val="333333"/>
              </a:solidFill>
              <a:latin typeface="Arial" panose="020B0604020202020204" pitchFamily="34" charset="0"/>
              <a:cs typeface="Arial" panose="020B0604020202020204" pitchFamily="34" charset="0"/>
            </a:endParaRPr>
          </a:p>
        </p:txBody>
      </p:sp>
      <p:sp>
        <p:nvSpPr>
          <p:cNvPr id="15" name="矩形 14"/>
          <p:cNvSpPr/>
          <p:nvPr/>
        </p:nvSpPr>
        <p:spPr>
          <a:xfrm>
            <a:off x="212725" y="67008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Left)">
                                      <p:cBhvr>
                                        <p:cTn id="31" dur="500"/>
                                        <p:tgtEl>
                                          <p:spTgt spid="12"/>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8" grpId="0"/>
      <p:bldP spid="11" grpId="0"/>
      <p:bldP spid="9" grpId="0"/>
      <p:bldP spid="10" grpId="0"/>
      <p:bldP spid="12" grpId="0"/>
      <p:bldP spid="1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54480"/>
          </a:xfrm>
          <a:prstGeom prst="rect">
            <a:avLst/>
          </a:prstGeom>
          <a:noFill/>
        </p:spPr>
        <p:txBody>
          <a:bodyPr wrap="square" rtlCol="0">
            <a:spAutoFit/>
          </a:bodyPr>
          <a:lstStyle/>
          <a:p>
            <a:pPr marL="535305" indent="-535305">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23. </a:t>
            </a:r>
            <a:r>
              <a:rPr lang="zh-CN" altLang="en-US" sz="2400" dirty="0" smtClean="0">
                <a:solidFill>
                  <a:srgbClr val="333333"/>
                </a:solidFill>
                <a:latin typeface="Arial" panose="020B0604020202020204" pitchFamily="34" charset="0"/>
                <a:cs typeface="Arial" panose="020B0604020202020204" pitchFamily="34" charset="0"/>
              </a:rPr>
              <a:t>Choosing a new script frees them from the prison of stale thinking and unproductive behavior and leads to an understanding of how they can work with others to achieve some larger purpose or mission</a:t>
            </a:r>
            <a:r>
              <a:rPr lang="en-US" altLang="zh-CN" sz="2400" dirty="0" smtClean="0">
                <a:solidFill>
                  <a:srgbClr val="333333"/>
                </a:solidFill>
                <a:latin typeface="Arial" panose="020B0604020202020204" pitchFamily="34" charset="0"/>
                <a:cs typeface="Arial" panose="020B0604020202020204" pitchFamily="34" charset="0"/>
              </a:rPr>
              <a:t>.</a:t>
            </a:r>
            <a:r>
              <a:rPr lang="zh-CN" altLang="en-US" sz="2400" dirty="0" smtClean="0">
                <a:solidFill>
                  <a:srgbClr val="333333"/>
                </a:solidFill>
                <a:latin typeface="Arial" panose="020B0604020202020204" pitchFamily="34" charset="0"/>
                <a:cs typeface="Arial" panose="020B0604020202020204" pitchFamily="34" charset="0"/>
              </a:rPr>
              <a:t> (Para. 7) </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2365560"/>
            <a:ext cx="8104578" cy="467051"/>
          </a:xfrm>
          <a:prstGeom prst="rect">
            <a:avLst/>
          </a:prstGeom>
          <a:noFill/>
        </p:spPr>
        <p:txBody>
          <a:bodyPr wrap="square" rtlCol="0">
            <a:spAutoFit/>
          </a:bodyPr>
          <a:lstStyle/>
          <a:p>
            <a:pPr>
              <a:lnSpc>
                <a:spcPct val="110000"/>
              </a:lnSpc>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3" name="TextBox 12"/>
          <p:cNvSpPr txBox="1"/>
          <p:nvPr/>
        </p:nvSpPr>
        <p:spPr>
          <a:xfrm>
            <a:off x="539388" y="2856418"/>
            <a:ext cx="8104578" cy="1569660"/>
          </a:xfrm>
          <a:prstGeom prst="rect">
            <a:avLst/>
          </a:prstGeom>
          <a:noFill/>
        </p:spPr>
        <p:txBody>
          <a:bodyPr wrap="square" rtlCol="0">
            <a:spAutoFit/>
          </a:bodyPr>
          <a:lstStyle/>
          <a:p>
            <a:pPr>
              <a:buFont typeface="Arial" panose="020B0604020202020204" pitchFamily="34" charset="0"/>
              <a:buNone/>
            </a:pPr>
            <a:r>
              <a:rPr lang="zh-CN" altLang="en-US" sz="2400" dirty="0" smtClean="0">
                <a:solidFill>
                  <a:srgbClr val="0C9CDB"/>
                </a:solidFill>
                <a:latin typeface="Arial" panose="020B0604020202020204" pitchFamily="34" charset="0"/>
                <a:cs typeface="Arial" panose="020B0604020202020204" pitchFamily="34" charset="0"/>
              </a:rPr>
              <a:t>Taking a new approach helps them to break away from the old-fashioned way of thinking and fruitless behavior. They can then figure out how they can cooperate with others to reach larger goals and accomplish more</a:t>
            </a:r>
            <a:r>
              <a:rPr lang="en-US" altLang="zh-CN" sz="2400" dirty="0" smtClean="0">
                <a:solidFill>
                  <a:srgbClr val="0C9CDB"/>
                </a:solidFill>
                <a:latin typeface="Arial" panose="020B0604020202020204" pitchFamily="34" charset="0"/>
                <a:cs typeface="Arial" panose="020B0604020202020204" pitchFamily="34" charset="0"/>
              </a:rPr>
              <a:t>.</a:t>
            </a:r>
            <a:endParaRPr lang="zh-CN" altLang="en-US" sz="2400" dirty="0">
              <a:solidFill>
                <a:srgbClr val="0C9CDB"/>
              </a:solidFill>
              <a:latin typeface="Arial" panose="020B0604020202020204" pitchFamily="34" charset="0"/>
              <a:cs typeface="Arial" panose="020B0604020202020204" pitchFamily="34" charset="0"/>
            </a:endParaRPr>
          </a:p>
        </p:txBody>
      </p:sp>
      <p:sp>
        <p:nvSpPr>
          <p:cNvPr id="14" name="TextBox 13"/>
          <p:cNvSpPr txBox="1"/>
          <p:nvPr/>
        </p:nvSpPr>
        <p:spPr>
          <a:xfrm>
            <a:off x="539388" y="4546125"/>
            <a:ext cx="8104578" cy="467051"/>
          </a:xfrm>
          <a:prstGeom prst="rect">
            <a:avLst/>
          </a:prstGeom>
          <a:noFill/>
        </p:spPr>
        <p:txBody>
          <a:bodyPr wrap="square" rtlCol="0">
            <a:spAutoFit/>
          </a:bodyPr>
          <a:lstStyle/>
          <a:p>
            <a:pPr>
              <a:lnSpc>
                <a:spcPct val="110000"/>
              </a:lnSpc>
              <a:defRPr/>
            </a:pP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400" b="1" dirty="0" smtClean="0">
                <a:solidFill>
                  <a:srgbClr val="0C9CDB"/>
                </a:solidFill>
                <a:latin typeface="Arial" panose="020B0604020202020204" pitchFamily="34" charset="0"/>
                <a:cs typeface="Arial" panose="020B0604020202020204" pitchFamily="34" charset="0"/>
              </a:rPr>
              <a:t>Translation</a:t>
            </a:r>
            <a:r>
              <a:rPr lang="en-US" altLang="zh-CN" sz="24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5036983"/>
            <a:ext cx="8104578" cy="1200329"/>
          </a:xfrm>
          <a:prstGeom prst="rect">
            <a:avLst/>
          </a:prstGeom>
          <a:noFill/>
        </p:spPr>
        <p:txBody>
          <a:bodyPr wrap="square" rtlCol="0">
            <a:spAutoFit/>
          </a:bodyPr>
          <a:lstStyle/>
          <a:p>
            <a:pPr>
              <a:buFont typeface="Arial" panose="020B0604020202020204" pitchFamily="34" charset="0"/>
              <a:buNone/>
            </a:pPr>
            <a:r>
              <a:rPr lang="zh-CN" altLang="en-US" sz="2400" dirty="0" smtClean="0">
                <a:solidFill>
                  <a:srgbClr val="333333"/>
                </a:solidFill>
                <a:latin typeface="Arial" panose="020B0604020202020204" pitchFamily="34" charset="0"/>
                <a:cs typeface="Arial" panose="020B0604020202020204" pitchFamily="34" charset="0"/>
              </a:rPr>
              <a:t>选择全新的剧本使他们获得解脱，不再受到陈腐思想和徒劳行为的束缚，并让他们认识到怎样与他人共事才能达成更大的目的，或完成更大的使命。</a:t>
            </a:r>
            <a:endParaRPr lang="zh-CN" altLang="en-US" sz="24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19685"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Left)">
                                      <p:cBhvr>
                                        <p:cTn id="13" dur="500"/>
                                        <p:tgtEl>
                                          <p:spTgt spid="13"/>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Left)">
                                      <p:cBhvr>
                                        <p:cTn id="22" dur="500"/>
                                        <p:tgtEl>
                                          <p:spTgt spid="15"/>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3" grpId="0"/>
      <p:bldP spid="14" grpId="0"/>
      <p:bldP spid="15" grpId="0"/>
      <p:bldP spid="9"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pPr marL="624205" indent="-6242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24. </a:t>
            </a:r>
            <a:r>
              <a:rPr lang="zh-CN" altLang="en-US" sz="2800" dirty="0" smtClean="0">
                <a:solidFill>
                  <a:srgbClr val="333333"/>
                </a:solidFill>
                <a:latin typeface="Arial" panose="020B0604020202020204" pitchFamily="34" charset="0"/>
                <a:cs typeface="Arial" panose="020B0604020202020204" pitchFamily="34" charset="0"/>
              </a:rPr>
              <a:t>They derive happiness and fulfillment from not only their successes but also the intrinsic nature of the journey itself</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8)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2204864"/>
            <a:ext cx="8104578" cy="566309"/>
          </a:xfrm>
          <a:prstGeom prst="rect">
            <a:avLst/>
          </a:prstGeom>
          <a:noFill/>
        </p:spPr>
        <p:txBody>
          <a:bodyPr wrap="square" rtlCol="0">
            <a:spAutoFit/>
          </a:bodyPr>
          <a:lstStyle/>
          <a:p>
            <a:pPr>
              <a:lnSpc>
                <a:spcPct val="11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3" name="TextBox 12"/>
          <p:cNvSpPr txBox="1"/>
          <p:nvPr/>
        </p:nvSpPr>
        <p:spPr>
          <a:xfrm>
            <a:off x="539388" y="2856418"/>
            <a:ext cx="8104578" cy="1384995"/>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0C9CDB"/>
                </a:solidFill>
                <a:latin typeface="Arial" panose="020B0604020202020204" pitchFamily="34" charset="0"/>
                <a:cs typeface="Arial" panose="020B0604020202020204" pitchFamily="34" charset="0"/>
              </a:rPr>
              <a:t>Their happiness and sense of achievement come not only from their successes but also from the process of striving for them.</a:t>
            </a:r>
            <a:endParaRPr lang="zh-CN" altLang="en-US" sz="2800" dirty="0">
              <a:solidFill>
                <a:srgbClr val="0C9CDB"/>
              </a:solidFill>
              <a:latin typeface="Arial" panose="020B0604020202020204" pitchFamily="34" charset="0"/>
              <a:cs typeface="Arial" panose="020B0604020202020204" pitchFamily="34" charset="0"/>
            </a:endParaRPr>
          </a:p>
        </p:txBody>
      </p:sp>
      <p:sp>
        <p:nvSpPr>
          <p:cNvPr id="14" name="TextBox 13"/>
          <p:cNvSpPr txBox="1"/>
          <p:nvPr/>
        </p:nvSpPr>
        <p:spPr>
          <a:xfrm>
            <a:off x="539388" y="4385429"/>
            <a:ext cx="8104578" cy="566309"/>
          </a:xfrm>
          <a:prstGeom prst="rect">
            <a:avLst/>
          </a:prstGeom>
          <a:noFill/>
        </p:spPr>
        <p:txBody>
          <a:bodyPr wrap="square" rtlCol="0">
            <a:spAutoFit/>
          </a:bodyPr>
          <a:lstStyle/>
          <a:p>
            <a:pPr>
              <a:lnSpc>
                <a:spcPct val="11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15" name="TextBox 14"/>
          <p:cNvSpPr txBox="1"/>
          <p:nvPr/>
        </p:nvSpPr>
        <p:spPr>
          <a:xfrm>
            <a:off x="539388" y="5036983"/>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他们的幸福感和成就感不仅来自于成功，更来自于这个过程的内在特征。</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9" name="矩形 8"/>
          <p:cNvSpPr/>
          <p:nvPr/>
        </p:nvSpPr>
        <p:spPr>
          <a:xfrm>
            <a:off x="19685"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Left)">
                                      <p:cBhvr>
                                        <p:cTn id="13" dur="500"/>
                                        <p:tgtEl>
                                          <p:spTgt spid="13"/>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Left)">
                                      <p:cBhvr>
                                        <p:cTn id="22" dur="500"/>
                                        <p:tgtEl>
                                          <p:spTgt spid="15"/>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3" grpId="0"/>
      <p:bldP spid="14" grpId="0"/>
      <p:bldP spid="15" grpId="0"/>
      <p:bldP spid="9"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25. </a:t>
            </a:r>
            <a:r>
              <a:rPr lang="zh-CN" altLang="en-US" sz="2800" dirty="0" smtClean="0">
                <a:solidFill>
                  <a:srgbClr val="F79646"/>
                </a:solidFill>
                <a:latin typeface="Arial" panose="020B0604020202020204" pitchFamily="34" charset="0"/>
                <a:cs typeface="Arial" panose="020B0604020202020204" pitchFamily="34" charset="0"/>
              </a:rPr>
              <a:t>fulfill</a:t>
            </a:r>
            <a:r>
              <a:rPr lang="en-US" altLang="zh-CN" sz="2800" dirty="0" smtClean="0">
                <a:solidFill>
                  <a:srgbClr val="F79646"/>
                </a:solidFill>
                <a:latin typeface="Arial" panose="020B0604020202020204" pitchFamily="34" charset="0"/>
                <a:cs typeface="Arial" panose="020B0604020202020204" pitchFamily="34" charset="0"/>
              </a:rPr>
              <a:t>ment </a:t>
            </a:r>
            <a:r>
              <a:rPr lang="en-US" altLang="zh-CN" sz="2800" dirty="0" smtClean="0">
                <a:solidFill>
                  <a:srgbClr val="333333"/>
                </a:solidFill>
                <a:latin typeface="Arial" panose="020B0604020202020204" pitchFamily="34" charset="0"/>
                <a:cs typeface="Arial" panose="020B0604020202020204" pitchFamily="34" charset="0"/>
              </a:rPr>
              <a:t>(Para. 8)</a:t>
            </a:r>
            <a:r>
              <a:rPr lang="zh-CN" altLang="en-US" sz="2800" dirty="0" smtClean="0">
                <a:solidFill>
                  <a:schemeClr val="tx1"/>
                </a:solidFill>
                <a:latin typeface="Arial" panose="020B0604020202020204" pitchFamily="34" charset="0"/>
                <a:cs typeface="Arial" panose="020B0604020202020204" pitchFamily="34" charset="0"/>
              </a:rPr>
              <a:t>: </a:t>
            </a:r>
            <a:r>
              <a:rPr lang="en-US" altLang="zh-CN" sz="2800" i="1" dirty="0" smtClean="0">
                <a:solidFill>
                  <a:schemeClr val="tx1"/>
                </a:solidFill>
                <a:latin typeface="Arial" panose="020B0604020202020204" pitchFamily="34" charset="0"/>
                <a:cs typeface="Arial" panose="020B0604020202020204" pitchFamily="34" charset="0"/>
              </a:rPr>
              <a:t>n</a:t>
            </a:r>
            <a:r>
              <a:rPr lang="zh-CN" altLang="en-US" sz="2800" i="1" dirty="0" smtClean="0">
                <a:solidFill>
                  <a:schemeClr val="tx1"/>
                </a:solidFill>
                <a:latin typeface="Arial" panose="020B0604020202020204" pitchFamily="34" charset="0"/>
                <a:cs typeface="Arial" panose="020B0604020202020204" pitchFamily="34" charset="0"/>
              </a:rPr>
              <a:t>.</a:t>
            </a:r>
            <a:r>
              <a:rPr lang="zh-CN" altLang="en-US" sz="2800" dirty="0" smtClean="0">
                <a:solidFill>
                  <a:srgbClr val="F79646"/>
                </a:solidFill>
                <a:latin typeface="Arial" panose="020B0604020202020204" pitchFamily="34" charset="0"/>
                <a:cs typeface="Arial" panose="020B0604020202020204" pitchFamily="34" charset="0"/>
              </a:rPr>
              <a:t> </a:t>
            </a:r>
            <a:r>
              <a:rPr lang="en-US" altLang="zh-CN" sz="2800" dirty="0" smtClean="0">
                <a:solidFill>
                  <a:srgbClr val="333333"/>
                </a:solidFill>
                <a:latin typeface="Arial" panose="020B0604020202020204" pitchFamily="34" charset="0"/>
                <a:cs typeface="Arial" panose="020B0604020202020204" pitchFamily="34" charset="0"/>
              </a:rPr>
              <a:t>the achievement of sth. desired; happiness or satisfaction as a result of fully developing one’s potential</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3356992"/>
            <a:ext cx="8104578" cy="523220"/>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他们最珍惜的不是金钱，而是成就感。</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958722"/>
            <a:ext cx="7993052" cy="1126462"/>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It is not the money but the </a:t>
            </a:r>
            <a:r>
              <a:rPr lang="en-US" altLang="zh-CN" sz="2800" dirty="0" smtClean="0">
                <a:solidFill>
                  <a:srgbClr val="F79646"/>
                </a:solidFill>
                <a:latin typeface="Arial" panose="020B0604020202020204" pitchFamily="34" charset="0"/>
                <a:cs typeface="Arial" panose="020B0604020202020204" pitchFamily="34" charset="0"/>
              </a:rPr>
              <a:t>fulfillment</a:t>
            </a:r>
            <a:r>
              <a:rPr lang="en-US" altLang="zh-CN" sz="2800" dirty="0" smtClean="0">
                <a:solidFill>
                  <a:srgbClr val="333333"/>
                </a:solidFill>
                <a:latin typeface="Arial" panose="020B0604020202020204" pitchFamily="34" charset="0"/>
                <a:cs typeface="Arial" panose="020B0604020202020204" pitchFamily="34" charset="0"/>
              </a:rPr>
              <a:t> that they cherish most.</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37001"/>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2257708"/>
            <a:ext cx="8104578" cy="954107"/>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Visiting that palace was the </a:t>
            </a:r>
            <a:r>
              <a:rPr lang="en-US" altLang="zh-CN" sz="2800" dirty="0" smtClean="0">
                <a:solidFill>
                  <a:srgbClr val="F79646"/>
                </a:solidFill>
                <a:latin typeface="Arial" panose="020B0604020202020204" pitchFamily="34" charset="0"/>
                <a:cs typeface="Arial" panose="020B0604020202020204" pitchFamily="34" charset="0"/>
              </a:rPr>
              <a:t>fulfillment</a:t>
            </a:r>
            <a:r>
              <a:rPr lang="en-US" altLang="zh-CN" sz="2800" dirty="0" smtClean="0">
                <a:solidFill>
                  <a:srgbClr val="333333"/>
                </a:solidFill>
                <a:latin typeface="Arial" panose="020B0604020202020204" pitchFamily="34" charset="0"/>
                <a:cs typeface="Arial" panose="020B0604020202020204" pitchFamily="34" charset="0"/>
              </a:rPr>
              <a:t> of his dream.</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3683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26. </a:t>
            </a:r>
            <a:r>
              <a:rPr lang="zh-CN" altLang="en-US" sz="2800" dirty="0" smtClean="0">
                <a:solidFill>
                  <a:srgbClr val="F79646"/>
                </a:solidFill>
                <a:latin typeface="Arial" panose="020B0604020202020204" pitchFamily="34" charset="0"/>
                <a:cs typeface="Arial" panose="020B0604020202020204" pitchFamily="34" charset="0"/>
              </a:rPr>
              <a:t>recast </a:t>
            </a:r>
            <a:r>
              <a:rPr lang="zh-CN" altLang="en-US" sz="2800" dirty="0" smtClean="0">
                <a:solidFill>
                  <a:srgbClr val="333333"/>
                </a:solidFill>
                <a:latin typeface="Arial" panose="020B0604020202020204" pitchFamily="34" charset="0"/>
                <a:cs typeface="Arial" panose="020B0604020202020204" pitchFamily="34" charset="0"/>
              </a:rPr>
              <a:t>(Para. 9)</a:t>
            </a:r>
            <a:r>
              <a:rPr lang="zh-CN" altLang="en-US" sz="2800" dirty="0" smtClean="0">
                <a:solidFill>
                  <a:schemeClr val="tx1"/>
                </a:solidFill>
                <a:latin typeface="Arial" panose="020B0604020202020204" pitchFamily="34" charset="0"/>
                <a:cs typeface="Arial" panose="020B0604020202020204" pitchFamily="34" charset="0"/>
              </a:rPr>
              <a:t>: </a:t>
            </a:r>
            <a:r>
              <a:rPr lang="zh-CN" altLang="en-US" sz="2800" i="1" dirty="0" smtClean="0">
                <a:solidFill>
                  <a:schemeClr val="tx1"/>
                </a:solidFill>
                <a:latin typeface="Arial" panose="020B0604020202020204" pitchFamily="34" charset="0"/>
                <a:cs typeface="Arial" panose="020B0604020202020204" pitchFamily="34" charset="0"/>
              </a:rPr>
              <a:t>v.</a:t>
            </a:r>
            <a:r>
              <a:rPr lang="zh-CN" altLang="en-US" sz="2800" i="1"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to change sth. by organizing or presenting it in a different way</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944108"/>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rPr>
              <a:t>但过去几十年印度和中国的崛起已重新改写这场争论。</a:t>
            </a:r>
            <a:endParaRPr lang="zh-CN" altLang="en-US" sz="2800" dirty="0">
              <a:solidFill>
                <a:srgbClr val="333333"/>
              </a:solidFill>
            </a:endParaRPr>
          </a:p>
        </p:txBody>
      </p:sp>
      <p:sp>
        <p:nvSpPr>
          <p:cNvPr id="8" name="TextBox 7"/>
          <p:cNvSpPr txBox="1"/>
          <p:nvPr/>
        </p:nvSpPr>
        <p:spPr>
          <a:xfrm>
            <a:off x="539388" y="3958722"/>
            <a:ext cx="7993052" cy="1126462"/>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But the rise of India and China over the last few decades has </a:t>
            </a:r>
            <a:r>
              <a:rPr lang="zh-CN" altLang="en-US" sz="2800" dirty="0" smtClean="0">
                <a:solidFill>
                  <a:srgbClr val="F79646"/>
                </a:solidFill>
                <a:latin typeface="Arial" panose="020B0604020202020204" pitchFamily="34" charset="0"/>
                <a:cs typeface="Arial" panose="020B0604020202020204" pitchFamily="34" charset="0"/>
              </a:rPr>
              <a:t>recast</a:t>
            </a:r>
            <a:r>
              <a:rPr lang="zh-CN" altLang="en-US" sz="2800" dirty="0" smtClean="0">
                <a:solidFill>
                  <a:srgbClr val="333333"/>
                </a:solidFill>
                <a:latin typeface="Arial" panose="020B0604020202020204" pitchFamily="34" charset="0"/>
                <a:cs typeface="Arial" panose="020B0604020202020204" pitchFamily="34" charset="0"/>
              </a:rPr>
              <a:t> this debate.</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37001"/>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844824"/>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In the last decade, Brazil has </a:t>
            </a:r>
            <a:r>
              <a:rPr lang="zh-CN" altLang="en-US" sz="2800" dirty="0" smtClean="0">
                <a:solidFill>
                  <a:srgbClr val="F79646"/>
                </a:solidFill>
                <a:latin typeface="Arial" panose="020B0604020202020204" pitchFamily="34" charset="0"/>
                <a:cs typeface="Arial" panose="020B0604020202020204" pitchFamily="34" charset="0"/>
              </a:rPr>
              <a:t>recast</a:t>
            </a:r>
            <a:r>
              <a:rPr lang="zh-CN" altLang="en-US" sz="2800" dirty="0" smtClean="0">
                <a:solidFill>
                  <a:srgbClr val="333333"/>
                </a:solidFill>
                <a:latin typeface="Arial" panose="020B0604020202020204" pitchFamily="34" charset="0"/>
                <a:cs typeface="Arial" panose="020B0604020202020204" pitchFamily="34" charset="0"/>
              </a:rPr>
              <a:t> itself as a global brand and a global power.</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19685" y="64849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18160"/>
          </a:xfrm>
          <a:prstGeom prst="rect">
            <a:avLst/>
          </a:prstGeom>
          <a:noFill/>
        </p:spPr>
        <p:txBody>
          <a:bodyPr wrap="square" rtlCol="0">
            <a:spAutoFit/>
          </a:bodyPr>
          <a:lstStyle/>
          <a:p>
            <a:pPr>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27. </a:t>
            </a:r>
            <a:r>
              <a:rPr lang="zh-CN" altLang="en-US" sz="2800" dirty="0" smtClean="0">
                <a:solidFill>
                  <a:srgbClr val="F79646"/>
                </a:solidFill>
                <a:latin typeface="Arial" panose="020B0604020202020204" pitchFamily="34" charset="0"/>
                <a:cs typeface="Arial" panose="020B0604020202020204" pitchFamily="34" charset="0"/>
              </a:rPr>
              <a:t>to that end </a:t>
            </a:r>
            <a:r>
              <a:rPr lang="zh-CN" altLang="en-US" sz="2800" dirty="0" smtClean="0">
                <a:solidFill>
                  <a:srgbClr val="333333"/>
                </a:solidFill>
                <a:latin typeface="Arial" panose="020B0604020202020204" pitchFamily="34" charset="0"/>
                <a:cs typeface="Arial" panose="020B0604020202020204" pitchFamily="34" charset="0"/>
              </a:rPr>
              <a:t>(Para. 10)</a:t>
            </a:r>
            <a:r>
              <a:rPr lang="zh-CN" altLang="en-US" sz="2800" dirty="0" smtClean="0">
                <a:solidFill>
                  <a:schemeClr val="tx1"/>
                </a:solidFill>
                <a:latin typeface="Arial" panose="020B0604020202020204" pitchFamily="34" charset="0"/>
                <a:cs typeface="Arial" panose="020B0604020202020204" pitchFamily="34" charset="0"/>
              </a:rPr>
              <a:t>:</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in order to achieve this</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944108"/>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t>为实现这一目标，星期四晚上，奥巴马总统公布了刺激美国经济的方案。</a:t>
            </a:r>
            <a:endParaRPr lang="zh-CN" altLang="en-US" sz="2800" dirty="0"/>
          </a:p>
        </p:txBody>
      </p:sp>
      <p:sp>
        <p:nvSpPr>
          <p:cNvPr id="8" name="TextBox 7"/>
          <p:cNvSpPr txBox="1"/>
          <p:nvPr/>
        </p:nvSpPr>
        <p:spPr>
          <a:xfrm>
            <a:off x="539388" y="3958722"/>
            <a:ext cx="7993052" cy="1384995"/>
          </a:xfrm>
          <a:prstGeom prst="rect">
            <a:avLst/>
          </a:prstGeom>
          <a:noFill/>
        </p:spPr>
        <p:txBody>
          <a:bodyPr wrap="square" rtlCol="0">
            <a:spAutoFit/>
          </a:bodyPr>
          <a:lstStyle/>
          <a:p>
            <a:pPr marL="357505">
              <a:buFont typeface="Arial" panose="020B0604020202020204" pitchFamily="34" charset="0"/>
              <a:buNone/>
            </a:pPr>
            <a:r>
              <a:rPr lang="zh-CN" altLang="en-US" sz="2800" dirty="0" smtClean="0">
                <a:solidFill>
                  <a:srgbClr val="F79646"/>
                </a:solidFill>
                <a:latin typeface="Arial" panose="020B0604020202020204" pitchFamily="34" charset="0"/>
                <a:cs typeface="Arial" panose="020B0604020202020204" pitchFamily="34" charset="0"/>
              </a:rPr>
              <a:t>To that end</a:t>
            </a:r>
            <a:r>
              <a:rPr lang="zh-CN" altLang="en-US" sz="2800" dirty="0" smtClean="0">
                <a:solidFill>
                  <a:srgbClr val="333333"/>
                </a:solidFill>
                <a:latin typeface="Arial" panose="020B0604020202020204" pitchFamily="34" charset="0"/>
                <a:cs typeface="Arial" panose="020B0604020202020204" pitchFamily="34" charset="0"/>
              </a:rPr>
              <a:t>, on Thursday night, President Barack Obama unveiled his plan to stimulate the US economy.</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37001"/>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484784"/>
            <a:ext cx="8104578" cy="1384995"/>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Students are seeking new marketable job skills and community colleges offer a viable means</a:t>
            </a:r>
            <a:r>
              <a:rPr lang="zh-CN" altLang="en-US" sz="2800" dirty="0" smtClean="0">
                <a:solidFill>
                  <a:srgbClr val="F79646"/>
                </a:solidFill>
                <a:latin typeface="Arial" panose="020B0604020202020204" pitchFamily="34" charset="0"/>
                <a:cs typeface="Arial" panose="020B0604020202020204" pitchFamily="34" charset="0"/>
              </a:rPr>
              <a:t> to that end</a:t>
            </a:r>
            <a:r>
              <a:rPr lang="zh-CN" altLang="en-US" sz="2800" dirty="0" smtClean="0">
                <a:solidFill>
                  <a:srgbClr val="333333"/>
                </a:solidFill>
                <a:latin typeface="Arial" panose="020B0604020202020204" pitchFamily="34" charset="0"/>
                <a:cs typeface="Arial" panose="020B0604020202020204" pitchFamily="34" charset="0"/>
              </a:rPr>
              <a:t>.</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12" name="矩形 11"/>
          <p:cNvSpPr/>
          <p:nvPr/>
        </p:nvSpPr>
        <p:spPr>
          <a:xfrm>
            <a:off x="-36195" y="124349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pPr marL="624205" indent="-6242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28. </a:t>
            </a:r>
            <a:r>
              <a:rPr lang="zh-CN" altLang="en-US" sz="2800" dirty="0" smtClean="0">
                <a:solidFill>
                  <a:srgbClr val="333333"/>
                </a:solidFill>
                <a:latin typeface="Arial" panose="020B0604020202020204" pitchFamily="34" charset="0"/>
                <a:cs typeface="Arial" panose="020B0604020202020204" pitchFamily="34" charset="0"/>
              </a:rPr>
              <a:t>Rather than predefine for them what struggle was, I allowed their unique narratives to guide my inquiry</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10)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27687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 </a:t>
            </a:r>
          </a:p>
        </p:txBody>
      </p:sp>
      <p:sp>
        <p:nvSpPr>
          <p:cNvPr id="12" name="TextBox 11"/>
          <p:cNvSpPr txBox="1"/>
          <p:nvPr/>
        </p:nvSpPr>
        <p:spPr>
          <a:xfrm>
            <a:off x="539388" y="2915815"/>
            <a:ext cx="8104578" cy="2123338"/>
          </a:xfrm>
          <a:prstGeom prst="rect">
            <a:avLst/>
          </a:prstGeom>
          <a:noFill/>
        </p:spPr>
        <p:txBody>
          <a:bodyPr wrap="square" rtlCol="0">
            <a:spAutoFit/>
          </a:bodyPr>
          <a:lstStyle/>
          <a:p>
            <a:pPr algn="just">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I didn</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t define the term </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struggle</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 in advance; rather, I let them describe their own unique understandings and experiences of struggle. And my investigation just followed their description.</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4" name="矩形 13">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9CDB"/>
              </a:solidFill>
            </a:endParaRPr>
          </a:p>
        </p:txBody>
      </p:sp>
      <p:sp>
        <p:nvSpPr>
          <p:cNvPr id="7" name="矩形 6"/>
          <p:cNvSpPr/>
          <p:nvPr/>
        </p:nvSpPr>
        <p:spPr>
          <a:xfrm>
            <a:off x="19685"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2" grpId="0"/>
      <p:bldP spid="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pPr marL="624205" indent="-6242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28. </a:t>
            </a:r>
            <a:r>
              <a:rPr lang="zh-CN" altLang="en-US" sz="2800" dirty="0" smtClean="0">
                <a:solidFill>
                  <a:srgbClr val="333333"/>
                </a:solidFill>
                <a:latin typeface="Arial" panose="020B0604020202020204" pitchFamily="34" charset="0"/>
                <a:cs typeface="Arial" panose="020B0604020202020204" pitchFamily="34" charset="0"/>
              </a:rPr>
              <a:t>Rather than predefine for them what struggle was, I allowed their unique narratives to guide my inquiry</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10)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27687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zh-CN" altLang="en-US" sz="2800" b="1" dirty="0" smtClean="0">
                <a:solidFill>
                  <a:srgbClr val="0C9CDB"/>
                </a:solidFill>
                <a:latin typeface="Arial" panose="020B0604020202020204" pitchFamily="34" charset="0"/>
                <a:cs typeface="Arial" panose="020B0604020202020204" pitchFamily="34" charset="0"/>
              </a:rPr>
              <a:t>Analysis</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 </a:t>
            </a:r>
          </a:p>
        </p:txBody>
      </p:sp>
      <p:sp>
        <p:nvSpPr>
          <p:cNvPr id="12" name="TextBox 11"/>
          <p:cNvSpPr txBox="1"/>
          <p:nvPr/>
        </p:nvSpPr>
        <p:spPr>
          <a:xfrm>
            <a:off x="539388" y="2915815"/>
            <a:ext cx="8104578" cy="2123338"/>
          </a:xfrm>
          <a:prstGeom prst="rect">
            <a:avLst/>
          </a:prstGeom>
          <a:noFill/>
        </p:spPr>
        <p:txBody>
          <a:bodyPr wrap="square" rtlCol="0">
            <a:spAutoFit/>
          </a:bodyPr>
          <a:lstStyle/>
          <a:p>
            <a:pPr algn="just">
              <a:lnSpc>
                <a:spcPct val="120000"/>
              </a:lnSpc>
              <a:defRPr/>
            </a:pPr>
            <a:r>
              <a:rPr lang="zh-CN" altLang="en-US" sz="2800" dirty="0" smtClean="0">
                <a:solidFill>
                  <a:srgbClr val="0C9CDB"/>
                </a:solidFill>
                <a:latin typeface="Arial" panose="020B0604020202020204" pitchFamily="34" charset="0"/>
                <a:cs typeface="Arial" panose="020B0604020202020204" pitchFamily="34" charset="0"/>
              </a:rPr>
              <a:t>The expression </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allow</a:t>
            </a:r>
            <a:r>
              <a:rPr lang="en-US" altLang="zh-CN" sz="2800" dirty="0" smtClean="0">
                <a:solidFill>
                  <a:srgbClr val="0C9CDB"/>
                </a:solidFill>
                <a:latin typeface="Arial" panose="020B0604020202020204" pitchFamily="34" charset="0"/>
                <a:cs typeface="Arial" panose="020B0604020202020204" pitchFamily="34" charset="0"/>
              </a:rPr>
              <a:t>ed</a:t>
            </a:r>
            <a:r>
              <a:rPr lang="zh-CN" altLang="en-US" sz="2800" dirty="0" smtClean="0">
                <a:solidFill>
                  <a:srgbClr val="0C9CDB"/>
                </a:solidFill>
                <a:latin typeface="Arial" panose="020B0604020202020204" pitchFamily="34" charset="0"/>
                <a:cs typeface="Arial" panose="020B0604020202020204" pitchFamily="34" charset="0"/>
              </a:rPr>
              <a:t> … to guide my inquiry</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 is used here to indicate that the author gave </a:t>
            </a:r>
            <a:r>
              <a:rPr lang="en-US" altLang="zh-CN" sz="2800" dirty="0" smtClean="0">
                <a:solidFill>
                  <a:srgbClr val="0C9CDB"/>
                </a:solidFill>
                <a:latin typeface="Arial" panose="020B0604020202020204" pitchFamily="34" charset="0"/>
                <a:cs typeface="Arial" panose="020B0604020202020204" pitchFamily="34" charset="0"/>
              </a:rPr>
              <a:t>the initiative</a:t>
            </a:r>
            <a:r>
              <a:rPr lang="zh-CN" altLang="en-US" sz="2800" dirty="0" smtClean="0">
                <a:solidFill>
                  <a:srgbClr val="0C9CDB"/>
                </a:solidFill>
                <a:latin typeface="Arial" panose="020B0604020202020204" pitchFamily="34" charset="0"/>
                <a:cs typeface="Arial" panose="020B0604020202020204" pitchFamily="34" charset="0"/>
              </a:rPr>
              <a:t> to the narrators in defining the term </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struggle</a:t>
            </a:r>
            <a:r>
              <a:rPr lang="en-US" altLang="zh-CN" sz="2800" dirty="0" smtClean="0">
                <a:solidFill>
                  <a:srgbClr val="0C9CDB"/>
                </a:solidFill>
                <a:latin typeface="Arial" panose="020B0604020202020204" pitchFamily="34" charset="0"/>
                <a:cs typeface="Arial" panose="020B0604020202020204" pitchFamily="34" charset="0"/>
              </a:rPr>
              <a:t>”</a:t>
            </a:r>
            <a:r>
              <a:rPr lang="zh-CN" altLang="en-US" sz="2800" dirty="0" smtClean="0">
                <a:solidFill>
                  <a:srgbClr val="0C9CDB"/>
                </a:solidFill>
                <a:latin typeface="Arial" panose="020B0604020202020204" pitchFamily="34" charset="0"/>
                <a:cs typeface="Arial" panose="020B0604020202020204" pitchFamily="34" charset="0"/>
              </a:rPr>
              <a:t>.</a:t>
            </a:r>
            <a:endParaRPr lang="en-US" altLang="zh-CN" sz="28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4" name="矩形 13">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9CDB"/>
              </a:solidFill>
            </a:endParaRPr>
          </a:p>
        </p:txBody>
      </p:sp>
      <p:sp>
        <p:nvSpPr>
          <p:cNvPr id="7" name="矩形 6"/>
          <p:cNvSpPr/>
          <p:nvPr/>
        </p:nvSpPr>
        <p:spPr>
          <a:xfrm>
            <a:off x="0" y="6567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2" grpId="0"/>
      <p:bldP spid="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71600"/>
          </a:xfrm>
          <a:prstGeom prst="rect">
            <a:avLst/>
          </a:prstGeom>
          <a:noFill/>
        </p:spPr>
        <p:txBody>
          <a:bodyPr wrap="square" rtlCol="0">
            <a:spAutoFit/>
          </a:bodyPr>
          <a:lstStyle/>
          <a:p>
            <a:pPr marL="624205" indent="-6242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28. </a:t>
            </a:r>
            <a:r>
              <a:rPr lang="zh-CN" altLang="en-US" sz="2800" dirty="0" smtClean="0">
                <a:solidFill>
                  <a:srgbClr val="333333"/>
                </a:solidFill>
                <a:latin typeface="Arial" panose="020B0604020202020204" pitchFamily="34" charset="0"/>
                <a:cs typeface="Arial" panose="020B0604020202020204" pitchFamily="34" charset="0"/>
              </a:rPr>
              <a:t>Rather than predefine for them what struggle was, I allowed their unique narratives to guide my inquiry</a:t>
            </a:r>
            <a:r>
              <a:rPr lang="en-US" altLang="zh-CN" sz="2800" dirty="0" smtClean="0">
                <a:solidFill>
                  <a:srgbClr val="333333"/>
                </a:solidFill>
                <a:latin typeface="Arial" panose="020B0604020202020204" pitchFamily="34" charset="0"/>
                <a:cs typeface="Arial" panose="020B0604020202020204" pitchFamily="34" charset="0"/>
              </a:rPr>
              <a:t>.</a:t>
            </a:r>
            <a:r>
              <a:rPr lang="zh-CN" altLang="en-US" sz="2800" dirty="0" smtClean="0">
                <a:solidFill>
                  <a:srgbClr val="333333"/>
                </a:solidFill>
                <a:latin typeface="Arial" panose="020B0604020202020204" pitchFamily="34" charset="0"/>
                <a:cs typeface="Arial" panose="020B0604020202020204" pitchFamily="34" charset="0"/>
              </a:rPr>
              <a:t> (Para. 10) </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276872"/>
            <a:ext cx="8104578" cy="572144"/>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8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 </a:t>
            </a:r>
          </a:p>
        </p:txBody>
      </p:sp>
      <p:sp>
        <p:nvSpPr>
          <p:cNvPr id="12" name="TextBox 11"/>
          <p:cNvSpPr txBox="1"/>
          <p:nvPr/>
        </p:nvSpPr>
        <p:spPr>
          <a:xfrm>
            <a:off x="539388" y="2915815"/>
            <a:ext cx="8104578" cy="1084977"/>
          </a:xfrm>
          <a:prstGeom prst="rect">
            <a:avLst/>
          </a:prstGeom>
          <a:noFill/>
        </p:spPr>
        <p:txBody>
          <a:bodyPr wrap="square" rtlCol="0">
            <a:spAutoFit/>
          </a:bodyPr>
          <a:lstStyle/>
          <a:p>
            <a:pPr>
              <a:lnSpc>
                <a:spcPct val="120000"/>
              </a:lnSpc>
              <a:buFont typeface="Arial" panose="020B0604020202020204" pitchFamily="34" charset="0"/>
              <a:buNone/>
            </a:pPr>
            <a:r>
              <a:rPr lang="zh-CN" altLang="en-US" sz="2800" dirty="0" smtClean="0">
                <a:solidFill>
                  <a:srgbClr val="333333"/>
                </a:solidFill>
              </a:rPr>
              <a:t>我没有预先定义“抗争”，而是任由他们各自的叙述来引导我的调查。</a:t>
            </a:r>
            <a:endParaRPr lang="zh-CN" altLang="en-US" sz="2800" dirty="0">
              <a:solidFill>
                <a:srgbClr val="333333"/>
              </a:solidFill>
            </a:endParaRPr>
          </a:p>
        </p:txBody>
      </p:sp>
      <p:sp>
        <p:nvSpPr>
          <p:cNvPr id="14" name="矩形 13">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9CDB"/>
              </a:solidFill>
            </a:endParaRPr>
          </a:p>
        </p:txBody>
      </p:sp>
      <p:sp>
        <p:nvSpPr>
          <p:cNvPr id="7" name="矩形 6"/>
          <p:cNvSpPr/>
          <p:nvPr/>
        </p:nvSpPr>
        <p:spPr>
          <a:xfrm>
            <a:off x="0" y="59642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2" grpId="0"/>
      <p:bldP spid="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44880"/>
          </a:xfrm>
          <a:prstGeom prst="rect">
            <a:avLst/>
          </a:prstGeom>
          <a:noFill/>
        </p:spPr>
        <p:txBody>
          <a:bodyPr wrap="square" rtlCol="0">
            <a:spAutoFit/>
          </a:bodyPr>
          <a:lstStyle/>
          <a:p>
            <a:pPr marL="535305" indent="-535305">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29. </a:t>
            </a:r>
            <a:r>
              <a:rPr lang="zh-CN" altLang="en-US" sz="2800" dirty="0" smtClean="0">
                <a:solidFill>
                  <a:srgbClr val="F79646"/>
                </a:solidFill>
                <a:latin typeface="Arial" panose="020B0604020202020204" pitchFamily="34" charset="0"/>
                <a:cs typeface="Arial" panose="020B0604020202020204" pitchFamily="34" charset="0"/>
              </a:rPr>
              <a:t>inquiry </a:t>
            </a:r>
            <a:r>
              <a:rPr lang="zh-CN" altLang="en-US" sz="2800" dirty="0" smtClean="0">
                <a:solidFill>
                  <a:srgbClr val="333333"/>
                </a:solidFill>
                <a:latin typeface="Arial" panose="020B0604020202020204" pitchFamily="34" charset="0"/>
                <a:cs typeface="Arial" panose="020B0604020202020204" pitchFamily="34" charset="0"/>
              </a:rPr>
              <a:t>(Para. 10)</a:t>
            </a:r>
            <a:r>
              <a:rPr lang="zh-CN" altLang="en-US" sz="2800" dirty="0" smtClean="0">
                <a:solidFill>
                  <a:schemeClr val="tx1"/>
                </a:solidFill>
                <a:latin typeface="Arial" panose="020B0604020202020204" pitchFamily="34" charset="0"/>
                <a:cs typeface="Arial" panose="020B0604020202020204" pitchFamily="34" charset="0"/>
              </a:rPr>
              <a:t>: </a:t>
            </a:r>
            <a:r>
              <a:rPr lang="zh-CN" altLang="en-US" sz="2800" i="1" dirty="0" smtClean="0">
                <a:solidFill>
                  <a:schemeClr val="tx1"/>
                </a:solidFill>
                <a:latin typeface="Arial" panose="020B0604020202020204" pitchFamily="34" charset="0"/>
                <a:cs typeface="Arial" panose="020B0604020202020204" pitchFamily="34" charset="0"/>
              </a:rPr>
              <a:t>n</a:t>
            </a:r>
            <a:r>
              <a:rPr lang="zh-CN" altLang="en-US" sz="2800" dirty="0" smtClean="0">
                <a:solidFill>
                  <a:schemeClr val="tx1"/>
                </a:solidFill>
                <a:latin typeface="Arial" panose="020B0604020202020204" pitchFamily="34" charset="0"/>
                <a:cs typeface="Arial" panose="020B0604020202020204" pitchFamily="34" charset="0"/>
              </a:rPr>
              <a:t>.</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a process to find out the cause of sth. or information about sth.</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2944108"/>
            <a:ext cx="8104578" cy="954107"/>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道森相信，她与这个调查领域的</a:t>
            </a:r>
            <a:r>
              <a:rPr lang="zh-CN" altLang="en-US" sz="2800" dirty="0" smtClean="0">
                <a:solidFill>
                  <a:srgbClr val="333333"/>
                </a:solidFill>
                <a:latin typeface="Arial" panose="020B0604020202020204" pitchFamily="34" charset="0"/>
                <a:cs typeface="Arial" panose="020B0604020202020204" pitchFamily="34" charset="0"/>
                <a:sym typeface="Arial" panose="020B0604020202020204" pitchFamily="34" charset="0"/>
              </a:rPr>
              <a:t>个人</a:t>
            </a:r>
            <a:r>
              <a:rPr lang="zh-CN" altLang="en-US" sz="2800" dirty="0" smtClean="0">
                <a:solidFill>
                  <a:srgbClr val="333333"/>
                </a:solidFill>
                <a:latin typeface="Arial" panose="020B0604020202020204" pitchFamily="34" charset="0"/>
                <a:cs typeface="Arial" panose="020B0604020202020204" pitchFamily="34" charset="0"/>
              </a:rPr>
              <a:t>联系给了她独特的洞察力。</a:t>
            </a:r>
            <a:endParaRPr lang="zh-CN" altLang="en-US" sz="28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388" y="3958722"/>
            <a:ext cx="7993052" cy="1126462"/>
          </a:xfrm>
          <a:prstGeom prst="rect">
            <a:avLst/>
          </a:prstGeom>
          <a:noFill/>
        </p:spPr>
        <p:txBody>
          <a:bodyPr wrap="square" rtlCol="0">
            <a:spAutoFit/>
          </a:bodyPr>
          <a:lstStyle/>
          <a:p>
            <a:pPr marL="357505">
              <a:lnSpc>
                <a:spcPct val="120000"/>
              </a:lnSpc>
              <a:buFont typeface="Arial" panose="020B0604020202020204" pitchFamily="34" charset="0"/>
              <a:buNone/>
            </a:pPr>
            <a:r>
              <a:rPr lang="en-US" altLang="zh-CN" sz="2800" dirty="0" smtClean="0">
                <a:solidFill>
                  <a:srgbClr val="333333"/>
                </a:solidFill>
                <a:latin typeface="Arial" panose="020B0604020202020204" pitchFamily="34" charset="0"/>
                <a:cs typeface="Arial" panose="020B0604020202020204" pitchFamily="34" charset="0"/>
              </a:rPr>
              <a:t>Dawson believes her personal connection to this field of </a:t>
            </a:r>
            <a:r>
              <a:rPr lang="en-US" altLang="zh-CN" sz="2800" dirty="0" smtClean="0">
                <a:solidFill>
                  <a:srgbClr val="F79646"/>
                </a:solidFill>
                <a:latin typeface="Arial" panose="020B0604020202020204" pitchFamily="34" charset="0"/>
                <a:cs typeface="Arial" panose="020B0604020202020204" pitchFamily="34" charset="0"/>
              </a:rPr>
              <a:t>inquiry</a:t>
            </a:r>
            <a:r>
              <a:rPr lang="en-US" altLang="zh-CN" sz="2800" dirty="0" smtClean="0">
                <a:solidFill>
                  <a:srgbClr val="333333"/>
                </a:solidFill>
                <a:latin typeface="Arial" panose="020B0604020202020204" pitchFamily="34" charset="0"/>
                <a:cs typeface="Arial" panose="020B0604020202020204" pitchFamily="34" charset="0"/>
              </a:rPr>
              <a:t> gives her unique insights.</a:t>
            </a:r>
            <a:endParaRPr lang="zh-CN" altLang="en-US" sz="28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4037001"/>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388" y="1844824"/>
            <a:ext cx="8104578" cy="944880"/>
          </a:xfrm>
          <a:prstGeom prst="rect">
            <a:avLst/>
          </a:prstGeom>
          <a:noFill/>
        </p:spPr>
        <p:txBody>
          <a:bodyPr wrap="square" rtlCol="0">
            <a:spAutoFit/>
          </a:bodyPr>
          <a:lstStyle/>
          <a:p>
            <a:pPr>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Soon after, I made </a:t>
            </a:r>
            <a:r>
              <a:rPr lang="en-US" altLang="zh-CN" sz="2800" dirty="0" smtClean="0">
                <a:solidFill>
                  <a:srgbClr val="333333"/>
                </a:solidFill>
                <a:latin typeface="Arial" panose="020B0604020202020204" pitchFamily="34" charset="0"/>
                <a:cs typeface="Arial" panose="020B0604020202020204" pitchFamily="34" charset="0"/>
              </a:rPr>
              <a:t>a </a:t>
            </a:r>
            <a:r>
              <a:rPr lang="zh-CN" altLang="en-US" sz="2800" dirty="0" smtClean="0">
                <a:solidFill>
                  <a:srgbClr val="333333"/>
                </a:solidFill>
                <a:latin typeface="Arial" panose="020B0604020202020204" pitchFamily="34" charset="0"/>
                <a:cs typeface="Arial" panose="020B0604020202020204" pitchFamily="34" charset="0"/>
              </a:rPr>
              <a:t>confidential </a:t>
            </a:r>
            <a:r>
              <a:rPr lang="zh-CN" altLang="en-US" sz="2800" dirty="0" smtClean="0">
                <a:solidFill>
                  <a:srgbClr val="F79646"/>
                </a:solidFill>
                <a:latin typeface="Arial" panose="020B0604020202020204" pitchFamily="34" charset="0"/>
                <a:cs typeface="Arial" panose="020B0604020202020204" pitchFamily="34" charset="0"/>
              </a:rPr>
              <a:t>inquiry</a:t>
            </a:r>
            <a:r>
              <a:rPr lang="zh-CN" altLang="en-US" sz="2800" dirty="0" smtClean="0">
                <a:solidFill>
                  <a:srgbClr val="333333"/>
                </a:solidFill>
                <a:latin typeface="Arial" panose="020B0604020202020204" pitchFamily="34" charset="0"/>
                <a:cs typeface="Arial" panose="020B0604020202020204" pitchFamily="34" charset="0"/>
              </a:rPr>
              <a:t> as to how and when this accident happened</a:t>
            </a:r>
            <a:r>
              <a:rPr lang="en-US" altLang="zh-CN" sz="2800" dirty="0" smtClean="0">
                <a:solidFill>
                  <a:srgbClr val="333333"/>
                </a:solidFill>
                <a:latin typeface="Arial" panose="020B0604020202020204" pitchFamily="34" charset="0"/>
                <a:cs typeface="Arial" panose="020B0604020202020204" pitchFamily="34" charset="0"/>
              </a:rPr>
              <a:t>.</a:t>
            </a:r>
          </a:p>
        </p:txBody>
      </p:sp>
      <p:sp>
        <p:nvSpPr>
          <p:cNvPr id="12" name="矩形 11"/>
          <p:cNvSpPr/>
          <p:nvPr/>
        </p:nvSpPr>
        <p:spPr>
          <a:xfrm>
            <a:off x="19685" y="648499"/>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8" grpId="0"/>
      <p:bldP spid="9" grpId="0"/>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algn="just">
              <a:lnSpc>
                <a:spcPct val="120000"/>
              </a:lnSpc>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4    The best leaders learn to </a:t>
            </a:r>
            <a:r>
              <a:rPr lang="en-US" altLang="zh-CN" sz="2400" u="sng" dirty="0" smtClean="0">
                <a:solidFill>
                  <a:srgbClr val="F79646"/>
                </a:solidFill>
                <a:latin typeface="Arial" panose="020B0604020202020204" pitchFamily="34" charset="0"/>
                <a:cs typeface="Arial" panose="020B0604020202020204" pitchFamily="34" charset="0"/>
              </a:rPr>
              <a:t>sidestep</a:t>
            </a:r>
            <a:r>
              <a:rPr lang="en-US" altLang="zh-CN" sz="2400" dirty="0" smtClean="0">
                <a:solidFill>
                  <a:srgbClr val="333333"/>
                </a:solidFill>
                <a:latin typeface="Arial" panose="020B0604020202020204" pitchFamily="34" charset="0"/>
                <a:cs typeface="Arial" panose="020B0604020202020204" pitchFamily="34" charset="0"/>
              </a:rPr>
              <a:t> these unrealistic expectations by accepting themselves for who they are today while continually striving to be better tomorrow. These individuals come to understand that struggle is a natural part of leadership and that it is often the struggle itself that unlocks the potential for the greatest growth. Instead of denying the struggle or feeling </a:t>
            </a:r>
            <a:r>
              <a:rPr lang="en-US" altLang="zh-CN" sz="2400" u="sng" dirty="0" smtClean="0">
                <a:solidFill>
                  <a:srgbClr val="F79646"/>
                </a:solidFill>
                <a:latin typeface="Arial" panose="020B0604020202020204" pitchFamily="34" charset="0"/>
                <a:cs typeface="Arial" panose="020B0604020202020204" pitchFamily="34" charset="0"/>
              </a:rPr>
              <a:t>diminished</a:t>
            </a:r>
            <a:r>
              <a:rPr lang="en-US" altLang="zh-CN" sz="2400" dirty="0" smtClean="0">
                <a:solidFill>
                  <a:srgbClr val="333333"/>
                </a:solidFill>
                <a:latin typeface="Arial" panose="020B0604020202020204" pitchFamily="34" charset="0"/>
                <a:cs typeface="Arial" panose="020B0604020202020204" pitchFamily="34" charset="0"/>
              </a:rPr>
              <a:t> by it, </a:t>
            </a:r>
          </a:p>
        </p:txBody>
      </p:sp>
      <p:sp>
        <p:nvSpPr>
          <p:cNvPr id="7" name="TextBox 6"/>
          <p:cNvSpPr txBox="1"/>
          <p:nvPr/>
        </p:nvSpPr>
        <p:spPr>
          <a:xfrm>
            <a:off x="539115" y="3789045"/>
            <a:ext cx="8104505" cy="1407795"/>
          </a:xfrm>
          <a:prstGeom prst="rect">
            <a:avLst/>
          </a:prstGeom>
          <a:noFill/>
        </p:spPr>
        <p:txBody>
          <a:bodyPr wrap="square" rtlCol="0">
            <a:spAutoFit/>
          </a:bodyPr>
          <a:lstStyle/>
          <a:p>
            <a:pPr algn="just">
              <a:lnSpc>
                <a:spcPct val="120000"/>
              </a:lnSpc>
              <a:buFont typeface="Arial" panose="020B0604020202020204" pitchFamily="34" charset="0"/>
              <a:buNone/>
            </a:pPr>
            <a:r>
              <a:rPr lang="en-US" altLang="zh-CN" sz="2400" dirty="0" smtClean="0">
                <a:solidFill>
                  <a:srgbClr val="333333"/>
                </a:solidFill>
                <a:latin typeface="Arial" panose="020B0604020202020204" pitchFamily="34" charset="0"/>
                <a:cs typeface="Arial" panose="020B0604020202020204" pitchFamily="34" charset="0"/>
              </a:rPr>
              <a:t>they learn to embrace it as an art to be mastered. Consequently, they develop skills, capabilities, and practices that help them cope with challenge and </a:t>
            </a:r>
            <a:r>
              <a:rPr lang="en-US" altLang="zh-CN" sz="2400" u="sng" dirty="0" smtClean="0">
                <a:solidFill>
                  <a:srgbClr val="F79646"/>
                </a:solidFill>
                <a:latin typeface="Arial" panose="020B0604020202020204" pitchFamily="34" charset="0"/>
                <a:cs typeface="Arial" panose="020B0604020202020204" pitchFamily="34" charset="0"/>
              </a:rPr>
              <a:t>adversity</a:t>
            </a:r>
            <a:r>
              <a:rPr lang="en-US" altLang="zh-CN" sz="2400" dirty="0" smtClean="0">
                <a:solidFill>
                  <a:srgbClr val="333333"/>
                </a:solidFill>
                <a:latin typeface="Arial" panose="020B0604020202020204" pitchFamily="34" charset="0"/>
                <a:cs typeface="Arial" panose="020B0604020202020204" pitchFamily="34" charset="0"/>
              </a:rPr>
              <a:t>.</a:t>
            </a:r>
          </a:p>
        </p:txBody>
      </p:sp>
      <p:sp>
        <p:nvSpPr>
          <p:cNvPr id="8" name="矩形 7">
            <a:hlinkClick r:id="rId4" action="ppaction://hlinksldjump"/>
          </p:cNvPr>
          <p:cNvSpPr/>
          <p:nvPr/>
        </p:nvSpPr>
        <p:spPr>
          <a:xfrm>
            <a:off x="4932040" y="836712"/>
            <a:ext cx="129614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5" action="ppaction://hlinksldjump"/>
          </p:cNvPr>
          <p:cNvSpPr/>
          <p:nvPr/>
        </p:nvSpPr>
        <p:spPr>
          <a:xfrm>
            <a:off x="7289765" y="4725144"/>
            <a:ext cx="129614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6" action="ppaction://hlinksldjump"/>
          </p:cNvPr>
          <p:cNvSpPr/>
          <p:nvPr/>
        </p:nvSpPr>
        <p:spPr>
          <a:xfrm>
            <a:off x="6156176" y="3429000"/>
            <a:ext cx="158417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7" descr="C:\Users\CC\Desktop\播放.png"/>
          <p:cNvPicPr>
            <a:picLocks noChangeAspect="1" noChangeArrowheads="1"/>
          </p:cNvPicPr>
          <p:nvPr/>
        </p:nvPicPr>
        <p:blipFill>
          <a:blip r:embed="rId7" cstate="print"/>
          <a:srcRect/>
          <a:stretch>
            <a:fillRect/>
          </a:stretch>
        </p:blipFill>
        <p:spPr bwMode="auto">
          <a:xfrm>
            <a:off x="8636063" y="1643050"/>
            <a:ext cx="507937" cy="482540"/>
          </a:xfrm>
          <a:prstGeom prst="rect">
            <a:avLst/>
          </a:prstGeom>
          <a:noFill/>
        </p:spPr>
      </p:pic>
      <p:pic>
        <p:nvPicPr>
          <p:cNvPr id="13" name="Picture 8" descr="C:\Users\CC\Desktop\暂停.png"/>
          <p:cNvPicPr>
            <a:picLocks noChangeAspect="1" noChangeArrowheads="1"/>
          </p:cNvPicPr>
          <p:nvPr/>
        </p:nvPicPr>
        <p:blipFill>
          <a:blip r:embed="rId8" cstate="print"/>
          <a:srcRect/>
          <a:stretch>
            <a:fillRect/>
          </a:stretch>
        </p:blipFill>
        <p:spPr bwMode="auto">
          <a:xfrm>
            <a:off x="8636063" y="2162696"/>
            <a:ext cx="507937" cy="482540"/>
          </a:xfrm>
          <a:prstGeom prst="rect">
            <a:avLst/>
          </a:prstGeom>
          <a:noFill/>
        </p:spPr>
      </p:pic>
      <p:pic>
        <p:nvPicPr>
          <p:cNvPr id="14" name="Picture 9" descr="C:\Users\CC\Desktop\停止.png"/>
          <p:cNvPicPr>
            <a:picLocks noChangeAspect="1" noChangeArrowheads="1"/>
          </p:cNvPicPr>
          <p:nvPr/>
        </p:nvPicPr>
        <p:blipFill>
          <a:blip r:embed="rId9" cstate="print"/>
          <a:srcRect/>
          <a:stretch>
            <a:fillRect/>
          </a:stretch>
        </p:blipFill>
        <p:spPr bwMode="auto">
          <a:xfrm>
            <a:off x="8636063" y="2682342"/>
            <a:ext cx="507937" cy="482540"/>
          </a:xfrm>
          <a:prstGeom prst="rect">
            <a:avLst/>
          </a:prstGeom>
          <a:noFill/>
        </p:spPr>
      </p:pic>
      <p:pic>
        <p:nvPicPr>
          <p:cNvPr id="15" name="Picture 10" descr="C:\Users\CC\Desktop\链接.png">
            <a:hlinkClick r:id="rId10" action="ppaction://hlinkfile"/>
          </p:cNvPr>
          <p:cNvPicPr>
            <a:picLocks noChangeAspect="1" noChangeArrowheads="1"/>
          </p:cNvPicPr>
          <p:nvPr/>
        </p:nvPicPr>
        <p:blipFill>
          <a:blip r:embed="rId11" cstate="print"/>
          <a:srcRect/>
          <a:stretch>
            <a:fillRect/>
          </a:stretch>
        </p:blipFill>
        <p:spPr bwMode="auto">
          <a:xfrm>
            <a:off x="8636063" y="3201988"/>
            <a:ext cx="507937" cy="482540"/>
          </a:xfrm>
          <a:prstGeom prst="rect">
            <a:avLst/>
          </a:prstGeom>
          <a:noFill/>
        </p:spPr>
      </p:pic>
      <p:pic>
        <p:nvPicPr>
          <p:cNvPr id="16" name="05.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2" cstate="print"/>
          <a:stretch>
            <a:fillRect/>
          </a:stretch>
        </p:blipFill>
        <p:spPr>
          <a:xfrm>
            <a:off x="9756576" y="2132856"/>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Right)">
                                      <p:cBhvr>
                                        <p:cTn id="7" dur="500"/>
                                        <p:tgtEl>
                                          <p:spTgt spid="1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Right)">
                                      <p:cBhvr>
                                        <p:cTn id="11" dur="500"/>
                                        <p:tgtEl>
                                          <p:spTgt spid="13"/>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lide(fromRight)">
                                      <p:cBhvr>
                                        <p:cTn id="15" dur="500"/>
                                        <p:tgtEl>
                                          <p:spTgt spid="14"/>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lide(fromRigh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21" restart="whenNotActive" fill="hold" evtFilter="cancelBubble" nodeType="interactiveSeq">
                <p:stCondLst>
                  <p:cond evt="onClick" delay="0">
                    <p:tgtEl>
                      <p:spTgt spid="1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6"/>
                                        </p:tgtEl>
                                      </p:cBhvr>
                                    </p:cmd>
                                  </p:childTnLst>
                                </p:cTn>
                              </p:par>
                            </p:childTnLst>
                          </p:cTn>
                        </p:par>
                      </p:childTnLst>
                    </p:cTn>
                  </p:par>
                </p:childTnLst>
              </p:cTn>
              <p:nextCondLst>
                <p:cond evt="onClick" delay="0">
                  <p:tgtEl>
                    <p:spTgt spid="12"/>
                  </p:tgtEl>
                </p:cond>
              </p:nextCondLst>
            </p:seq>
            <p:seq concurrent="1" nextAc="seek">
              <p:cTn id="26" restart="whenNotActive" fill="hold" evtFilter="cancelBubble" nodeType="interactiveSeq">
                <p:stCondLst>
                  <p:cond evt="onClick" delay="0">
                    <p:tgtEl>
                      <p:spTgt spid="13"/>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6"/>
                                        </p:tgtEl>
                                      </p:cBhvr>
                                    </p:cmd>
                                  </p:childTnLst>
                                </p:cTn>
                              </p:par>
                            </p:childTnLst>
                          </p:cTn>
                        </p:par>
                      </p:childTnLst>
                    </p:cTn>
                  </p:par>
                </p:childTnLst>
              </p:cTn>
              <p:nextCondLst>
                <p:cond evt="onClick" delay="0">
                  <p:tgtEl>
                    <p:spTgt spid="13"/>
                  </p:tgtEl>
                </p:cond>
              </p:nextCondLst>
            </p:seq>
            <p:seq concurrent="1" nextAc="seek">
              <p:cTn id="31" restart="whenNotActive" fill="hold" evtFilter="cancelBubble" nodeType="interactiveSeq">
                <p:stCondLst>
                  <p:cond evt="onClick" delay="0">
                    <p:tgtEl>
                      <p:spTgt spid="14"/>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6"/>
                                        </p:tgtEl>
                                      </p:cBhvr>
                                    </p:cmd>
                                  </p:childTnLst>
                                </p:cTn>
                              </p:par>
                            </p:childTnLst>
                          </p:cTn>
                        </p:par>
                      </p:childTnLst>
                    </p:cTn>
                  </p:par>
                </p:childTnLst>
              </p:cTn>
              <p:nextCondLst>
                <p:cond evt="onClick" delay="0">
                  <p:tgtEl>
                    <p:spTgt spid="14"/>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883920"/>
          </a:xfrm>
          <a:prstGeom prst="rect">
            <a:avLst/>
          </a:prstGeom>
          <a:noFill/>
        </p:spPr>
        <p:txBody>
          <a:bodyPr wrap="square" rtlCol="0">
            <a:spAutoFit/>
          </a:bodyPr>
          <a:lstStyle/>
          <a:p>
            <a:pPr>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rPr>
              <a:t>30. </a:t>
            </a:r>
            <a:r>
              <a:rPr lang="zh-CN" altLang="en-US" sz="2600" dirty="0" smtClean="0">
                <a:solidFill>
                  <a:srgbClr val="F79646"/>
                </a:solidFill>
                <a:latin typeface="Arial" panose="020B0604020202020204" pitchFamily="34" charset="0"/>
                <a:cs typeface="Arial" panose="020B0604020202020204" pitchFamily="34" charset="0"/>
              </a:rPr>
              <a:t>distinct </a:t>
            </a:r>
            <a:r>
              <a:rPr lang="zh-CN" altLang="en-US" sz="2600" dirty="0" smtClean="0">
                <a:solidFill>
                  <a:srgbClr val="333333"/>
                </a:solidFill>
                <a:latin typeface="Arial" panose="020B0604020202020204" pitchFamily="34" charset="0"/>
                <a:cs typeface="Arial" panose="020B0604020202020204" pitchFamily="34" charset="0"/>
              </a:rPr>
              <a:t>(Para. 11)</a:t>
            </a:r>
            <a:r>
              <a:rPr lang="zh-CN" altLang="en-US" sz="2600" dirty="0" smtClean="0">
                <a:solidFill>
                  <a:schemeClr val="tx1"/>
                </a:solidFill>
                <a:latin typeface="Arial" panose="020B0604020202020204" pitchFamily="34" charset="0"/>
                <a:cs typeface="Arial" panose="020B0604020202020204" pitchFamily="34" charset="0"/>
              </a:rPr>
              <a:t>: </a:t>
            </a:r>
            <a:r>
              <a:rPr lang="zh-CN" altLang="en-US" sz="2600" i="1" dirty="0" smtClean="0">
                <a:solidFill>
                  <a:schemeClr val="tx1"/>
                </a:solidFill>
                <a:latin typeface="Arial" panose="020B0604020202020204" pitchFamily="34" charset="0"/>
                <a:cs typeface="Arial" panose="020B0604020202020204" pitchFamily="34" charset="0"/>
              </a:rPr>
              <a:t>adj</a:t>
            </a:r>
            <a:r>
              <a:rPr lang="zh-CN" altLang="en-US" sz="2600" dirty="0" smtClean="0">
                <a:solidFill>
                  <a:schemeClr val="tx1"/>
                </a:solidFill>
                <a:latin typeface="Arial" panose="020B0604020202020204" pitchFamily="34" charset="0"/>
                <a:cs typeface="Arial" panose="020B0604020202020204" pitchFamily="34" charset="0"/>
              </a:rPr>
              <a:t>.</a:t>
            </a:r>
            <a:r>
              <a:rPr lang="zh-CN" altLang="en-US" sz="2600" dirty="0" smtClean="0">
                <a:solidFill>
                  <a:srgbClr val="F79646"/>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easily or clearly heard,</a:t>
            </a:r>
            <a:endParaRPr lang="en-US" altLang="zh-CN" sz="2600" dirty="0" smtClean="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None/>
            </a:pPr>
            <a:r>
              <a:rPr lang="en-US" altLang="zh-CN" sz="2600" dirty="0">
                <a:solidFill>
                  <a:srgbClr val="333333"/>
                </a:solidFill>
                <a:latin typeface="Arial" panose="020B0604020202020204" pitchFamily="34" charset="0"/>
                <a:cs typeface="Arial" panose="020B0604020202020204" pitchFamily="34" charset="0"/>
              </a:rPr>
              <a:t> </a:t>
            </a:r>
            <a:r>
              <a:rPr lang="en-US" altLang="zh-CN" sz="2600" dirty="0" smtClean="0">
                <a:solidFill>
                  <a:srgbClr val="333333"/>
                </a:solidFill>
                <a:latin typeface="Arial" panose="020B0604020202020204" pitchFamily="34" charset="0"/>
                <a:cs typeface="Arial" panose="020B0604020202020204" pitchFamily="34" charset="0"/>
              </a:rPr>
              <a:t>     </a:t>
            </a:r>
            <a:r>
              <a:rPr lang="zh-CN" altLang="en-US" sz="2600" dirty="0" smtClean="0">
                <a:solidFill>
                  <a:srgbClr val="333333"/>
                </a:solidFill>
                <a:latin typeface="Arial" panose="020B0604020202020204" pitchFamily="34" charset="0"/>
                <a:cs typeface="Arial" panose="020B0604020202020204" pitchFamily="34" charset="0"/>
              </a:rPr>
              <a:t>seen, felt, etc.</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40023" y="2687449"/>
            <a:ext cx="8104578" cy="492443"/>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rPr>
              <a:t>房间里尼古丁的气味</a:t>
            </a:r>
            <a:r>
              <a:rPr lang="zh-CN" altLang="en-US" sz="2600" dirty="0" smtClean="0">
                <a:solidFill>
                  <a:srgbClr val="333333"/>
                </a:solidFill>
                <a:latin typeface="Arial" panose="020B0604020202020204" pitchFamily="34" charset="0"/>
                <a:cs typeface="Arial" panose="020B0604020202020204" pitchFamily="34" charset="0"/>
                <a:sym typeface="Arial" panose="020B0604020202020204" pitchFamily="34" charset="0"/>
              </a:rPr>
              <a:t>随处可闻</a:t>
            </a:r>
            <a:r>
              <a:rPr lang="zh-CN" altLang="en-US" sz="2600" dirty="0" smtClean="0">
                <a:solidFill>
                  <a:srgbClr val="333333"/>
                </a:solidFill>
                <a:latin typeface="Arial" panose="020B0604020202020204" pitchFamily="34" charset="0"/>
                <a:cs typeface="Arial" panose="020B0604020202020204" pitchFamily="34" charset="0"/>
              </a:rPr>
              <a:t>。</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8" name="TextBox 7"/>
          <p:cNvSpPr txBox="1"/>
          <p:nvPr/>
        </p:nvSpPr>
        <p:spPr>
          <a:xfrm>
            <a:off x="539552" y="3289359"/>
            <a:ext cx="7993052" cy="572464"/>
          </a:xfrm>
          <a:prstGeom prst="rect">
            <a:avLst/>
          </a:prstGeom>
          <a:noFill/>
        </p:spPr>
        <p:txBody>
          <a:bodyPr wrap="square" rtlCol="0">
            <a:spAutoFit/>
          </a:bodyPr>
          <a:lstStyle/>
          <a:p>
            <a:pPr marL="357505">
              <a:lnSpc>
                <a:spcPct val="120000"/>
              </a:lnSpc>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rPr>
              <a:t>There was a </a:t>
            </a:r>
            <a:r>
              <a:rPr lang="zh-CN" altLang="en-US" sz="2600" dirty="0" smtClean="0">
                <a:solidFill>
                  <a:srgbClr val="F79646"/>
                </a:solidFill>
                <a:latin typeface="Arial" panose="020B0604020202020204" pitchFamily="34" charset="0"/>
                <a:cs typeface="Arial" panose="020B0604020202020204" pitchFamily="34" charset="0"/>
              </a:rPr>
              <a:t>distinct</a:t>
            </a:r>
            <a:r>
              <a:rPr lang="zh-CN" altLang="en-US" sz="2600" dirty="0" smtClean="0">
                <a:solidFill>
                  <a:srgbClr val="333333"/>
                </a:solidFill>
                <a:latin typeface="Arial" panose="020B0604020202020204" pitchFamily="34" charset="0"/>
                <a:cs typeface="Arial" panose="020B0604020202020204" pitchFamily="34" charset="0"/>
              </a:rPr>
              <a:t> smell of nicotine in the room.</a:t>
            </a:r>
            <a:endParaRPr lang="zh-CN" altLang="en-US" sz="2600" dirty="0">
              <a:solidFill>
                <a:srgbClr val="333333"/>
              </a:solidFill>
              <a:latin typeface="Arial" panose="020B0604020202020204" pitchFamily="34" charset="0"/>
              <a:cs typeface="Arial" panose="020B0604020202020204"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463057" y="3349203"/>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20338" y="1794793"/>
            <a:ext cx="8104578" cy="892552"/>
          </a:xfrm>
          <a:prstGeom prst="rect">
            <a:avLst/>
          </a:prstGeom>
          <a:noFill/>
        </p:spPr>
        <p:txBody>
          <a:bodyPr wrap="square" rtlCol="0">
            <a:spAutoFit/>
          </a:bodyPr>
          <a:lstStyle/>
          <a:p>
            <a:pPr>
              <a:buFont typeface="Arial" panose="020B0604020202020204" pitchFamily="34" charset="0"/>
              <a:buNone/>
            </a:pPr>
            <a:r>
              <a:rPr lang="zh-CN" altLang="en-US" sz="2600" dirty="0" smtClean="0">
                <a:solidFill>
                  <a:srgbClr val="333333"/>
                </a:solidFill>
                <a:latin typeface="Arial" panose="020B0604020202020204" pitchFamily="34" charset="0"/>
                <a:cs typeface="Arial" panose="020B0604020202020204" pitchFamily="34" charset="0"/>
              </a:rPr>
              <a:t>He noticed the </a:t>
            </a:r>
            <a:r>
              <a:rPr lang="zh-CN" altLang="en-US" sz="2600" dirty="0" smtClean="0">
                <a:solidFill>
                  <a:srgbClr val="F79646"/>
                </a:solidFill>
                <a:latin typeface="Arial" panose="020B0604020202020204" pitchFamily="34" charset="0"/>
                <a:cs typeface="Arial" panose="020B0604020202020204" pitchFamily="34" charset="0"/>
              </a:rPr>
              <a:t>distinct</a:t>
            </a:r>
            <a:r>
              <a:rPr lang="zh-CN" altLang="en-US" sz="2600" dirty="0" smtClean="0">
                <a:solidFill>
                  <a:srgbClr val="333333"/>
                </a:solidFill>
                <a:latin typeface="Arial" panose="020B0604020202020204" pitchFamily="34" charset="0"/>
                <a:cs typeface="Arial" panose="020B0604020202020204" pitchFamily="34" charset="0"/>
              </a:rPr>
              <a:t> note of annoyance in her words.</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12" name="TextBox 11"/>
          <p:cNvSpPr txBox="1"/>
          <p:nvPr/>
        </p:nvSpPr>
        <p:spPr>
          <a:xfrm>
            <a:off x="539552" y="3976608"/>
            <a:ext cx="8104578" cy="892552"/>
          </a:xfrm>
          <a:prstGeom prst="rect">
            <a:avLst/>
          </a:prstGeom>
          <a:noFill/>
        </p:spPr>
        <p:txBody>
          <a:bodyPr wrap="square" rtlCol="0">
            <a:spAutoFit/>
          </a:bodyPr>
          <a:lstStyle/>
          <a:p>
            <a:pPr>
              <a:buFont typeface="Arial" panose="020B0604020202020204" pitchFamily="34" charset="0"/>
              <a:buNone/>
            </a:pPr>
            <a:r>
              <a:rPr lang="en-US" altLang="zh-CN" sz="2600" dirty="0" smtClean="0">
                <a:solidFill>
                  <a:srgbClr val="F79646"/>
                </a:solidFill>
                <a:latin typeface="Arial" panose="020B0604020202020204" pitchFamily="34" charset="0"/>
                <a:cs typeface="Arial" panose="020B0604020202020204" pitchFamily="34" charset="0"/>
              </a:rPr>
              <a:t>distinctive: </a:t>
            </a:r>
            <a:r>
              <a:rPr lang="zh-CN" altLang="en-US" sz="2600" i="1" dirty="0" smtClean="0">
                <a:solidFill>
                  <a:schemeClr val="tx1"/>
                </a:solidFill>
                <a:latin typeface="Arial" panose="020B0604020202020204" pitchFamily="34" charset="0"/>
                <a:cs typeface="Arial" panose="020B0604020202020204" pitchFamily="34" charset="0"/>
              </a:rPr>
              <a:t>adj</a:t>
            </a:r>
            <a:r>
              <a:rPr lang="zh-CN" altLang="en-US" sz="2600" dirty="0" smtClean="0">
                <a:solidFill>
                  <a:schemeClr val="tx1"/>
                </a:solidFill>
                <a:latin typeface="Arial" panose="020B0604020202020204" pitchFamily="34" charset="0"/>
                <a:cs typeface="Arial" panose="020B0604020202020204" pitchFamily="34" charset="0"/>
              </a:rPr>
              <a:t>.</a:t>
            </a:r>
            <a:r>
              <a:rPr lang="en-US" altLang="zh-CN" sz="2600" dirty="0" smtClean="0">
                <a:solidFill>
                  <a:schemeClr val="tx1"/>
                </a:solidFill>
                <a:latin typeface="Arial" panose="020B0604020202020204" pitchFamily="34" charset="0"/>
                <a:cs typeface="Arial" panose="020B0604020202020204" pitchFamily="34" charset="0"/>
              </a:rPr>
              <a:t> </a:t>
            </a:r>
            <a:r>
              <a:rPr lang="en-US" altLang="zh-CN" sz="2600" dirty="0" smtClean="0">
                <a:solidFill>
                  <a:srgbClr val="333333"/>
                </a:solidFill>
                <a:latin typeface="Arial" panose="020B0604020202020204" pitchFamily="34" charset="0"/>
                <a:cs typeface="Arial" panose="020B0604020202020204" pitchFamily="34" charset="0"/>
              </a:rPr>
              <a:t>having a quality or characteristic that makes sth. different and easily noticed</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13" name="TextBox 12"/>
          <p:cNvSpPr txBox="1"/>
          <p:nvPr/>
        </p:nvSpPr>
        <p:spPr>
          <a:xfrm>
            <a:off x="539552" y="5085184"/>
            <a:ext cx="8104578" cy="892552"/>
          </a:xfrm>
          <a:prstGeom prst="rect">
            <a:avLst/>
          </a:prstGeom>
          <a:noFill/>
        </p:spPr>
        <p:txBody>
          <a:bodyPr wrap="square" rtlCol="0">
            <a:spAutoFit/>
          </a:bodyPr>
          <a:lstStyle/>
          <a:p>
            <a:pPr>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rPr>
              <a:t>One of the most </a:t>
            </a:r>
            <a:r>
              <a:rPr lang="en-US" altLang="zh-CN" sz="2600" dirty="0" smtClean="0">
                <a:solidFill>
                  <a:srgbClr val="F79646"/>
                </a:solidFill>
                <a:latin typeface="Arial" panose="020B0604020202020204" pitchFamily="34" charset="0"/>
                <a:cs typeface="Arial" panose="020B0604020202020204" pitchFamily="34" charset="0"/>
              </a:rPr>
              <a:t>distinctive</a:t>
            </a:r>
            <a:r>
              <a:rPr lang="en-US" altLang="zh-CN" sz="2600" dirty="0" smtClean="0">
                <a:solidFill>
                  <a:srgbClr val="333333"/>
                </a:solidFill>
                <a:latin typeface="Arial" panose="020B0604020202020204" pitchFamily="34" charset="0"/>
                <a:cs typeface="Arial" panose="020B0604020202020204" pitchFamily="34" charset="0"/>
              </a:rPr>
              <a:t> human characteristics is the ability to understand and use symbols.</a:t>
            </a:r>
            <a:endParaRPr lang="en-US" altLang="zh-CN" sz="2600" dirty="0">
              <a:solidFill>
                <a:srgbClr val="333333"/>
              </a:solidFill>
              <a:latin typeface="Arial" panose="020B0604020202020204" pitchFamily="34" charset="0"/>
              <a:cs typeface="Arial" panose="020B0604020202020204" pitchFamily="34" charset="0"/>
            </a:endParaRPr>
          </a:p>
        </p:txBody>
      </p:sp>
      <p:sp>
        <p:nvSpPr>
          <p:cNvPr id="14" name="矩形 13"/>
          <p:cNvSpPr/>
          <p:nvPr/>
        </p:nvSpPr>
        <p:spPr>
          <a:xfrm>
            <a:off x="627" y="730385"/>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Left)">
                                      <p:cBhvr>
                                        <p:cTn id="31" dur="500"/>
                                        <p:tgtEl>
                                          <p:spTgt spid="1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6" grpId="0"/>
      <p:bldP spid="8" grpId="0"/>
      <p:bldP spid="9" grpId="0"/>
      <p:bldP spid="12" grpId="0"/>
      <p:bldP spid="13" grpId="0"/>
      <p:bldP spid="14"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76400"/>
          </a:xfrm>
          <a:prstGeom prst="rect">
            <a:avLst/>
          </a:prstGeom>
          <a:noFill/>
        </p:spPr>
        <p:txBody>
          <a:bodyPr wrap="square" rtlCol="0">
            <a:spAutoFit/>
          </a:bodyPr>
          <a:lstStyle/>
          <a:p>
            <a:pPr marL="624205" indent="-624205">
              <a:buFont typeface="Arial" panose="020B0604020202020204" pitchFamily="34" charset="0"/>
              <a:buNone/>
            </a:pPr>
            <a:r>
              <a:rPr lang="en-US" altLang="zh-CN" sz="2600" dirty="0" smtClean="0">
                <a:solidFill>
                  <a:srgbClr val="333333"/>
                </a:solidFill>
                <a:latin typeface="Arial" panose="020B0604020202020204" pitchFamily="34" charset="0"/>
                <a:cs typeface="Arial" panose="020B0604020202020204" pitchFamily="34" charset="0"/>
              </a:rPr>
              <a:t>31. </a:t>
            </a:r>
            <a:r>
              <a:rPr lang="zh-CN" altLang="en-US" sz="2600" dirty="0" smtClean="0">
                <a:solidFill>
                  <a:srgbClr val="333333"/>
                </a:solidFill>
                <a:latin typeface="Arial" panose="020B0604020202020204" pitchFamily="34" charset="0"/>
                <a:cs typeface="Arial" panose="020B0604020202020204" pitchFamily="34" charset="0"/>
              </a:rPr>
              <a:t>Outcomes were influenced largely by how effectively leaders channeled their energies to accept and embrace change and adaptively engage in the struggle</a:t>
            </a:r>
            <a:r>
              <a:rPr lang="en-US" altLang="zh-CN" sz="2600" dirty="0" smtClean="0">
                <a:solidFill>
                  <a:srgbClr val="333333"/>
                </a:solidFill>
                <a:latin typeface="Arial" panose="020B0604020202020204" pitchFamily="34" charset="0"/>
                <a:cs typeface="Arial" panose="020B0604020202020204" pitchFamily="34" charset="0"/>
              </a:rPr>
              <a:t>.</a:t>
            </a:r>
            <a:r>
              <a:rPr lang="zh-CN" altLang="en-US" sz="2600" dirty="0" smtClean="0">
                <a:solidFill>
                  <a:srgbClr val="333333"/>
                </a:solidFill>
                <a:latin typeface="Arial" panose="020B0604020202020204" pitchFamily="34" charset="0"/>
                <a:cs typeface="Arial" panose="020B0604020202020204" pitchFamily="34" charset="0"/>
              </a:rPr>
              <a:t> (Para. 12) </a:t>
            </a:r>
            <a:endParaRPr lang="zh-CN" altLang="en-US" sz="2600" dirty="0">
              <a:solidFill>
                <a:srgbClr val="333333"/>
              </a:solidFill>
              <a:latin typeface="Arial" panose="020B0604020202020204" pitchFamily="34" charset="0"/>
              <a:cs typeface="Arial" panose="020B0604020202020204"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492896"/>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[Paraphrase]:</a:t>
            </a:r>
          </a:p>
        </p:txBody>
      </p:sp>
      <p:sp>
        <p:nvSpPr>
          <p:cNvPr id="10" name="TextBox 9"/>
          <p:cNvSpPr txBox="1"/>
          <p:nvPr/>
        </p:nvSpPr>
        <p:spPr>
          <a:xfrm>
            <a:off x="539388" y="3059831"/>
            <a:ext cx="8104578" cy="1488613"/>
          </a:xfrm>
          <a:prstGeom prst="rect">
            <a:avLst/>
          </a:prstGeom>
          <a:noFill/>
        </p:spPr>
        <p:txBody>
          <a:bodyPr wrap="square" rtlCol="0">
            <a:spAutoFit/>
          </a:bodyPr>
          <a:lstStyle/>
          <a:p>
            <a:pPr algn="just">
              <a:lnSpc>
                <a:spcPct val="120000"/>
              </a:lnSpc>
              <a:defRPr/>
            </a:pPr>
            <a:r>
              <a:rPr lang="zh-CN" altLang="en-US" sz="2600" dirty="0" smtClean="0">
                <a:solidFill>
                  <a:srgbClr val="0C9CDB"/>
                </a:solidFill>
                <a:latin typeface="Arial" panose="020B0604020202020204" pitchFamily="34" charset="0"/>
                <a:cs typeface="Arial" panose="020B0604020202020204" pitchFamily="34" charset="0"/>
              </a:rPr>
              <a:t>The way leaders managed to </a:t>
            </a:r>
            <a:r>
              <a:rPr lang="en-US" altLang="zh-CN" sz="2600" dirty="0" smtClean="0">
                <a:solidFill>
                  <a:srgbClr val="0C9CDB"/>
                </a:solidFill>
                <a:latin typeface="Arial" panose="020B0604020202020204" pitchFamily="34" charset="0"/>
                <a:cs typeface="Arial" panose="020B0604020202020204" pitchFamily="34" charset="0"/>
              </a:rPr>
              <a:t>willingly </a:t>
            </a:r>
            <a:r>
              <a:rPr lang="zh-CN" altLang="en-US" sz="2600" dirty="0" smtClean="0">
                <a:solidFill>
                  <a:srgbClr val="0C9CDB"/>
                </a:solidFill>
                <a:latin typeface="Arial" panose="020B0604020202020204" pitchFamily="34" charset="0"/>
                <a:cs typeface="Arial" panose="020B0604020202020204" pitchFamily="34" charset="0"/>
              </a:rPr>
              <a:t>accept change and actively participate in the struggle would, to a large extent, shape the outcomes.</a:t>
            </a:r>
            <a:endParaRPr lang="zh-CN" altLang="en-US" sz="26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4653136"/>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r>
              <a:rPr lang="en-US" altLang="zh-CN" sz="2800" b="1" dirty="0" smtClean="0">
                <a:solidFill>
                  <a:srgbClr val="0C9CDB"/>
                </a:solidFill>
                <a:latin typeface="Arial" panose="020B0604020202020204" pitchFamily="34" charset="0"/>
                <a:cs typeface="Arial" panose="020B0604020202020204" pitchFamily="34" charset="0"/>
              </a:rPr>
              <a:t>Translation</a:t>
            </a:r>
            <a:r>
              <a:rPr lang="en-US" altLang="zh-CN" sz="2600" b="1" dirty="0" smtClean="0">
                <a:solidFill>
                  <a:srgbClr val="0C9CDB"/>
                </a:solidFill>
                <a:latin typeface="Arial" panose="020B0604020202020204" pitchFamily="34" charset="0"/>
                <a:ea typeface="宋体" panose="02010600030101010101" pitchFamily="2" charset="-122"/>
                <a:cs typeface="Arial" panose="020B0604020202020204" pitchFamily="34" charset="0"/>
              </a:rPr>
              <a:t>]:</a:t>
            </a:r>
          </a:p>
        </p:txBody>
      </p:sp>
      <p:sp>
        <p:nvSpPr>
          <p:cNvPr id="8" name="TextBox 7"/>
          <p:cNvSpPr txBox="1"/>
          <p:nvPr/>
        </p:nvSpPr>
        <p:spPr>
          <a:xfrm>
            <a:off x="539388" y="5220071"/>
            <a:ext cx="8104578" cy="1004890"/>
          </a:xfrm>
          <a:prstGeom prst="rect">
            <a:avLst/>
          </a:prstGeom>
          <a:noFill/>
        </p:spPr>
        <p:txBody>
          <a:bodyPr wrap="square" rtlCol="0">
            <a:spAutoFit/>
          </a:bodyPr>
          <a:lstStyle/>
          <a:p>
            <a:pPr algn="just">
              <a:lnSpc>
                <a:spcPct val="120000"/>
              </a:lnSpc>
              <a:defRPr/>
            </a:pPr>
            <a:r>
              <a:rPr lang="zh-CN" altLang="en-US" sz="2600" dirty="0" smtClean="0"/>
              <a:t>影响结局的因素主要是领导者如何有效地引导自己花精力来接受改变，抱着努力适应的态度投入抗争。</a:t>
            </a:r>
            <a:endParaRPr lang="zh-CN" altLang="en-US" sz="2600" dirty="0" smtClean="0">
              <a:solidFill>
                <a:srgbClr val="0C9CDB"/>
              </a:solidFill>
              <a:latin typeface="Arial" panose="020B0604020202020204" pitchFamily="34" charset="0"/>
              <a:ea typeface="宋体" panose="02010600030101010101" pitchFamily="2" charset="-122"/>
              <a:cs typeface="Arial" panose="020B0604020202020204" pitchFamily="34" charset="0"/>
            </a:endParaRPr>
          </a:p>
        </p:txBody>
      </p:sp>
      <p:sp>
        <p:nvSpPr>
          <p:cNvPr id="11" name="矩形 10"/>
          <p:cNvSpPr/>
          <p:nvPr/>
        </p:nvSpPr>
        <p:spPr>
          <a:xfrm>
            <a:off x="96520" y="72025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Top)">
                                      <p:cBhvr>
                                        <p:cTn id="22" dur="500"/>
                                        <p:tgtEl>
                                          <p:spTgt spid="8"/>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10" grpId="0"/>
      <p:bldP spid="7" grpId="0"/>
      <p:bldP spid="8" grpId="0"/>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732531"/>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5    Everyone is at their own unique stage in the leadership continuum and in their mastery of the art of struggle. Some leaders, especially those who are just starting out, may not be aware that their behavior is counterproductive. They have no self-regulatory mechanism, no brakes. Some are so oblivious that they just plunge ahead until they run into a brick wall. They have no awareness of how their own choices and blind spots get them into trouble, and they blame others for their misfortune</a:t>
            </a:r>
            <a:r>
              <a:rPr lang="en-US" altLang="zh-CN" sz="2800" dirty="0" smtClean="0">
                <a:solidFill>
                  <a:srgbClr val="333333"/>
                </a:solidFill>
                <a:latin typeface="Arial" panose="020B0604020202020204" pitchFamily="34" charset="0"/>
                <a:cs typeface="Arial" panose="020B0604020202020204" pitchFamily="34" charset="0"/>
              </a:rPr>
              <a:t>.</a:t>
            </a:r>
            <a:endParaRPr lang="en-US" altLang="zh-CN" sz="2800" dirty="0">
              <a:solidFill>
                <a:srgbClr val="333333"/>
              </a:solidFill>
              <a:latin typeface="Arial" panose="020B0604020202020204" pitchFamily="34" charset="0"/>
              <a:cs typeface="Arial" panose="020B0604020202020204" pitchFamily="34" charset="0"/>
            </a:endParaRPr>
          </a:p>
        </p:txBody>
      </p:sp>
      <p:sp>
        <p:nvSpPr>
          <p:cNvPr id="13" name="矩形 12">
            <a:hlinkClick r:id="rId4" action="ppaction://hlinksldjump"/>
          </p:cNvPr>
          <p:cNvSpPr/>
          <p:nvPr/>
        </p:nvSpPr>
        <p:spPr>
          <a:xfrm>
            <a:off x="3500430" y="857232"/>
            <a:ext cx="178595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5" action="ppaction://hlinksldjump"/>
          </p:cNvPr>
          <p:cNvSpPr/>
          <p:nvPr/>
        </p:nvSpPr>
        <p:spPr>
          <a:xfrm>
            <a:off x="5000628" y="3929066"/>
            <a:ext cx="135732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p:nvSpPr>
        <p:spPr>
          <a:xfrm>
            <a:off x="3500430" y="785794"/>
            <a:ext cx="1785950"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5" action="ppaction://hlinksldjump"/>
          </p:cNvPr>
          <p:cNvSpPr/>
          <p:nvPr/>
        </p:nvSpPr>
        <p:spPr>
          <a:xfrm>
            <a:off x="4786314" y="3857628"/>
            <a:ext cx="1571636"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10"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1"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2"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7" name="06.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1" cstate="print"/>
          <a:stretch>
            <a:fillRect/>
          </a:stretch>
        </p:blipFill>
        <p:spPr>
          <a:xfrm>
            <a:off x="9396536" y="1556792"/>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Right)">
                                      <p:cBhvr>
                                        <p:cTn id="15" dur="500"/>
                                        <p:tgtEl>
                                          <p:spTgt spid="11"/>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9"/>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10"/>
                  </p:tgtEl>
                </p:cond>
              </p:nextCondLst>
            </p:seq>
            <p:seq concurrent="1" nextAc="seek">
              <p:cTn id="31" restart="whenNotActive" fill="hold" evtFilter="cancelBubble" nodeType="interactiveSeq">
                <p:stCondLst>
                  <p:cond evt="onClick" delay="0">
                    <p:tgtEl>
                      <p:spTgt spid="11"/>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11"/>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185920"/>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800" dirty="0" smtClean="0">
                <a:solidFill>
                  <a:srgbClr val="333333"/>
                </a:solidFill>
                <a:latin typeface="Arial" panose="020B0604020202020204" pitchFamily="34" charset="0"/>
                <a:cs typeface="Arial" panose="020B0604020202020204" pitchFamily="34" charset="0"/>
              </a:rPr>
              <a:t>6   Some continue to repeat the same mistakes over and over. They go from one job to another, </a:t>
            </a:r>
            <a:r>
              <a:rPr lang="zh-CN" altLang="en-US" sz="2800" u="sng" dirty="0" smtClean="0">
                <a:solidFill>
                  <a:srgbClr val="F79646"/>
                </a:solidFill>
                <a:latin typeface="Arial" panose="020B0604020202020204" pitchFamily="34" charset="0"/>
                <a:cs typeface="Arial" panose="020B0604020202020204" pitchFamily="34" charset="0"/>
              </a:rPr>
              <a:t>acting out</a:t>
            </a:r>
            <a:r>
              <a:rPr lang="zh-CN" altLang="en-US" sz="2800" dirty="0" smtClean="0">
                <a:solidFill>
                  <a:srgbClr val="F79646"/>
                </a:solidFill>
                <a:latin typeface="Arial" panose="020B0604020202020204" pitchFamily="34" charset="0"/>
                <a:cs typeface="Arial" panose="020B0604020202020204" pitchFamily="34" charset="0"/>
              </a:rPr>
              <a:t> </a:t>
            </a:r>
            <a:r>
              <a:rPr lang="zh-CN" altLang="en-US" sz="2800" dirty="0" smtClean="0">
                <a:solidFill>
                  <a:srgbClr val="333333"/>
                </a:solidFill>
                <a:latin typeface="Arial" panose="020B0604020202020204" pitchFamily="34" charset="0"/>
                <a:cs typeface="Arial" panose="020B0604020202020204" pitchFamily="34" charset="0"/>
              </a:rPr>
              <a:t>the same patterns, reenacting the same scripts. As these scripts </a:t>
            </a:r>
            <a:r>
              <a:rPr lang="zh-CN" altLang="en-US" sz="2800" u="sng" dirty="0" smtClean="0">
                <a:solidFill>
                  <a:srgbClr val="F79646"/>
                </a:solidFill>
                <a:latin typeface="Arial" panose="020B0604020202020204" pitchFamily="34" charset="0"/>
                <a:cs typeface="Arial" panose="020B0604020202020204" pitchFamily="34" charset="0"/>
              </a:rPr>
              <a:t>play out</a:t>
            </a:r>
            <a:r>
              <a:rPr lang="zh-CN" altLang="en-US" sz="2800" dirty="0" smtClean="0">
                <a:solidFill>
                  <a:srgbClr val="333333"/>
                </a:solidFill>
                <a:latin typeface="Arial" panose="020B0604020202020204" pitchFamily="34" charset="0"/>
                <a:cs typeface="Arial" panose="020B0604020202020204" pitchFamily="34" charset="0"/>
              </a:rPr>
              <a:t>, they produce the same predictable, unsatisfactory results. </a:t>
            </a:r>
            <a:r>
              <a:rPr lang="zh-CN" altLang="en-US" sz="2800" u="sng" dirty="0" smtClean="0">
                <a:solidFill>
                  <a:srgbClr val="0C9CDB"/>
                </a:solidFill>
                <a:latin typeface="Arial" panose="020B0604020202020204" pitchFamily="34" charset="0"/>
                <a:cs typeface="Arial" panose="020B0604020202020204" pitchFamily="34" charset="0"/>
              </a:rPr>
              <a:t>Yet they lack the </a:t>
            </a:r>
            <a:r>
              <a:rPr lang="zh-CN" altLang="en-US" sz="2800" u="sng" dirty="0" smtClean="0">
                <a:solidFill>
                  <a:srgbClr val="F79646"/>
                </a:solidFill>
                <a:latin typeface="Arial" panose="020B0604020202020204" pitchFamily="34" charset="0"/>
                <a:cs typeface="Arial" panose="020B0604020202020204" pitchFamily="34" charset="0"/>
              </a:rPr>
              <a:t>insight</a:t>
            </a:r>
            <a:r>
              <a:rPr lang="zh-CN" altLang="en-US" sz="2800" u="sng" dirty="0" smtClean="0">
                <a:solidFill>
                  <a:srgbClr val="0C9CDB"/>
                </a:solidFill>
                <a:latin typeface="Arial" panose="020B0604020202020204" pitchFamily="34" charset="0"/>
                <a:cs typeface="Arial" panose="020B0604020202020204" pitchFamily="34" charset="0"/>
              </a:rPr>
              <a:t> to connect the dots between their own unenlightened behavior and the unfavorable outcomes they </a:t>
            </a:r>
            <a:r>
              <a:rPr lang="zh-CN" altLang="en-US" sz="2800" u="sng" dirty="0" smtClean="0">
                <a:solidFill>
                  <a:srgbClr val="F79646"/>
                </a:solidFill>
                <a:latin typeface="Arial" panose="020B0604020202020204" pitchFamily="34" charset="0"/>
                <a:cs typeface="Arial" panose="020B0604020202020204" pitchFamily="34" charset="0"/>
              </a:rPr>
              <a:t>grumble</a:t>
            </a:r>
            <a:r>
              <a:rPr lang="zh-CN" altLang="en-US" sz="2800" u="sng" dirty="0" smtClean="0">
                <a:solidFill>
                  <a:srgbClr val="0C9CDB"/>
                </a:solidFill>
                <a:latin typeface="Arial" panose="020B0604020202020204" pitchFamily="34" charset="0"/>
                <a:cs typeface="Arial" panose="020B0604020202020204" pitchFamily="34" charset="0"/>
              </a:rPr>
              <a:t> about.</a:t>
            </a:r>
            <a:endParaRPr lang="zh-CN" altLang="en-US" sz="2800" u="sng" dirty="0">
              <a:solidFill>
                <a:srgbClr val="0C9CDB"/>
              </a:solidFill>
              <a:latin typeface="Arial" panose="020B0604020202020204" pitchFamily="34" charset="0"/>
              <a:cs typeface="Arial" panose="020B0604020202020204" pitchFamily="34" charset="0"/>
            </a:endParaRPr>
          </a:p>
        </p:txBody>
      </p:sp>
      <p:pic>
        <p:nvPicPr>
          <p:cNvPr id="6" name="图片 4"/>
          <p:cNvPicPr>
            <a:picLocks noChangeAspect="1" noChangeArrowheads="1"/>
          </p:cNvPicPr>
          <p:nvPr/>
        </p:nvPicPr>
        <p:blipFill>
          <a:blip r:embed="rId4" cstate="print"/>
          <a:srcRect/>
          <a:stretch>
            <a:fillRect/>
          </a:stretch>
        </p:blipFill>
        <p:spPr bwMode="auto">
          <a:xfrm>
            <a:off x="5940152" y="4509120"/>
            <a:ext cx="2635250" cy="1758950"/>
          </a:xfrm>
          <a:prstGeom prst="rect">
            <a:avLst/>
          </a:prstGeom>
          <a:noFill/>
          <a:ln w="9525">
            <a:noFill/>
            <a:miter lim="800000"/>
            <a:headEnd/>
            <a:tailEnd/>
          </a:ln>
        </p:spPr>
      </p:pic>
      <p:sp>
        <p:nvSpPr>
          <p:cNvPr id="7" name="矩形 6">
            <a:hlinkClick r:id="rId5" action="ppaction://hlinksldjump"/>
          </p:cNvPr>
          <p:cNvSpPr/>
          <p:nvPr/>
        </p:nvSpPr>
        <p:spPr>
          <a:xfrm>
            <a:off x="539552" y="1844824"/>
            <a:ext cx="172819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6" action="ppaction://hlinksldjump"/>
          </p:cNvPr>
          <p:cNvSpPr/>
          <p:nvPr/>
        </p:nvSpPr>
        <p:spPr>
          <a:xfrm>
            <a:off x="4355976" y="2348880"/>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7" action="ppaction://hlinksldjump"/>
          </p:cNvPr>
          <p:cNvSpPr/>
          <p:nvPr/>
        </p:nvSpPr>
        <p:spPr>
          <a:xfrm>
            <a:off x="1907704" y="3429000"/>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8" action="ppaction://hlinksldjump"/>
          </p:cNvPr>
          <p:cNvSpPr/>
          <p:nvPr/>
        </p:nvSpPr>
        <p:spPr>
          <a:xfrm>
            <a:off x="7236296" y="2852936"/>
            <a:ext cx="151216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8" action="ppaction://hlinksldjump"/>
          </p:cNvPr>
          <p:cNvSpPr/>
          <p:nvPr/>
        </p:nvSpPr>
        <p:spPr>
          <a:xfrm>
            <a:off x="539552" y="3284984"/>
            <a:ext cx="8136904" cy="11521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2987442" y="4473942"/>
            <a:ext cx="151255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8" action="ppaction://hlinksldjump"/>
          </p:cNvPr>
          <p:cNvSpPr/>
          <p:nvPr/>
        </p:nvSpPr>
        <p:spPr>
          <a:xfrm>
            <a:off x="611560" y="4365104"/>
            <a:ext cx="2376264"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7" descr="C:\Users\CC\Desktop\播放.png"/>
          <p:cNvPicPr>
            <a:picLocks noChangeAspect="1" noChangeArrowheads="1"/>
          </p:cNvPicPr>
          <p:nvPr/>
        </p:nvPicPr>
        <p:blipFill>
          <a:blip r:embed="rId10" cstate="print"/>
          <a:srcRect/>
          <a:stretch>
            <a:fillRect/>
          </a:stretch>
        </p:blipFill>
        <p:spPr bwMode="auto">
          <a:xfrm>
            <a:off x="8636063" y="1643050"/>
            <a:ext cx="507937" cy="482540"/>
          </a:xfrm>
          <a:prstGeom prst="rect">
            <a:avLst/>
          </a:prstGeom>
          <a:noFill/>
        </p:spPr>
      </p:pic>
      <p:pic>
        <p:nvPicPr>
          <p:cNvPr id="16" name="Picture 8" descr="C:\Users\CC\Desktop\暂停.png"/>
          <p:cNvPicPr>
            <a:picLocks noChangeAspect="1" noChangeArrowheads="1"/>
          </p:cNvPicPr>
          <p:nvPr/>
        </p:nvPicPr>
        <p:blipFill>
          <a:blip r:embed="rId11" cstate="print"/>
          <a:srcRect/>
          <a:stretch>
            <a:fillRect/>
          </a:stretch>
        </p:blipFill>
        <p:spPr bwMode="auto">
          <a:xfrm>
            <a:off x="8636063" y="2162696"/>
            <a:ext cx="507937" cy="482540"/>
          </a:xfrm>
          <a:prstGeom prst="rect">
            <a:avLst/>
          </a:prstGeom>
          <a:noFill/>
        </p:spPr>
      </p:pic>
      <p:pic>
        <p:nvPicPr>
          <p:cNvPr id="17" name="Picture 9" descr="C:\Users\CC\Desktop\停止.png"/>
          <p:cNvPicPr>
            <a:picLocks noChangeAspect="1" noChangeArrowheads="1"/>
          </p:cNvPicPr>
          <p:nvPr/>
        </p:nvPicPr>
        <p:blipFill>
          <a:blip r:embed="rId12" cstate="print"/>
          <a:srcRect/>
          <a:stretch>
            <a:fillRect/>
          </a:stretch>
        </p:blipFill>
        <p:spPr bwMode="auto">
          <a:xfrm>
            <a:off x="8636063" y="2682342"/>
            <a:ext cx="507937" cy="482540"/>
          </a:xfrm>
          <a:prstGeom prst="rect">
            <a:avLst/>
          </a:prstGeom>
          <a:noFill/>
        </p:spPr>
      </p:pic>
      <p:pic>
        <p:nvPicPr>
          <p:cNvPr id="18" name="Picture 10" descr="C:\Users\CC\Desktop\链接.png">
            <a:hlinkClick r:id="rId13" action="ppaction://hlinkfile"/>
          </p:cNvPr>
          <p:cNvPicPr>
            <a:picLocks noChangeAspect="1" noChangeArrowheads="1"/>
          </p:cNvPicPr>
          <p:nvPr/>
        </p:nvPicPr>
        <p:blipFill>
          <a:blip r:embed="rId14" cstate="print"/>
          <a:srcRect/>
          <a:stretch>
            <a:fillRect/>
          </a:stretch>
        </p:blipFill>
        <p:spPr bwMode="auto">
          <a:xfrm>
            <a:off x="8636063" y="3201988"/>
            <a:ext cx="507937" cy="482540"/>
          </a:xfrm>
          <a:prstGeom prst="rect">
            <a:avLst/>
          </a:prstGeom>
          <a:noFill/>
        </p:spPr>
      </p:pic>
      <p:pic>
        <p:nvPicPr>
          <p:cNvPr id="19" name="07.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5" cstate="print"/>
          <a:stretch>
            <a:fillRect/>
          </a:stretch>
        </p:blipFill>
        <p:spPr>
          <a:xfrm>
            <a:off x="9468544" y="1556792"/>
            <a:ext cx="304800" cy="304800"/>
          </a:xfrm>
          <a:prstGeom prst="rect">
            <a:avLst/>
          </a:prstGeom>
        </p:spPr>
      </p:pic>
      <p:sp>
        <p:nvSpPr>
          <p:cNvPr id="20" name="矩形 19">
            <a:hlinkClick r:id="rId7" action="ppaction://hlinksldjump"/>
          </p:cNvPr>
          <p:cNvSpPr/>
          <p:nvPr/>
        </p:nvSpPr>
        <p:spPr>
          <a:xfrm>
            <a:off x="1907704" y="3356992"/>
            <a:ext cx="115212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
        <p:nvSpPr>
          <p:cNvPr id="21" name="矩形 20">
            <a:hlinkClick r:id="rId8" action="ppaction://hlinksldjump"/>
          </p:cNvPr>
          <p:cNvSpPr/>
          <p:nvPr/>
        </p:nvSpPr>
        <p:spPr>
          <a:xfrm>
            <a:off x="4355976" y="4437112"/>
            <a:ext cx="1152128"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Right)">
                                      <p:cBhvr>
                                        <p:cTn id="7" dur="500"/>
                                        <p:tgtEl>
                                          <p:spTgt spid="1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Right)">
                                      <p:cBhvr>
                                        <p:cTn id="11" dur="500"/>
                                        <p:tgtEl>
                                          <p:spTgt spid="16"/>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Right)">
                                      <p:cBhvr>
                                        <p:cTn id="15" dur="500"/>
                                        <p:tgtEl>
                                          <p:spTgt spid="17"/>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lide(fromRigh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1" restart="whenNotActive" fill="hold" evtFilter="cancelBubble" nodeType="interactiveSeq">
                <p:stCondLst>
                  <p:cond evt="onClick" delay="0">
                    <p:tgtEl>
                      <p:spTgt spid="1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9"/>
                                        </p:tgtEl>
                                      </p:cBhvr>
                                    </p:cmd>
                                  </p:childTnLst>
                                </p:cTn>
                              </p:par>
                            </p:childTnLst>
                          </p:cTn>
                        </p:par>
                      </p:childTnLst>
                    </p:cTn>
                  </p:par>
                </p:childTnLst>
              </p:cTn>
              <p:nextCondLst>
                <p:cond evt="onClick" delay="0">
                  <p:tgtEl>
                    <p:spTgt spid="14"/>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9"/>
                                        </p:tgtEl>
                                      </p:cBhvr>
                                    </p:cmd>
                                  </p:childTnLst>
                                </p:cTn>
                              </p:par>
                            </p:childTnLst>
                          </p:cTn>
                        </p:par>
                      </p:childTnLst>
                    </p:cTn>
                  </p:par>
                </p:childTnLst>
              </p:cTn>
              <p:nextCondLst>
                <p:cond evt="onClick" delay="0">
                  <p:tgtEl>
                    <p:spTgt spid="16"/>
                  </p:tgtEl>
                </p:cond>
              </p:nextCondLst>
            </p:seq>
            <p:seq concurrent="1" nextAc="seek">
              <p:cTn id="31" restart="whenNotActive" fill="hold" evtFilter="cancelBubble" nodeType="interactiveSeq">
                <p:stCondLst>
                  <p:cond evt="onClick" delay="0">
                    <p:tgtEl>
                      <p:spTgt spid="17"/>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9"/>
                                        </p:tgtEl>
                                      </p:cBhvr>
                                    </p:cmd>
                                  </p:childTnLst>
                                </p:cTn>
                              </p:par>
                            </p:childTnLst>
                          </p:cTn>
                        </p:par>
                      </p:childTnLst>
                    </p:cTn>
                  </p:par>
                </p:childTnLst>
              </p:cTn>
              <p:nextCondLst>
                <p:cond evt="onClick" delay="0">
                  <p:tgtEl>
                    <p:spTgt spid="1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69932"/>
          </a:xfrm>
          <a:prstGeom prst="rect">
            <a:avLst/>
          </a:prstGeom>
          <a:noFill/>
        </p:spPr>
        <p:txBody>
          <a:bodyPr wrap="square" rtlCol="0">
            <a:spAutoFit/>
          </a:bodyPr>
          <a:lstStyle/>
          <a:p>
            <a:pPr algn="just">
              <a:lnSpc>
                <a:spcPct val="120000"/>
              </a:lnSpc>
              <a:buFont typeface="Arial" panose="020B0604020202020204" pitchFamily="34" charset="0"/>
              <a:buNone/>
            </a:pPr>
            <a:r>
              <a:rPr lang="zh-CN" altLang="en-US" sz="2400" dirty="0" smtClean="0">
                <a:solidFill>
                  <a:srgbClr val="333333"/>
                </a:solidFill>
                <a:latin typeface="Arial" panose="020B0604020202020204" pitchFamily="34" charset="0"/>
                <a:cs typeface="Arial" panose="020B0604020202020204" pitchFamily="34" charset="0"/>
              </a:rPr>
              <a:t>7   Great leaders use failure as a wake-up call. Instead of blaming others, they </a:t>
            </a:r>
            <a:r>
              <a:rPr lang="zh-CN" altLang="en-US" sz="2400" u="sng" dirty="0" smtClean="0">
                <a:solidFill>
                  <a:srgbClr val="F79646"/>
                </a:solidFill>
                <a:latin typeface="Arial" panose="020B0604020202020204" pitchFamily="34" charset="0"/>
                <a:cs typeface="Arial" panose="020B0604020202020204" pitchFamily="34" charset="0"/>
              </a:rPr>
              <a:t>seek out</a:t>
            </a:r>
            <a:r>
              <a:rPr lang="zh-CN" altLang="en-US" sz="2400" dirty="0" smtClean="0">
                <a:solidFill>
                  <a:srgbClr val="F79646"/>
                </a:solidFill>
                <a:latin typeface="Arial" panose="020B0604020202020204" pitchFamily="34" charset="0"/>
                <a:cs typeface="Arial" panose="020B0604020202020204" pitchFamily="34" charset="0"/>
              </a:rPr>
              <a:t> </a:t>
            </a:r>
            <a:r>
              <a:rPr lang="zh-CN" altLang="en-US" sz="2400" dirty="0" smtClean="0">
                <a:solidFill>
                  <a:srgbClr val="333333"/>
                </a:solidFill>
                <a:latin typeface="Arial" panose="020B0604020202020204" pitchFamily="34" charset="0"/>
                <a:cs typeface="Arial" panose="020B0604020202020204" pitchFamily="34" charset="0"/>
              </a:rPr>
              <a:t>the counsel of a mentor and/or turn their attention inward for reflection and introspection. They become aware of how their own behavior and practices </a:t>
            </a:r>
            <a:r>
              <a:rPr lang="zh-CN" altLang="en-US" sz="2400" u="sng" dirty="0" smtClean="0">
                <a:solidFill>
                  <a:srgbClr val="F79646"/>
                </a:solidFill>
                <a:latin typeface="Arial" panose="020B0604020202020204" pitchFamily="34" charset="0"/>
                <a:cs typeface="Arial" panose="020B0604020202020204" pitchFamily="34" charset="0"/>
              </a:rPr>
              <a:t>contribute to</a:t>
            </a:r>
            <a:r>
              <a:rPr lang="zh-CN" altLang="en-US" sz="2400" dirty="0" smtClean="0">
                <a:solidFill>
                  <a:srgbClr val="333333"/>
                </a:solidFill>
                <a:latin typeface="Arial" panose="020B0604020202020204" pitchFamily="34" charset="0"/>
                <a:cs typeface="Arial" panose="020B0604020202020204" pitchFamily="34" charset="0"/>
              </a:rPr>
              <a:t> undesirable outcomes and resolve to break from past habits, to begin anew. The next time they encounter the same constellation of circumstances, they try a different approach. </a:t>
            </a:r>
            <a:r>
              <a:rPr lang="zh-CN" altLang="en-US" sz="2400" u="sng" dirty="0" smtClean="0">
                <a:solidFill>
                  <a:srgbClr val="0C9CDB"/>
                </a:solidFill>
                <a:latin typeface="Arial" panose="020B0604020202020204" pitchFamily="34" charset="0"/>
                <a:cs typeface="Arial" panose="020B0604020202020204" pitchFamily="34" charset="0"/>
              </a:rPr>
              <a:t>Choosing a new script frees them from the prison of stale thinking and unproductive behavior and leads to an understanding of how they can work with others to achieve some larger purpose or mission.</a:t>
            </a:r>
            <a:endParaRPr lang="zh-CN" altLang="en-US" sz="2400" u="sng" dirty="0">
              <a:solidFill>
                <a:srgbClr val="0C9CDB"/>
              </a:solidFill>
              <a:latin typeface="Arial" panose="020B0604020202020204" pitchFamily="34" charset="0"/>
              <a:cs typeface="Arial" panose="020B0604020202020204" pitchFamily="34" charset="0"/>
            </a:endParaRPr>
          </a:p>
        </p:txBody>
      </p:sp>
      <p:sp>
        <p:nvSpPr>
          <p:cNvPr id="14" name="矩形 13">
            <a:hlinkClick r:id="rId4" action="ppaction://hlinksldjump"/>
          </p:cNvPr>
          <p:cNvSpPr/>
          <p:nvPr/>
        </p:nvSpPr>
        <p:spPr>
          <a:xfrm>
            <a:off x="4643438" y="2786058"/>
            <a:ext cx="1500198" cy="50006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5" action="ppaction://hlinksldjump"/>
          </p:cNvPr>
          <p:cNvSpPr/>
          <p:nvPr/>
        </p:nvSpPr>
        <p:spPr>
          <a:xfrm>
            <a:off x="5357818" y="3429000"/>
            <a:ext cx="150019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6" action="ppaction://hlinksldjump"/>
          </p:cNvPr>
          <p:cNvSpPr/>
          <p:nvPr/>
        </p:nvSpPr>
        <p:spPr>
          <a:xfrm>
            <a:off x="4071934" y="3929066"/>
            <a:ext cx="150019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7" action="ppaction://hlinksldjump"/>
          </p:cNvPr>
          <p:cNvSpPr/>
          <p:nvPr/>
        </p:nvSpPr>
        <p:spPr>
          <a:xfrm>
            <a:off x="3563888" y="1196752"/>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4" action="ppaction://hlinksldjump"/>
          </p:cNvPr>
          <p:cNvSpPr/>
          <p:nvPr/>
        </p:nvSpPr>
        <p:spPr>
          <a:xfrm>
            <a:off x="3707904" y="2492896"/>
            <a:ext cx="18722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5" action="ppaction://hlinksldjump"/>
          </p:cNvPr>
          <p:cNvSpPr/>
          <p:nvPr/>
        </p:nvSpPr>
        <p:spPr>
          <a:xfrm>
            <a:off x="6876256" y="3789040"/>
            <a:ext cx="180020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5" action="ppaction://hlinksldjump"/>
          </p:cNvPr>
          <p:cNvSpPr/>
          <p:nvPr/>
        </p:nvSpPr>
        <p:spPr>
          <a:xfrm>
            <a:off x="611560" y="4293096"/>
            <a:ext cx="8064896" cy="172819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7" descr="C:\Users\CC\Desktop\播放.png"/>
          <p:cNvPicPr>
            <a:picLocks noChangeAspect="1" noChangeArrowheads="1"/>
          </p:cNvPicPr>
          <p:nvPr/>
        </p:nvPicPr>
        <p:blipFill>
          <a:blip r:embed="rId8" cstate="print"/>
          <a:srcRect/>
          <a:stretch>
            <a:fillRect/>
          </a:stretch>
        </p:blipFill>
        <p:spPr bwMode="auto">
          <a:xfrm>
            <a:off x="8636063" y="1643050"/>
            <a:ext cx="507937" cy="482540"/>
          </a:xfrm>
          <a:prstGeom prst="rect">
            <a:avLst/>
          </a:prstGeom>
          <a:noFill/>
        </p:spPr>
      </p:pic>
      <p:pic>
        <p:nvPicPr>
          <p:cNvPr id="17" name="Picture 8" descr="C:\Users\CC\Desktop\暂停.png"/>
          <p:cNvPicPr>
            <a:picLocks noChangeAspect="1" noChangeArrowheads="1"/>
          </p:cNvPicPr>
          <p:nvPr/>
        </p:nvPicPr>
        <p:blipFill>
          <a:blip r:embed="rId9" cstate="print"/>
          <a:srcRect/>
          <a:stretch>
            <a:fillRect/>
          </a:stretch>
        </p:blipFill>
        <p:spPr bwMode="auto">
          <a:xfrm>
            <a:off x="8636063" y="2162696"/>
            <a:ext cx="507937" cy="482540"/>
          </a:xfrm>
          <a:prstGeom prst="rect">
            <a:avLst/>
          </a:prstGeom>
          <a:noFill/>
        </p:spPr>
      </p:pic>
      <p:pic>
        <p:nvPicPr>
          <p:cNvPr id="18" name="Picture 9" descr="C:\Users\CC\Desktop\停止.png"/>
          <p:cNvPicPr>
            <a:picLocks noChangeAspect="1" noChangeArrowheads="1"/>
          </p:cNvPicPr>
          <p:nvPr/>
        </p:nvPicPr>
        <p:blipFill>
          <a:blip r:embed="rId10" cstate="print"/>
          <a:srcRect/>
          <a:stretch>
            <a:fillRect/>
          </a:stretch>
        </p:blipFill>
        <p:spPr bwMode="auto">
          <a:xfrm>
            <a:off x="8636063" y="2682342"/>
            <a:ext cx="507937" cy="482540"/>
          </a:xfrm>
          <a:prstGeom prst="rect">
            <a:avLst/>
          </a:prstGeom>
          <a:noFill/>
        </p:spPr>
      </p:pic>
      <p:pic>
        <p:nvPicPr>
          <p:cNvPr id="19" name="Picture 10" descr="C:\Users\CC\Desktop\链接.png">
            <a:hlinkClick r:id="rId11" action="ppaction://hlinkfile"/>
          </p:cNvPr>
          <p:cNvPicPr>
            <a:picLocks noChangeAspect="1" noChangeArrowheads="1"/>
          </p:cNvPicPr>
          <p:nvPr/>
        </p:nvPicPr>
        <p:blipFill>
          <a:blip r:embed="rId12" cstate="print"/>
          <a:srcRect/>
          <a:stretch>
            <a:fillRect/>
          </a:stretch>
        </p:blipFill>
        <p:spPr bwMode="auto">
          <a:xfrm>
            <a:off x="8636063" y="3201988"/>
            <a:ext cx="507937" cy="482540"/>
          </a:xfrm>
          <a:prstGeom prst="rect">
            <a:avLst/>
          </a:prstGeom>
          <a:noFill/>
        </p:spPr>
      </p:pic>
      <p:pic>
        <p:nvPicPr>
          <p:cNvPr id="20" name="08.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3" cstate="print"/>
          <a:stretch>
            <a:fillRect/>
          </a:stretch>
        </p:blipFill>
        <p:spPr>
          <a:xfrm>
            <a:off x="9684568" y="1340768"/>
            <a:ext cx="304800" cy="304800"/>
          </a:xfrm>
          <a:prstGeom prst="rect">
            <a:avLst/>
          </a:prstGeom>
        </p:spPr>
      </p:pic>
      <p:sp>
        <p:nvSpPr>
          <p:cNvPr id="2" name="TextBox 1"/>
          <p:cNvSpPr txBox="1"/>
          <p:nvPr/>
        </p:nvSpPr>
        <p:spPr>
          <a:xfrm>
            <a:off x="2357422" y="29916"/>
            <a:ext cx="5500726" cy="457200"/>
          </a:xfrm>
          <a:prstGeom prst="rect">
            <a:avLst/>
          </a:prstGeom>
          <a:noFill/>
        </p:spPr>
        <p:txBody>
          <a:bodyPr wrap="square" rtlCol="0">
            <a:spAutoFit/>
          </a:bodyPr>
          <a:lstStyle/>
          <a:p>
            <a:pPr>
              <a:spcBef>
                <a:spcPct val="0"/>
              </a:spcBef>
            </a:pPr>
            <a:r>
              <a:rPr lang="zh-CN" altLang="en-US" sz="2400" dirty="0" smtClean="0">
                <a:solidFill>
                  <a:schemeClr val="bg1"/>
                </a:solidFill>
                <a:latin typeface="Arial Rounded MT Bold" panose="020F0704030504030204" pitchFamily="34" charset="0"/>
                <a:cs typeface="Arial" panose="020B0604020202020204" pitchFamily="34" charset="0"/>
              </a:rPr>
              <a:t>Leadership and the Art of Struggle</a:t>
            </a: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Right)">
                                      <p:cBhvr>
                                        <p:cTn id="7" dur="500"/>
                                        <p:tgtEl>
                                          <p:spTgt spid="1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Right)">
                                      <p:cBhvr>
                                        <p:cTn id="11" dur="500"/>
                                        <p:tgtEl>
                                          <p:spTgt spid="1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Right)">
                                      <p:cBhvr>
                                        <p:cTn id="15" dur="500"/>
                                        <p:tgtEl>
                                          <p:spTgt spid="1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slide(fromRigh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20"/>
                                        </p:tgtEl>
                                      </p:cBhvr>
                                    </p:cmd>
                                  </p:childTnLst>
                                </p:cTn>
                              </p:par>
                            </p:childTnLst>
                          </p:cTn>
                        </p:par>
                      </p:childTnLst>
                    </p:cTn>
                  </p:par>
                </p:childTnLst>
              </p:cTn>
              <p:nextCondLst>
                <p:cond evt="onClick" delay="0">
                  <p:tgtEl>
                    <p:spTgt spid="13"/>
                  </p:tgtEl>
                </p:cond>
              </p:nextCondLst>
            </p:seq>
            <p:seq concurrent="1" nextAc="seek">
              <p:cTn id="26" restart="whenNotActive" fill="hold" evtFilter="cancelBubble" nodeType="interactiveSeq">
                <p:stCondLst>
                  <p:cond evt="onClick" delay="0">
                    <p:tgtEl>
                      <p:spTgt spid="1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20"/>
                                        </p:tgtEl>
                                      </p:cBhvr>
                                    </p:cmd>
                                  </p:childTnLst>
                                </p:cTn>
                              </p:par>
                            </p:childTnLst>
                          </p:cTn>
                        </p:par>
                      </p:childTnLst>
                    </p:cTn>
                  </p:par>
                </p:childTnLst>
              </p:cTn>
              <p:nextCondLst>
                <p:cond evt="onClick" delay="0">
                  <p:tgtEl>
                    <p:spTgt spid="17"/>
                  </p:tgtEl>
                </p:cond>
              </p:nextCondLst>
            </p:seq>
            <p:seq concurrent="1" nextAc="seek">
              <p:cTn id="31" restart="whenNotActive" fill="hold" evtFilter="cancelBubble" nodeType="interactiveSeq">
                <p:stCondLst>
                  <p:cond evt="onClick" delay="0">
                    <p:tgtEl>
                      <p:spTgt spid="1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20"/>
                                        </p:tgtEl>
                                      </p:cBhvr>
                                    </p:cmd>
                                  </p:childTnLst>
                                </p:cTn>
                              </p:par>
                            </p:childTnLst>
                          </p:cTn>
                        </p:par>
                      </p:childTnLst>
                    </p:cTn>
                  </p:par>
                </p:childTnLst>
              </p:cTn>
              <p:nextCondLst>
                <p:cond evt="onClick" delay="0">
                  <p:tgtEl>
                    <p:spTgt spid="18"/>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4786</Words>
  <Application>Microsoft Office PowerPoint</Application>
  <PresentationFormat>全屏显示(4:3)</PresentationFormat>
  <Paragraphs>285</Paragraphs>
  <Slides>61</Slides>
  <Notes>0</Notes>
  <HiddenSlides>0</HiddenSlides>
  <MMClips>13</MMClips>
  <ScaleCrop>false</ScaleCrop>
  <HeadingPairs>
    <vt:vector size="4" baseType="variant">
      <vt:variant>
        <vt:lpstr>主题</vt:lpstr>
      </vt:variant>
      <vt:variant>
        <vt:i4>6</vt:i4>
      </vt:variant>
      <vt:variant>
        <vt:lpstr>幻灯片标题</vt:lpstr>
      </vt:variant>
      <vt:variant>
        <vt:i4>61</vt:i4>
      </vt:variant>
    </vt:vector>
  </HeadingPairs>
  <TitlesOfParts>
    <vt:vector size="67"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563</cp:revision>
  <dcterms:created xsi:type="dcterms:W3CDTF">2015-11-30T02:00:00Z</dcterms:created>
  <dcterms:modified xsi:type="dcterms:W3CDTF">2017-09-28T06:57:39Z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