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Lst>
  <p:notesMasterIdLst>
    <p:notesMasterId r:id="rId53"/>
  </p:notesMasterIdLst>
  <p:handoutMasterIdLst>
    <p:handoutMasterId r:id="rId54"/>
  </p:handoutMasterIdLst>
  <p:sldIdLst>
    <p:sldId id="256" r:id="rId7"/>
    <p:sldId id="258" r:id="rId8"/>
    <p:sldId id="259" r:id="rId9"/>
    <p:sldId id="530" r:id="rId10"/>
    <p:sldId id="531" r:id="rId11"/>
    <p:sldId id="532" r:id="rId12"/>
    <p:sldId id="533" r:id="rId13"/>
    <p:sldId id="534" r:id="rId14"/>
    <p:sldId id="535" r:id="rId15"/>
    <p:sldId id="536" r:id="rId16"/>
    <p:sldId id="537" r:id="rId17"/>
    <p:sldId id="538" r:id="rId18"/>
    <p:sldId id="539" r:id="rId19"/>
    <p:sldId id="540" r:id="rId20"/>
    <p:sldId id="541" r:id="rId21"/>
    <p:sldId id="499" r:id="rId22"/>
    <p:sldId id="542" r:id="rId23"/>
    <p:sldId id="543" r:id="rId24"/>
    <p:sldId id="376" r:id="rId25"/>
    <p:sldId id="544" r:id="rId26"/>
    <p:sldId id="545" r:id="rId27"/>
    <p:sldId id="546" r:id="rId28"/>
    <p:sldId id="547" r:id="rId29"/>
    <p:sldId id="548" r:id="rId30"/>
    <p:sldId id="549" r:id="rId31"/>
    <p:sldId id="550" r:id="rId32"/>
    <p:sldId id="551" r:id="rId33"/>
    <p:sldId id="552" r:id="rId34"/>
    <p:sldId id="553" r:id="rId35"/>
    <p:sldId id="554" r:id="rId36"/>
    <p:sldId id="555" r:id="rId37"/>
    <p:sldId id="556" r:id="rId38"/>
    <p:sldId id="557" r:id="rId39"/>
    <p:sldId id="558" r:id="rId40"/>
    <p:sldId id="559" r:id="rId41"/>
    <p:sldId id="560" r:id="rId42"/>
    <p:sldId id="561" r:id="rId43"/>
    <p:sldId id="562" r:id="rId44"/>
    <p:sldId id="563" r:id="rId45"/>
    <p:sldId id="564" r:id="rId46"/>
    <p:sldId id="565" r:id="rId47"/>
    <p:sldId id="566" r:id="rId48"/>
    <p:sldId id="567" r:id="rId49"/>
    <p:sldId id="568" r:id="rId50"/>
    <p:sldId id="569" r:id="rId51"/>
    <p:sldId id="570"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79646"/>
    <a:srgbClr val="0C9C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1" autoAdjust="0"/>
    <p:restoredTop sz="94660"/>
  </p:normalViewPr>
  <p:slideViewPr>
    <p:cSldViewPr>
      <p:cViewPr varScale="1">
        <p:scale>
          <a:sx n="114" d="100"/>
          <a:sy n="114" d="100"/>
        </p:scale>
        <p:origin x="-1554" y="-108"/>
      </p:cViewPr>
      <p:guideLst>
        <p:guide orient="horz" pos="2169"/>
        <p:guide pos="2913"/>
      </p:guideLst>
    </p:cSldViewPr>
  </p:slideViewPr>
  <p:notesTextViewPr>
    <p:cViewPr>
      <p:scale>
        <a:sx n="100" d="100"/>
        <a:sy n="100" d="100"/>
      </p:scale>
      <p:origin x="0" y="0"/>
    </p:cViewPr>
  </p:notesTextViewPr>
  <p:notesViewPr>
    <p:cSldViewPr>
      <p:cViewPr varScale="1">
        <p:scale>
          <a:sx n="64" d="100"/>
          <a:sy n="64" d="100"/>
        </p:scale>
        <p:origin x="-3342" y="-120"/>
      </p:cViewPr>
      <p:guideLst>
        <p:guide orient="horz" pos="2892"/>
        <p:guide pos="218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BE6346-8510-4D5C-85DF-0ACC88FE12BC}" type="datetimeFigureOut">
              <a:rPr lang="zh-CN" altLang="en-US" smtClean="0"/>
              <a:pPr/>
              <a:t>2017/9/29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7707EB-A5AE-4EFF-B2AE-FDBDFC83EC6B}" type="slidenum">
              <a:rPr lang="zh-CN" altLang="en-US" smtClean="0"/>
              <a:pPr/>
              <a:t>‹#›</a:t>
            </a:fld>
            <a:endParaRPr lang="zh-CN" altLang="en-US"/>
          </a:p>
        </p:txBody>
      </p:sp>
    </p:spTree>
    <p:extLst>
      <p:ext uri="{BB962C8B-B14F-4D97-AF65-F5344CB8AC3E}">
        <p14:creationId xmlns:p14="http://schemas.microsoft.com/office/powerpoint/2010/main" val="2767587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E307B-5EDE-44FC-83E0-748BAB84D033}" type="datetimeFigureOut">
              <a:rPr lang="zh-CN" altLang="en-US" smtClean="0"/>
              <a:pPr/>
              <a:t>2017/9/29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A0365A-4F7C-4043-A538-5F058D345A48}" type="slidenum">
              <a:rPr lang="zh-CN" altLang="en-US" smtClean="0"/>
              <a:pPr/>
              <a:t>‹#›</a:t>
            </a:fld>
            <a:endParaRPr lang="zh-CN" altLang="en-US"/>
          </a:p>
        </p:txBody>
      </p:sp>
    </p:spTree>
    <p:extLst>
      <p:ext uri="{BB962C8B-B14F-4D97-AF65-F5344CB8AC3E}">
        <p14:creationId xmlns:p14="http://schemas.microsoft.com/office/powerpoint/2010/main" val="281595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2017/9/29</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2017/9/29</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2017/9/29</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2017/9/29</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2017/9/29</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2017/9/29</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2017/9/29</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2017/9/29</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2017/9/29</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2017/9/29</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2017/9/29</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2017/9/29</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2017/9/29</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2017/9/29</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2017/9/29</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D0D943-06EE-4BB2-9157-D1CB582B1582}" type="datetimeFigureOut">
              <a:rPr lang="zh-CN" altLang="en-US" smtClean="0"/>
              <a:pPr/>
              <a:t>2017/9/29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2017/9/29</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2017/9/29</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2017/9/29</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2017/9/29</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2017/9/29</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D0D943-06EE-4BB2-9157-D1CB582B1582}" type="datetimeFigureOut">
              <a:rPr lang="zh-CN" altLang="en-US" smtClean="0"/>
              <a:pPr/>
              <a:t>2017/9/29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2017/9/29</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2017/9/29</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2017/9/29</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2017/9/29</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2017/9/29</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D0D943-06EE-4BB2-9157-D1CB582B1582}" type="datetimeFigureOut">
              <a:rPr lang="zh-CN" altLang="en-US" smtClean="0"/>
              <a:pPr/>
              <a:t>2017/9/29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2017/9/29</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2017/9/29</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2017/9/29</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2017/9/29</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2017/9/29</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0D943-06EE-4BB2-9157-D1CB582B1582}" type="datetimeFigureOut">
              <a:rPr lang="zh-CN" altLang="en-US" smtClean="0"/>
              <a:pPr/>
              <a:t>2017/9/29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D0D943-06EE-4BB2-9157-D1CB582B1582}" type="datetimeFigureOut">
              <a:rPr lang="zh-CN" altLang="en-US" smtClean="0"/>
              <a:pPr/>
              <a:t>2017/9/29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D0D943-06EE-4BB2-9157-D1CB582B1582}" type="datetimeFigureOut">
              <a:rPr lang="zh-CN" altLang="en-US" smtClean="0"/>
              <a:pPr/>
              <a:t>2017/9/29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 Target="../slides/slid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 Target="../slides/slide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 Target="../slides/slide2.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 Target="../slides/slide2.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0D943-06EE-4BB2-9157-D1CB582B1582}" type="datetimeFigureOut">
              <a:rPr lang="zh-CN" altLang="en-US" smtClean="0"/>
              <a:pPr/>
              <a:t>2017/9/29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30EF2-7816-4638-88B7-9D695511BF2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7" cy="6857142"/>
          </a:xfrm>
          <a:prstGeom prst="rect">
            <a:avLst/>
          </a:prstGeom>
          <a:noFill/>
        </p:spPr>
      </p:pic>
      <p:pic>
        <p:nvPicPr>
          <p:cNvPr id="9" name="Picture 3" descr="F:\公司\上海外语教育出版社\倪老师PPT\完成\第三册\无前.png"/>
          <p:cNvPicPr>
            <a:picLocks noChangeAspect="1" noChangeArrowheads="1"/>
          </p:cNvPicPr>
          <p:nvPr userDrawn="1"/>
        </p:nvPicPr>
        <p:blipFill>
          <a:blip r:embed="rId14" cstate="print"/>
          <a:srcRect/>
          <a:stretch>
            <a:fillRect/>
          </a:stretch>
        </p:blipFill>
        <p:spPr bwMode="auto">
          <a:xfrm>
            <a:off x="7488891" y="6300401"/>
            <a:ext cx="1587302" cy="533334"/>
          </a:xfrm>
          <a:prstGeom prst="rect">
            <a:avLst/>
          </a:prstGeom>
          <a:noFill/>
        </p:spPr>
      </p:pic>
      <p:sp>
        <p:nvSpPr>
          <p:cNvPr id="11" name="矩形 10">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 action="ppaction://hlinkshowjump?jump=nextslide" tooltip="下一页"/>
          </p:cNvPr>
          <p:cNvSpPr/>
          <p:nvPr userDrawn="1"/>
        </p:nvSpPr>
        <p:spPr>
          <a:xfrm>
            <a:off x="807614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7" cy="6857142"/>
          </a:xfrm>
          <a:prstGeom prst="rect">
            <a:avLst/>
          </a:prstGeom>
          <a:noFill/>
        </p:spPr>
      </p:pic>
      <p:pic>
        <p:nvPicPr>
          <p:cNvPr id="12" name="Picture 2" descr="F:\公司\上海外语教育出版社\倪老师PPT\完成\第三册\无后.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8" name="矩形 7">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 action="ppaction://hlinkshowjump?jump=previousslide" tooltip="上一页"/>
          </p:cNvPr>
          <p:cNvSpPr/>
          <p:nvPr userDrawn="1"/>
        </p:nvSpPr>
        <p:spPr>
          <a:xfrm>
            <a:off x="750095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7" cy="6857142"/>
          </a:xfrm>
          <a:prstGeom prst="rect">
            <a:avLst/>
          </a:prstGeom>
          <a:noFill/>
        </p:spPr>
      </p:pic>
      <p:pic>
        <p:nvPicPr>
          <p:cNvPr id="12" name="Picture 2" descr="F:\公司\上海外语教育出版社\倪老师PPT\完成\第三册\无返.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8" name="矩形 7">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 action="ppaction://hlinkshowjump?jump=previousslide" tooltip="上一页"/>
          </p:cNvPr>
          <p:cNvSpPr/>
          <p:nvPr userDrawn="1"/>
        </p:nvSpPr>
        <p:spPr>
          <a:xfrm>
            <a:off x="750095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 action="ppaction://hlinkshowjump?jump=nextslide" tooltip="下一页"/>
          </p:cNvPr>
          <p:cNvSpPr/>
          <p:nvPr userDrawn="1"/>
        </p:nvSpPr>
        <p:spPr>
          <a:xfrm>
            <a:off x="807614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7" cy="6857142"/>
          </a:xfrm>
          <a:prstGeom prst="rect">
            <a:avLst/>
          </a:prstGeom>
          <a:noFill/>
        </p:spPr>
      </p:pic>
      <p:pic>
        <p:nvPicPr>
          <p:cNvPr id="14" name="Picture 2" descr="F:\公司\上海外语教育出版社\倪老师PPT\完成\第三册\全.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8" name="矩形 7">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 action="ppaction://hlinkshowjump?jump=previousslide" tooltip="上一页"/>
          </p:cNvPr>
          <p:cNvSpPr/>
          <p:nvPr userDrawn="1"/>
        </p:nvSpPr>
        <p:spPr>
          <a:xfrm>
            <a:off x="750095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 action="ppaction://hlinkshowjump?jump=nextslide" tooltip="下一页"/>
          </p:cNvPr>
          <p:cNvSpPr/>
          <p:nvPr userDrawn="1"/>
        </p:nvSpPr>
        <p:spPr>
          <a:xfrm>
            <a:off x="807614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7" cy="6857142"/>
          </a:xfrm>
          <a:prstGeom prst="rect">
            <a:avLst/>
          </a:prstGeom>
          <a:noFill/>
        </p:spPr>
      </p:pic>
      <p:pic>
        <p:nvPicPr>
          <p:cNvPr id="9" name="Picture 2" descr="F:\公司\上海外语教育出版社\倪老师PPT\完成\第三册\返回.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7" name="矩形 6">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0.xml"/><Relationship Id="rId7" Type="http://schemas.openxmlformats.org/officeDocument/2006/relationships/hyperlink" Target="09.mp3" TargetMode="External"/><Relationship Id="rId2" Type="http://schemas.openxmlformats.org/officeDocument/2006/relationships/audio" Target="file:///E:\&#26032;&#30446;&#26631;&#32508;&#21512;3&#30005;&#23376;&#25945;&#26696;-0927\&#26032;&#30446;&#26631;&#32508;&#21512;3&#30005;&#23376;&#25945;&#26696;-0927\&#26032;&#30446;&#26631;&#32508;&#21512;3%20Unit%205-0929\04%20Text\09.mp3" TargetMode="External"/><Relationship Id="rId1" Type="http://schemas.microsoft.com/office/2007/relationships/media" Target="file:///E:\&#26032;&#30446;&#26631;&#32508;&#21512;3&#30005;&#23376;&#25945;&#26696;-0927\&#26032;&#30446;&#26631;&#32508;&#21512;3&#30005;&#23376;&#25945;&#26696;-0927\&#26032;&#30446;&#26631;&#32508;&#21512;3%20Unit%205-0929\04%20Text\09.mp3" TargetMode="Externa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4.png"/><Relationship Id="rId3" Type="http://schemas.openxmlformats.org/officeDocument/2006/relationships/slideLayout" Target="../slideLayouts/slideLayout40.xml"/><Relationship Id="rId7" Type="http://schemas.openxmlformats.org/officeDocument/2006/relationships/hyperlink" Target="10.mp3" TargetMode="External"/><Relationship Id="rId12" Type="http://schemas.openxmlformats.org/officeDocument/2006/relationships/slide" Target="slide42.xml"/><Relationship Id="rId2" Type="http://schemas.openxmlformats.org/officeDocument/2006/relationships/audio" Target="file:///E:\&#26032;&#30446;&#26631;&#32508;&#21512;3&#30005;&#23376;&#25945;&#26696;-0927\&#26032;&#30446;&#26631;&#32508;&#21512;3&#30005;&#23376;&#25945;&#26696;-0927\&#26032;&#30446;&#26631;&#32508;&#21512;3%20Unit%205-0929\04%20Text\10.mp3" TargetMode="External"/><Relationship Id="rId1" Type="http://schemas.microsoft.com/office/2007/relationships/media" Target="file:///E:\&#26032;&#30446;&#26631;&#32508;&#21512;3&#30005;&#23376;&#25945;&#26696;-0927\&#26032;&#30446;&#26631;&#32508;&#21512;3&#30005;&#23376;&#25945;&#26696;-0927\&#26032;&#30446;&#26631;&#32508;&#21512;3%20Unit%205-0929\04%20Text\10.mp3" TargetMode="External"/><Relationship Id="rId6" Type="http://schemas.openxmlformats.org/officeDocument/2006/relationships/image" Target="../media/image10.png"/><Relationship Id="rId11" Type="http://schemas.openxmlformats.org/officeDocument/2006/relationships/slide" Target="slide40.xml"/><Relationship Id="rId5" Type="http://schemas.openxmlformats.org/officeDocument/2006/relationships/image" Target="../media/image9.png"/><Relationship Id="rId10" Type="http://schemas.openxmlformats.org/officeDocument/2006/relationships/slide" Target="slide39.xml"/><Relationship Id="rId4" Type="http://schemas.openxmlformats.org/officeDocument/2006/relationships/image" Target="../media/image8.png"/><Relationship Id="rId9" Type="http://schemas.openxmlformats.org/officeDocument/2006/relationships/slide" Target="slide16.xml"/><Relationship Id="rId14" Type="http://schemas.openxmlformats.org/officeDocument/2006/relationships/slide" Target="slide43.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0.xml"/><Relationship Id="rId7" Type="http://schemas.openxmlformats.org/officeDocument/2006/relationships/hyperlink" Target="11.mp3" TargetMode="External"/><Relationship Id="rId2" Type="http://schemas.openxmlformats.org/officeDocument/2006/relationships/audio" Target="file:///E:\&#26032;&#30446;&#26631;&#32508;&#21512;3&#30005;&#23376;&#25945;&#26696;-0927\&#26032;&#30446;&#26631;&#32508;&#21512;3&#30005;&#23376;&#25945;&#26696;-0927\&#26032;&#30446;&#26631;&#32508;&#21512;3%20Unit%205-0929\04%20Text\11.mp3" TargetMode="External"/><Relationship Id="rId1" Type="http://schemas.microsoft.com/office/2007/relationships/media" Target="file:///E:\&#26032;&#30446;&#26631;&#32508;&#21512;3&#30005;&#23376;&#25945;&#26696;-0927\&#26032;&#30446;&#26631;&#32508;&#21512;3&#30005;&#23376;&#25945;&#26696;-0927\&#26032;&#30446;&#26631;&#32508;&#21512;3%20Unit%205-0929\04%20Text\11.mp3" TargetMode="External"/><Relationship Id="rId6" Type="http://schemas.openxmlformats.org/officeDocument/2006/relationships/image" Target="../media/image10.png"/><Relationship Id="rId11" Type="http://schemas.openxmlformats.org/officeDocument/2006/relationships/image" Target="../media/image26.png"/><Relationship Id="rId5" Type="http://schemas.openxmlformats.org/officeDocument/2006/relationships/image" Target="../media/image9.png"/><Relationship Id="rId10" Type="http://schemas.openxmlformats.org/officeDocument/2006/relationships/slide" Target="slide44.xml"/><Relationship Id="rId4" Type="http://schemas.openxmlformats.org/officeDocument/2006/relationships/image" Target="../media/image8.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0.xml"/><Relationship Id="rId7" Type="http://schemas.openxmlformats.org/officeDocument/2006/relationships/hyperlink" Target="12.mp3" TargetMode="External"/><Relationship Id="rId2" Type="http://schemas.openxmlformats.org/officeDocument/2006/relationships/audio" Target="file:///E:\&#26032;&#30446;&#26631;&#32508;&#21512;3&#30005;&#23376;&#25945;&#26696;-0927\&#26032;&#30446;&#26631;&#32508;&#21512;3&#30005;&#23376;&#25945;&#26696;-0927\&#26032;&#30446;&#26631;&#32508;&#21512;3%20Unit%205-0929\04%20Text\12.mp3" TargetMode="External"/><Relationship Id="rId1" Type="http://schemas.microsoft.com/office/2007/relationships/media" Target="file:///E:\&#26032;&#30446;&#26631;&#32508;&#21512;3&#30005;&#23376;&#25945;&#26696;-0927\&#26032;&#30446;&#26631;&#32508;&#21512;3&#30005;&#23376;&#25945;&#26696;-0927\&#26032;&#30446;&#26631;&#32508;&#21512;3%20Unit%205-0929\04%20Text\12.mp3" TargetMode="External"/><Relationship Id="rId6" Type="http://schemas.openxmlformats.org/officeDocument/2006/relationships/image" Target="../media/image10.png"/><Relationship Id="rId11" Type="http://schemas.openxmlformats.org/officeDocument/2006/relationships/image" Target="../media/image27.png"/><Relationship Id="rId5" Type="http://schemas.openxmlformats.org/officeDocument/2006/relationships/image" Target="../media/image9.png"/><Relationship Id="rId10" Type="http://schemas.openxmlformats.org/officeDocument/2006/relationships/slide" Target="slide45.xml"/><Relationship Id="rId4" Type="http://schemas.openxmlformats.org/officeDocument/2006/relationships/image" Target="../media/image8.png"/><Relationship Id="rId9" Type="http://schemas.openxmlformats.org/officeDocument/2006/relationships/slide" Target="slide16.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0.xml"/><Relationship Id="rId7" Type="http://schemas.openxmlformats.org/officeDocument/2006/relationships/hyperlink" Target="13.mp3" TargetMode="External"/><Relationship Id="rId2" Type="http://schemas.openxmlformats.org/officeDocument/2006/relationships/audio" Target="file:///E:\&#26032;&#30446;&#26631;&#32508;&#21512;3&#30005;&#23376;&#25945;&#26696;-0927\&#26032;&#30446;&#26631;&#32508;&#21512;3&#30005;&#23376;&#25945;&#26696;-0927\&#26032;&#30446;&#26631;&#32508;&#21512;3%20Unit%205-0929\04%20Text\13.mp3" TargetMode="External"/><Relationship Id="rId1" Type="http://schemas.microsoft.com/office/2007/relationships/media" Target="file:///E:\&#26032;&#30446;&#26631;&#32508;&#21512;3&#30005;&#23376;&#25945;&#26696;-0927\&#26032;&#30446;&#26631;&#32508;&#21512;3&#30005;&#23376;&#25945;&#26696;-0927\&#26032;&#30446;&#26631;&#32508;&#21512;3%20Unit%205-0929\04%20Text\13.mp3" TargetMode="Externa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8.png"/><Relationship Id="rId4" Type="http://schemas.openxmlformats.org/officeDocument/2006/relationships/image" Target="../media/image8.png"/><Relationship Id="rId9" Type="http://schemas.openxmlformats.org/officeDocument/2006/relationships/slide" Target="slide46.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9.xml"/><Relationship Id="rId7" Type="http://schemas.openxmlformats.org/officeDocument/2006/relationships/hyperlink" Target="14.mp3" TargetMode="External"/><Relationship Id="rId2" Type="http://schemas.openxmlformats.org/officeDocument/2006/relationships/audio" Target="file:///E:\&#26032;&#30446;&#26631;&#32508;&#21512;3&#30005;&#23376;&#25945;&#26696;-0927\&#26032;&#30446;&#26631;&#32508;&#21512;3&#30005;&#23376;&#25945;&#26696;-0927\&#26032;&#30446;&#26631;&#32508;&#21512;3%20Unit%205-0929\04%20Text\14.mp3" TargetMode="External"/><Relationship Id="rId1" Type="http://schemas.microsoft.com/office/2007/relationships/media" Target="file:///E:\&#26032;&#30446;&#26631;&#32508;&#21512;3&#30005;&#23376;&#25945;&#26696;-0927\&#26032;&#30446;&#26631;&#32508;&#21512;3&#30005;&#23376;&#25945;&#26696;-0927\&#26032;&#30446;&#26631;&#32508;&#21512;3%20Unit%205-0929\04%20Text\14.mp3" TargetMode="Externa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2.xml"/><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2.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2.xml"/><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3.png"/><Relationship Id="rId3" Type="http://schemas.openxmlformats.org/officeDocument/2006/relationships/slideLayout" Target="../slideLayouts/slideLayout18.xml"/><Relationship Id="rId7" Type="http://schemas.openxmlformats.org/officeDocument/2006/relationships/image" Target="../media/image9.png"/><Relationship Id="rId12" Type="http://schemas.openxmlformats.org/officeDocument/2006/relationships/slide" Target="slide16.xml"/><Relationship Id="rId2" Type="http://schemas.openxmlformats.org/officeDocument/2006/relationships/audio" Target="file:///E:\&#26032;&#30446;&#26631;&#32508;&#21512;3&#30005;&#23376;&#25945;&#26696;-0927\&#26032;&#30446;&#26631;&#32508;&#21512;3&#30005;&#23376;&#25945;&#26696;-0927\&#26032;&#30446;&#26631;&#32508;&#21512;3%20Unit%205-0929\04%20Text\01.mp3" TargetMode="External"/><Relationship Id="rId1" Type="http://schemas.microsoft.com/office/2007/relationships/media" Target="file:///E:\&#26032;&#30446;&#26631;&#32508;&#21512;3&#30005;&#23376;&#25945;&#26696;-0927\&#26032;&#30446;&#26631;&#32508;&#21512;3&#30005;&#23376;&#25945;&#26696;-0927\&#26032;&#30446;&#26631;&#32508;&#21512;3%20Unit%205-0929\04%20Text\01.mp3" TargetMode="External"/><Relationship Id="rId6" Type="http://schemas.openxmlformats.org/officeDocument/2006/relationships/image" Target="../media/image8.png"/><Relationship Id="rId11" Type="http://schemas.openxmlformats.org/officeDocument/2006/relationships/image" Target="../media/image12.wmf"/><Relationship Id="rId5" Type="http://schemas.openxmlformats.org/officeDocument/2006/relationships/slide" Target="slide17.xml"/><Relationship Id="rId10" Type="http://schemas.openxmlformats.org/officeDocument/2006/relationships/image" Target="../media/image11.png"/><Relationship Id="rId4" Type="http://schemas.openxmlformats.org/officeDocument/2006/relationships/slide" Target="slide19.xml"/><Relationship Id="rId9" Type="http://schemas.openxmlformats.org/officeDocument/2006/relationships/hyperlink" Target="01.mp3" TargetMode="External"/><Relationship Id="rId14" Type="http://schemas.openxmlformats.org/officeDocument/2006/relationships/hyperlink" Target="Unit%2005%20-%20Text%20A.MP3" TargetMode="External"/></Relationships>
</file>

<file path=ppt/slides/_rels/slide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3.xml"/><Relationship Id="rId1" Type="http://schemas.openxmlformats.org/officeDocument/2006/relationships/slideLayout" Target="../slideLayouts/slideLayout6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3.xml"/><Relationship Id="rId1" Type="http://schemas.openxmlformats.org/officeDocument/2006/relationships/slideLayout" Target="../slideLayouts/slideLayout6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4.xml"/><Relationship Id="rId1" Type="http://schemas.openxmlformats.org/officeDocument/2006/relationships/slideLayout" Target="../slideLayouts/slideLayout62.xml"/></Relationships>
</file>

<file path=ppt/slides/_rels/slide2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62.xml"/></Relationships>
</file>

<file path=ppt/slides/_rels/slide2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62.xml"/></Relationships>
</file>

<file path=ppt/slides/_rels/slide2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6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7.xml"/><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slide" Target="slide24.xml"/><Relationship Id="rId3" Type="http://schemas.openxmlformats.org/officeDocument/2006/relationships/slideLayout" Target="../slideLayouts/slideLayout40.xml"/><Relationship Id="rId7" Type="http://schemas.openxmlformats.org/officeDocument/2006/relationships/hyperlink" Target="02.mp3" TargetMode="External"/><Relationship Id="rId12" Type="http://schemas.openxmlformats.org/officeDocument/2006/relationships/slide" Target="slide23.xml"/><Relationship Id="rId2" Type="http://schemas.openxmlformats.org/officeDocument/2006/relationships/audio" Target="file:///E:\&#26032;&#30446;&#26631;&#32508;&#21512;3&#30005;&#23376;&#25945;&#26696;-0927\&#26032;&#30446;&#26631;&#32508;&#21512;3&#30005;&#23376;&#25945;&#26696;-0927\&#26032;&#30446;&#26631;&#32508;&#21512;3%20Unit%205-0929\04%20Text\02.mp3" TargetMode="External"/><Relationship Id="rId1" Type="http://schemas.microsoft.com/office/2007/relationships/media" Target="file:///E:\&#26032;&#30446;&#26631;&#32508;&#21512;3&#30005;&#23376;&#25945;&#26696;-0927\&#26032;&#30446;&#26631;&#32508;&#21512;3&#30005;&#23376;&#25945;&#26696;-0927\&#26032;&#30446;&#26631;&#32508;&#21512;3%20Unit%205-0929\04%20Text\02.mp3" TargetMode="External"/><Relationship Id="rId6" Type="http://schemas.openxmlformats.org/officeDocument/2006/relationships/image" Target="../media/image10.png"/><Relationship Id="rId11" Type="http://schemas.openxmlformats.org/officeDocument/2006/relationships/slide" Target="slide22.xml"/><Relationship Id="rId5" Type="http://schemas.openxmlformats.org/officeDocument/2006/relationships/image" Target="../media/image9.png"/><Relationship Id="rId10" Type="http://schemas.openxmlformats.org/officeDocument/2006/relationships/slide" Target="slide21.xml"/><Relationship Id="rId4" Type="http://schemas.openxmlformats.org/officeDocument/2006/relationships/image" Target="../media/image8.png"/><Relationship Id="rId9" Type="http://schemas.openxmlformats.org/officeDocument/2006/relationships/slide" Target="slide20.xml"/><Relationship Id="rId1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7.xml"/><Relationship Id="rId1" Type="http://schemas.openxmlformats.org/officeDocument/2006/relationships/slideLayout" Target="../slideLayouts/slideLayout6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7.xml"/><Relationship Id="rId1" Type="http://schemas.openxmlformats.org/officeDocument/2006/relationships/slideLayout" Target="../slideLayouts/slideLayout6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8.xml"/><Relationship Id="rId1" Type="http://schemas.openxmlformats.org/officeDocument/2006/relationships/slideLayout" Target="../slideLayouts/slideLayout18.xml"/><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6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8.xml"/><Relationship Id="rId1" Type="http://schemas.openxmlformats.org/officeDocument/2006/relationships/slideLayout" Target="../slideLayouts/slideLayout62.xml"/></Relationships>
</file>

<file path=ppt/slides/_rels/slide3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62.xml"/></Relationships>
</file>

<file path=ppt/slides/_rels/slide3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0.xml"/><Relationship Id="rId7" Type="http://schemas.openxmlformats.org/officeDocument/2006/relationships/hyperlink" Target="03.mp3" TargetMode="External"/><Relationship Id="rId2" Type="http://schemas.openxmlformats.org/officeDocument/2006/relationships/audio" Target="file:///E:\&#26032;&#30446;&#26631;&#32508;&#21512;3&#30005;&#23376;&#25945;&#26696;-0927\&#26032;&#30446;&#26631;&#32508;&#21512;3&#30005;&#23376;&#25945;&#26696;-0927\&#26032;&#30446;&#26631;&#32508;&#21512;3%20Unit%205-0929\04%20Text\03.mp3" TargetMode="External"/><Relationship Id="rId1" Type="http://schemas.microsoft.com/office/2007/relationships/media" Target="file:///E:\&#26032;&#30446;&#26631;&#32508;&#21512;3&#30005;&#23376;&#25945;&#26696;-0927\&#26032;&#30446;&#26631;&#32508;&#21512;3&#30005;&#23376;&#25945;&#26696;-0927\&#26032;&#30446;&#26631;&#32508;&#21512;3%20Unit%205-0929\04%20Text\03.mp3" TargetMode="External"/><Relationship Id="rId6" Type="http://schemas.openxmlformats.org/officeDocument/2006/relationships/image" Target="../media/image10.png"/><Relationship Id="rId11" Type="http://schemas.openxmlformats.org/officeDocument/2006/relationships/image" Target="../media/image16.png"/><Relationship Id="rId5" Type="http://schemas.openxmlformats.org/officeDocument/2006/relationships/image" Target="../media/image9.png"/><Relationship Id="rId10" Type="http://schemas.openxmlformats.org/officeDocument/2006/relationships/slide" Target="slide25.xml"/><Relationship Id="rId4" Type="http://schemas.openxmlformats.org/officeDocument/2006/relationships/image" Target="../media/image8.png"/><Relationship Id="rId9" Type="http://schemas.openxmlformats.org/officeDocument/2006/relationships/image" Target="../media/image15.png"/></Relationships>
</file>

<file path=ppt/slides/_rels/slide4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11.xml"/><Relationship Id="rId1" Type="http://schemas.openxmlformats.org/officeDocument/2006/relationships/slideLayout" Target="../slideLayouts/slideLayout62.xml"/></Relationships>
</file>

<file path=ppt/slides/_rels/slide4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62.xml"/></Relationships>
</file>

<file path=ppt/slides/_rels/slide44.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62.xml"/></Relationships>
</file>

<file path=ppt/slides/_rels/slide45.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6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14.xml"/><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0.xml"/><Relationship Id="rId7" Type="http://schemas.openxmlformats.org/officeDocument/2006/relationships/hyperlink" Target="04.mp3" TargetMode="External"/><Relationship Id="rId12" Type="http://schemas.openxmlformats.org/officeDocument/2006/relationships/image" Target="../media/image17.png"/><Relationship Id="rId2" Type="http://schemas.openxmlformats.org/officeDocument/2006/relationships/audio" Target="file:///E:\&#26032;&#30446;&#26631;&#32508;&#21512;3&#30005;&#23376;&#25945;&#26696;-0927\&#26032;&#30446;&#26631;&#32508;&#21512;3&#30005;&#23376;&#25945;&#26696;-0927\&#26032;&#30446;&#26631;&#32508;&#21512;3%20Unit%205-0929\04%20Text\04.mp3" TargetMode="External"/><Relationship Id="rId1" Type="http://schemas.microsoft.com/office/2007/relationships/media" Target="file:///E:\&#26032;&#30446;&#26631;&#32508;&#21512;3&#30005;&#23376;&#25945;&#26696;-0927\&#26032;&#30446;&#26631;&#32508;&#21512;3&#30005;&#23376;&#25945;&#26696;-0927\&#26032;&#30446;&#26631;&#32508;&#21512;3%20Unit%205-0929\04%20Text\04.mp3" TargetMode="External"/><Relationship Id="rId6" Type="http://schemas.openxmlformats.org/officeDocument/2006/relationships/image" Target="../media/image10.png"/><Relationship Id="rId11" Type="http://schemas.openxmlformats.org/officeDocument/2006/relationships/slide" Target="slide27.xml"/><Relationship Id="rId5" Type="http://schemas.openxmlformats.org/officeDocument/2006/relationships/image" Target="../media/image9.png"/><Relationship Id="rId10" Type="http://schemas.openxmlformats.org/officeDocument/2006/relationships/slide" Target="slide26.xml"/><Relationship Id="rId4" Type="http://schemas.openxmlformats.org/officeDocument/2006/relationships/image" Target="../media/image8.png"/><Relationship Id="rId9" Type="http://schemas.openxmlformats.org/officeDocument/2006/relationships/slide" Target="slide16.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0.xml"/><Relationship Id="rId7" Type="http://schemas.openxmlformats.org/officeDocument/2006/relationships/hyperlink" Target="05.mp3" TargetMode="External"/><Relationship Id="rId2" Type="http://schemas.openxmlformats.org/officeDocument/2006/relationships/audio" Target="file:///E:\&#26032;&#30446;&#26631;&#32508;&#21512;3&#30005;&#23376;&#25945;&#26696;-0927\&#26032;&#30446;&#26631;&#32508;&#21512;3&#30005;&#23376;&#25945;&#26696;-0927\&#26032;&#30446;&#26631;&#32508;&#21512;3%20Unit%205-0929\04%20Text\05.mp3" TargetMode="External"/><Relationship Id="rId1" Type="http://schemas.microsoft.com/office/2007/relationships/media" Target="file:///E:\&#26032;&#30446;&#26631;&#32508;&#21512;3&#30005;&#23376;&#25945;&#26696;-0927\&#26032;&#30446;&#26631;&#32508;&#21512;3&#30005;&#23376;&#25945;&#26696;-0927\&#26032;&#30446;&#26631;&#32508;&#21512;3%20Unit%205-0929\04%20Text\05.mp3" TargetMode="External"/><Relationship Id="rId6" Type="http://schemas.openxmlformats.org/officeDocument/2006/relationships/image" Target="../media/image10.png"/><Relationship Id="rId11" Type="http://schemas.openxmlformats.org/officeDocument/2006/relationships/image" Target="../media/image18.png"/><Relationship Id="rId5" Type="http://schemas.openxmlformats.org/officeDocument/2006/relationships/image" Target="../media/image9.png"/><Relationship Id="rId10" Type="http://schemas.openxmlformats.org/officeDocument/2006/relationships/slide" Target="slide28.xml"/><Relationship Id="rId4" Type="http://schemas.openxmlformats.org/officeDocument/2006/relationships/image" Target="../media/image8.png"/><Relationship Id="rId9" Type="http://schemas.openxmlformats.org/officeDocument/2006/relationships/slide" Target="slide16.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9.png"/><Relationship Id="rId3" Type="http://schemas.openxmlformats.org/officeDocument/2006/relationships/slideLayout" Target="../slideLayouts/slideLayout40.xml"/><Relationship Id="rId7" Type="http://schemas.openxmlformats.org/officeDocument/2006/relationships/hyperlink" Target="06.mp3" TargetMode="External"/><Relationship Id="rId12" Type="http://schemas.openxmlformats.org/officeDocument/2006/relationships/slide" Target="slide31.xml"/><Relationship Id="rId2" Type="http://schemas.openxmlformats.org/officeDocument/2006/relationships/audio" Target="file:///E:\&#26032;&#30446;&#26631;&#32508;&#21512;3&#30005;&#23376;&#25945;&#26696;-0927\&#26032;&#30446;&#26631;&#32508;&#21512;3&#30005;&#23376;&#25945;&#26696;-0927\&#26032;&#30446;&#26631;&#32508;&#21512;3%20Unit%205-0929\04%20Text\06.mp3" TargetMode="External"/><Relationship Id="rId1" Type="http://schemas.microsoft.com/office/2007/relationships/media" Target="file:///E:\&#26032;&#30446;&#26631;&#32508;&#21512;3&#30005;&#23376;&#25945;&#26696;-0927\&#26032;&#30446;&#26631;&#32508;&#21512;3&#30005;&#23376;&#25945;&#26696;-0927\&#26032;&#30446;&#26631;&#32508;&#21512;3%20Unit%205-0929\04%20Text\06.mp3" TargetMode="External"/><Relationship Id="rId6" Type="http://schemas.openxmlformats.org/officeDocument/2006/relationships/image" Target="../media/image10.png"/><Relationship Id="rId11" Type="http://schemas.openxmlformats.org/officeDocument/2006/relationships/slide" Target="slide30.xml"/><Relationship Id="rId5" Type="http://schemas.openxmlformats.org/officeDocument/2006/relationships/image" Target="../media/image9.png"/><Relationship Id="rId10" Type="http://schemas.openxmlformats.org/officeDocument/2006/relationships/slide" Target="slide29.xml"/><Relationship Id="rId4" Type="http://schemas.openxmlformats.org/officeDocument/2006/relationships/image" Target="../media/image8.png"/><Relationship Id="rId9" Type="http://schemas.openxmlformats.org/officeDocument/2006/relationships/slide" Target="slide16.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slide" Target="slide36.xml"/><Relationship Id="rId3" Type="http://schemas.openxmlformats.org/officeDocument/2006/relationships/slideLayout" Target="../slideLayouts/slideLayout40.xml"/><Relationship Id="rId7" Type="http://schemas.openxmlformats.org/officeDocument/2006/relationships/hyperlink" Target="07.mp3" TargetMode="External"/><Relationship Id="rId12" Type="http://schemas.openxmlformats.org/officeDocument/2006/relationships/slide" Target="slide34.xml"/><Relationship Id="rId2" Type="http://schemas.openxmlformats.org/officeDocument/2006/relationships/audio" Target="file:///E:\&#26032;&#30446;&#26631;&#32508;&#21512;3&#30005;&#23376;&#25945;&#26696;-0927\&#26032;&#30446;&#26631;&#32508;&#21512;3&#30005;&#23376;&#25945;&#26696;-0927\&#26032;&#30446;&#26631;&#32508;&#21512;3%20Unit%205-0929\04%20Text\07.mp3" TargetMode="External"/><Relationship Id="rId1" Type="http://schemas.microsoft.com/office/2007/relationships/media" Target="file:///E:\&#26032;&#30446;&#26631;&#32508;&#21512;3&#30005;&#23376;&#25945;&#26696;-0927\&#26032;&#30446;&#26631;&#32508;&#21512;3&#30005;&#23376;&#25945;&#26696;-0927\&#26032;&#30446;&#26631;&#32508;&#21512;3%20Unit%205-0929\04%20Text\07.mp3" TargetMode="External"/><Relationship Id="rId6" Type="http://schemas.openxmlformats.org/officeDocument/2006/relationships/image" Target="../media/image10.png"/><Relationship Id="rId11" Type="http://schemas.openxmlformats.org/officeDocument/2006/relationships/slide" Target="slide32.xml"/><Relationship Id="rId5" Type="http://schemas.openxmlformats.org/officeDocument/2006/relationships/image" Target="../media/image9.png"/><Relationship Id="rId15" Type="http://schemas.openxmlformats.org/officeDocument/2006/relationships/image" Target="../media/image21.png"/><Relationship Id="rId10" Type="http://schemas.openxmlformats.org/officeDocument/2006/relationships/image" Target="../media/image20.jpeg"/><Relationship Id="rId4" Type="http://schemas.openxmlformats.org/officeDocument/2006/relationships/image" Target="../media/image8.png"/><Relationship Id="rId9" Type="http://schemas.openxmlformats.org/officeDocument/2006/relationships/slide" Target="slide16.xml"/><Relationship Id="rId14" Type="http://schemas.openxmlformats.org/officeDocument/2006/relationships/slide" Target="slide37.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0.xml"/><Relationship Id="rId7" Type="http://schemas.openxmlformats.org/officeDocument/2006/relationships/hyperlink" Target="08.mp3" TargetMode="External"/><Relationship Id="rId2" Type="http://schemas.openxmlformats.org/officeDocument/2006/relationships/audio" Target="file:///E:\&#26032;&#30446;&#26631;&#32508;&#21512;3&#30005;&#23376;&#25945;&#26696;-0927\&#26032;&#30446;&#26631;&#32508;&#21512;3&#30005;&#23376;&#25945;&#26696;-0927\&#26032;&#30446;&#26631;&#32508;&#21512;3%20Unit%205-0929\04%20Text\08.mp3" TargetMode="External"/><Relationship Id="rId1" Type="http://schemas.microsoft.com/office/2007/relationships/media" Target="file:///E:\&#26032;&#30446;&#26631;&#32508;&#21512;3&#30005;&#23376;&#25945;&#26696;-0927\&#26032;&#30446;&#26631;&#32508;&#21512;3&#30005;&#23376;&#25945;&#26696;-0927\&#26032;&#30446;&#26631;&#32508;&#21512;3%20Unit%205-0929\04%20Text\08.mp3" TargetMode="Externa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slide" Target="slide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公司\上海外语教育出版社\倪老师PPT\完成\第三册\Text.png"/>
          <p:cNvPicPr>
            <a:picLocks noChangeAspect="1" noChangeArrowheads="1"/>
          </p:cNvPicPr>
          <p:nvPr/>
        </p:nvPicPr>
        <p:blipFill>
          <a:blip r:embed="rId2" cstate="print"/>
          <a:stretch>
            <a:fillRect/>
          </a:stretch>
        </p:blipFill>
        <p:spPr bwMode="auto">
          <a:xfrm>
            <a:off x="0" y="0"/>
            <a:ext cx="9142857" cy="6857142"/>
          </a:xfrm>
          <a:prstGeom prst="rect">
            <a:avLst/>
          </a:prstGeom>
          <a:noFill/>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893647"/>
          </a:xfrm>
          <a:prstGeom prst="rect">
            <a:avLst/>
          </a:prstGeom>
          <a:noFill/>
        </p:spPr>
        <p:txBody>
          <a:bodyPr wrap="square" rtlCol="0">
            <a:spAutoFit/>
          </a:bodyPr>
          <a:lstStyle/>
          <a:p>
            <a:pPr algn="just">
              <a:lnSpc>
                <a:spcPct val="120000"/>
              </a:lnSpc>
            </a:pPr>
            <a:r>
              <a:rPr lang="zh-CN" altLang="en-US" sz="2600" dirty="0" smtClean="0">
                <a:solidFill>
                  <a:srgbClr val="333333"/>
                </a:solidFill>
                <a:latin typeface="Arial" panose="020B0604020202020204" pitchFamily="34" charset="0"/>
                <a:cs typeface="Arial" panose="020B0604020202020204" pitchFamily="34" charset="0"/>
              </a:rPr>
              <a:t>16 </a:t>
            </a:r>
            <a:r>
              <a:rPr lang="en-US" altLang="zh-CN" sz="2600" dirty="0" smtClean="0">
                <a:solidFill>
                  <a:srgbClr val="333333"/>
                </a:solidFill>
                <a:latin typeface="Arial" panose="020B0604020202020204" pitchFamily="34" charset="0"/>
                <a:cs typeface="Arial" panose="020B0604020202020204" pitchFamily="34" charset="0"/>
              </a:rPr>
              <a:t>“</a:t>
            </a:r>
            <a:r>
              <a:rPr lang="zh-CN" altLang="en-US" sz="2600" dirty="0" smtClean="0">
                <a:solidFill>
                  <a:srgbClr val="333333"/>
                </a:solidFill>
                <a:latin typeface="Arial" panose="020B0604020202020204" pitchFamily="34" charset="0"/>
                <a:cs typeface="Arial" panose="020B0604020202020204" pitchFamily="34" charset="0"/>
              </a:rPr>
              <a:t>Position of stenographer,</a:t>
            </a:r>
            <a:r>
              <a:rPr lang="en-US" altLang="zh-CN" sz="2600" dirty="0" smtClean="0">
                <a:solidFill>
                  <a:srgbClr val="333333"/>
                </a:solidFill>
                <a:latin typeface="Arial" panose="020B0604020202020204" pitchFamily="34" charset="0"/>
                <a:cs typeface="Arial" panose="020B0604020202020204" pitchFamily="34" charset="0"/>
              </a:rPr>
              <a:t>”</a:t>
            </a:r>
            <a:r>
              <a:rPr lang="zh-CN" altLang="en-US" sz="2600" dirty="0" smtClean="0">
                <a:solidFill>
                  <a:srgbClr val="333333"/>
                </a:solidFill>
                <a:latin typeface="Arial" panose="020B0604020202020204" pitchFamily="34" charset="0"/>
                <a:cs typeface="Arial" panose="020B0604020202020204" pitchFamily="34" charset="0"/>
              </a:rPr>
              <a:t> said Pitcher. </a:t>
            </a:r>
            <a:r>
              <a:rPr lang="en-US" altLang="zh-CN" sz="2600" dirty="0" smtClean="0">
                <a:solidFill>
                  <a:srgbClr val="333333"/>
                </a:solidFill>
                <a:latin typeface="Arial" panose="020B0604020202020204" pitchFamily="34" charset="0"/>
                <a:cs typeface="Arial" panose="020B0604020202020204" pitchFamily="34" charset="0"/>
              </a:rPr>
              <a:t>“</a:t>
            </a:r>
            <a:r>
              <a:rPr lang="zh-CN" altLang="en-US" sz="2600" dirty="0" smtClean="0">
                <a:solidFill>
                  <a:srgbClr val="333333"/>
                </a:solidFill>
                <a:latin typeface="Arial" panose="020B0604020202020204" pitchFamily="34" charset="0"/>
                <a:cs typeface="Arial" panose="020B0604020202020204" pitchFamily="34" charset="0"/>
              </a:rPr>
              <a:t>You told me yesterday to call them up and have one sent over this morning.</a:t>
            </a:r>
            <a:r>
              <a:rPr lang="en-US" altLang="zh-CN" sz="2600" dirty="0" smtClean="0">
                <a:solidFill>
                  <a:srgbClr val="333333"/>
                </a:solidFill>
                <a:latin typeface="Arial" panose="020B0604020202020204" pitchFamily="34" charset="0"/>
                <a:cs typeface="Arial" panose="020B0604020202020204" pitchFamily="34" charset="0"/>
              </a:rPr>
              <a:t>”</a:t>
            </a:r>
            <a:endParaRPr lang="zh-CN" altLang="en-US" sz="2600" dirty="0" smtClean="0">
              <a:solidFill>
                <a:srgbClr val="333333"/>
              </a:solidFill>
              <a:latin typeface="Arial" panose="020B0604020202020204" pitchFamily="34" charset="0"/>
              <a:cs typeface="Arial" panose="020B0604020202020204" pitchFamily="34" charset="0"/>
            </a:endParaRPr>
          </a:p>
          <a:p>
            <a:pPr algn="just">
              <a:lnSpc>
                <a:spcPct val="120000"/>
              </a:lnSpc>
            </a:pPr>
            <a:r>
              <a:rPr lang="zh-CN" altLang="en-US" sz="2600" dirty="0" smtClean="0">
                <a:solidFill>
                  <a:srgbClr val="333333"/>
                </a:solidFill>
                <a:latin typeface="Arial" panose="020B0604020202020204" pitchFamily="34" charset="0"/>
                <a:cs typeface="Arial" panose="020B0604020202020204" pitchFamily="34" charset="0"/>
              </a:rPr>
              <a:t>17 </a:t>
            </a:r>
            <a:r>
              <a:rPr lang="en-US" altLang="zh-CN" sz="2600" dirty="0" smtClean="0">
                <a:solidFill>
                  <a:srgbClr val="333333"/>
                </a:solidFill>
                <a:latin typeface="Arial" panose="020B0604020202020204" pitchFamily="34" charset="0"/>
                <a:cs typeface="Arial" panose="020B0604020202020204" pitchFamily="34" charset="0"/>
              </a:rPr>
              <a:t>“</a:t>
            </a:r>
            <a:r>
              <a:rPr lang="zh-CN" altLang="en-US" sz="2600" dirty="0" smtClean="0">
                <a:solidFill>
                  <a:srgbClr val="333333"/>
                </a:solidFill>
                <a:latin typeface="Arial" panose="020B0604020202020204" pitchFamily="34" charset="0"/>
                <a:cs typeface="Arial" panose="020B0604020202020204" pitchFamily="34" charset="0"/>
              </a:rPr>
              <a:t>You are losing your mind, Pitcher,</a:t>
            </a:r>
            <a:r>
              <a:rPr lang="en-US" altLang="zh-CN" sz="2600" dirty="0" smtClean="0">
                <a:solidFill>
                  <a:srgbClr val="333333"/>
                </a:solidFill>
                <a:latin typeface="Arial" panose="020B0604020202020204" pitchFamily="34" charset="0"/>
                <a:cs typeface="Arial" panose="020B0604020202020204" pitchFamily="34" charset="0"/>
              </a:rPr>
              <a:t>”</a:t>
            </a:r>
            <a:r>
              <a:rPr lang="zh-CN" altLang="en-US" sz="2600" dirty="0" smtClean="0">
                <a:solidFill>
                  <a:srgbClr val="333333"/>
                </a:solidFill>
                <a:latin typeface="Arial" panose="020B0604020202020204" pitchFamily="34" charset="0"/>
                <a:cs typeface="Arial" panose="020B0604020202020204" pitchFamily="34" charset="0"/>
              </a:rPr>
              <a:t> said Maxwell. </a:t>
            </a:r>
            <a:r>
              <a:rPr lang="en-US" altLang="zh-CN" sz="2600" dirty="0" smtClean="0">
                <a:solidFill>
                  <a:srgbClr val="333333"/>
                </a:solidFill>
                <a:latin typeface="Arial" panose="020B0604020202020204" pitchFamily="34" charset="0"/>
                <a:cs typeface="Arial" panose="020B0604020202020204" pitchFamily="34" charset="0"/>
              </a:rPr>
              <a:t>“</a:t>
            </a:r>
            <a:r>
              <a:rPr lang="zh-CN" altLang="en-US" sz="2600" dirty="0" smtClean="0">
                <a:solidFill>
                  <a:srgbClr val="333333"/>
                </a:solidFill>
                <a:latin typeface="Arial" panose="020B0604020202020204" pitchFamily="34" charset="0"/>
                <a:cs typeface="Arial" panose="020B0604020202020204" pitchFamily="34" charset="0"/>
              </a:rPr>
              <a:t>Why should I have given you any such instructions? Miss Leslie has given perfect satisfaction during the year she has been here. The place is hers as long as she chooses to retain it. There</a:t>
            </a:r>
            <a:r>
              <a:rPr lang="en-US" altLang="zh-CN" sz="2600" dirty="0" smtClean="0">
                <a:solidFill>
                  <a:srgbClr val="333333"/>
                </a:solidFill>
                <a:latin typeface="Arial" panose="020B0604020202020204" pitchFamily="34" charset="0"/>
                <a:cs typeface="Arial" panose="020B0604020202020204" pitchFamily="34" charset="0"/>
              </a:rPr>
              <a:t>’</a:t>
            </a:r>
            <a:r>
              <a:rPr lang="zh-CN" altLang="en-US" sz="2600" dirty="0" smtClean="0">
                <a:solidFill>
                  <a:srgbClr val="333333"/>
                </a:solidFill>
                <a:latin typeface="Arial" panose="020B0604020202020204" pitchFamily="34" charset="0"/>
                <a:cs typeface="Arial" panose="020B0604020202020204" pitchFamily="34" charset="0"/>
              </a:rPr>
              <a:t>s no place open here, madam. Countermand that order with the agency, Pitcher, and don</a:t>
            </a:r>
            <a:r>
              <a:rPr lang="en-US" altLang="zh-CN" sz="2600" dirty="0" smtClean="0">
                <a:solidFill>
                  <a:srgbClr val="333333"/>
                </a:solidFill>
                <a:latin typeface="Arial" panose="020B0604020202020204" pitchFamily="34" charset="0"/>
                <a:cs typeface="Arial" panose="020B0604020202020204" pitchFamily="34" charset="0"/>
              </a:rPr>
              <a:t>’</a:t>
            </a:r>
            <a:r>
              <a:rPr lang="zh-CN" altLang="en-US" sz="2600" dirty="0" smtClean="0">
                <a:solidFill>
                  <a:srgbClr val="333333"/>
                </a:solidFill>
                <a:latin typeface="Arial" panose="020B0604020202020204" pitchFamily="34" charset="0"/>
                <a:cs typeface="Arial" panose="020B0604020202020204" pitchFamily="34" charset="0"/>
              </a:rPr>
              <a:t>t bring any more of </a:t>
            </a:r>
            <a:r>
              <a:rPr lang="en-US" altLang="zh-CN" sz="2600" dirty="0" smtClean="0">
                <a:solidFill>
                  <a:srgbClr val="333333"/>
                </a:solidFill>
                <a:latin typeface="Arial" panose="020B0604020202020204" pitchFamily="34" charset="0"/>
                <a:cs typeface="Arial" panose="020B0604020202020204" pitchFamily="34" charset="0"/>
              </a:rPr>
              <a:t>’</a:t>
            </a:r>
            <a:r>
              <a:rPr lang="zh-CN" altLang="en-US" sz="2600" dirty="0" smtClean="0">
                <a:solidFill>
                  <a:srgbClr val="333333"/>
                </a:solidFill>
                <a:latin typeface="Arial" panose="020B0604020202020204" pitchFamily="34" charset="0"/>
                <a:cs typeface="Arial" panose="020B0604020202020204" pitchFamily="34" charset="0"/>
              </a:rPr>
              <a:t>em in here.</a:t>
            </a:r>
            <a:r>
              <a:rPr lang="en-US" altLang="zh-CN" sz="2600" dirty="0" smtClean="0">
                <a:solidFill>
                  <a:srgbClr val="333333"/>
                </a:solidFill>
                <a:latin typeface="Arial" panose="020B0604020202020204" pitchFamily="34" charset="0"/>
                <a:cs typeface="Arial" panose="020B0604020202020204" pitchFamily="34" charset="0"/>
              </a:rPr>
              <a:t>”</a:t>
            </a:r>
            <a:endParaRPr lang="zh-CN" altLang="en-US" sz="2600" dirty="0" smtClean="0">
              <a:solidFill>
                <a:srgbClr val="333333"/>
              </a:solidFill>
              <a:latin typeface="Arial" panose="020B0604020202020204" pitchFamily="34" charset="0"/>
              <a:cs typeface="Arial" panose="020B0604020202020204" pitchFamily="34" charset="0"/>
            </a:endParaRPr>
          </a:p>
        </p:txBody>
      </p:sp>
      <p:pic>
        <p:nvPicPr>
          <p:cNvPr id="13"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14"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15"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16"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sp>
        <p:nvSpPr>
          <p:cNvPr id="9" name="TextBox 8"/>
          <p:cNvSpPr txBox="1"/>
          <p:nvPr/>
        </p:nvSpPr>
        <p:spPr>
          <a:xfrm>
            <a:off x="2357422" y="29916"/>
            <a:ext cx="5500726" cy="461665"/>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itchFamily="34" charset="0"/>
              </a:rPr>
              <a:t>The Romance of a Busy Broker</a:t>
            </a:r>
            <a:endParaRPr lang="zh-CN" altLang="en-US" sz="2400" dirty="0" smtClean="0">
              <a:solidFill>
                <a:schemeClr val="bg1"/>
              </a:solidFill>
              <a:latin typeface="Arial Rounded MT Bold" pitchFamily="34" charset="0"/>
              <a:cs typeface="Arial" panose="020B0604020202020204" pitchFamily="34" charset="0"/>
            </a:endParaRPr>
          </a:p>
        </p:txBody>
      </p:sp>
      <p:pic>
        <p:nvPicPr>
          <p:cNvPr id="10" name="09.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9" cstate="print"/>
          <a:stretch>
            <a:fillRect/>
          </a:stretch>
        </p:blipFill>
        <p:spPr>
          <a:xfrm>
            <a:off x="9684568" y="1628800"/>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Right)">
                                      <p:cBhvr>
                                        <p:cTn id="7" dur="500"/>
                                        <p:tgtEl>
                                          <p:spTgt spid="1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Right)">
                                      <p:cBhvr>
                                        <p:cTn id="11" dur="500"/>
                                        <p:tgtEl>
                                          <p:spTgt spid="14"/>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Right)">
                                      <p:cBhvr>
                                        <p:cTn id="15" dur="500"/>
                                        <p:tgtEl>
                                          <p:spTgt spid="15"/>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lide(fromRigh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0"/>
                </p:tgtEl>
              </p:cMediaNode>
            </p:audio>
            <p:seq concurrent="1" nextAc="seek">
              <p:cTn id="21" restart="whenNotActive" fill="hold" evtFilter="cancelBubble" nodeType="interactiveSeq">
                <p:stCondLst>
                  <p:cond evt="onClick" delay="0">
                    <p:tgtEl>
                      <p:spTgt spid="13"/>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0"/>
                                        </p:tgtEl>
                                      </p:cBhvr>
                                    </p:cmd>
                                  </p:childTnLst>
                                </p:cTn>
                              </p:par>
                            </p:childTnLst>
                          </p:cTn>
                        </p:par>
                      </p:childTnLst>
                    </p:cTn>
                  </p:par>
                </p:childTnLst>
              </p:cTn>
              <p:nextCondLst>
                <p:cond evt="onClick" delay="0">
                  <p:tgtEl>
                    <p:spTgt spid="13"/>
                  </p:tgtEl>
                </p:cond>
              </p:nextCondLst>
            </p:seq>
            <p:seq concurrent="1" nextAc="seek">
              <p:cTn id="26" restart="whenNotActive" fill="hold" evtFilter="cancelBubble" nodeType="interactiveSeq">
                <p:stCondLst>
                  <p:cond evt="onClick" delay="0">
                    <p:tgtEl>
                      <p:spTgt spid="14"/>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0"/>
                                        </p:tgtEl>
                                      </p:cBhvr>
                                    </p:cmd>
                                  </p:childTnLst>
                                </p:cTn>
                              </p:par>
                            </p:childTnLst>
                          </p:cTn>
                        </p:par>
                      </p:childTnLst>
                    </p:cTn>
                  </p:par>
                </p:childTnLst>
              </p:cTn>
              <p:nextCondLst>
                <p:cond evt="onClick" delay="0">
                  <p:tgtEl>
                    <p:spTgt spid="14"/>
                  </p:tgtEl>
                </p:cond>
              </p:nextCondLst>
            </p:seq>
            <p:seq concurrent="1" nextAc="seek">
              <p:cTn id="31" restart="whenNotActive" fill="hold" evtFilter="cancelBubble" nodeType="interactiveSeq">
                <p:stCondLst>
                  <p:cond evt="onClick" delay="0">
                    <p:tgtEl>
                      <p:spTgt spid="15"/>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0"/>
                                        </p:tgtEl>
                                      </p:cBhvr>
                                    </p:cmd>
                                  </p:childTnLst>
                                </p:cTn>
                              </p:par>
                            </p:childTnLst>
                          </p:cTn>
                        </p:par>
                      </p:childTnLst>
                    </p:cTn>
                  </p:par>
                </p:childTnLst>
              </p:cTn>
              <p:nextCondLst>
                <p:cond evt="onClick" delay="0">
                  <p:tgtEl>
                    <p:spTgt spid="15"/>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200329"/>
          </a:xfrm>
          <a:prstGeom prst="rect">
            <a:avLst/>
          </a:prstGeom>
          <a:noFill/>
        </p:spPr>
        <p:txBody>
          <a:bodyPr wrap="square" rtlCol="0">
            <a:spAutoFit/>
          </a:bodyPr>
          <a:lstStyle/>
          <a:p>
            <a:pPr algn="just"/>
            <a:r>
              <a:rPr lang="zh-CN" altLang="en-US" sz="2400" dirty="0" smtClean="0">
                <a:solidFill>
                  <a:srgbClr val="333333"/>
                </a:solidFill>
                <a:latin typeface="Arial" panose="020B0604020202020204" pitchFamily="34" charset="0"/>
                <a:cs typeface="Arial" panose="020B0604020202020204" pitchFamily="34" charset="0"/>
              </a:rPr>
              <a:t>18  Pitcher seized a moment to remark to the bookkeeper that the </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old man</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 seemed to get more absent-minded and forgetful every day of the world.</a:t>
            </a:r>
          </a:p>
        </p:txBody>
      </p:sp>
      <p:pic>
        <p:nvPicPr>
          <p:cNvPr id="13"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14"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15"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16"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sp>
        <p:nvSpPr>
          <p:cNvPr id="22" name="矩形 21">
            <a:hlinkClick r:id="rId9" action="ppaction://hlinksldjump"/>
          </p:cNvPr>
          <p:cNvSpPr/>
          <p:nvPr/>
        </p:nvSpPr>
        <p:spPr>
          <a:xfrm>
            <a:off x="611560" y="3284984"/>
            <a:ext cx="1080120" cy="5760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39388" y="1988840"/>
            <a:ext cx="8104578" cy="4154984"/>
          </a:xfrm>
          <a:prstGeom prst="rect">
            <a:avLst/>
          </a:prstGeom>
          <a:noFill/>
        </p:spPr>
        <p:txBody>
          <a:bodyPr wrap="square" rtlCol="0">
            <a:spAutoFit/>
          </a:bodyPr>
          <a:lstStyle/>
          <a:p>
            <a:pPr algn="just"/>
            <a:r>
              <a:rPr lang="zh-CN" altLang="en-US" sz="2400" dirty="0" smtClean="0">
                <a:solidFill>
                  <a:srgbClr val="333333"/>
                </a:solidFill>
                <a:latin typeface="Arial" panose="020B0604020202020204" pitchFamily="34" charset="0"/>
                <a:cs typeface="Arial" panose="020B0604020202020204" pitchFamily="34" charset="0"/>
              </a:rPr>
              <a:t>19  The rush and pace of business grew fiercer and faster. </a:t>
            </a:r>
            <a:r>
              <a:rPr lang="zh-CN" altLang="en-US" sz="2400" u="sng" dirty="0" smtClean="0">
                <a:solidFill>
                  <a:srgbClr val="0C9CDB"/>
                </a:solidFill>
                <a:latin typeface="Arial" panose="020B0604020202020204" pitchFamily="34" charset="0"/>
                <a:cs typeface="Arial" panose="020B0604020202020204" pitchFamily="34" charset="0"/>
              </a:rPr>
              <a:t>Orders to buy and sell were coming and going as swift as the flight of swallows.</a:t>
            </a:r>
            <a:r>
              <a:rPr lang="zh-CN" altLang="en-US" sz="2400" dirty="0" smtClean="0">
                <a:solidFill>
                  <a:srgbClr val="333333"/>
                </a:solidFill>
                <a:latin typeface="Arial" panose="020B0604020202020204" pitchFamily="34" charset="0"/>
                <a:cs typeface="Arial" panose="020B0604020202020204" pitchFamily="34" charset="0"/>
              </a:rPr>
              <a:t> Some of his own holdings were endangered, and </a:t>
            </a:r>
            <a:r>
              <a:rPr lang="zh-CN" altLang="en-US" sz="2400" u="sng" dirty="0" smtClean="0">
                <a:solidFill>
                  <a:srgbClr val="0C9CDB"/>
                </a:solidFill>
                <a:latin typeface="Arial" panose="020B0604020202020204" pitchFamily="34" charset="0"/>
                <a:cs typeface="Arial" panose="020B0604020202020204" pitchFamily="34" charset="0"/>
              </a:rPr>
              <a:t>the man was working like some high-geared, delicate, strong machine — </a:t>
            </a:r>
            <a:r>
              <a:rPr lang="zh-CN" altLang="en-US" sz="2400" u="sng" dirty="0" smtClean="0">
                <a:solidFill>
                  <a:srgbClr val="F79646"/>
                </a:solidFill>
                <a:latin typeface="Arial" panose="020B0604020202020204" pitchFamily="34" charset="0"/>
                <a:cs typeface="Arial" panose="020B0604020202020204" pitchFamily="34" charset="0"/>
              </a:rPr>
              <a:t>strung</a:t>
            </a:r>
            <a:r>
              <a:rPr lang="zh-CN" altLang="en-US" sz="2400" u="sng" dirty="0" smtClean="0">
                <a:solidFill>
                  <a:srgbClr val="0C9CDB"/>
                </a:solidFill>
                <a:latin typeface="Arial" panose="020B0604020202020204" pitchFamily="34" charset="0"/>
                <a:cs typeface="Arial" panose="020B0604020202020204" pitchFamily="34" charset="0"/>
              </a:rPr>
              <a:t> to full tension, going at full speed, accurate, never hesitating, with the proper word and decision and act ready and prompt as clockwork.</a:t>
            </a:r>
            <a:r>
              <a:rPr lang="zh-CN" altLang="en-US" sz="2400" dirty="0" smtClean="0">
                <a:solidFill>
                  <a:srgbClr val="333333"/>
                </a:solidFill>
                <a:latin typeface="Arial" panose="020B0604020202020204" pitchFamily="34" charset="0"/>
                <a:cs typeface="Arial" panose="020B0604020202020204" pitchFamily="34" charset="0"/>
              </a:rPr>
              <a:t> Stocks and bonds, loans and mortgages, margins and securities — </a:t>
            </a:r>
            <a:r>
              <a:rPr lang="zh-CN" altLang="en-US" sz="2400" u="sng" dirty="0" smtClean="0">
                <a:solidFill>
                  <a:srgbClr val="0C9CDB"/>
                </a:solidFill>
                <a:latin typeface="Arial" panose="020B0604020202020204" pitchFamily="34" charset="0"/>
                <a:cs typeface="Arial" panose="020B0604020202020204" pitchFamily="34" charset="0"/>
              </a:rPr>
              <a:t>here was a world of finance, and there was no room in it for the human world or the world of nature.</a:t>
            </a:r>
            <a:endParaRPr lang="zh-CN" altLang="en-US" sz="2400" u="sng" dirty="0">
              <a:solidFill>
                <a:srgbClr val="0C9CDB"/>
              </a:solidFill>
              <a:latin typeface="Arial" panose="020B0604020202020204" pitchFamily="34" charset="0"/>
              <a:cs typeface="Arial" panose="020B0604020202020204" pitchFamily="34" charset="0"/>
            </a:endParaRPr>
          </a:p>
        </p:txBody>
      </p:sp>
      <p:sp>
        <p:nvSpPr>
          <p:cNvPr id="10" name="矩形 9">
            <a:hlinkClick r:id="rId10" action="ppaction://hlinksldjump"/>
          </p:cNvPr>
          <p:cNvSpPr/>
          <p:nvPr/>
        </p:nvSpPr>
        <p:spPr>
          <a:xfrm>
            <a:off x="611560" y="2420888"/>
            <a:ext cx="7920880"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0" action="ppaction://hlinksldjump"/>
          </p:cNvPr>
          <p:cNvSpPr/>
          <p:nvPr/>
        </p:nvSpPr>
        <p:spPr>
          <a:xfrm>
            <a:off x="611560" y="2708920"/>
            <a:ext cx="3240360"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hlinkClick r:id="rId11" action="ppaction://hlinksldjump"/>
          </p:cNvPr>
          <p:cNvSpPr/>
          <p:nvPr/>
        </p:nvSpPr>
        <p:spPr>
          <a:xfrm>
            <a:off x="3131840" y="3140968"/>
            <a:ext cx="5472608"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11" action="ppaction://hlinksldjump"/>
          </p:cNvPr>
          <p:cNvSpPr/>
          <p:nvPr/>
        </p:nvSpPr>
        <p:spPr>
          <a:xfrm>
            <a:off x="611560" y="3501008"/>
            <a:ext cx="7992888" cy="108012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hlinkClick r:id="rId11" action="ppaction://hlinksldjump"/>
          </p:cNvPr>
          <p:cNvSpPr/>
          <p:nvPr/>
        </p:nvSpPr>
        <p:spPr>
          <a:xfrm>
            <a:off x="539552" y="4581128"/>
            <a:ext cx="1728192"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hlinkClick r:id="rId12" action="ppaction://hlinksldjump"/>
          </p:cNvPr>
          <p:cNvSpPr/>
          <p:nvPr/>
        </p:nvSpPr>
        <p:spPr>
          <a:xfrm>
            <a:off x="5652120" y="3501008"/>
            <a:ext cx="936104"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2357422" y="29916"/>
            <a:ext cx="5500726" cy="461665"/>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itchFamily="34" charset="0"/>
              </a:rPr>
              <a:t>The Romance of a Busy Broker</a:t>
            </a:r>
            <a:endParaRPr lang="zh-CN" altLang="en-US" sz="2400" dirty="0" smtClean="0">
              <a:solidFill>
                <a:schemeClr val="bg1"/>
              </a:solidFill>
              <a:latin typeface="Arial Rounded MT Bold" pitchFamily="34" charset="0"/>
              <a:cs typeface="Arial" panose="020B0604020202020204" pitchFamily="34" charset="0"/>
            </a:endParaRPr>
          </a:p>
        </p:txBody>
      </p:sp>
      <p:pic>
        <p:nvPicPr>
          <p:cNvPr id="18" name="10.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3" cstate="print"/>
          <a:stretch>
            <a:fillRect/>
          </a:stretch>
        </p:blipFill>
        <p:spPr>
          <a:xfrm>
            <a:off x="9396536" y="908720"/>
            <a:ext cx="304800" cy="304800"/>
          </a:xfrm>
          <a:prstGeom prst="rect">
            <a:avLst/>
          </a:prstGeom>
        </p:spPr>
      </p:pic>
      <p:sp>
        <p:nvSpPr>
          <p:cNvPr id="23" name="矩形 22">
            <a:hlinkClick r:id="rId14" action="ppaction://hlinksldjump"/>
          </p:cNvPr>
          <p:cNvSpPr/>
          <p:nvPr/>
        </p:nvSpPr>
        <p:spPr>
          <a:xfrm>
            <a:off x="4139952" y="4941168"/>
            <a:ext cx="4464496"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hlinkClick r:id="rId14" action="ppaction://hlinksldjump"/>
          </p:cNvPr>
          <p:cNvSpPr/>
          <p:nvPr/>
        </p:nvSpPr>
        <p:spPr>
          <a:xfrm>
            <a:off x="611560" y="5301208"/>
            <a:ext cx="8064896" cy="7200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Right)">
                                      <p:cBhvr>
                                        <p:cTn id="7" dur="500"/>
                                        <p:tgtEl>
                                          <p:spTgt spid="1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Right)">
                                      <p:cBhvr>
                                        <p:cTn id="11" dur="500"/>
                                        <p:tgtEl>
                                          <p:spTgt spid="14"/>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Right)">
                                      <p:cBhvr>
                                        <p:cTn id="15" dur="500"/>
                                        <p:tgtEl>
                                          <p:spTgt spid="15"/>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lide(fromRigh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seq concurrent="1" nextAc="seek">
              <p:cTn id="21" restart="whenNotActive" fill="hold" evtFilter="cancelBubble" nodeType="interactiveSeq">
                <p:stCondLst>
                  <p:cond evt="onClick" delay="0">
                    <p:tgtEl>
                      <p:spTgt spid="13"/>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8"/>
                                        </p:tgtEl>
                                      </p:cBhvr>
                                    </p:cmd>
                                  </p:childTnLst>
                                </p:cTn>
                              </p:par>
                            </p:childTnLst>
                          </p:cTn>
                        </p:par>
                      </p:childTnLst>
                    </p:cTn>
                  </p:par>
                </p:childTnLst>
              </p:cTn>
              <p:nextCondLst>
                <p:cond evt="onClick" delay="0">
                  <p:tgtEl>
                    <p:spTgt spid="13"/>
                  </p:tgtEl>
                </p:cond>
              </p:nextCondLst>
            </p:seq>
            <p:seq concurrent="1" nextAc="seek">
              <p:cTn id="26" restart="whenNotActive" fill="hold" evtFilter="cancelBubble" nodeType="interactiveSeq">
                <p:stCondLst>
                  <p:cond evt="onClick" delay="0">
                    <p:tgtEl>
                      <p:spTgt spid="14"/>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8"/>
                                        </p:tgtEl>
                                      </p:cBhvr>
                                    </p:cmd>
                                  </p:childTnLst>
                                </p:cTn>
                              </p:par>
                            </p:childTnLst>
                          </p:cTn>
                        </p:par>
                      </p:childTnLst>
                    </p:cTn>
                  </p:par>
                </p:childTnLst>
              </p:cTn>
              <p:nextCondLst>
                <p:cond evt="onClick" delay="0">
                  <p:tgtEl>
                    <p:spTgt spid="14"/>
                  </p:tgtEl>
                </p:cond>
              </p:nextCondLst>
            </p:seq>
            <p:seq concurrent="1" nextAc="seek">
              <p:cTn id="31" restart="whenNotActive" fill="hold" evtFilter="cancelBubble" nodeType="interactiveSeq">
                <p:stCondLst>
                  <p:cond evt="onClick" delay="0">
                    <p:tgtEl>
                      <p:spTgt spid="15"/>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8"/>
                                        </p:tgtEl>
                                      </p:cBhvr>
                                    </p:cmd>
                                  </p:childTnLst>
                                </p:cTn>
                              </p:par>
                            </p:childTnLst>
                          </p:cTn>
                        </p:par>
                      </p:childTnLst>
                    </p:cTn>
                  </p:par>
                </p:childTnLst>
              </p:cTn>
              <p:nextCondLst>
                <p:cond evt="onClick" delay="0">
                  <p:tgtEl>
                    <p:spTgt spid="15"/>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3453253"/>
          </a:xfrm>
          <a:prstGeom prst="rect">
            <a:avLst/>
          </a:prstGeom>
          <a:noFill/>
        </p:spPr>
        <p:txBody>
          <a:bodyPr wrap="square" rtlCol="0">
            <a:spAutoFit/>
          </a:bodyPr>
          <a:lstStyle/>
          <a:p>
            <a:pPr algn="just">
              <a:lnSpc>
                <a:spcPct val="120000"/>
              </a:lnSpc>
            </a:pPr>
            <a:r>
              <a:rPr lang="zh-CN" altLang="en-US" sz="2600" dirty="0" smtClean="0">
                <a:solidFill>
                  <a:srgbClr val="333333"/>
                </a:solidFill>
                <a:latin typeface="Arial" panose="020B0604020202020204" pitchFamily="34" charset="0"/>
                <a:cs typeface="Arial" panose="020B0604020202020204" pitchFamily="34" charset="0"/>
              </a:rPr>
              <a:t>20 When the luncheon hour drew near there came a slight lull in the uproar.</a:t>
            </a:r>
          </a:p>
          <a:p>
            <a:pPr algn="just">
              <a:lnSpc>
                <a:spcPct val="120000"/>
              </a:lnSpc>
            </a:pPr>
            <a:r>
              <a:rPr lang="zh-CN" altLang="en-US" sz="2600" dirty="0" smtClean="0">
                <a:solidFill>
                  <a:srgbClr val="333333"/>
                </a:solidFill>
                <a:latin typeface="Arial" panose="020B0604020202020204" pitchFamily="34" charset="0"/>
                <a:cs typeface="Arial" panose="020B0604020202020204" pitchFamily="34" charset="0"/>
              </a:rPr>
              <a:t>21 Maxwell stood by his desk with his hands full of telegrams and memoranda, with a fountain pen over his right ear and his hair hanging in disorderly strings over his forehead. His </a:t>
            </a:r>
            <a:r>
              <a:rPr lang="en-US" altLang="zh-CN" sz="2600" dirty="0" smtClean="0">
                <a:solidFill>
                  <a:srgbClr val="333333"/>
                </a:solidFill>
                <a:latin typeface="Arial" panose="020B0604020202020204" pitchFamily="34" charset="0"/>
                <a:cs typeface="Arial" panose="020B0604020202020204" pitchFamily="34" charset="0"/>
              </a:rPr>
              <a:t>w</a:t>
            </a:r>
            <a:r>
              <a:rPr lang="zh-CN" altLang="en-US" sz="2600" dirty="0" smtClean="0">
                <a:solidFill>
                  <a:srgbClr val="333333"/>
                </a:solidFill>
                <a:latin typeface="Arial" panose="020B0604020202020204" pitchFamily="34" charset="0"/>
                <a:cs typeface="Arial" panose="020B0604020202020204" pitchFamily="34" charset="0"/>
              </a:rPr>
              <a:t>indow was open</a:t>
            </a:r>
            <a:r>
              <a:rPr lang="en-US" altLang="zh-CN" sz="2600" dirty="0" smtClean="0">
                <a:solidFill>
                  <a:srgbClr val="333333"/>
                </a:solidFill>
                <a:latin typeface="Arial" panose="020B0604020202020204" pitchFamily="34" charset="0"/>
                <a:cs typeface="Arial" panose="020B0604020202020204" pitchFamily="34" charset="0"/>
              </a:rPr>
              <a:t>, </a:t>
            </a:r>
            <a:r>
              <a:rPr lang="zh-CN" altLang="en-US" sz="2600" dirty="0" smtClean="0">
                <a:solidFill>
                  <a:srgbClr val="333333"/>
                </a:solidFill>
                <a:latin typeface="Arial" panose="020B0604020202020204" pitchFamily="34" charset="0"/>
                <a:cs typeface="Arial" panose="020B0604020202020204" pitchFamily="34" charset="0"/>
              </a:rPr>
              <a:t>and through the window came </a:t>
            </a:r>
            <a:r>
              <a:rPr lang="zh-CN" altLang="en-US" sz="2600" u="sng" dirty="0" smtClean="0">
                <a:solidFill>
                  <a:srgbClr val="0C9CDB"/>
                </a:solidFill>
                <a:latin typeface="Arial" panose="020B0604020202020204" pitchFamily="34" charset="0"/>
                <a:cs typeface="Arial" panose="020B0604020202020204" pitchFamily="34" charset="0"/>
              </a:rPr>
              <a:t>a wandering — perhaps a lost — </a:t>
            </a:r>
            <a:endParaRPr lang="zh-CN" altLang="en-US" sz="2600" u="sng" dirty="0">
              <a:solidFill>
                <a:srgbClr val="0C9CDB"/>
              </a:solidFill>
              <a:latin typeface="Arial" panose="020B0604020202020204" pitchFamily="34" charset="0"/>
              <a:cs typeface="Arial" panose="020B0604020202020204" pitchFamily="34" charset="0"/>
            </a:endParaRPr>
          </a:p>
        </p:txBody>
      </p:sp>
      <p:pic>
        <p:nvPicPr>
          <p:cNvPr id="13"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14"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15"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16"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pic>
        <p:nvPicPr>
          <p:cNvPr id="10" name="图片 1"/>
          <p:cNvPicPr>
            <a:picLocks noChangeAspect="1" noChangeArrowheads="1"/>
          </p:cNvPicPr>
          <p:nvPr/>
        </p:nvPicPr>
        <p:blipFill>
          <a:blip r:embed="rId9" cstate="print"/>
          <a:srcRect/>
          <a:stretch>
            <a:fillRect/>
          </a:stretch>
        </p:blipFill>
        <p:spPr bwMode="auto">
          <a:xfrm>
            <a:off x="5637981" y="4213820"/>
            <a:ext cx="3038475" cy="2095500"/>
          </a:xfrm>
          <a:prstGeom prst="rect">
            <a:avLst/>
          </a:prstGeom>
          <a:noFill/>
          <a:ln w="9525">
            <a:noFill/>
            <a:miter lim="800000"/>
            <a:headEnd/>
            <a:tailEnd/>
          </a:ln>
        </p:spPr>
      </p:pic>
      <p:sp>
        <p:nvSpPr>
          <p:cNvPr id="11" name="TextBox 10"/>
          <p:cNvSpPr txBox="1"/>
          <p:nvPr/>
        </p:nvSpPr>
        <p:spPr>
          <a:xfrm>
            <a:off x="539388" y="4005064"/>
            <a:ext cx="4968716" cy="2492990"/>
          </a:xfrm>
          <a:prstGeom prst="rect">
            <a:avLst/>
          </a:prstGeom>
          <a:noFill/>
        </p:spPr>
        <p:txBody>
          <a:bodyPr wrap="square" rtlCol="0">
            <a:spAutoFit/>
          </a:bodyPr>
          <a:lstStyle/>
          <a:p>
            <a:pPr algn="just">
              <a:lnSpc>
                <a:spcPct val="120000"/>
              </a:lnSpc>
            </a:pPr>
            <a:r>
              <a:rPr lang="zh-CN" altLang="en-US" sz="2600" u="sng" dirty="0" smtClean="0">
                <a:solidFill>
                  <a:srgbClr val="0C9CDB"/>
                </a:solidFill>
                <a:latin typeface="Arial" panose="020B0604020202020204" pitchFamily="34" charset="0"/>
                <a:cs typeface="Arial" panose="020B0604020202020204" pitchFamily="34" charset="0"/>
              </a:rPr>
              <a:t>odor —</a:t>
            </a:r>
            <a:r>
              <a:rPr lang="zh-CN" altLang="en-US" sz="2600" dirty="0" smtClean="0">
                <a:solidFill>
                  <a:srgbClr val="333333"/>
                </a:solidFill>
                <a:latin typeface="Arial" panose="020B0604020202020204" pitchFamily="34" charset="0"/>
                <a:cs typeface="Arial" panose="020B0604020202020204" pitchFamily="34" charset="0"/>
              </a:rPr>
              <a:t> a delicate, sweet odor of lilac that fixed the broker for a moment immovable. For this odor belonged to Miss Leslie: it was her own, and hers only.</a:t>
            </a:r>
            <a:endParaRPr lang="zh-CN" altLang="en-US" sz="2600" dirty="0">
              <a:solidFill>
                <a:srgbClr val="333333"/>
              </a:solidFill>
              <a:latin typeface="Arial" panose="020B0604020202020204" pitchFamily="34" charset="0"/>
              <a:cs typeface="Arial" panose="020B0604020202020204" pitchFamily="34" charset="0"/>
            </a:endParaRPr>
          </a:p>
        </p:txBody>
      </p:sp>
      <p:sp>
        <p:nvSpPr>
          <p:cNvPr id="12" name="矩形 11">
            <a:hlinkClick r:id="rId10" action="ppaction://hlinksldjump"/>
          </p:cNvPr>
          <p:cNvSpPr/>
          <p:nvPr/>
        </p:nvSpPr>
        <p:spPr>
          <a:xfrm>
            <a:off x="3203848" y="3717032"/>
            <a:ext cx="5112568"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hlinkClick r:id="rId10" action="ppaction://hlinksldjump"/>
          </p:cNvPr>
          <p:cNvSpPr/>
          <p:nvPr/>
        </p:nvSpPr>
        <p:spPr>
          <a:xfrm>
            <a:off x="539552" y="4005064"/>
            <a:ext cx="1224136" cy="50405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357422" y="29916"/>
            <a:ext cx="5500726" cy="461665"/>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itchFamily="34" charset="0"/>
              </a:rPr>
              <a:t>The Romance of a Busy Broker</a:t>
            </a:r>
            <a:endParaRPr lang="zh-CN" altLang="en-US" sz="2400" dirty="0" smtClean="0">
              <a:solidFill>
                <a:schemeClr val="bg1"/>
              </a:solidFill>
              <a:latin typeface="Arial Rounded MT Bold" pitchFamily="34" charset="0"/>
              <a:cs typeface="Arial" panose="020B0604020202020204" pitchFamily="34" charset="0"/>
            </a:endParaRPr>
          </a:p>
        </p:txBody>
      </p:sp>
      <p:pic>
        <p:nvPicPr>
          <p:cNvPr id="18" name="11.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1" cstate="print"/>
          <a:stretch>
            <a:fillRect/>
          </a:stretch>
        </p:blipFill>
        <p:spPr>
          <a:xfrm>
            <a:off x="9756576" y="1484784"/>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Right)">
                                      <p:cBhvr>
                                        <p:cTn id="7" dur="500"/>
                                        <p:tgtEl>
                                          <p:spTgt spid="1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Right)">
                                      <p:cBhvr>
                                        <p:cTn id="11" dur="500"/>
                                        <p:tgtEl>
                                          <p:spTgt spid="14"/>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Right)">
                                      <p:cBhvr>
                                        <p:cTn id="15" dur="500"/>
                                        <p:tgtEl>
                                          <p:spTgt spid="15"/>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lide(fromRigh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seq concurrent="1" nextAc="seek">
              <p:cTn id="21" restart="whenNotActive" fill="hold" evtFilter="cancelBubble" nodeType="interactiveSeq">
                <p:stCondLst>
                  <p:cond evt="onClick" delay="0">
                    <p:tgtEl>
                      <p:spTgt spid="13"/>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8"/>
                                        </p:tgtEl>
                                      </p:cBhvr>
                                    </p:cmd>
                                  </p:childTnLst>
                                </p:cTn>
                              </p:par>
                            </p:childTnLst>
                          </p:cTn>
                        </p:par>
                      </p:childTnLst>
                    </p:cTn>
                  </p:par>
                </p:childTnLst>
              </p:cTn>
              <p:nextCondLst>
                <p:cond evt="onClick" delay="0">
                  <p:tgtEl>
                    <p:spTgt spid="13"/>
                  </p:tgtEl>
                </p:cond>
              </p:nextCondLst>
            </p:seq>
            <p:seq concurrent="1" nextAc="seek">
              <p:cTn id="26" restart="whenNotActive" fill="hold" evtFilter="cancelBubble" nodeType="interactiveSeq">
                <p:stCondLst>
                  <p:cond evt="onClick" delay="0">
                    <p:tgtEl>
                      <p:spTgt spid="14"/>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8"/>
                                        </p:tgtEl>
                                      </p:cBhvr>
                                    </p:cmd>
                                  </p:childTnLst>
                                </p:cTn>
                              </p:par>
                            </p:childTnLst>
                          </p:cTn>
                        </p:par>
                      </p:childTnLst>
                    </p:cTn>
                  </p:par>
                </p:childTnLst>
              </p:cTn>
              <p:nextCondLst>
                <p:cond evt="onClick" delay="0">
                  <p:tgtEl>
                    <p:spTgt spid="14"/>
                  </p:tgtEl>
                </p:cond>
              </p:nextCondLst>
            </p:seq>
            <p:seq concurrent="1" nextAc="seek">
              <p:cTn id="31" restart="whenNotActive" fill="hold" evtFilter="cancelBubble" nodeType="interactiveSeq">
                <p:stCondLst>
                  <p:cond evt="onClick" delay="0">
                    <p:tgtEl>
                      <p:spTgt spid="15"/>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8"/>
                                        </p:tgtEl>
                                      </p:cBhvr>
                                    </p:cmd>
                                  </p:childTnLst>
                                </p:cTn>
                              </p:par>
                            </p:childTnLst>
                          </p:cTn>
                        </p:par>
                      </p:childTnLst>
                    </p:cTn>
                  </p:par>
                </p:childTnLst>
              </p:cTn>
              <p:nextCondLst>
                <p:cond evt="onClick" delay="0">
                  <p:tgtEl>
                    <p:spTgt spid="15"/>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369932"/>
          </a:xfrm>
          <a:prstGeom prst="rect">
            <a:avLst/>
          </a:prstGeom>
          <a:noFill/>
        </p:spPr>
        <p:txBody>
          <a:bodyPr wrap="square" rtlCol="0">
            <a:spAutoFit/>
          </a:bodyPr>
          <a:lstStyle/>
          <a:p>
            <a:pPr algn="just">
              <a:lnSpc>
                <a:spcPct val="120000"/>
              </a:lnSpc>
            </a:pPr>
            <a:r>
              <a:rPr lang="zh-CN" altLang="en-US" sz="2400" dirty="0" smtClean="0">
                <a:solidFill>
                  <a:srgbClr val="333333"/>
                </a:solidFill>
                <a:latin typeface="Arial" panose="020B0604020202020204" pitchFamily="34" charset="0"/>
                <a:cs typeface="Arial" panose="020B0604020202020204" pitchFamily="34" charset="0"/>
              </a:rPr>
              <a:t>22  The odor brought her vividly, almost tangibly before him. </a:t>
            </a:r>
            <a:r>
              <a:rPr lang="zh-CN" altLang="en-US" sz="2400" u="sng" dirty="0" smtClean="0">
                <a:solidFill>
                  <a:srgbClr val="0C9CDB"/>
                </a:solidFill>
                <a:latin typeface="Arial" panose="020B0604020202020204" pitchFamily="34" charset="0"/>
                <a:cs typeface="Arial" panose="020B0604020202020204" pitchFamily="34" charset="0"/>
              </a:rPr>
              <a:t>The world of finance shrank suddenly to a particle. </a:t>
            </a:r>
            <a:r>
              <a:rPr lang="zh-CN" altLang="en-US" sz="2400" dirty="0" smtClean="0">
                <a:solidFill>
                  <a:srgbClr val="333333"/>
                </a:solidFill>
                <a:latin typeface="Arial" panose="020B0604020202020204" pitchFamily="34" charset="0"/>
                <a:cs typeface="Arial" panose="020B0604020202020204" pitchFamily="34" charset="0"/>
              </a:rPr>
              <a:t>And she was in the next room — twenty steps away.</a:t>
            </a:r>
          </a:p>
          <a:p>
            <a:pPr algn="just">
              <a:lnSpc>
                <a:spcPct val="120000"/>
              </a:lnSpc>
            </a:pPr>
            <a:r>
              <a:rPr lang="zh-CN" altLang="en-US" sz="2400" dirty="0" smtClean="0">
                <a:solidFill>
                  <a:srgbClr val="333333"/>
                </a:solidFill>
                <a:latin typeface="Arial" panose="020B0604020202020204" pitchFamily="34" charset="0"/>
                <a:cs typeface="Arial" panose="020B0604020202020204" pitchFamily="34" charset="0"/>
              </a:rPr>
              <a:t>23  </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I</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ll do it now,</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 said Maxwell, half aloud. </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I</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ll ask her now. I wonder I didn</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t do it long ago.</a:t>
            </a:r>
            <a:r>
              <a:rPr lang="en-US" altLang="zh-CN" sz="2400" dirty="0" smtClean="0">
                <a:solidFill>
                  <a:srgbClr val="333333"/>
                </a:solidFill>
                <a:latin typeface="Arial" panose="020B0604020202020204" pitchFamily="34" charset="0"/>
                <a:cs typeface="Arial" panose="020B0604020202020204" pitchFamily="34" charset="0"/>
              </a:rPr>
              <a:t>”</a:t>
            </a:r>
            <a:endParaRPr lang="zh-CN" altLang="en-US" sz="2400" dirty="0" smtClean="0">
              <a:solidFill>
                <a:srgbClr val="333333"/>
              </a:solidFill>
              <a:latin typeface="Arial" panose="020B0604020202020204" pitchFamily="34" charset="0"/>
              <a:cs typeface="Arial" panose="020B0604020202020204" pitchFamily="34" charset="0"/>
            </a:endParaRPr>
          </a:p>
          <a:p>
            <a:pPr algn="just">
              <a:lnSpc>
                <a:spcPct val="120000"/>
              </a:lnSpc>
            </a:pPr>
            <a:r>
              <a:rPr lang="zh-CN" altLang="en-US" sz="2400" dirty="0" smtClean="0">
                <a:solidFill>
                  <a:srgbClr val="333333"/>
                </a:solidFill>
                <a:latin typeface="Arial" panose="020B0604020202020204" pitchFamily="34" charset="0"/>
                <a:cs typeface="Arial" panose="020B0604020202020204" pitchFamily="34" charset="0"/>
              </a:rPr>
              <a:t>24  He dashed into the inner office and charged upon the desk of the stenographer.</a:t>
            </a:r>
          </a:p>
          <a:p>
            <a:pPr algn="just">
              <a:lnSpc>
                <a:spcPct val="120000"/>
              </a:lnSpc>
            </a:pPr>
            <a:r>
              <a:rPr lang="zh-CN" altLang="en-US" sz="2400" dirty="0" smtClean="0">
                <a:solidFill>
                  <a:srgbClr val="333333"/>
                </a:solidFill>
                <a:latin typeface="Arial" panose="020B0604020202020204" pitchFamily="34" charset="0"/>
                <a:cs typeface="Arial" panose="020B0604020202020204" pitchFamily="34" charset="0"/>
              </a:rPr>
              <a:t>25  She looked up at him with a smile. A soft pink crept over her cheek, and her eyes were kind and frank. Maxwell leaned one elbow on her desk. He still clutched fluttering papers with both hands and the pen was above his ear.</a:t>
            </a:r>
            <a:endParaRPr lang="zh-CN" altLang="en-US" sz="2400" dirty="0">
              <a:solidFill>
                <a:srgbClr val="333333"/>
              </a:solidFill>
              <a:latin typeface="Arial" panose="020B0604020202020204" pitchFamily="34" charset="0"/>
              <a:cs typeface="Arial" panose="020B0604020202020204" pitchFamily="34" charset="0"/>
            </a:endParaRPr>
          </a:p>
        </p:txBody>
      </p:sp>
      <p:pic>
        <p:nvPicPr>
          <p:cNvPr id="13"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14"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15"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16"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sp>
        <p:nvSpPr>
          <p:cNvPr id="22" name="矩形 21">
            <a:hlinkClick r:id="rId9" action="ppaction://hlinksldjump"/>
          </p:cNvPr>
          <p:cNvSpPr/>
          <p:nvPr/>
        </p:nvSpPr>
        <p:spPr>
          <a:xfrm>
            <a:off x="611560" y="3284984"/>
            <a:ext cx="1080120" cy="5760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hlinkClick r:id="rId10" action="ppaction://hlinksldjump"/>
          </p:cNvPr>
          <p:cNvSpPr/>
          <p:nvPr/>
        </p:nvSpPr>
        <p:spPr>
          <a:xfrm>
            <a:off x="1259632" y="1196752"/>
            <a:ext cx="734481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357422" y="29916"/>
            <a:ext cx="5500726" cy="461665"/>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itchFamily="34" charset="0"/>
              </a:rPr>
              <a:t>The Romance of a Busy Broker</a:t>
            </a:r>
            <a:endParaRPr lang="zh-CN" altLang="en-US" sz="2400" dirty="0" smtClean="0">
              <a:solidFill>
                <a:schemeClr val="bg1"/>
              </a:solidFill>
              <a:latin typeface="Arial Rounded MT Bold" pitchFamily="34" charset="0"/>
              <a:cs typeface="Arial" panose="020B0604020202020204" pitchFamily="34" charset="0"/>
            </a:endParaRPr>
          </a:p>
        </p:txBody>
      </p:sp>
      <p:pic>
        <p:nvPicPr>
          <p:cNvPr id="11" name="12.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1" cstate="print"/>
          <a:stretch>
            <a:fillRect/>
          </a:stretch>
        </p:blipFill>
        <p:spPr>
          <a:xfrm>
            <a:off x="9468544" y="1484784"/>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Right)">
                                      <p:cBhvr>
                                        <p:cTn id="7" dur="500"/>
                                        <p:tgtEl>
                                          <p:spTgt spid="1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Right)">
                                      <p:cBhvr>
                                        <p:cTn id="11" dur="500"/>
                                        <p:tgtEl>
                                          <p:spTgt spid="14"/>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Right)">
                                      <p:cBhvr>
                                        <p:cTn id="15" dur="500"/>
                                        <p:tgtEl>
                                          <p:spTgt spid="15"/>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lide(fromRigh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1"/>
                </p:tgtEl>
              </p:cMediaNode>
            </p:audio>
            <p:seq concurrent="1" nextAc="seek">
              <p:cTn id="21" restart="whenNotActive" fill="hold" evtFilter="cancelBubble" nodeType="interactiveSeq">
                <p:stCondLst>
                  <p:cond evt="onClick" delay="0">
                    <p:tgtEl>
                      <p:spTgt spid="13"/>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1"/>
                                        </p:tgtEl>
                                      </p:cBhvr>
                                    </p:cmd>
                                  </p:childTnLst>
                                </p:cTn>
                              </p:par>
                            </p:childTnLst>
                          </p:cTn>
                        </p:par>
                      </p:childTnLst>
                    </p:cTn>
                  </p:par>
                </p:childTnLst>
              </p:cTn>
              <p:nextCondLst>
                <p:cond evt="onClick" delay="0">
                  <p:tgtEl>
                    <p:spTgt spid="13"/>
                  </p:tgtEl>
                </p:cond>
              </p:nextCondLst>
            </p:seq>
            <p:seq concurrent="1" nextAc="seek">
              <p:cTn id="26" restart="whenNotActive" fill="hold" evtFilter="cancelBubble" nodeType="interactiveSeq">
                <p:stCondLst>
                  <p:cond evt="onClick" delay="0">
                    <p:tgtEl>
                      <p:spTgt spid="14"/>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1"/>
                                        </p:tgtEl>
                                      </p:cBhvr>
                                    </p:cmd>
                                  </p:childTnLst>
                                </p:cTn>
                              </p:par>
                            </p:childTnLst>
                          </p:cTn>
                        </p:par>
                      </p:childTnLst>
                    </p:cTn>
                  </p:par>
                </p:childTnLst>
              </p:cTn>
              <p:nextCondLst>
                <p:cond evt="onClick" delay="0">
                  <p:tgtEl>
                    <p:spTgt spid="14"/>
                  </p:tgtEl>
                </p:cond>
              </p:nextCondLst>
            </p:seq>
            <p:seq concurrent="1" nextAc="seek">
              <p:cTn id="31" restart="whenNotActive" fill="hold" evtFilter="cancelBubble" nodeType="interactiveSeq">
                <p:stCondLst>
                  <p:cond evt="onClick" delay="0">
                    <p:tgtEl>
                      <p:spTgt spid="15"/>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1"/>
                                        </p:tgtEl>
                                      </p:cBhvr>
                                    </p:cmd>
                                  </p:childTnLst>
                                </p:cTn>
                              </p:par>
                            </p:childTnLst>
                          </p:cTn>
                        </p:par>
                      </p:childTnLst>
                    </p:cTn>
                  </p:par>
                </p:childTnLst>
              </p:cTn>
              <p:nextCondLst>
                <p:cond evt="onClick" delay="0">
                  <p:tgtEl>
                    <p:spTgt spid="15"/>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410712"/>
          </a:xfrm>
          <a:prstGeom prst="rect">
            <a:avLst/>
          </a:prstGeom>
          <a:noFill/>
        </p:spPr>
        <p:txBody>
          <a:bodyPr wrap="square" rtlCol="0">
            <a:spAutoFit/>
          </a:bodyPr>
          <a:lstStyle/>
          <a:p>
            <a:pPr algn="just">
              <a:lnSpc>
                <a:spcPct val="120000"/>
              </a:lnSpc>
            </a:pPr>
            <a:r>
              <a:rPr lang="zh-CN" altLang="en-US" sz="2400" dirty="0" smtClean="0">
                <a:solidFill>
                  <a:srgbClr val="333333"/>
                </a:solidFill>
                <a:latin typeface="Arial" panose="020B0604020202020204" pitchFamily="34" charset="0"/>
                <a:cs typeface="Arial" panose="020B0604020202020204" pitchFamily="34" charset="0"/>
              </a:rPr>
              <a:t>26  </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Miss Leslie,</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 he began hurriedly, </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I have but a moment to spare. I want to say something in that moment. Will you be my wife? I haven</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t had time to </a:t>
            </a:r>
            <a:r>
              <a:rPr lang="zh-CN" altLang="en-US" sz="2400" u="sng" dirty="0" smtClean="0">
                <a:solidFill>
                  <a:srgbClr val="F79646"/>
                </a:solidFill>
                <a:latin typeface="Arial" panose="020B0604020202020204" pitchFamily="34" charset="0"/>
                <a:cs typeface="Arial" panose="020B0604020202020204" pitchFamily="34" charset="0"/>
              </a:rPr>
              <a:t>make love to </a:t>
            </a:r>
            <a:r>
              <a:rPr lang="zh-CN" altLang="en-US" sz="2400" dirty="0" smtClean="0">
                <a:solidFill>
                  <a:srgbClr val="333333"/>
                </a:solidFill>
                <a:latin typeface="Arial" panose="020B0604020202020204" pitchFamily="34" charset="0"/>
                <a:cs typeface="Arial" panose="020B0604020202020204" pitchFamily="34" charset="0"/>
              </a:rPr>
              <a:t>you in the ordinary way, but I really do love you. Talk quick, please.</a:t>
            </a:r>
            <a:r>
              <a:rPr lang="en-US" altLang="zh-CN" sz="2400" dirty="0" smtClean="0">
                <a:solidFill>
                  <a:srgbClr val="333333"/>
                </a:solidFill>
                <a:latin typeface="Arial" panose="020B0604020202020204" pitchFamily="34" charset="0"/>
                <a:cs typeface="Arial" panose="020B0604020202020204" pitchFamily="34" charset="0"/>
              </a:rPr>
              <a:t>”</a:t>
            </a:r>
            <a:endParaRPr lang="zh-CN" altLang="en-US" sz="2400" dirty="0" smtClean="0">
              <a:solidFill>
                <a:srgbClr val="333333"/>
              </a:solidFill>
              <a:latin typeface="Arial" panose="020B0604020202020204" pitchFamily="34" charset="0"/>
              <a:cs typeface="Arial" panose="020B0604020202020204" pitchFamily="34" charset="0"/>
            </a:endParaRPr>
          </a:p>
          <a:p>
            <a:pPr algn="just">
              <a:lnSpc>
                <a:spcPct val="120000"/>
              </a:lnSpc>
            </a:pPr>
            <a:r>
              <a:rPr lang="zh-CN" altLang="en-US" sz="2400" dirty="0" smtClean="0">
                <a:solidFill>
                  <a:srgbClr val="333333"/>
                </a:solidFill>
                <a:latin typeface="Arial" panose="020B0604020202020204" pitchFamily="34" charset="0"/>
                <a:cs typeface="Arial" panose="020B0604020202020204" pitchFamily="34" charset="0"/>
              </a:rPr>
              <a:t>27  </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Oh, what are you talking about?</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 exclaimed the young lady. She rose to her feet and gazed upon him, round-eyed.</a:t>
            </a:r>
          </a:p>
          <a:p>
            <a:pPr algn="just">
              <a:lnSpc>
                <a:spcPct val="120000"/>
              </a:lnSpc>
            </a:pPr>
            <a:r>
              <a:rPr lang="zh-CN" altLang="en-US" sz="2400" dirty="0" smtClean="0">
                <a:solidFill>
                  <a:srgbClr val="333333"/>
                </a:solidFill>
                <a:latin typeface="Arial" panose="020B0604020202020204" pitchFamily="34" charset="0"/>
                <a:cs typeface="Arial" panose="020B0604020202020204" pitchFamily="34" charset="0"/>
              </a:rPr>
              <a:t>28   </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Don</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t you understand?</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 said Maxwell, firmly. </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I want you to marry me. I love you, Miss Leslie. I wanted to tell you, and I snatched a minute when things had slackened up a bit. They</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re calling me for the phone now. Tell </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em to</a:t>
            </a:r>
          </a:p>
        </p:txBody>
      </p:sp>
      <p:pic>
        <p:nvPicPr>
          <p:cNvPr id="13"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14"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15"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16"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sp>
        <p:nvSpPr>
          <p:cNvPr id="9" name="矩形 8">
            <a:hlinkClick r:id="rId9" action="ppaction://hlinksldjump"/>
          </p:cNvPr>
          <p:cNvSpPr/>
          <p:nvPr/>
        </p:nvSpPr>
        <p:spPr>
          <a:xfrm>
            <a:off x="6732240" y="1628800"/>
            <a:ext cx="187220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357422" y="29916"/>
            <a:ext cx="5500726" cy="461665"/>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itchFamily="34" charset="0"/>
              </a:rPr>
              <a:t>The Romance of a Busy Broker</a:t>
            </a:r>
            <a:endParaRPr lang="zh-CN" altLang="en-US" sz="2400" dirty="0" smtClean="0">
              <a:solidFill>
                <a:schemeClr val="bg1"/>
              </a:solidFill>
              <a:latin typeface="Arial Rounded MT Bold" pitchFamily="34" charset="0"/>
              <a:cs typeface="Arial" panose="020B0604020202020204" pitchFamily="34" charset="0"/>
            </a:endParaRPr>
          </a:p>
        </p:txBody>
      </p:sp>
      <p:pic>
        <p:nvPicPr>
          <p:cNvPr id="11" name="13.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0" cstate="print"/>
          <a:stretch>
            <a:fillRect/>
          </a:stretch>
        </p:blipFill>
        <p:spPr>
          <a:xfrm>
            <a:off x="9540552" y="1628800"/>
            <a:ext cx="304800" cy="304800"/>
          </a:xfrm>
          <a:prstGeom prst="rect">
            <a:avLst/>
          </a:prstGeom>
        </p:spPr>
      </p:pic>
      <p:sp>
        <p:nvSpPr>
          <p:cNvPr id="12" name="TextBox 11"/>
          <p:cNvSpPr txBox="1"/>
          <p:nvPr/>
        </p:nvSpPr>
        <p:spPr>
          <a:xfrm>
            <a:off x="539388" y="5949280"/>
            <a:ext cx="6840924" cy="535531"/>
          </a:xfrm>
          <a:prstGeom prst="rect">
            <a:avLst/>
          </a:prstGeom>
          <a:noFill/>
        </p:spPr>
        <p:txBody>
          <a:bodyPr wrap="square" rtlCol="0">
            <a:spAutoFit/>
          </a:bodyPr>
          <a:lstStyle/>
          <a:p>
            <a:pPr algn="just">
              <a:lnSpc>
                <a:spcPct val="120000"/>
              </a:lnSpc>
            </a:pPr>
            <a:r>
              <a:rPr lang="zh-CN" altLang="en-US" sz="2400" dirty="0" smtClean="0">
                <a:solidFill>
                  <a:srgbClr val="333333"/>
                </a:solidFill>
                <a:latin typeface="Arial" panose="020B0604020202020204" pitchFamily="34" charset="0"/>
                <a:cs typeface="Arial" panose="020B0604020202020204" pitchFamily="34" charset="0"/>
              </a:rPr>
              <a:t>wait a minute, Pitcher. Won</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t you, Miss Leslie?</a:t>
            </a:r>
            <a:r>
              <a:rPr lang="en-US" altLang="zh-CN" sz="2400" dirty="0" smtClean="0">
                <a:solidFill>
                  <a:srgbClr val="333333"/>
                </a:solidFill>
                <a:latin typeface="Arial" panose="020B0604020202020204" pitchFamily="34" charset="0"/>
                <a:cs typeface="Arial" panose="020B0604020202020204" pitchFamily="34" charset="0"/>
              </a:rPr>
              <a:t>”</a:t>
            </a:r>
            <a:endParaRPr lang="zh-CN" altLang="en-US" sz="2400" dirty="0" smtClean="0">
              <a:solidFill>
                <a:srgbClr val="333333"/>
              </a:solidFill>
              <a:latin typeface="Arial" panose="020B0604020202020204" pitchFamily="34" charset="0"/>
              <a:cs typeface="Arial" panose="020B0604020202020204" pitchFamily="34" charset="0"/>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Right)">
                                      <p:cBhvr>
                                        <p:cTn id="7" dur="500"/>
                                        <p:tgtEl>
                                          <p:spTgt spid="1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Right)">
                                      <p:cBhvr>
                                        <p:cTn id="11" dur="500"/>
                                        <p:tgtEl>
                                          <p:spTgt spid="14"/>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Right)">
                                      <p:cBhvr>
                                        <p:cTn id="15" dur="500"/>
                                        <p:tgtEl>
                                          <p:spTgt spid="15"/>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lide(fromRigh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1"/>
                </p:tgtEl>
              </p:cMediaNode>
            </p:audio>
            <p:seq concurrent="1" nextAc="seek">
              <p:cTn id="21" restart="whenNotActive" fill="hold" evtFilter="cancelBubble" nodeType="interactiveSeq">
                <p:stCondLst>
                  <p:cond evt="onClick" delay="0">
                    <p:tgtEl>
                      <p:spTgt spid="13"/>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1"/>
                                        </p:tgtEl>
                                      </p:cBhvr>
                                    </p:cmd>
                                  </p:childTnLst>
                                </p:cTn>
                              </p:par>
                            </p:childTnLst>
                          </p:cTn>
                        </p:par>
                      </p:childTnLst>
                    </p:cTn>
                  </p:par>
                </p:childTnLst>
              </p:cTn>
              <p:nextCondLst>
                <p:cond evt="onClick" delay="0">
                  <p:tgtEl>
                    <p:spTgt spid="13"/>
                  </p:tgtEl>
                </p:cond>
              </p:nextCondLst>
            </p:seq>
            <p:seq concurrent="1" nextAc="seek">
              <p:cTn id="26" restart="whenNotActive" fill="hold" evtFilter="cancelBubble" nodeType="interactiveSeq">
                <p:stCondLst>
                  <p:cond evt="onClick" delay="0">
                    <p:tgtEl>
                      <p:spTgt spid="14"/>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1"/>
                                        </p:tgtEl>
                                      </p:cBhvr>
                                    </p:cmd>
                                  </p:childTnLst>
                                </p:cTn>
                              </p:par>
                            </p:childTnLst>
                          </p:cTn>
                        </p:par>
                      </p:childTnLst>
                    </p:cTn>
                  </p:par>
                </p:childTnLst>
              </p:cTn>
              <p:nextCondLst>
                <p:cond evt="onClick" delay="0">
                  <p:tgtEl>
                    <p:spTgt spid="14"/>
                  </p:tgtEl>
                </p:cond>
              </p:nextCondLst>
            </p:seq>
            <p:seq concurrent="1" nextAc="seek">
              <p:cTn id="31" restart="whenNotActive" fill="hold" evtFilter="cancelBubble" nodeType="interactiveSeq">
                <p:stCondLst>
                  <p:cond evt="onClick" delay="0">
                    <p:tgtEl>
                      <p:spTgt spid="15"/>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1"/>
                                        </p:tgtEl>
                                      </p:cBhvr>
                                    </p:cmd>
                                  </p:childTnLst>
                                </p:cTn>
                              </p:par>
                            </p:childTnLst>
                          </p:cTn>
                        </p:par>
                      </p:childTnLst>
                    </p:cTn>
                  </p:par>
                </p:childTnLst>
              </p:cTn>
              <p:nextCondLst>
                <p:cond evt="onClick" delay="0">
                  <p:tgtEl>
                    <p:spTgt spid="15"/>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308324"/>
          </a:xfrm>
          <a:prstGeom prst="rect">
            <a:avLst/>
          </a:prstGeom>
          <a:noFill/>
        </p:spPr>
        <p:txBody>
          <a:bodyPr wrap="square" rtlCol="0">
            <a:spAutoFit/>
          </a:bodyPr>
          <a:lstStyle/>
          <a:p>
            <a:pPr algn="just">
              <a:lnSpc>
                <a:spcPct val="120000"/>
              </a:lnSpc>
            </a:pPr>
            <a:r>
              <a:rPr lang="zh-CN" altLang="en-US" sz="2400" dirty="0" smtClean="0">
                <a:solidFill>
                  <a:srgbClr val="333333"/>
                </a:solidFill>
                <a:latin typeface="Arial" panose="020B0604020202020204" pitchFamily="34" charset="0"/>
                <a:cs typeface="Arial" panose="020B0604020202020204" pitchFamily="34" charset="0"/>
              </a:rPr>
              <a:t>29 The stenographer acted very queerly. At first she seemed overcome with amazement; then tears flowed from her wondering eyes; and then she smiled sunnily through them, and one of her arms slid tenderly about the broker</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s neck.</a:t>
            </a:r>
          </a:p>
        </p:txBody>
      </p:sp>
      <p:pic>
        <p:nvPicPr>
          <p:cNvPr id="13"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14"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15"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16"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sp>
        <p:nvSpPr>
          <p:cNvPr id="8" name="TextBox 7"/>
          <p:cNvSpPr txBox="1"/>
          <p:nvPr/>
        </p:nvSpPr>
        <p:spPr>
          <a:xfrm>
            <a:off x="539388" y="3068960"/>
            <a:ext cx="8104578" cy="2308324"/>
          </a:xfrm>
          <a:prstGeom prst="rect">
            <a:avLst/>
          </a:prstGeom>
          <a:noFill/>
        </p:spPr>
        <p:txBody>
          <a:bodyPr wrap="square" rtlCol="0">
            <a:spAutoFit/>
          </a:bodyPr>
          <a:lstStyle/>
          <a:p>
            <a:pPr algn="just">
              <a:lnSpc>
                <a:spcPct val="120000"/>
              </a:lnSpc>
            </a:pPr>
            <a:r>
              <a:rPr lang="zh-CN" altLang="en-US" sz="2400" dirty="0" smtClean="0">
                <a:solidFill>
                  <a:srgbClr val="333333"/>
                </a:solidFill>
                <a:latin typeface="Arial" panose="020B0604020202020204" pitchFamily="34" charset="0"/>
                <a:cs typeface="Arial" panose="020B0604020202020204" pitchFamily="34" charset="0"/>
              </a:rPr>
              <a:t>30  </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I know now,</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 she said, softly. </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It</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s this old business that has driven everything else out of your head for the time. I was frightened at first. Don</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t you remember, Harvey? We were married last evening at 8 o</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clock in the Little Church </a:t>
            </a:r>
            <a:r>
              <a:rPr lang="en-US" altLang="zh-CN" sz="2400" dirty="0" smtClean="0">
                <a:solidFill>
                  <a:srgbClr val="333333"/>
                </a:solidFill>
                <a:latin typeface="Arial" panose="020B0604020202020204" pitchFamily="34" charset="0"/>
                <a:cs typeface="Arial" panose="020B0604020202020204" pitchFamily="34" charset="0"/>
              </a:rPr>
              <a:t>A</a:t>
            </a:r>
            <a:r>
              <a:rPr lang="zh-CN" altLang="en-US" sz="2400" dirty="0" smtClean="0">
                <a:solidFill>
                  <a:srgbClr val="333333"/>
                </a:solidFill>
                <a:latin typeface="Arial" panose="020B0604020202020204" pitchFamily="34" charset="0"/>
                <a:cs typeface="Arial" panose="020B0604020202020204" pitchFamily="34" charset="0"/>
              </a:rPr>
              <a:t>round the Corner.</a:t>
            </a:r>
            <a:r>
              <a:rPr lang="en-US" altLang="zh-CN" sz="2400" dirty="0" smtClean="0">
                <a:solidFill>
                  <a:srgbClr val="333333"/>
                </a:solidFill>
                <a:latin typeface="Arial" panose="020B0604020202020204" pitchFamily="34" charset="0"/>
                <a:cs typeface="Arial" panose="020B0604020202020204" pitchFamily="34" charset="0"/>
              </a:rPr>
              <a:t>”</a:t>
            </a:r>
            <a:endParaRPr lang="zh-CN" altLang="en-US" sz="2400" dirty="0">
              <a:solidFill>
                <a:srgbClr val="333333"/>
              </a:solidFill>
              <a:latin typeface="Arial" panose="020B0604020202020204" pitchFamily="34" charset="0"/>
              <a:cs typeface="Arial" panose="020B0604020202020204" pitchFamily="34" charset="0"/>
            </a:endParaRPr>
          </a:p>
        </p:txBody>
      </p:sp>
      <p:sp>
        <p:nvSpPr>
          <p:cNvPr id="9" name="TextBox 8"/>
          <p:cNvSpPr txBox="1"/>
          <p:nvPr/>
        </p:nvSpPr>
        <p:spPr>
          <a:xfrm>
            <a:off x="2357422" y="29916"/>
            <a:ext cx="5500726" cy="461665"/>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itchFamily="34" charset="0"/>
              </a:rPr>
              <a:t>The Romance of a Busy Broker</a:t>
            </a:r>
            <a:endParaRPr lang="zh-CN" altLang="en-US" sz="2400" dirty="0" smtClean="0">
              <a:solidFill>
                <a:schemeClr val="bg1"/>
              </a:solidFill>
              <a:latin typeface="Arial Rounded MT Bold" pitchFamily="34" charset="0"/>
              <a:cs typeface="Arial" panose="020B0604020202020204" pitchFamily="34" charset="0"/>
            </a:endParaRPr>
          </a:p>
        </p:txBody>
      </p:sp>
      <p:pic>
        <p:nvPicPr>
          <p:cNvPr id="10" name="14.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9" cstate="print"/>
          <a:stretch>
            <a:fillRect/>
          </a:stretch>
        </p:blipFill>
        <p:spPr>
          <a:xfrm>
            <a:off x="9540552" y="1268760"/>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Right)">
                                      <p:cBhvr>
                                        <p:cTn id="7" dur="500"/>
                                        <p:tgtEl>
                                          <p:spTgt spid="1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Right)">
                                      <p:cBhvr>
                                        <p:cTn id="11" dur="500"/>
                                        <p:tgtEl>
                                          <p:spTgt spid="14"/>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Right)">
                                      <p:cBhvr>
                                        <p:cTn id="15" dur="500"/>
                                        <p:tgtEl>
                                          <p:spTgt spid="15"/>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lide(fromRigh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0"/>
                </p:tgtEl>
              </p:cMediaNode>
            </p:audio>
            <p:seq concurrent="1" nextAc="seek">
              <p:cTn id="21" restart="whenNotActive" fill="hold" evtFilter="cancelBubble" nodeType="interactiveSeq">
                <p:stCondLst>
                  <p:cond evt="onClick" delay="0">
                    <p:tgtEl>
                      <p:spTgt spid="13"/>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0"/>
                                        </p:tgtEl>
                                      </p:cBhvr>
                                    </p:cmd>
                                  </p:childTnLst>
                                </p:cTn>
                              </p:par>
                            </p:childTnLst>
                          </p:cTn>
                        </p:par>
                      </p:childTnLst>
                    </p:cTn>
                  </p:par>
                </p:childTnLst>
              </p:cTn>
              <p:nextCondLst>
                <p:cond evt="onClick" delay="0">
                  <p:tgtEl>
                    <p:spTgt spid="13"/>
                  </p:tgtEl>
                </p:cond>
              </p:nextCondLst>
            </p:seq>
            <p:seq concurrent="1" nextAc="seek">
              <p:cTn id="26" restart="whenNotActive" fill="hold" evtFilter="cancelBubble" nodeType="interactiveSeq">
                <p:stCondLst>
                  <p:cond evt="onClick" delay="0">
                    <p:tgtEl>
                      <p:spTgt spid="14"/>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0"/>
                                        </p:tgtEl>
                                      </p:cBhvr>
                                    </p:cmd>
                                  </p:childTnLst>
                                </p:cTn>
                              </p:par>
                            </p:childTnLst>
                          </p:cTn>
                        </p:par>
                      </p:childTnLst>
                    </p:cTn>
                  </p:par>
                </p:childTnLst>
              </p:cTn>
              <p:nextCondLst>
                <p:cond evt="onClick" delay="0">
                  <p:tgtEl>
                    <p:spTgt spid="14"/>
                  </p:tgtEl>
                </p:cond>
              </p:nextCondLst>
            </p:seq>
            <p:seq concurrent="1" nextAc="seek">
              <p:cTn id="31" restart="whenNotActive" fill="hold" evtFilter="cancelBubble" nodeType="interactiveSeq">
                <p:stCondLst>
                  <p:cond evt="onClick" delay="0">
                    <p:tgtEl>
                      <p:spTgt spid="15"/>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0"/>
                                        </p:tgtEl>
                                      </p:cBhvr>
                                    </p:cmd>
                                  </p:childTnLst>
                                </p:cTn>
                              </p:par>
                            </p:childTnLst>
                          </p:cTn>
                        </p:par>
                      </p:childTnLst>
                    </p:cTn>
                  </p:par>
                </p:childTnLst>
              </p:cTn>
              <p:nextCondLst>
                <p:cond evt="onClick" delay="0">
                  <p:tgtEl>
                    <p:spTgt spid="15"/>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23220"/>
          </a:xfrm>
          <a:prstGeom prst="rect">
            <a:avLst/>
          </a:prstGeom>
          <a:noFill/>
        </p:spPr>
        <p:txBody>
          <a:bodyPr wrap="square" rtlCol="0">
            <a:spAutoFit/>
          </a:bodyPr>
          <a:lstStyle/>
          <a:p>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1. </a:t>
            </a:r>
            <a:r>
              <a:rPr lang="en-US" altLang="zh-CN" sz="2800" dirty="0" smtClean="0">
                <a:solidFill>
                  <a:srgbClr val="F79646"/>
                </a:solidFill>
                <a:latin typeface="Arial" panose="020B0604020202020204" pitchFamily="34" charset="0"/>
                <a:cs typeface="Arial" panose="020B0604020202020204" pitchFamily="34" charset="0"/>
                <a:sym typeface="Times New Roman" panose="02020603050405020304" pitchFamily="18" charset="0"/>
              </a:rPr>
              <a:t>in company with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1): together with</a:t>
            </a:r>
            <a:endParaRPr lang="zh-CN" altLang="en-US"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539388" y="3140968"/>
            <a:ext cx="8104578" cy="1078950"/>
          </a:xfrm>
          <a:prstGeom prst="rect">
            <a:avLst/>
          </a:prstGeom>
          <a:noFill/>
        </p:spPr>
        <p:txBody>
          <a:bodyPr wrap="square" rtlCol="0">
            <a:spAutoFit/>
          </a:bodyPr>
          <a:lstStyle/>
          <a:p>
            <a:pPr marL="357505" lvl="0">
              <a:lnSpc>
                <a:spcPct val="120000"/>
              </a:lnSpc>
            </a:pP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Only when work is </a:t>
            </a:r>
            <a:r>
              <a:rPr lang="en-US" altLang="zh-CN" sz="2800" dirty="0" smtClean="0">
                <a:solidFill>
                  <a:srgbClr val="F79646"/>
                </a:solidFill>
                <a:latin typeface="Arial" panose="020B0604020202020204" pitchFamily="34" charset="0"/>
                <a:cs typeface="Arial" panose="020B0604020202020204" pitchFamily="34" charset="0"/>
                <a:sym typeface="Times New Roman" panose="02020603050405020304" pitchFamily="18" charset="0"/>
              </a:rPr>
              <a:t>in company with </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relaxation will it be more productive.</a:t>
            </a:r>
            <a:endParaRPr lang="en-US" altLang="zh-CN" sz="2800" dirty="0" smtClean="0">
              <a:solidFill>
                <a:srgbClr val="333333"/>
              </a:solidFill>
              <a:latin typeface="Arial" panose="020B0604020202020204" pitchFamily="34" charset="0"/>
              <a:cs typeface="Arial" panose="020B0604020202020204" pitchFamily="34" charset="0"/>
            </a:endParaRPr>
          </a:p>
        </p:txBody>
      </p:sp>
      <p:sp>
        <p:nvSpPr>
          <p:cNvPr id="12" name="TextBox 11"/>
          <p:cNvSpPr txBox="1"/>
          <p:nvPr/>
        </p:nvSpPr>
        <p:spPr>
          <a:xfrm>
            <a:off x="539388" y="2545740"/>
            <a:ext cx="8104578" cy="518160"/>
          </a:xfrm>
          <a:prstGeom prst="rect">
            <a:avLst/>
          </a:prstGeom>
          <a:noFill/>
        </p:spPr>
        <p:txBody>
          <a:bodyPr wrap="square" rtlCol="0">
            <a:spAutoFit/>
          </a:bodyPr>
          <a:lstStyle/>
          <a:p>
            <a:r>
              <a:rPr lang="zh-CN" altLang="en-US" sz="2800" dirty="0" smtClean="0">
                <a:solidFill>
                  <a:srgbClr val="333333"/>
                </a:solidFill>
                <a:latin typeface="Times New Roman" panose="02020603050405020304" pitchFamily="18" charset="0"/>
                <a:sym typeface="Times New Roman" panose="02020603050405020304" pitchFamily="18" charset="0"/>
              </a:rPr>
              <a:t>只有当劳逸结合的时候，工作的效率才会更高。</a:t>
            </a:r>
          </a:p>
        </p:txBody>
      </p:sp>
      <p:pic>
        <p:nvPicPr>
          <p:cNvPr id="14" name="Picture 2" descr="C:\Users\CC\Desktop\图片1.png"/>
          <p:cNvPicPr>
            <a:picLocks noChangeAspect="1" noChangeArrowheads="1"/>
          </p:cNvPicPr>
          <p:nvPr/>
        </p:nvPicPr>
        <p:blipFill>
          <a:blip r:embed="rId3" cstate="print"/>
          <a:srcRect/>
          <a:stretch>
            <a:fillRect/>
          </a:stretch>
        </p:blipFill>
        <p:spPr bwMode="auto">
          <a:xfrm>
            <a:off x="500034" y="3212976"/>
            <a:ext cx="452775" cy="452775"/>
          </a:xfrm>
          <a:prstGeom prst="rect">
            <a:avLst/>
          </a:prstGeom>
          <a:noFill/>
        </p:spPr>
      </p:pic>
      <p:sp>
        <p:nvSpPr>
          <p:cNvPr id="15" name="TextBox 14"/>
          <p:cNvSpPr txBox="1"/>
          <p:nvPr/>
        </p:nvSpPr>
        <p:spPr>
          <a:xfrm>
            <a:off x="539388" y="1412776"/>
            <a:ext cx="8104578" cy="954107"/>
          </a:xfrm>
          <a:prstGeom prst="rect">
            <a:avLst/>
          </a:prstGeom>
          <a:noFill/>
        </p:spPr>
        <p:txBody>
          <a:bodyPr wrap="square" rtlCol="0">
            <a:spAutoFit/>
          </a:bodyPr>
          <a:lstStyle/>
          <a:p>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My friend Bill is coming to see me </a:t>
            </a:r>
            <a:r>
              <a:rPr lang="en-US" altLang="zh-CN" sz="2800" dirty="0" smtClean="0">
                <a:solidFill>
                  <a:srgbClr val="F79646"/>
                </a:solidFill>
                <a:latin typeface="Arial" panose="020B0604020202020204" pitchFamily="34" charset="0"/>
                <a:cs typeface="Arial" panose="020B0604020202020204" pitchFamily="34" charset="0"/>
                <a:sym typeface="Times New Roman" panose="02020603050405020304" pitchFamily="18" charset="0"/>
              </a:rPr>
              <a:t>in company with</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his girlfriend.</a:t>
            </a:r>
          </a:p>
        </p:txBody>
      </p:sp>
      <p:sp>
        <p:nvSpPr>
          <p:cNvPr id="16" name="TextBox 15"/>
          <p:cNvSpPr txBox="1"/>
          <p:nvPr/>
        </p:nvSpPr>
        <p:spPr>
          <a:xfrm>
            <a:off x="539388" y="4293096"/>
            <a:ext cx="8104578" cy="523220"/>
          </a:xfrm>
          <a:prstGeom prst="rect">
            <a:avLst/>
          </a:prstGeom>
          <a:noFill/>
        </p:spPr>
        <p:txBody>
          <a:bodyPr wrap="square" rtlCol="0">
            <a:spAutoFit/>
          </a:bodyPr>
          <a:lstStyle/>
          <a:p>
            <a:r>
              <a:rPr lang="en-US" altLang="zh-CN" sz="2800" dirty="0" smtClean="0">
                <a:solidFill>
                  <a:srgbClr val="F79646"/>
                </a:solidFill>
                <a:latin typeface="Arial" panose="020B0604020202020204" pitchFamily="34" charset="0"/>
                <a:cs typeface="Arial" panose="020B0604020202020204" pitchFamily="34" charset="0"/>
                <a:sym typeface="Times New Roman" panose="02020603050405020304" pitchFamily="18" charset="0"/>
              </a:rPr>
              <a:t>keep company with:</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associate with</a:t>
            </a:r>
          </a:p>
        </p:txBody>
      </p:sp>
      <p:sp>
        <p:nvSpPr>
          <p:cNvPr id="17" name="TextBox 16"/>
          <p:cNvSpPr txBox="1"/>
          <p:nvPr/>
        </p:nvSpPr>
        <p:spPr>
          <a:xfrm>
            <a:off x="539388" y="4869160"/>
            <a:ext cx="8104578" cy="523220"/>
          </a:xfrm>
          <a:prstGeom prst="rect">
            <a:avLst/>
          </a:prstGeom>
          <a:noFill/>
        </p:spPr>
        <p:txBody>
          <a:bodyPr wrap="square" rtlCol="0">
            <a:spAutoFit/>
          </a:bodyPr>
          <a:lstStyle/>
          <a:p>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Never </a:t>
            </a:r>
            <a:r>
              <a:rPr lang="en-US" altLang="zh-CN" sz="2800" dirty="0" smtClean="0">
                <a:solidFill>
                  <a:srgbClr val="F79646"/>
                </a:solidFill>
                <a:latin typeface="Arial" panose="020B0604020202020204" pitchFamily="34" charset="0"/>
                <a:cs typeface="Arial" panose="020B0604020202020204" pitchFamily="34" charset="0"/>
                <a:sym typeface="Times New Roman" panose="02020603050405020304" pitchFamily="18" charset="0"/>
              </a:rPr>
              <a:t>keep company with </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dishonest people.</a:t>
            </a:r>
          </a:p>
        </p:txBody>
      </p:sp>
      <p:sp>
        <p:nvSpPr>
          <p:cNvPr id="18" name="矩形 17"/>
          <p:cNvSpPr/>
          <p:nvPr/>
        </p:nvSpPr>
        <p:spPr>
          <a:xfrm>
            <a:off x="19685" y="720001"/>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Left)">
                                      <p:cBhvr>
                                        <p:cTn id="12" dur="500"/>
                                        <p:tgtEl>
                                          <p:spTgt spid="1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slide(from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slide(fromLeft)">
                                      <p:cBhvr>
                                        <p:cTn id="31" dur="500"/>
                                        <p:tgtEl>
                                          <p:spTgt spid="17"/>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1" grpId="0"/>
      <p:bldP spid="12" grpId="0"/>
      <p:bldP spid="15" grpId="0"/>
      <p:bldP spid="16" grpId="0"/>
      <p:bldP spid="17" grpId="0"/>
      <p:bldP spid="18"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54107"/>
          </a:xfrm>
          <a:prstGeom prst="rect">
            <a:avLst/>
          </a:prstGeom>
          <a:noFill/>
        </p:spPr>
        <p:txBody>
          <a:bodyPr wrap="square" rtlCol="0">
            <a:spAutoFit/>
          </a:bodyPr>
          <a:lstStyle/>
          <a:p>
            <a:pPr marL="446405" indent="-446405"/>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2. </a:t>
            </a:r>
            <a:r>
              <a:rPr lang="en-US" altLang="zh-CN" sz="2800" dirty="0" smtClean="0">
                <a:solidFill>
                  <a:srgbClr val="F79646"/>
                </a:solidFill>
                <a:latin typeface="Arial" panose="020B0604020202020204" pitchFamily="34" charset="0"/>
                <a:cs typeface="Arial" panose="020B0604020202020204" pitchFamily="34" charset="0"/>
                <a:sym typeface="Times New Roman" panose="02020603050405020304" pitchFamily="18" charset="0"/>
              </a:rPr>
              <a:t>dash</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(Para. 1): </a:t>
            </a:r>
            <a:r>
              <a:rPr lang="en-US" altLang="zh-CN" sz="2800" i="1"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v</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to run or move very quickly or hastily</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539388" y="3323658"/>
            <a:ext cx="8104578" cy="609398"/>
          </a:xfrm>
          <a:prstGeom prst="rect">
            <a:avLst/>
          </a:prstGeom>
          <a:noFill/>
        </p:spPr>
        <p:txBody>
          <a:bodyPr wrap="square" rtlCol="0">
            <a:spAutoFit/>
          </a:bodyPr>
          <a:lstStyle/>
          <a:p>
            <a:pPr marL="357505" lvl="0">
              <a:lnSpc>
                <a:spcPct val="120000"/>
              </a:lnSpc>
            </a:pP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When the rain started, we </a:t>
            </a:r>
            <a:r>
              <a:rPr lang="en-US" altLang="zh-CN" sz="2800" dirty="0" smtClean="0">
                <a:solidFill>
                  <a:srgbClr val="F79646"/>
                </a:solidFill>
                <a:latin typeface="Arial" panose="020B0604020202020204" pitchFamily="34" charset="0"/>
                <a:cs typeface="Arial" panose="020B0604020202020204" pitchFamily="34" charset="0"/>
                <a:sym typeface="Times New Roman" panose="02020603050405020304" pitchFamily="18" charset="0"/>
              </a:rPr>
              <a:t>dashed</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for cover.</a:t>
            </a:r>
            <a:endParaRPr lang="en-US" altLang="zh-CN" sz="2800" dirty="0" smtClean="0">
              <a:solidFill>
                <a:srgbClr val="333333"/>
              </a:solidFill>
              <a:latin typeface="Arial" panose="020B0604020202020204" pitchFamily="34" charset="0"/>
              <a:cs typeface="Arial" panose="020B0604020202020204" pitchFamily="34" charset="0"/>
            </a:endParaRPr>
          </a:p>
        </p:txBody>
      </p:sp>
      <p:sp>
        <p:nvSpPr>
          <p:cNvPr id="12" name="TextBox 11"/>
          <p:cNvSpPr txBox="1"/>
          <p:nvPr/>
        </p:nvSpPr>
        <p:spPr>
          <a:xfrm>
            <a:off x="539388" y="2728430"/>
            <a:ext cx="8104578" cy="523220"/>
          </a:xfrm>
          <a:prstGeom prst="rect">
            <a:avLst/>
          </a:prstGeom>
          <a:noFill/>
        </p:spPr>
        <p:txBody>
          <a:bodyPr wrap="square" rtlCol="0">
            <a:spAutoFit/>
          </a:bodyPr>
          <a:lstStyle/>
          <a:p>
            <a:r>
              <a:rPr lang="zh-CN" altLang="en-US"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下雨了，我们冲过去躲雨。</a:t>
            </a:r>
            <a:endParaRPr lang="zh-CN" altLang="en-US" sz="2800" dirty="0">
              <a:solidFill>
                <a:srgbClr val="333333"/>
              </a:solidFill>
              <a:latin typeface="Arial" panose="020B0604020202020204" pitchFamily="34" charset="0"/>
              <a:cs typeface="Arial" panose="020B0604020202020204" pitchFamily="34" charset="0"/>
              <a:sym typeface="Times New Roman" panose="02020603050405020304" pitchFamily="18" charset="0"/>
            </a:endParaRPr>
          </a:p>
        </p:txBody>
      </p:sp>
      <p:pic>
        <p:nvPicPr>
          <p:cNvPr id="14" name="Picture 2" descr="C:\Users\CC\Desktop\图片1.png"/>
          <p:cNvPicPr>
            <a:picLocks noChangeAspect="1" noChangeArrowheads="1"/>
          </p:cNvPicPr>
          <p:nvPr/>
        </p:nvPicPr>
        <p:blipFill>
          <a:blip r:embed="rId3" cstate="print"/>
          <a:srcRect/>
          <a:stretch>
            <a:fillRect/>
          </a:stretch>
        </p:blipFill>
        <p:spPr bwMode="auto">
          <a:xfrm>
            <a:off x="500034" y="3395666"/>
            <a:ext cx="452775" cy="452775"/>
          </a:xfrm>
          <a:prstGeom prst="rect">
            <a:avLst/>
          </a:prstGeom>
          <a:noFill/>
        </p:spPr>
      </p:pic>
      <p:sp>
        <p:nvSpPr>
          <p:cNvPr id="15" name="TextBox 14"/>
          <p:cNvSpPr txBox="1"/>
          <p:nvPr/>
        </p:nvSpPr>
        <p:spPr>
          <a:xfrm>
            <a:off x="539388" y="1793487"/>
            <a:ext cx="8104578" cy="954107"/>
          </a:xfrm>
          <a:prstGeom prst="rect">
            <a:avLst/>
          </a:prstGeom>
          <a:noFill/>
        </p:spPr>
        <p:txBody>
          <a:bodyPr wrap="square" rtlCol="0">
            <a:spAutoFit/>
          </a:bodyPr>
          <a:lstStyle/>
          <a:p>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The bush was a good hiding place, so we </a:t>
            </a:r>
            <a:r>
              <a:rPr lang="en-US" altLang="zh-CN" sz="2800" dirty="0" smtClean="0">
                <a:solidFill>
                  <a:srgbClr val="F79646"/>
                </a:solidFill>
                <a:latin typeface="Arial" panose="020B0604020202020204" pitchFamily="34" charset="0"/>
                <a:cs typeface="Arial" panose="020B0604020202020204" pitchFamily="34" charset="0"/>
                <a:sym typeface="Times New Roman" panose="02020603050405020304" pitchFamily="18" charset="0"/>
              </a:rPr>
              <a:t>dashed</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behind it.</a:t>
            </a:r>
            <a:endParaRPr lang="en-US" altLang="zh-CN" sz="2800" dirty="0">
              <a:solidFill>
                <a:srgbClr val="333333"/>
              </a:solidFill>
              <a:latin typeface="Arial" panose="020B0604020202020204" pitchFamily="34" charset="0"/>
              <a:cs typeface="Arial" panose="020B0604020202020204" pitchFamily="34" charset="0"/>
              <a:sym typeface="Times New Roman" panose="02020603050405020304" pitchFamily="18" charset="0"/>
            </a:endParaRPr>
          </a:p>
        </p:txBody>
      </p:sp>
      <p:sp>
        <p:nvSpPr>
          <p:cNvPr id="16" name="TextBox 15"/>
          <p:cNvSpPr txBox="1"/>
          <p:nvPr/>
        </p:nvSpPr>
        <p:spPr>
          <a:xfrm>
            <a:off x="539388" y="4026895"/>
            <a:ext cx="8353092" cy="954107"/>
          </a:xfrm>
          <a:prstGeom prst="rect">
            <a:avLst/>
          </a:prstGeom>
          <a:noFill/>
        </p:spPr>
        <p:txBody>
          <a:bodyPr wrap="square" rtlCol="0">
            <a:spAutoFit/>
          </a:bodyPr>
          <a:lstStyle/>
          <a:p>
            <a:r>
              <a:rPr lang="en-US" altLang="zh-CN" sz="2800" i="1"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n</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a ~ (for sth.)</a:t>
            </a:r>
          </a:p>
          <a:p>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an act of going somewhere suddenly and/or quickly</a:t>
            </a:r>
            <a:endParaRPr lang="en-US" altLang="zh-CN" sz="2800" dirty="0">
              <a:solidFill>
                <a:srgbClr val="333333"/>
              </a:solidFill>
              <a:latin typeface="Arial" panose="020B0604020202020204" pitchFamily="34" charset="0"/>
              <a:cs typeface="Arial" panose="020B0604020202020204" pitchFamily="34" charset="0"/>
              <a:sym typeface="Times New Roman" panose="02020603050405020304" pitchFamily="18" charset="0"/>
            </a:endParaRPr>
          </a:p>
        </p:txBody>
      </p:sp>
      <p:sp>
        <p:nvSpPr>
          <p:cNvPr id="21" name="TextBox 20"/>
          <p:cNvSpPr txBox="1"/>
          <p:nvPr/>
        </p:nvSpPr>
        <p:spPr>
          <a:xfrm>
            <a:off x="539388" y="5627914"/>
            <a:ext cx="8104578" cy="609398"/>
          </a:xfrm>
          <a:prstGeom prst="rect">
            <a:avLst/>
          </a:prstGeom>
          <a:noFill/>
        </p:spPr>
        <p:txBody>
          <a:bodyPr wrap="square" rtlCol="0">
            <a:spAutoFit/>
          </a:bodyPr>
          <a:lstStyle/>
          <a:p>
            <a:pPr marL="357505" lvl="0">
              <a:lnSpc>
                <a:spcPct val="120000"/>
              </a:lnSpc>
            </a:pPr>
            <a:r>
              <a:rPr lang="zh-CN" altLang="en-US"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他向门猛冲过去。</a:t>
            </a:r>
            <a:endParaRPr lang="en-US" altLang="zh-CN" sz="2800" dirty="0" smtClean="0">
              <a:solidFill>
                <a:srgbClr val="333333"/>
              </a:solidFill>
              <a:latin typeface="Arial" panose="020B0604020202020204" pitchFamily="34" charset="0"/>
              <a:cs typeface="Arial" panose="020B0604020202020204" pitchFamily="34" charset="0"/>
            </a:endParaRPr>
          </a:p>
        </p:txBody>
      </p:sp>
      <p:sp>
        <p:nvSpPr>
          <p:cNvPr id="22" name="TextBox 21"/>
          <p:cNvSpPr txBox="1"/>
          <p:nvPr/>
        </p:nvSpPr>
        <p:spPr>
          <a:xfrm>
            <a:off x="539388" y="5051850"/>
            <a:ext cx="8104578" cy="523220"/>
          </a:xfrm>
          <a:prstGeom prst="rect">
            <a:avLst/>
          </a:prstGeom>
          <a:noFill/>
        </p:spPr>
        <p:txBody>
          <a:bodyPr wrap="square" rtlCol="0">
            <a:spAutoFit/>
          </a:bodyPr>
          <a:lstStyle/>
          <a:p>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He made a </a:t>
            </a:r>
            <a:r>
              <a:rPr lang="en-US" altLang="zh-CN" sz="2800" dirty="0" smtClean="0">
                <a:solidFill>
                  <a:srgbClr val="F79646"/>
                </a:solidFill>
                <a:latin typeface="Arial" panose="020B0604020202020204" pitchFamily="34" charset="0"/>
                <a:cs typeface="Arial" panose="020B0604020202020204" pitchFamily="34" charset="0"/>
                <a:sym typeface="Times New Roman" panose="02020603050405020304" pitchFamily="18" charset="0"/>
              </a:rPr>
              <a:t>dash</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for the door.</a:t>
            </a:r>
            <a:endParaRPr lang="en-US" altLang="zh-CN" sz="2800" dirty="0">
              <a:solidFill>
                <a:srgbClr val="333333"/>
              </a:solidFill>
              <a:latin typeface="Arial" panose="020B0604020202020204" pitchFamily="34" charset="0"/>
              <a:cs typeface="Arial" panose="020B0604020202020204" pitchFamily="34" charset="0"/>
              <a:sym typeface="Times New Roman" panose="02020603050405020304" pitchFamily="18" charset="0"/>
            </a:endParaRPr>
          </a:p>
        </p:txBody>
      </p:sp>
      <p:pic>
        <p:nvPicPr>
          <p:cNvPr id="23" name="Picture 2" descr="C:\Users\CC\Desktop\图片1.png"/>
          <p:cNvPicPr>
            <a:picLocks noChangeAspect="1" noChangeArrowheads="1"/>
          </p:cNvPicPr>
          <p:nvPr/>
        </p:nvPicPr>
        <p:blipFill>
          <a:blip r:embed="rId3" cstate="print"/>
          <a:srcRect/>
          <a:stretch>
            <a:fillRect/>
          </a:stretch>
        </p:blipFill>
        <p:spPr bwMode="auto">
          <a:xfrm>
            <a:off x="500034" y="5699922"/>
            <a:ext cx="452775" cy="452775"/>
          </a:xfrm>
          <a:prstGeom prst="rect">
            <a:avLst/>
          </a:prstGeom>
          <a:noFill/>
        </p:spPr>
      </p:pic>
      <p:sp>
        <p:nvSpPr>
          <p:cNvPr id="18" name="矩形 17"/>
          <p:cNvSpPr/>
          <p:nvPr/>
        </p:nvSpPr>
        <p:spPr>
          <a:xfrm>
            <a:off x="0" y="836712"/>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Left)">
                                      <p:cBhvr>
                                        <p:cTn id="12" dur="500"/>
                                        <p:tgtEl>
                                          <p:spTgt spid="1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slide(from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slide(fromLeft)">
                                      <p:cBhvr>
                                        <p:cTn id="31" dur="500"/>
                                        <p:tgtEl>
                                          <p:spTgt spid="22"/>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slide(fromLeft)">
                                      <p:cBhvr>
                                        <p:cTn id="40" dur="500"/>
                                        <p:tgtEl>
                                          <p:spTgt spid="21"/>
                                        </p:tgtEl>
                                      </p:cBhvr>
                                    </p:animEffect>
                                  </p:childTnLst>
                                </p:cTn>
                              </p:par>
                              <p:par>
                                <p:cTn id="41" presetID="1" presetClass="exit"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1" grpId="0"/>
      <p:bldP spid="12" grpId="0"/>
      <p:bldP spid="15" grpId="0"/>
      <p:bldP spid="16" grpId="0"/>
      <p:bldP spid="21" grpId="0"/>
      <p:bldP spid="22" grpId="0"/>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371600"/>
          </a:xfrm>
          <a:prstGeom prst="rect">
            <a:avLst/>
          </a:prstGeom>
          <a:noFill/>
        </p:spPr>
        <p:txBody>
          <a:bodyPr wrap="square" rtlCol="0">
            <a:spAutoFit/>
          </a:bodyPr>
          <a:lstStyle/>
          <a:p>
            <a:r>
              <a:rPr lang="en-US" altLang="zh-CN" sz="2800" b="1" dirty="0" smtClean="0">
                <a:solidFill>
                  <a:srgbClr val="0C9CDB"/>
                </a:solidFill>
                <a:latin typeface="Arial" panose="020B0604020202020204" pitchFamily="34" charset="0"/>
                <a:cs typeface="Arial" panose="020B0604020202020204" pitchFamily="34" charset="0"/>
                <a:sym typeface="Times New Roman" panose="02020603050405020304" pitchFamily="18" charset="0"/>
              </a:rPr>
              <a:t>Synonym:</a:t>
            </a:r>
          </a:p>
          <a:p>
            <a:r>
              <a:rPr lang="en-US" altLang="zh-CN" sz="2800" dirty="0" smtClean="0">
                <a:solidFill>
                  <a:srgbClr val="F79646"/>
                </a:solidFill>
                <a:latin typeface="Arial" panose="020B0604020202020204" pitchFamily="34" charset="0"/>
                <a:cs typeface="Arial" panose="020B0604020202020204" pitchFamily="34" charset="0"/>
                <a:sym typeface="Times New Roman" panose="02020603050405020304" pitchFamily="18" charset="0"/>
              </a:rPr>
              <a:t>rush</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a:t>
            </a:r>
            <a:r>
              <a:rPr lang="zh-CN" altLang="en-US"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into sth</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a:t>
            </a:r>
            <a:r>
              <a:rPr lang="zh-CN" altLang="en-US"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/into doing sth</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a:t>
            </a:r>
            <a:r>
              <a:rPr lang="zh-CN" altLang="en-US"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a:t>
            </a:r>
            <a:r>
              <a:rPr lang="en-US" altLang="zh-CN" sz="2800" i="1"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v</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t</a:t>
            </a:r>
            <a:r>
              <a:rPr lang="zh-CN" altLang="en-US"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o do sth</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a:t>
            </a:r>
            <a:r>
              <a:rPr lang="zh-CN" altLang="en-US"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or to make sb</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a:t>
            </a:r>
            <a:r>
              <a:rPr lang="zh-CN" altLang="en-US"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do sth</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a:t>
            </a:r>
            <a:r>
              <a:rPr lang="zh-CN" altLang="en-US"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without thinking about it carefully</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539388" y="4797152"/>
            <a:ext cx="8104578" cy="1126462"/>
          </a:xfrm>
          <a:prstGeom prst="rect">
            <a:avLst/>
          </a:prstGeom>
          <a:noFill/>
        </p:spPr>
        <p:txBody>
          <a:bodyPr wrap="square" rtlCol="0">
            <a:spAutoFit/>
          </a:bodyPr>
          <a:lstStyle/>
          <a:p>
            <a:pPr marL="357505" lvl="0">
              <a:lnSpc>
                <a:spcPct val="120000"/>
              </a:lnSpc>
            </a:pP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It was a bit of a </a:t>
            </a:r>
            <a:r>
              <a:rPr lang="en-US" altLang="zh-CN" sz="2800" dirty="0" smtClean="0">
                <a:solidFill>
                  <a:srgbClr val="F79646"/>
                </a:solidFill>
                <a:latin typeface="Arial" panose="020B0604020202020204" pitchFamily="34" charset="0"/>
                <a:cs typeface="Arial" panose="020B0604020202020204" pitchFamily="34" charset="0"/>
                <a:sym typeface="Times New Roman" panose="02020603050405020304" pitchFamily="18" charset="0"/>
              </a:rPr>
              <a:t>rush</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to get the job done in two hours.</a:t>
            </a:r>
            <a:endParaRPr lang="en-US" altLang="zh-CN" sz="2800" dirty="0" smtClean="0">
              <a:solidFill>
                <a:srgbClr val="333333"/>
              </a:solidFill>
              <a:latin typeface="Arial" panose="020B0604020202020204" pitchFamily="34" charset="0"/>
              <a:cs typeface="Arial" panose="020B0604020202020204" pitchFamily="34" charset="0"/>
            </a:endParaRPr>
          </a:p>
        </p:txBody>
      </p:sp>
      <p:sp>
        <p:nvSpPr>
          <p:cNvPr id="12" name="TextBox 11"/>
          <p:cNvSpPr txBox="1"/>
          <p:nvPr/>
        </p:nvSpPr>
        <p:spPr>
          <a:xfrm>
            <a:off x="539388" y="4203094"/>
            <a:ext cx="8104578" cy="523220"/>
          </a:xfrm>
          <a:prstGeom prst="rect">
            <a:avLst/>
          </a:prstGeom>
          <a:noFill/>
        </p:spPr>
        <p:txBody>
          <a:bodyPr wrap="square" rtlCol="0">
            <a:spAutoFit/>
          </a:bodyPr>
          <a:lstStyle/>
          <a:p>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两小时内完成这项任务是有点匆忙。</a:t>
            </a:r>
            <a:endParaRPr lang="en-US" altLang="zh-CN" sz="2800" dirty="0">
              <a:solidFill>
                <a:srgbClr val="333333"/>
              </a:solidFill>
              <a:latin typeface="Arial" panose="020B0604020202020204" pitchFamily="34" charset="0"/>
              <a:cs typeface="Arial" panose="020B0604020202020204" pitchFamily="34" charset="0"/>
              <a:sym typeface="Times New Roman" panose="02020603050405020304" pitchFamily="18" charset="0"/>
            </a:endParaRPr>
          </a:p>
        </p:txBody>
      </p:sp>
      <p:pic>
        <p:nvPicPr>
          <p:cNvPr id="14" name="Picture 2" descr="C:\Users\CC\Desktop\图片1.png"/>
          <p:cNvPicPr>
            <a:picLocks noChangeAspect="1" noChangeArrowheads="1"/>
          </p:cNvPicPr>
          <p:nvPr/>
        </p:nvPicPr>
        <p:blipFill>
          <a:blip r:embed="rId3" cstate="print"/>
          <a:srcRect/>
          <a:stretch>
            <a:fillRect/>
          </a:stretch>
        </p:blipFill>
        <p:spPr bwMode="auto">
          <a:xfrm>
            <a:off x="500034" y="4869160"/>
            <a:ext cx="452775" cy="452775"/>
          </a:xfrm>
          <a:prstGeom prst="rect">
            <a:avLst/>
          </a:prstGeom>
          <a:noFill/>
        </p:spPr>
      </p:pic>
      <p:sp>
        <p:nvSpPr>
          <p:cNvPr id="15" name="TextBox 14"/>
          <p:cNvSpPr txBox="1"/>
          <p:nvPr/>
        </p:nvSpPr>
        <p:spPr>
          <a:xfrm>
            <a:off x="539388" y="2114853"/>
            <a:ext cx="8104578" cy="954107"/>
          </a:xfrm>
          <a:prstGeom prst="rect">
            <a:avLst/>
          </a:prstGeom>
          <a:noFill/>
        </p:spPr>
        <p:txBody>
          <a:bodyPr wrap="square" rtlCol="0">
            <a:spAutoFit/>
          </a:bodyPr>
          <a:lstStyle/>
          <a:p>
            <a:r>
              <a:rPr lang="zh-CN" altLang="en-US"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Try not to </a:t>
            </a:r>
            <a:r>
              <a:rPr lang="zh-CN" altLang="en-US" sz="2800" dirty="0" smtClean="0">
                <a:solidFill>
                  <a:srgbClr val="F79646"/>
                </a:solidFill>
                <a:latin typeface="Arial" panose="020B0604020202020204" pitchFamily="34" charset="0"/>
                <a:cs typeface="Arial" panose="020B0604020202020204" pitchFamily="34" charset="0"/>
                <a:sym typeface="Times New Roman" panose="02020603050405020304" pitchFamily="18" charset="0"/>
              </a:rPr>
              <a:t>rush into </a:t>
            </a:r>
            <a:r>
              <a:rPr lang="zh-CN" altLang="en-US"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a decision you may later regret</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a:t>
            </a:r>
            <a:endParaRPr lang="en-US" altLang="zh-CN" sz="2800" dirty="0">
              <a:solidFill>
                <a:srgbClr val="333333"/>
              </a:solidFill>
              <a:latin typeface="Arial" panose="020B0604020202020204" pitchFamily="34" charset="0"/>
              <a:cs typeface="Arial" panose="020B0604020202020204" pitchFamily="34" charset="0"/>
              <a:sym typeface="Times New Roman" panose="02020603050405020304" pitchFamily="18" charset="0"/>
            </a:endParaRPr>
          </a:p>
        </p:txBody>
      </p:sp>
      <p:sp>
        <p:nvSpPr>
          <p:cNvPr id="18" name="矩形 17"/>
          <p:cNvSpPr/>
          <p:nvPr/>
        </p:nvSpPr>
        <p:spPr>
          <a:xfrm>
            <a:off x="173990" y="692567"/>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39388" y="3140968"/>
            <a:ext cx="8104578" cy="954107"/>
          </a:xfrm>
          <a:prstGeom prst="rect">
            <a:avLst/>
          </a:prstGeom>
          <a:noFill/>
        </p:spPr>
        <p:txBody>
          <a:bodyPr wrap="square" rtlCol="0">
            <a:spAutoFit/>
          </a:bodyPr>
          <a:lstStyle/>
          <a:p>
            <a:r>
              <a:rPr lang="en-US" altLang="zh-CN" sz="2800" i="1"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n</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a situation in which you are in a hurry and need to do things quickly</a:t>
            </a:r>
            <a:endParaRPr lang="en-US" altLang="zh-CN" sz="2800" dirty="0">
              <a:solidFill>
                <a:srgbClr val="333333"/>
              </a:solidFill>
              <a:latin typeface="Arial" panose="020B0604020202020204" pitchFamily="34" charset="0"/>
              <a:cs typeface="Arial" panose="020B0604020202020204" pitchFamily="34" charset="0"/>
              <a:sym typeface="Times New Roman" panose="02020603050405020304" pitchFamily="18" charset="0"/>
            </a:endParaRPr>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lide(from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slide(fromLeft)">
                                      <p:cBhvr>
                                        <p:cTn id="26" dur="500"/>
                                        <p:tgtEl>
                                          <p:spTgt spid="11"/>
                                        </p:tgtEl>
                                      </p:cBhvr>
                                    </p:animEffect>
                                  </p:childTnLst>
                                </p:cTn>
                              </p:par>
                              <p:par>
                                <p:cTn id="27" presetID="1" presetClass="exit"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1" grpId="0"/>
      <p:bldP spid="12" grpId="0"/>
      <p:bldP spid="15" grpId="0"/>
      <p:bldP spid="18" grpId="0" bldLvl="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446405" indent="-446405">
              <a:lnSpc>
                <a:spcPct val="120000"/>
              </a:lnSpc>
            </a:pP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3. </a:t>
            </a:r>
            <a:r>
              <a:rPr lang="en-US" altLang="zh-CN" sz="2800" dirty="0" smtClean="0">
                <a:solidFill>
                  <a:srgbClr val="F79646"/>
                </a:solidFill>
                <a:latin typeface="Arial" panose="020B0604020202020204" pitchFamily="34" charset="0"/>
                <a:cs typeface="Arial" panose="020B0604020202020204" pitchFamily="34" charset="0"/>
                <a:sym typeface="Times New Roman" panose="02020603050405020304" pitchFamily="18" charset="0"/>
              </a:rPr>
              <a:t>plunge into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1): to jump or dive quickly and energetically into</a:t>
            </a:r>
            <a:endParaRPr lang="zh-CN" altLang="en-US" sz="2800" dirty="0">
              <a:solidFill>
                <a:srgbClr val="333333"/>
              </a:solidFill>
              <a:latin typeface="Arial" panose="020B0604020202020204" pitchFamily="34" charset="0"/>
              <a:cs typeface="Arial" panose="020B0604020202020204" pitchFamily="34" charset="0"/>
              <a:sym typeface="Times New Roman" panose="02020603050405020304" pitchFamily="18"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2906941"/>
            <a:ext cx="8104578" cy="954107"/>
          </a:xfrm>
          <a:prstGeom prst="rect">
            <a:avLst/>
          </a:prstGeom>
          <a:noFill/>
        </p:spPr>
        <p:txBody>
          <a:bodyPr wrap="square" rtlCol="0">
            <a:spAutoFit/>
          </a:bodyPr>
          <a:lstStyle/>
          <a:p>
            <a:r>
              <a:rPr lang="zh-CN" altLang="en-US"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但到底是什么原因导致飞机冲向大海依然是一个未解之谜。</a:t>
            </a:r>
            <a:endParaRPr lang="zh-CN" altLang="en-US" sz="2800" dirty="0">
              <a:solidFill>
                <a:srgbClr val="333333"/>
              </a:solidFill>
              <a:latin typeface="Arial" panose="020B0604020202020204" pitchFamily="34" charset="0"/>
              <a:cs typeface="Arial" panose="020B0604020202020204" pitchFamily="34" charset="0"/>
              <a:sym typeface="Times New Roman" panose="02020603050405020304" pitchFamily="18" charset="0"/>
            </a:endParaRPr>
          </a:p>
        </p:txBody>
      </p:sp>
      <p:sp>
        <p:nvSpPr>
          <p:cNvPr id="15" name="TextBox 14"/>
          <p:cNvSpPr txBox="1"/>
          <p:nvPr/>
        </p:nvSpPr>
        <p:spPr>
          <a:xfrm>
            <a:off x="539388" y="3933056"/>
            <a:ext cx="8104578" cy="1126462"/>
          </a:xfrm>
          <a:prstGeom prst="rect">
            <a:avLst/>
          </a:prstGeom>
          <a:noFill/>
        </p:spPr>
        <p:txBody>
          <a:bodyPr wrap="square" rtlCol="0">
            <a:spAutoFit/>
          </a:bodyPr>
          <a:lstStyle/>
          <a:p>
            <a:pPr marL="363855">
              <a:lnSpc>
                <a:spcPct val="120000"/>
              </a:lnSpc>
              <a:defRPr/>
            </a:pP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But exactly what caused the plane to </a:t>
            </a:r>
            <a:r>
              <a:rPr lang="en-US" altLang="zh-CN" sz="2800" dirty="0" smtClean="0">
                <a:solidFill>
                  <a:srgbClr val="F79646"/>
                </a:solidFill>
                <a:latin typeface="Arial" panose="020B0604020202020204" pitchFamily="34" charset="0"/>
                <a:cs typeface="Arial" panose="020B0604020202020204" pitchFamily="34" charset="0"/>
                <a:sym typeface="Times New Roman" panose="02020603050405020304" pitchFamily="18" charset="0"/>
              </a:rPr>
              <a:t>plunge into</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the sea remains a mystery.</a:t>
            </a:r>
            <a:endParaRPr lang="en-US" altLang="zh-CN" sz="26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4004494"/>
            <a:ext cx="452775" cy="452775"/>
          </a:xfrm>
          <a:prstGeom prst="rect">
            <a:avLst/>
          </a:prstGeom>
          <a:noFill/>
        </p:spPr>
      </p:pic>
      <p:sp>
        <p:nvSpPr>
          <p:cNvPr id="8" name="TextBox 7"/>
          <p:cNvSpPr txBox="1"/>
          <p:nvPr/>
        </p:nvSpPr>
        <p:spPr>
          <a:xfrm>
            <a:off x="539388" y="1772816"/>
            <a:ext cx="8104578" cy="1115060"/>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The young man </a:t>
            </a:r>
            <a:r>
              <a:rPr lang="en-US" altLang="zh-CN" sz="2800" dirty="0" smtClean="0">
                <a:solidFill>
                  <a:srgbClr val="F79646"/>
                </a:solidFill>
                <a:latin typeface="Arial" panose="020B0604020202020204" pitchFamily="34" charset="0"/>
                <a:cs typeface="Arial" panose="020B0604020202020204" pitchFamily="34" charset="0"/>
                <a:sym typeface="Times New Roman" panose="02020603050405020304" pitchFamily="18" charset="0"/>
              </a:rPr>
              <a:t>plunged</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his head </a:t>
            </a:r>
            <a:r>
              <a:rPr lang="en-US" altLang="zh-CN" sz="2800" dirty="0" smtClean="0">
                <a:solidFill>
                  <a:srgbClr val="F79646"/>
                </a:solidFill>
                <a:latin typeface="Arial" panose="020B0604020202020204" pitchFamily="34" charset="0"/>
                <a:cs typeface="Arial" panose="020B0604020202020204" pitchFamily="34" charset="0"/>
                <a:sym typeface="Times New Roman" panose="02020603050405020304" pitchFamily="18" charset="0"/>
              </a:rPr>
              <a:t>into</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a basin of water to thoroughly wake himself.</a:t>
            </a:r>
            <a:endParaRPr lang="en-US" altLang="zh-CN" sz="2800" dirty="0">
              <a:solidFill>
                <a:srgbClr val="333333"/>
              </a:solidFill>
              <a:latin typeface="Arial" panose="020B0604020202020204" pitchFamily="34" charset="0"/>
              <a:cs typeface="Arial" panose="020B0604020202020204" pitchFamily="34" charset="0"/>
              <a:sym typeface="Times New Roman" panose="02020603050405020304" pitchFamily="18" charset="0"/>
            </a:endParaRPr>
          </a:p>
        </p:txBody>
      </p:sp>
      <p:sp>
        <p:nvSpPr>
          <p:cNvPr id="9" name="矩形 8"/>
          <p:cNvSpPr/>
          <p:nvPr/>
        </p:nvSpPr>
        <p:spPr>
          <a:xfrm>
            <a:off x="86995" y="719872"/>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Left)">
                                      <p:cBhvr>
                                        <p:cTn id="21" dur="500"/>
                                        <p:tgtEl>
                                          <p:spTgt spid="15"/>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7422" y="29916"/>
            <a:ext cx="5500726" cy="461665"/>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itchFamily="34" charset="0"/>
              </a:rPr>
              <a:t>The Romance of a Busy Broker</a:t>
            </a:r>
            <a:endParaRPr lang="zh-CN" altLang="en-US" sz="2400" dirty="0" smtClean="0">
              <a:solidFill>
                <a:schemeClr val="bg1"/>
              </a:solidFill>
              <a:latin typeface="Arial Rounded MT Bold" pitchFamily="34" charset="0"/>
              <a:cs typeface="Arial" panose="020B0604020202020204" pitchFamily="34" charset="0"/>
            </a:endParaRPr>
          </a:p>
        </p:txBody>
      </p:sp>
      <p:sp>
        <p:nvSpPr>
          <p:cNvPr id="4" name="TextBox 3"/>
          <p:cNvSpPr txBox="1"/>
          <p:nvPr/>
        </p:nvSpPr>
        <p:spPr>
          <a:xfrm>
            <a:off x="539552" y="720000"/>
            <a:ext cx="7992888" cy="892552"/>
          </a:xfrm>
          <a:prstGeom prst="rect">
            <a:avLst/>
          </a:prstGeom>
          <a:noFill/>
        </p:spPr>
        <p:txBody>
          <a:bodyPr wrap="square" rtlCol="0">
            <a:spAutoFit/>
          </a:bodyPr>
          <a:lstStyle/>
          <a:p>
            <a:pPr algn="ctr"/>
            <a:r>
              <a:rPr lang="zh-CN" altLang="en-US" sz="2800" dirty="0" smtClean="0">
                <a:latin typeface="Arial" panose="020B0604020202020204" pitchFamily="34" charset="0"/>
                <a:cs typeface="Arial" panose="020B0604020202020204" pitchFamily="34" charset="0"/>
              </a:rPr>
              <a:t> </a:t>
            </a:r>
            <a:r>
              <a:rPr lang="zh-CN" altLang="en-US" sz="2800" b="1" dirty="0" smtClean="0">
                <a:latin typeface="Arial" panose="020B0604020202020204" pitchFamily="34" charset="0"/>
                <a:cs typeface="Arial" panose="020B0604020202020204" pitchFamily="34" charset="0"/>
              </a:rPr>
              <a:t>The Romance of a Busy Broker</a:t>
            </a:r>
          </a:p>
          <a:p>
            <a:pPr algn="ctr"/>
            <a:r>
              <a:rPr lang="zh-CN" altLang="en-US" sz="2400" dirty="0" smtClean="0">
                <a:latin typeface="Arial" panose="020B0604020202020204" pitchFamily="34" charset="0"/>
                <a:cs typeface="Arial" panose="020B0604020202020204" pitchFamily="34" charset="0"/>
              </a:rPr>
              <a:t>O. Henry    </a:t>
            </a:r>
            <a:endParaRPr lang="zh-CN" altLang="en-US" sz="2400" dirty="0" smtClean="0">
              <a:solidFill>
                <a:srgbClr val="333333"/>
              </a:solidFill>
              <a:latin typeface="Arial" panose="020B0604020202020204" pitchFamily="34" charset="0"/>
              <a:cs typeface="Arial" panose="020B0604020202020204" pitchFamily="34" charset="0"/>
            </a:endParaRPr>
          </a:p>
        </p:txBody>
      </p:sp>
      <p:sp>
        <p:nvSpPr>
          <p:cNvPr id="7" name="TextBox 6">
            <a:hlinkClick r:id="rId4" action="ppaction://hlinksldjump"/>
          </p:cNvPr>
          <p:cNvSpPr txBox="1"/>
          <p:nvPr/>
        </p:nvSpPr>
        <p:spPr>
          <a:xfrm>
            <a:off x="3131840" y="3140968"/>
            <a:ext cx="1872208" cy="369332"/>
          </a:xfrm>
          <a:prstGeom prst="rect">
            <a:avLst/>
          </a:prstGeom>
          <a:solidFill>
            <a:schemeClr val="accent1">
              <a:alpha val="0"/>
            </a:schemeClr>
          </a:solidFill>
        </p:spPr>
        <p:txBody>
          <a:bodyPr wrap="square" rtlCol="0">
            <a:spAutoFit/>
          </a:bodyPr>
          <a:lstStyle/>
          <a:p>
            <a:endParaRPr lang="zh-CN" altLang="en-US" dirty="0"/>
          </a:p>
        </p:txBody>
      </p:sp>
      <p:sp>
        <p:nvSpPr>
          <p:cNvPr id="8" name="TextBox 7">
            <a:hlinkClick r:id="rId5" action="ppaction://hlinksldjump"/>
          </p:cNvPr>
          <p:cNvSpPr txBox="1"/>
          <p:nvPr/>
        </p:nvSpPr>
        <p:spPr>
          <a:xfrm>
            <a:off x="5076056" y="3573016"/>
            <a:ext cx="1872208" cy="369332"/>
          </a:xfrm>
          <a:prstGeom prst="rect">
            <a:avLst/>
          </a:prstGeom>
          <a:solidFill>
            <a:schemeClr val="accent1">
              <a:alpha val="0"/>
            </a:schemeClr>
          </a:solidFill>
        </p:spPr>
        <p:txBody>
          <a:bodyPr wrap="square" rtlCol="0">
            <a:spAutoFit/>
          </a:bodyPr>
          <a:lstStyle/>
          <a:p>
            <a:endParaRPr lang="zh-CN" altLang="en-US" dirty="0"/>
          </a:p>
        </p:txBody>
      </p:sp>
      <p:pic>
        <p:nvPicPr>
          <p:cNvPr id="9" name="Picture 7" descr="C:\Users\CC\Desktop\播放.png"/>
          <p:cNvPicPr>
            <a:picLocks noChangeAspect="1" noChangeArrowheads="1"/>
          </p:cNvPicPr>
          <p:nvPr/>
        </p:nvPicPr>
        <p:blipFill>
          <a:blip r:embed="rId6" cstate="print"/>
          <a:srcRect/>
          <a:stretch>
            <a:fillRect/>
          </a:stretch>
        </p:blipFill>
        <p:spPr bwMode="auto">
          <a:xfrm>
            <a:off x="8636063" y="1643050"/>
            <a:ext cx="507937" cy="482540"/>
          </a:xfrm>
          <a:prstGeom prst="rect">
            <a:avLst/>
          </a:prstGeom>
          <a:noFill/>
        </p:spPr>
      </p:pic>
      <p:pic>
        <p:nvPicPr>
          <p:cNvPr id="10" name="Picture 8" descr="C:\Users\CC\Desktop\暂停.png"/>
          <p:cNvPicPr>
            <a:picLocks noChangeAspect="1" noChangeArrowheads="1"/>
          </p:cNvPicPr>
          <p:nvPr/>
        </p:nvPicPr>
        <p:blipFill>
          <a:blip r:embed="rId7" cstate="print"/>
          <a:srcRect/>
          <a:stretch>
            <a:fillRect/>
          </a:stretch>
        </p:blipFill>
        <p:spPr bwMode="auto">
          <a:xfrm>
            <a:off x="8636063" y="2162696"/>
            <a:ext cx="507937" cy="482540"/>
          </a:xfrm>
          <a:prstGeom prst="rect">
            <a:avLst/>
          </a:prstGeom>
          <a:noFill/>
        </p:spPr>
      </p:pic>
      <p:pic>
        <p:nvPicPr>
          <p:cNvPr id="11" name="Picture 9" descr="C:\Users\CC\Desktop\停止.png"/>
          <p:cNvPicPr>
            <a:picLocks noChangeAspect="1" noChangeArrowheads="1"/>
          </p:cNvPicPr>
          <p:nvPr/>
        </p:nvPicPr>
        <p:blipFill>
          <a:blip r:embed="rId8" cstate="print"/>
          <a:srcRect/>
          <a:stretch>
            <a:fillRect/>
          </a:stretch>
        </p:blipFill>
        <p:spPr bwMode="auto">
          <a:xfrm>
            <a:off x="8636063" y="2682342"/>
            <a:ext cx="507937" cy="482540"/>
          </a:xfrm>
          <a:prstGeom prst="rect">
            <a:avLst/>
          </a:prstGeom>
          <a:noFill/>
        </p:spPr>
      </p:pic>
      <p:pic>
        <p:nvPicPr>
          <p:cNvPr id="12" name="Picture 10" descr="C:\Users\CC\Desktop\链接.png">
            <a:hlinkClick r:id="rId9" action="ppaction://hlinkfile"/>
          </p:cNvPr>
          <p:cNvPicPr>
            <a:picLocks noChangeAspect="1" noChangeArrowheads="1"/>
          </p:cNvPicPr>
          <p:nvPr/>
        </p:nvPicPr>
        <p:blipFill>
          <a:blip r:embed="rId10" cstate="print"/>
          <a:srcRect/>
          <a:stretch>
            <a:fillRect/>
          </a:stretch>
        </p:blipFill>
        <p:spPr bwMode="auto">
          <a:xfrm>
            <a:off x="8636063" y="3201988"/>
            <a:ext cx="507937" cy="482540"/>
          </a:xfrm>
          <a:prstGeom prst="rect">
            <a:avLst/>
          </a:prstGeom>
          <a:noFill/>
        </p:spPr>
      </p:pic>
      <p:sp>
        <p:nvSpPr>
          <p:cNvPr id="14" name="TextBox 13"/>
          <p:cNvSpPr txBox="1"/>
          <p:nvPr/>
        </p:nvSpPr>
        <p:spPr>
          <a:xfrm>
            <a:off x="539552" y="1772816"/>
            <a:ext cx="8064896" cy="3194721"/>
          </a:xfrm>
          <a:prstGeom prst="rect">
            <a:avLst/>
          </a:prstGeom>
          <a:noFill/>
        </p:spPr>
        <p:txBody>
          <a:bodyPr wrap="square" rtlCol="0">
            <a:spAutoFit/>
          </a:bodyPr>
          <a:lstStyle/>
          <a:p>
            <a:pPr algn="just">
              <a:lnSpc>
                <a:spcPct val="120000"/>
              </a:lnSpc>
            </a:pPr>
            <a:r>
              <a:rPr lang="zh-CN" altLang="en-US" sz="2400" dirty="0" smtClean="0">
                <a:solidFill>
                  <a:srgbClr val="333333"/>
                </a:solidFill>
                <a:latin typeface="Arial" panose="020B0604020202020204" pitchFamily="34" charset="0"/>
                <a:cs typeface="Arial" panose="020B0604020202020204" pitchFamily="34" charset="0"/>
              </a:rPr>
              <a:t>1  Pitcher, confidential clerk in the office of Harvey Maxwell</a:t>
            </a:r>
            <a:r>
              <a:rPr lang="en-US" altLang="zh-CN" sz="2400" dirty="0" smtClean="0">
                <a:solidFill>
                  <a:srgbClr val="333333"/>
                </a:solidFill>
                <a:latin typeface="Arial" panose="020B0604020202020204" pitchFamily="34" charset="0"/>
                <a:cs typeface="Arial" panose="020B0604020202020204" pitchFamily="34" charset="0"/>
              </a:rPr>
              <a:t>, </a:t>
            </a:r>
            <a:r>
              <a:rPr lang="zh-CN" altLang="en-US" sz="2400" dirty="0" smtClean="0">
                <a:solidFill>
                  <a:srgbClr val="333333"/>
                </a:solidFill>
                <a:latin typeface="Arial" panose="020B0604020202020204" pitchFamily="34" charset="0"/>
                <a:cs typeface="Arial" panose="020B0604020202020204" pitchFamily="34" charset="0"/>
              </a:rPr>
              <a:t>allowed a look of mild </a:t>
            </a:r>
            <a:r>
              <a:rPr lang="en-US" altLang="zh-CN" sz="2400" dirty="0" smtClean="0">
                <a:solidFill>
                  <a:srgbClr val="333333"/>
                </a:solidFill>
                <a:latin typeface="Arial" panose="020B0604020202020204" pitchFamily="34" charset="0"/>
                <a:cs typeface="Arial" panose="020B0604020202020204" pitchFamily="34" charset="0"/>
              </a:rPr>
              <a:t>i</a:t>
            </a:r>
            <a:r>
              <a:rPr lang="zh-CN" altLang="en-US" sz="2400" dirty="0" smtClean="0">
                <a:solidFill>
                  <a:srgbClr val="333333"/>
                </a:solidFill>
                <a:latin typeface="Arial" panose="020B0604020202020204" pitchFamily="34" charset="0"/>
                <a:cs typeface="Arial" panose="020B0604020202020204" pitchFamily="34" charset="0"/>
              </a:rPr>
              <a:t>nterest and surprise to visit his usually expressionless face when his employer briskly entered at half past nine </a:t>
            </a:r>
            <a:r>
              <a:rPr lang="zh-CN" altLang="en-US" sz="2400" u="sng" dirty="0" smtClean="0">
                <a:solidFill>
                  <a:srgbClr val="F79646"/>
                </a:solidFill>
                <a:latin typeface="Arial" panose="020B0604020202020204" pitchFamily="34" charset="0"/>
                <a:cs typeface="Arial" panose="020B0604020202020204" pitchFamily="34" charset="0"/>
              </a:rPr>
              <a:t>in company with</a:t>
            </a:r>
            <a:r>
              <a:rPr lang="zh-CN" altLang="en-US" sz="2400" dirty="0" smtClean="0">
                <a:solidFill>
                  <a:srgbClr val="333333"/>
                </a:solidFill>
                <a:latin typeface="Arial" panose="020B0604020202020204" pitchFamily="34" charset="0"/>
                <a:cs typeface="Arial" panose="020B0604020202020204" pitchFamily="34" charset="0"/>
              </a:rPr>
              <a:t> his young lady stenographer. With a short and quick </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Good-morning, Pitcher,</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 Maxwell </a:t>
            </a:r>
            <a:r>
              <a:rPr lang="zh-CN" altLang="en-US" sz="2400" u="sng" dirty="0" smtClean="0">
                <a:solidFill>
                  <a:srgbClr val="F79646"/>
                </a:solidFill>
                <a:latin typeface="Arial" panose="020B0604020202020204" pitchFamily="34" charset="0"/>
                <a:cs typeface="Arial" panose="020B0604020202020204" pitchFamily="34" charset="0"/>
              </a:rPr>
              <a:t>dashed</a:t>
            </a:r>
            <a:r>
              <a:rPr lang="zh-CN" altLang="en-US" sz="2400" dirty="0" smtClean="0">
                <a:solidFill>
                  <a:srgbClr val="333333"/>
                </a:solidFill>
                <a:latin typeface="Arial" panose="020B0604020202020204" pitchFamily="34" charset="0"/>
                <a:cs typeface="Arial" panose="020B0604020202020204" pitchFamily="34" charset="0"/>
              </a:rPr>
              <a:t> at his desk as though he were intending to leap over it, and then </a:t>
            </a:r>
            <a:r>
              <a:rPr lang="zh-CN" altLang="en-US" sz="2400" u="sng" dirty="0" smtClean="0">
                <a:solidFill>
                  <a:srgbClr val="F79646"/>
                </a:solidFill>
                <a:latin typeface="Arial" panose="020B0604020202020204" pitchFamily="34" charset="0"/>
                <a:cs typeface="Arial" panose="020B0604020202020204" pitchFamily="34" charset="0"/>
              </a:rPr>
              <a:t>plunged into</a:t>
            </a:r>
          </a:p>
        </p:txBody>
      </p:sp>
      <p:pic>
        <p:nvPicPr>
          <p:cNvPr id="17" name="图片 1"/>
          <p:cNvPicPr>
            <a:picLocks noChangeAspect="1" noChangeArrowheads="1"/>
          </p:cNvPicPr>
          <p:nvPr/>
        </p:nvPicPr>
        <p:blipFill>
          <a:blip r:embed="rId11" cstate="print"/>
          <a:srcRect/>
          <a:stretch>
            <a:fillRect/>
          </a:stretch>
        </p:blipFill>
        <p:spPr bwMode="auto">
          <a:xfrm>
            <a:off x="4788024" y="5003062"/>
            <a:ext cx="3692016" cy="1234250"/>
          </a:xfrm>
          <a:prstGeom prst="rect">
            <a:avLst/>
          </a:prstGeom>
          <a:noFill/>
          <a:ln w="9525">
            <a:noFill/>
            <a:miter lim="800000"/>
            <a:headEnd/>
            <a:tailEnd/>
          </a:ln>
        </p:spPr>
      </p:pic>
      <p:sp>
        <p:nvSpPr>
          <p:cNvPr id="19" name="TextBox 18"/>
          <p:cNvSpPr txBox="1"/>
          <p:nvPr/>
        </p:nvSpPr>
        <p:spPr>
          <a:xfrm>
            <a:off x="539552" y="4815384"/>
            <a:ext cx="4032448" cy="1421928"/>
          </a:xfrm>
          <a:prstGeom prst="rect">
            <a:avLst/>
          </a:prstGeom>
          <a:noFill/>
        </p:spPr>
        <p:txBody>
          <a:bodyPr wrap="square" rtlCol="0">
            <a:spAutoFit/>
          </a:bodyPr>
          <a:lstStyle/>
          <a:p>
            <a:pPr algn="just">
              <a:lnSpc>
                <a:spcPct val="120000"/>
              </a:lnSpc>
            </a:pPr>
            <a:r>
              <a:rPr lang="zh-CN" altLang="en-US" sz="2400" dirty="0" smtClean="0">
                <a:solidFill>
                  <a:srgbClr val="333333"/>
                </a:solidFill>
                <a:latin typeface="Arial" panose="020B0604020202020204" pitchFamily="34" charset="0"/>
                <a:cs typeface="Arial" panose="020B0604020202020204" pitchFamily="34" charset="0"/>
              </a:rPr>
              <a:t>the great heap of letters and telegrams waiting there for him.</a:t>
            </a:r>
          </a:p>
        </p:txBody>
      </p:sp>
      <p:sp>
        <p:nvSpPr>
          <p:cNvPr id="20" name="矩形 19">
            <a:hlinkClick r:id="rId12" action="ppaction://hlinksldjump"/>
          </p:cNvPr>
          <p:cNvSpPr/>
          <p:nvPr/>
        </p:nvSpPr>
        <p:spPr>
          <a:xfrm>
            <a:off x="5508104" y="3068960"/>
            <a:ext cx="2592288" cy="50405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hlinkClick r:id="rId5" action="ppaction://hlinksldjump"/>
          </p:cNvPr>
          <p:cNvSpPr/>
          <p:nvPr/>
        </p:nvSpPr>
        <p:spPr>
          <a:xfrm>
            <a:off x="4355976" y="3933056"/>
            <a:ext cx="1080120" cy="50405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hlinkClick r:id="rId4" action="ppaction://hlinksldjump"/>
          </p:cNvPr>
          <p:cNvSpPr/>
          <p:nvPr/>
        </p:nvSpPr>
        <p:spPr>
          <a:xfrm>
            <a:off x="6300192" y="4365104"/>
            <a:ext cx="1872208" cy="50405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01.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3" cstate="print"/>
          <a:stretch>
            <a:fillRect/>
          </a:stretch>
        </p:blipFill>
        <p:spPr>
          <a:xfrm>
            <a:off x="9396536" y="1628800"/>
            <a:ext cx="304800" cy="304800"/>
          </a:xfrm>
          <a:prstGeom prst="rect">
            <a:avLst/>
          </a:prstGeom>
        </p:spPr>
      </p:pic>
      <p:pic>
        <p:nvPicPr>
          <p:cNvPr id="23" name="Picture 10" descr="C:\Users\CC\Desktop\链接.png">
            <a:hlinkClick r:id="rId14" action="ppaction://hlinkfile"/>
          </p:cNvPr>
          <p:cNvPicPr>
            <a:picLocks noChangeAspect="1" noChangeArrowheads="1"/>
          </p:cNvPicPr>
          <p:nvPr/>
        </p:nvPicPr>
        <p:blipFill>
          <a:blip r:embed="rId10" cstate="print"/>
          <a:srcRect/>
          <a:stretch>
            <a:fillRect/>
          </a:stretch>
        </p:blipFill>
        <p:spPr bwMode="auto">
          <a:xfrm>
            <a:off x="1403648" y="764704"/>
            <a:ext cx="435929" cy="414132"/>
          </a:xfrm>
          <a:prstGeom prst="rect">
            <a:avLst/>
          </a:prstGeom>
          <a:noFill/>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Right)">
                                      <p:cBhvr>
                                        <p:cTn id="7" dur="500"/>
                                        <p:tgtEl>
                                          <p:spTgt spid="9"/>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lide(fromRight)">
                                      <p:cBhvr>
                                        <p:cTn id="11" dur="500"/>
                                        <p:tgtEl>
                                          <p:spTgt spid="10"/>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lide(fromRight)">
                                      <p:cBhvr>
                                        <p:cTn id="15" dur="500"/>
                                        <p:tgtEl>
                                          <p:spTgt spid="11"/>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lide(fromRight)">
                                      <p:cBhvr>
                                        <p:cTn id="19" dur="500"/>
                                        <p:tgtEl>
                                          <p:spTgt spid="12"/>
                                        </p:tgtEl>
                                      </p:cBhvr>
                                    </p:animEffect>
                                  </p:childTnLst>
                                </p:cTn>
                              </p:par>
                            </p:childTnLst>
                          </p:cTn>
                        </p:par>
                        <p:par>
                          <p:cTn id="20" fill="hold">
                            <p:stCondLst>
                              <p:cond delay="2000"/>
                            </p:stCondLst>
                            <p:childTnLst>
                              <p:par>
                                <p:cTn id="21" presetID="12" presetClass="entr" presetSubtype="2"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slide(fromRight)">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4" fill="hold" display="0">
                  <p:stCondLst>
                    <p:cond delay="indefinite"/>
                  </p:stCondLst>
                  <p:endCondLst>
                    <p:cond evt="onNext" delay="0">
                      <p:tgtEl>
                        <p:sldTgt/>
                      </p:tgtEl>
                    </p:cond>
                    <p:cond evt="onPrev" delay="0">
                      <p:tgtEl>
                        <p:sldTgt/>
                      </p:tgtEl>
                    </p:cond>
                    <p:cond evt="onStopAudio" delay="0">
                      <p:tgtEl>
                        <p:sldTgt/>
                      </p:tgtEl>
                    </p:cond>
                  </p:endCondLst>
                </p:cTn>
                <p:tgtEl>
                  <p:spTgt spid="16"/>
                </p:tgtEl>
              </p:cMediaNode>
            </p:audio>
            <p:seq concurrent="1" nextAc="seek">
              <p:cTn id="25" restart="whenNotActive" fill="hold" evtFilter="cancelBubble" nodeType="interactiveSeq">
                <p:stCondLst>
                  <p:cond evt="onClick" delay="0">
                    <p:tgtEl>
                      <p:spTgt spid="10"/>
                    </p:tgtEl>
                  </p:cond>
                </p:stCondLst>
                <p:endSync evt="end" delay="0">
                  <p:rtn val="all"/>
                </p:endSync>
                <p:childTnLst>
                  <p:par>
                    <p:cTn id="26" fill="hold">
                      <p:stCondLst>
                        <p:cond delay="0"/>
                      </p:stCondLst>
                      <p:childTnLst>
                        <p:par>
                          <p:cTn id="27" fill="hold">
                            <p:stCondLst>
                              <p:cond delay="0"/>
                            </p:stCondLst>
                            <p:childTnLst>
                              <p:par>
                                <p:cTn id="28" presetID="2" presetClass="mediacall" presetSubtype="0" fill="hold" nodeType="clickEffect">
                                  <p:stCondLst>
                                    <p:cond delay="0"/>
                                  </p:stCondLst>
                                  <p:childTnLst>
                                    <p:cmd type="call" cmd="togglePause">
                                      <p:cBhvr>
                                        <p:cTn id="29" dur="1" fill="hold"/>
                                        <p:tgtEl>
                                          <p:spTgt spid="16"/>
                                        </p:tgtEl>
                                      </p:cBhvr>
                                    </p:cmd>
                                  </p:childTnLst>
                                </p:cTn>
                              </p:par>
                            </p:childTnLst>
                          </p:cTn>
                        </p:par>
                      </p:childTnLst>
                    </p:cTn>
                  </p:par>
                </p:childTnLst>
              </p:cTn>
              <p:nextCondLst>
                <p:cond evt="onClick" delay="0">
                  <p:tgtEl>
                    <p:spTgt spid="10"/>
                  </p:tgtEl>
                </p:cond>
              </p:nextCondLst>
            </p:seq>
            <p:seq concurrent="1" nextAc="seek">
              <p:cTn id="30" restart="whenNotActive" fill="hold" evtFilter="cancelBubble" nodeType="interactiveSeq">
                <p:stCondLst>
                  <p:cond evt="onClick" delay="0">
                    <p:tgtEl>
                      <p:spTgt spid="9"/>
                    </p:tgtEl>
                  </p:cond>
                </p:stCondLst>
                <p:endSync evt="end" delay="0">
                  <p:rtn val="all"/>
                </p:endSync>
                <p:childTnLst>
                  <p:par>
                    <p:cTn id="31" fill="hold">
                      <p:stCondLst>
                        <p:cond delay="0"/>
                      </p:stCondLst>
                      <p:childTnLst>
                        <p:par>
                          <p:cTn id="32" fill="hold">
                            <p:stCondLst>
                              <p:cond delay="0"/>
                            </p:stCondLst>
                            <p:childTnLst>
                              <p:par>
                                <p:cTn id="33" presetID="1" presetClass="mediacall" presetSubtype="0" fill="hold" nodeType="clickEffect">
                                  <p:stCondLst>
                                    <p:cond delay="0"/>
                                  </p:stCondLst>
                                  <p:childTnLst>
                                    <p:cmd type="call" cmd="play">
                                      <p:cBhvr>
                                        <p:cTn id="34" dur="1" fill="hold"/>
                                        <p:tgtEl>
                                          <p:spTgt spid="16"/>
                                        </p:tgtEl>
                                      </p:cBhvr>
                                    </p:cmd>
                                  </p:childTnLst>
                                </p:cTn>
                              </p:par>
                            </p:childTnLst>
                          </p:cTn>
                        </p:par>
                      </p:childTnLst>
                    </p:cTn>
                  </p:par>
                </p:childTnLst>
              </p:cTn>
              <p:nextCondLst>
                <p:cond evt="onClick" delay="0">
                  <p:tgtEl>
                    <p:spTgt spid="9"/>
                  </p:tgtEl>
                </p:cond>
              </p:nextCondLst>
            </p:seq>
            <p:seq concurrent="1" nextAc="seek">
              <p:cTn id="35" restart="whenNotActive" fill="hold" evtFilter="cancelBubble" nodeType="interactiveSeq">
                <p:stCondLst>
                  <p:cond evt="onClick" delay="0">
                    <p:tgtEl>
                      <p:spTgt spid="11"/>
                    </p:tgtEl>
                  </p:cond>
                </p:stCondLst>
                <p:endSync evt="end" delay="0">
                  <p:rtn val="all"/>
                </p:endSync>
                <p:childTnLst>
                  <p:par>
                    <p:cTn id="36" fill="hold">
                      <p:stCondLst>
                        <p:cond delay="0"/>
                      </p:stCondLst>
                      <p:childTnLst>
                        <p:par>
                          <p:cTn id="37" fill="hold">
                            <p:stCondLst>
                              <p:cond delay="0"/>
                            </p:stCondLst>
                            <p:childTnLst>
                              <p:par>
                                <p:cTn id="38" presetID="3" presetClass="mediacall" presetSubtype="0" fill="hold" nodeType="clickEffect">
                                  <p:stCondLst>
                                    <p:cond delay="0"/>
                                  </p:stCondLst>
                                  <p:childTnLst>
                                    <p:cmd type="call" cmd="stop">
                                      <p:cBhvr>
                                        <p:cTn id="39" dur="1" fill="hold"/>
                                        <p:tgtEl>
                                          <p:spTgt spid="16"/>
                                        </p:tgtEl>
                                      </p:cBhvr>
                                    </p:cmd>
                                  </p:childTnLst>
                                </p:cTn>
                              </p:par>
                            </p:childTnLst>
                          </p:cTn>
                        </p:par>
                      </p:childTnLst>
                    </p:cTn>
                  </p:par>
                </p:childTnLst>
              </p:cTn>
              <p:nextCondLst>
                <p:cond evt="onClick" delay="0">
                  <p:tgtEl>
                    <p:spTgt spid="11"/>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446405" indent="-446405">
              <a:lnSpc>
                <a:spcPct val="120000"/>
              </a:lnSpc>
              <a:defRPr/>
            </a:pPr>
            <a:r>
              <a:rPr lang="en-US" altLang="zh-CN" sz="2800" dirty="0" smtClean="0">
                <a:solidFill>
                  <a:srgbClr val="333333"/>
                </a:solidFill>
                <a:latin typeface="Arial" panose="020B0604020202020204" pitchFamily="34" charset="0"/>
                <a:cs typeface="Arial" panose="020B0604020202020204" pitchFamily="34" charset="0"/>
              </a:rPr>
              <a:t>4. </a:t>
            </a:r>
            <a:r>
              <a:rPr lang="zh-CN" altLang="en-US" sz="2800" dirty="0" smtClean="0">
                <a:solidFill>
                  <a:srgbClr val="333333"/>
                </a:solidFill>
                <a:latin typeface="Arial" panose="020B0604020202020204" pitchFamily="34" charset="0"/>
                <a:cs typeface="Arial" panose="020B0604020202020204" pitchFamily="34" charset="0"/>
              </a:rPr>
              <a:t>She was beautiful in a way that was decidedly unstenographic.</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2)</a:t>
            </a:r>
            <a:r>
              <a:rPr lang="zh-CN" altLang="en-US" sz="2800" dirty="0" smtClean="0">
                <a:solidFill>
                  <a:srgbClr val="333333"/>
                </a:solidFill>
                <a:latin typeface="Arial" panose="020B0604020202020204" pitchFamily="34" charset="0"/>
                <a:cs typeface="Arial" panose="020B0604020202020204" pitchFamily="34" charset="0"/>
              </a:rPr>
              <a:t>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198884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11" name="TextBox 10"/>
          <p:cNvSpPr txBox="1"/>
          <p:nvPr/>
        </p:nvSpPr>
        <p:spPr>
          <a:xfrm>
            <a:off x="539388" y="2586922"/>
            <a:ext cx="8104578" cy="1815882"/>
          </a:xfrm>
          <a:prstGeom prst="rect">
            <a:avLst/>
          </a:prstGeom>
          <a:noFill/>
        </p:spPr>
        <p:txBody>
          <a:bodyPr wrap="square" rtlCol="0">
            <a:spAutoFit/>
          </a:bodyPr>
          <a:lstStyle/>
          <a:p>
            <a:pPr>
              <a:defRPr/>
            </a:pPr>
            <a:r>
              <a:rPr lang="zh-CN" altLang="en-US" sz="2800" dirty="0" smtClean="0">
                <a:solidFill>
                  <a:srgbClr val="0C9CDB"/>
                </a:solidFill>
                <a:latin typeface="Arial" panose="020B0604020202020204" pitchFamily="34" charset="0"/>
                <a:cs typeface="Arial" panose="020B0604020202020204" pitchFamily="34" charset="0"/>
              </a:rPr>
              <a:t>Her beauty, undoubtedly, could not be described in shorthand. In other words, she was so beautiful that it was impossible to describe </a:t>
            </a:r>
            <a:r>
              <a:rPr lang="en-US" altLang="zh-CN" sz="2800" dirty="0" smtClean="0">
                <a:solidFill>
                  <a:srgbClr val="0C9CDB"/>
                </a:solidFill>
                <a:latin typeface="Arial" panose="020B0604020202020204" pitchFamily="34" charset="0"/>
                <a:cs typeface="Arial" panose="020B0604020202020204" pitchFamily="34" charset="0"/>
              </a:rPr>
              <a:t>her </a:t>
            </a:r>
            <a:r>
              <a:rPr lang="zh-CN" altLang="en-US" sz="2800" dirty="0" smtClean="0">
                <a:solidFill>
                  <a:srgbClr val="0C9CDB"/>
                </a:solidFill>
                <a:latin typeface="Arial" panose="020B0604020202020204" pitchFamily="34" charset="0"/>
                <a:cs typeface="Arial" panose="020B0604020202020204" pitchFamily="34" charset="0"/>
              </a:rPr>
              <a:t>in a few simple words.</a:t>
            </a:r>
          </a:p>
        </p:txBody>
      </p:sp>
      <p:sp>
        <p:nvSpPr>
          <p:cNvPr id="12" name="TextBox 11"/>
          <p:cNvSpPr txBox="1"/>
          <p:nvPr/>
        </p:nvSpPr>
        <p:spPr>
          <a:xfrm>
            <a:off x="539388" y="4539946"/>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800" b="1" dirty="0" smtClean="0">
                <a:solidFill>
                  <a:srgbClr val="0C9CDB"/>
                </a:solidFill>
                <a:latin typeface="Arial" panose="020B0604020202020204" pitchFamily="34" charset="0"/>
                <a:cs typeface="Arial" panose="020B0604020202020204" pitchFamily="34" charset="0"/>
              </a:rPr>
              <a:t>Translation</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3" name="TextBox 12"/>
          <p:cNvSpPr txBox="1"/>
          <p:nvPr/>
        </p:nvSpPr>
        <p:spPr>
          <a:xfrm>
            <a:off x="539388" y="5138028"/>
            <a:ext cx="8104578" cy="523220"/>
          </a:xfrm>
          <a:prstGeom prst="rect">
            <a:avLst/>
          </a:prstGeom>
          <a:noFill/>
        </p:spPr>
        <p:txBody>
          <a:bodyPr wrap="square" rtlCol="0">
            <a:spAutoFit/>
          </a:bodyPr>
          <a:lstStyle/>
          <a:p>
            <a:pPr>
              <a:defRPr/>
            </a:pPr>
            <a:r>
              <a:rPr lang="en-US" altLang="zh-CN" sz="2800" dirty="0" smtClean="0">
                <a:solidFill>
                  <a:srgbClr val="333333"/>
                </a:solidFill>
                <a:latin typeface="+mn-ea"/>
              </a:rPr>
              <a:t>她的美丽却绝不是草草几笔速记所能简单描述的</a:t>
            </a:r>
            <a:r>
              <a:rPr lang="zh-CN" altLang="en-US" sz="2800" dirty="0" smtClean="0">
                <a:solidFill>
                  <a:srgbClr val="333333"/>
                </a:solidFill>
                <a:latin typeface="+mn-ea"/>
              </a:rPr>
              <a:t>。</a:t>
            </a:r>
            <a:endParaRPr lang="en-US" altLang="zh-CN" sz="2800" dirty="0" smtClean="0">
              <a:solidFill>
                <a:srgbClr val="333333"/>
              </a:solidFill>
            </a:endParaRPr>
          </a:p>
        </p:txBody>
      </p:sp>
      <p:sp>
        <p:nvSpPr>
          <p:cNvPr id="9" name="矩形 8"/>
          <p:cNvSpPr/>
          <p:nvPr/>
        </p:nvSpPr>
        <p:spPr>
          <a:xfrm>
            <a:off x="0" y="76470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lide(fromTop)">
                                      <p:cBhvr>
                                        <p:cTn id="22" dur="500"/>
                                        <p:tgtEl>
                                          <p:spTgt spid="13"/>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12" grpId="0"/>
      <p:bldP spid="13"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446405" indent="-446405">
              <a:lnSpc>
                <a:spcPct val="120000"/>
              </a:lnSpc>
              <a:defRPr/>
            </a:pPr>
            <a:r>
              <a:rPr lang="en-US" altLang="zh-CN" sz="2800" dirty="0" smtClean="0">
                <a:solidFill>
                  <a:srgbClr val="333333"/>
                </a:solidFill>
                <a:latin typeface="Arial" panose="020B0604020202020204" pitchFamily="34" charset="0"/>
                <a:cs typeface="Arial" panose="020B0604020202020204" pitchFamily="34" charset="0"/>
              </a:rPr>
              <a:t>5. </a:t>
            </a:r>
            <a:r>
              <a:rPr lang="zh-CN" altLang="en-US" sz="2800" dirty="0" smtClean="0">
                <a:solidFill>
                  <a:srgbClr val="333333"/>
                </a:solidFill>
                <a:latin typeface="Arial" panose="020B0604020202020204" pitchFamily="34" charset="0"/>
                <a:cs typeface="Arial" panose="020B0604020202020204" pitchFamily="34" charset="0"/>
              </a:rPr>
              <a:t>Her dress was grey and plain, but it fitted her figure with fidelity and discretion.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2)</a:t>
            </a:r>
            <a:r>
              <a:rPr lang="zh-CN" altLang="en-US" sz="2800" dirty="0" smtClean="0">
                <a:solidFill>
                  <a:srgbClr val="333333"/>
                </a:solidFill>
                <a:latin typeface="Arial" panose="020B0604020202020204" pitchFamily="34" charset="0"/>
                <a:cs typeface="Arial" panose="020B0604020202020204" pitchFamily="34" charset="0"/>
              </a:rPr>
              <a:t>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198884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11" name="TextBox 10"/>
          <p:cNvSpPr txBox="1"/>
          <p:nvPr/>
        </p:nvSpPr>
        <p:spPr>
          <a:xfrm>
            <a:off x="539388" y="2586922"/>
            <a:ext cx="8104578" cy="1596014"/>
          </a:xfrm>
          <a:prstGeom prst="rect">
            <a:avLst/>
          </a:prstGeom>
          <a:noFill/>
        </p:spPr>
        <p:txBody>
          <a:bodyPr wrap="square" rtlCol="0">
            <a:spAutoFit/>
          </a:bodyPr>
          <a:lstStyle/>
          <a:p>
            <a:pPr>
              <a:lnSpc>
                <a:spcPct val="120000"/>
              </a:lnSpc>
              <a:defRPr/>
            </a:pPr>
            <a:r>
              <a:rPr lang="zh-CN" altLang="en-US" sz="2800" dirty="0" smtClean="0">
                <a:solidFill>
                  <a:srgbClr val="0C9CDB"/>
                </a:solidFill>
                <a:latin typeface="Arial" panose="020B0604020202020204" pitchFamily="34" charset="0"/>
                <a:cs typeface="Arial" panose="020B0604020202020204" pitchFamily="34" charset="0"/>
              </a:rPr>
              <a:t>Her dress was grey and simple in style, but it suited her fine figure perfectly and revealed her shapeliness in a modest manner.</a:t>
            </a:r>
          </a:p>
        </p:txBody>
      </p:sp>
      <p:sp>
        <p:nvSpPr>
          <p:cNvPr id="12" name="TextBox 11"/>
          <p:cNvSpPr txBox="1"/>
          <p:nvPr/>
        </p:nvSpPr>
        <p:spPr>
          <a:xfrm>
            <a:off x="539388" y="4539946"/>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800" b="1" dirty="0" smtClean="0">
                <a:solidFill>
                  <a:srgbClr val="0C9CDB"/>
                </a:solidFill>
                <a:latin typeface="Arial" panose="020B0604020202020204" pitchFamily="34" charset="0"/>
                <a:cs typeface="Arial" panose="020B0604020202020204" pitchFamily="34" charset="0"/>
              </a:rPr>
              <a:t>Translation</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3" name="TextBox 12"/>
          <p:cNvSpPr txBox="1"/>
          <p:nvPr/>
        </p:nvSpPr>
        <p:spPr>
          <a:xfrm>
            <a:off x="539388" y="5138028"/>
            <a:ext cx="8104578" cy="954107"/>
          </a:xfrm>
          <a:prstGeom prst="rect">
            <a:avLst/>
          </a:prstGeom>
          <a:noFill/>
        </p:spPr>
        <p:txBody>
          <a:bodyPr wrap="square" rtlCol="0">
            <a:spAutoFit/>
          </a:bodyPr>
          <a:lstStyle/>
          <a:p>
            <a:pPr>
              <a:defRPr/>
            </a:pPr>
            <a:r>
              <a:rPr lang="en-US" altLang="zh-CN" sz="2800" dirty="0" smtClean="0">
                <a:solidFill>
                  <a:srgbClr val="333333"/>
                </a:solidFill>
                <a:latin typeface="Arial" panose="020B0604020202020204" pitchFamily="34" charset="0"/>
                <a:cs typeface="Arial" panose="020B0604020202020204" pitchFamily="34" charset="0"/>
              </a:rPr>
              <a:t>她的灰色裙子很素净，但相当合身，显身材又</a:t>
            </a:r>
          </a:p>
          <a:p>
            <a:pPr>
              <a:defRPr/>
            </a:pPr>
            <a:r>
              <a:rPr lang="en-US" altLang="zh-CN" sz="2800" dirty="0" smtClean="0">
                <a:solidFill>
                  <a:srgbClr val="333333"/>
                </a:solidFill>
                <a:latin typeface="Arial" panose="020B0604020202020204" pitchFamily="34" charset="0"/>
                <a:cs typeface="Arial" panose="020B0604020202020204" pitchFamily="34" charset="0"/>
              </a:rPr>
              <a:t>不失大方庄重。</a:t>
            </a:r>
          </a:p>
        </p:txBody>
      </p:sp>
      <p:sp>
        <p:nvSpPr>
          <p:cNvPr id="9" name="矩形 8"/>
          <p:cNvSpPr/>
          <p:nvPr/>
        </p:nvSpPr>
        <p:spPr>
          <a:xfrm>
            <a:off x="0" y="692696"/>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lide(fromTop)">
                                      <p:cBhvr>
                                        <p:cTn id="22" dur="500"/>
                                        <p:tgtEl>
                                          <p:spTgt spid="13"/>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12" grpId="0"/>
      <p:bldP spid="13" grpId="0"/>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446405" indent="-446405">
              <a:lnSpc>
                <a:spcPct val="120000"/>
              </a:lnSpc>
              <a:defRPr/>
            </a:pPr>
            <a:r>
              <a:rPr lang="en-US" altLang="zh-CN" sz="2800" dirty="0" smtClean="0">
                <a:solidFill>
                  <a:srgbClr val="333333"/>
                </a:solidFill>
                <a:latin typeface="Arial" panose="020B0604020202020204" pitchFamily="34" charset="0"/>
                <a:cs typeface="Arial" panose="020B0604020202020204" pitchFamily="34" charset="0"/>
              </a:rPr>
              <a:t>6. </a:t>
            </a:r>
            <a:r>
              <a:rPr lang="zh-CN" altLang="en-US" sz="2800" dirty="0" smtClean="0">
                <a:solidFill>
                  <a:srgbClr val="333333"/>
                </a:solidFill>
                <a:latin typeface="Arial" panose="020B0604020202020204" pitchFamily="34" charset="0"/>
                <a:cs typeface="Arial" panose="020B0604020202020204" pitchFamily="34" charset="0"/>
              </a:rPr>
              <a:t>On this morning she was softly and shyly radiant.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2)</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198884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11" name="TextBox 10"/>
          <p:cNvSpPr txBox="1"/>
          <p:nvPr/>
        </p:nvSpPr>
        <p:spPr>
          <a:xfrm>
            <a:off x="539388" y="2586922"/>
            <a:ext cx="8104578" cy="1078950"/>
          </a:xfrm>
          <a:prstGeom prst="rect">
            <a:avLst/>
          </a:prstGeom>
          <a:noFill/>
        </p:spPr>
        <p:txBody>
          <a:bodyPr wrap="square" rtlCol="0">
            <a:spAutoFit/>
          </a:bodyPr>
          <a:lstStyle/>
          <a:p>
            <a:pPr>
              <a:lnSpc>
                <a:spcPct val="120000"/>
              </a:lnSpc>
              <a:defRPr/>
            </a:pPr>
            <a:r>
              <a:rPr lang="zh-CN" altLang="en-US" sz="2800" dirty="0" smtClean="0">
                <a:solidFill>
                  <a:srgbClr val="0C9CDB"/>
                </a:solidFill>
                <a:latin typeface="Arial" panose="020B0604020202020204" pitchFamily="34" charset="0"/>
                <a:cs typeface="Arial" panose="020B0604020202020204" pitchFamily="34" charset="0"/>
              </a:rPr>
              <a:t>On this morning, although she felt very happy, she only showed it in a gentle and shy manner.</a:t>
            </a:r>
          </a:p>
        </p:txBody>
      </p:sp>
      <p:sp>
        <p:nvSpPr>
          <p:cNvPr id="12" name="TextBox 11"/>
          <p:cNvSpPr txBox="1"/>
          <p:nvPr/>
        </p:nvSpPr>
        <p:spPr>
          <a:xfrm>
            <a:off x="539388" y="3861048"/>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800" b="1" dirty="0" smtClean="0">
                <a:solidFill>
                  <a:srgbClr val="0C9CDB"/>
                </a:solidFill>
                <a:latin typeface="Arial" panose="020B0604020202020204" pitchFamily="34" charset="0"/>
                <a:cs typeface="Arial" panose="020B0604020202020204" pitchFamily="34" charset="0"/>
              </a:rPr>
              <a:t>Translation</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3" name="TextBox 12"/>
          <p:cNvSpPr txBox="1"/>
          <p:nvPr/>
        </p:nvSpPr>
        <p:spPr>
          <a:xfrm>
            <a:off x="539388" y="4459130"/>
            <a:ext cx="8104578" cy="523220"/>
          </a:xfrm>
          <a:prstGeom prst="rect">
            <a:avLst/>
          </a:prstGeom>
          <a:noFill/>
        </p:spPr>
        <p:txBody>
          <a:bodyPr wrap="square" rtlCol="0">
            <a:spAutoFit/>
          </a:bodyPr>
          <a:lstStyle/>
          <a:p>
            <a:pPr>
              <a:defRPr/>
            </a:pPr>
            <a:r>
              <a:rPr lang="en-US" altLang="zh-CN" sz="2800" dirty="0" smtClean="0">
                <a:solidFill>
                  <a:srgbClr val="333333"/>
                </a:solidFill>
                <a:latin typeface="Arial" panose="020B0604020202020204" pitchFamily="34" charset="0"/>
                <a:cs typeface="Arial" panose="020B0604020202020204" pitchFamily="34" charset="0"/>
              </a:rPr>
              <a:t>这个上午，她身上焕发出一种温柔而羞怯的光彩</a:t>
            </a:r>
            <a:r>
              <a:rPr lang="zh-CN" altLang="en-US" sz="2800" dirty="0" smtClean="0">
                <a:solidFill>
                  <a:srgbClr val="333333"/>
                </a:solidFill>
                <a:latin typeface="Arial" panose="020B0604020202020204" pitchFamily="34" charset="0"/>
                <a:cs typeface="Arial" panose="020B0604020202020204" pitchFamily="34" charset="0"/>
              </a:rPr>
              <a:t>。</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9" name="矩形 8"/>
          <p:cNvSpPr/>
          <p:nvPr/>
        </p:nvSpPr>
        <p:spPr>
          <a:xfrm>
            <a:off x="0" y="76470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lide(fromTop)">
                                      <p:cBhvr>
                                        <p:cTn id="22" dur="500"/>
                                        <p:tgtEl>
                                          <p:spTgt spid="13"/>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12" grpId="0"/>
      <p:bldP spid="13" grpId="0"/>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892552"/>
          </a:xfrm>
          <a:prstGeom prst="rect">
            <a:avLst/>
          </a:prstGeom>
          <a:noFill/>
        </p:spPr>
        <p:txBody>
          <a:bodyPr wrap="square" rtlCol="0">
            <a:spAutoFit/>
          </a:bodyPr>
          <a:lstStyle/>
          <a:p>
            <a:pPr marL="357505" indent="-357505"/>
            <a:r>
              <a:rPr lang="en-US" altLang="zh-CN"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7. </a:t>
            </a:r>
            <a:r>
              <a:rPr lang="zh-CN" altLang="en-US" sz="2600" dirty="0" smtClean="0">
                <a:solidFill>
                  <a:srgbClr val="F79646"/>
                </a:solidFill>
                <a:latin typeface="Arial" panose="020B0604020202020204" pitchFamily="34" charset="0"/>
                <a:cs typeface="Arial" panose="020B0604020202020204" pitchFamily="34" charset="0"/>
                <a:sym typeface="Arial" panose="020B0604020202020204" pitchFamily="34" charset="0"/>
              </a:rPr>
              <a:t>radiant</a:t>
            </a: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 </a:t>
            </a:r>
            <a:r>
              <a:rPr lang="en-US" altLang="zh-CN" sz="26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6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2)</a:t>
            </a: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 </a:t>
            </a:r>
            <a:r>
              <a:rPr lang="en-US" altLang="zh-CN" sz="2600" i="1" dirty="0" smtClean="0">
                <a:solidFill>
                  <a:srgbClr val="333333"/>
                </a:solidFill>
                <a:latin typeface="Arial" panose="020B0604020202020204" pitchFamily="34" charset="0"/>
                <a:cs typeface="Arial" panose="020B0604020202020204" pitchFamily="34" charset="0"/>
                <a:sym typeface="Arial" panose="020B0604020202020204" pitchFamily="34" charset="0"/>
              </a:rPr>
              <a:t>adj</a:t>
            </a:r>
            <a:r>
              <a:rPr lang="en-US" altLang="zh-CN"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 </a:t>
            </a: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showing great happiness, love or health</a:t>
            </a:r>
            <a:endParaRPr lang="zh-CN" altLang="en-US" sz="2600" dirty="0">
              <a:solidFill>
                <a:srgbClr val="333333"/>
              </a:solidFill>
              <a:latin typeface="Arial" panose="020B0604020202020204" pitchFamily="34" charset="0"/>
              <a:cs typeface="Arial" panose="020B0604020202020204" pitchFamily="34" charset="0"/>
              <a:sym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2216477"/>
            <a:ext cx="8104578" cy="492443"/>
          </a:xfrm>
          <a:prstGeom prst="rect">
            <a:avLst/>
          </a:prstGeom>
          <a:noFill/>
        </p:spPr>
        <p:txBody>
          <a:bodyPr wrap="square" rtlCol="0">
            <a:spAutoFit/>
          </a:bodyPr>
          <a:lstStyle/>
          <a:p>
            <a:r>
              <a:rPr lang="zh-CN" altLang="en-US" sz="2600" dirty="0" smtClean="0">
                <a:solidFill>
                  <a:srgbClr val="333333"/>
                </a:solidFill>
                <a:latin typeface="Arial" panose="020B0604020202020204" pitchFamily="34" charset="0"/>
                <a:cs typeface="Arial" panose="020B0604020202020204" pitchFamily="34" charset="0"/>
                <a:sym typeface="宋体" panose="02010600030101010101" pitchFamily="2" charset="-122"/>
              </a:rPr>
              <a:t>她微笑着，脸上容光焕发，像个天使。</a:t>
            </a:r>
            <a:endParaRPr lang="zh-CN" altLang="en-US" sz="2600" dirty="0">
              <a:solidFill>
                <a:srgbClr val="333333"/>
              </a:solidFill>
              <a:latin typeface="Arial" panose="020B0604020202020204" pitchFamily="34" charset="0"/>
              <a:cs typeface="Arial" panose="020B0604020202020204" pitchFamily="34" charset="0"/>
              <a:sym typeface="宋体" panose="02010600030101010101" pitchFamily="2" charset="-122"/>
            </a:endParaRPr>
          </a:p>
        </p:txBody>
      </p:sp>
      <p:sp>
        <p:nvSpPr>
          <p:cNvPr id="15" name="TextBox 14"/>
          <p:cNvSpPr txBox="1"/>
          <p:nvPr/>
        </p:nvSpPr>
        <p:spPr>
          <a:xfrm>
            <a:off x="539388" y="2708551"/>
            <a:ext cx="8104578" cy="1052596"/>
          </a:xfrm>
          <a:prstGeom prst="rect">
            <a:avLst/>
          </a:prstGeom>
          <a:noFill/>
        </p:spPr>
        <p:txBody>
          <a:bodyPr wrap="square" rtlCol="0">
            <a:spAutoFit/>
          </a:bodyPr>
          <a:lstStyle/>
          <a:p>
            <a:pPr marL="363855">
              <a:lnSpc>
                <a:spcPct val="120000"/>
              </a:lnSpc>
              <a:defRPr/>
            </a:pP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She smiled </a:t>
            </a:r>
            <a:r>
              <a:rPr lang="en-US" altLang="zh-CN"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and her face </a:t>
            </a: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was as </a:t>
            </a:r>
            <a:r>
              <a:rPr lang="zh-CN" altLang="en-US" sz="2600" dirty="0" smtClean="0">
                <a:solidFill>
                  <a:srgbClr val="F79646"/>
                </a:solidFill>
                <a:latin typeface="Arial" panose="020B0604020202020204" pitchFamily="34" charset="0"/>
                <a:cs typeface="Arial" panose="020B0604020202020204" pitchFamily="34" charset="0"/>
                <a:sym typeface="Arial" panose="020B0604020202020204" pitchFamily="34" charset="0"/>
              </a:rPr>
              <a:t>radiant</a:t>
            </a: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 as an angel</a:t>
            </a:r>
            <a:r>
              <a:rPr lang="en-US" altLang="zh-CN"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a:t>
            </a: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s.</a:t>
            </a:r>
            <a:endParaRPr lang="en-US" altLang="zh-CN" sz="26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2779989"/>
            <a:ext cx="452775" cy="452775"/>
          </a:xfrm>
          <a:prstGeom prst="rect">
            <a:avLst/>
          </a:prstGeom>
          <a:noFill/>
        </p:spPr>
      </p:pic>
      <p:sp>
        <p:nvSpPr>
          <p:cNvPr id="8" name="TextBox 7"/>
          <p:cNvSpPr txBox="1"/>
          <p:nvPr/>
        </p:nvSpPr>
        <p:spPr>
          <a:xfrm>
            <a:off x="539388" y="1628800"/>
            <a:ext cx="8104578" cy="492443"/>
          </a:xfrm>
          <a:prstGeom prst="rect">
            <a:avLst/>
          </a:prstGeom>
          <a:noFill/>
        </p:spPr>
        <p:txBody>
          <a:bodyPr wrap="square" rtlCol="0">
            <a:spAutoFit/>
          </a:bodyPr>
          <a:lstStyle/>
          <a:p>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On the wedding day, the bride looked truly </a:t>
            </a:r>
            <a:r>
              <a:rPr lang="zh-CN" altLang="en-US" sz="2600" dirty="0" smtClean="0">
                <a:solidFill>
                  <a:srgbClr val="F79646"/>
                </a:solidFill>
                <a:latin typeface="Arial" panose="020B0604020202020204" pitchFamily="34" charset="0"/>
                <a:cs typeface="Arial" panose="020B0604020202020204" pitchFamily="34" charset="0"/>
                <a:sym typeface="Arial" panose="020B0604020202020204" pitchFamily="34" charset="0"/>
              </a:rPr>
              <a:t>radiant</a:t>
            </a: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a:t>
            </a:r>
            <a:endParaRPr lang="zh-CN" altLang="en-US" sz="2600" dirty="0">
              <a:solidFill>
                <a:srgbClr val="333333"/>
              </a:solidFill>
              <a:latin typeface="Arial" panose="020B0604020202020204" pitchFamily="34" charset="0"/>
              <a:cs typeface="Arial" panose="020B0604020202020204" pitchFamily="34" charset="0"/>
            </a:endParaRPr>
          </a:p>
        </p:txBody>
      </p:sp>
      <p:sp>
        <p:nvSpPr>
          <p:cNvPr id="10" name="TextBox 9"/>
          <p:cNvSpPr txBox="1"/>
          <p:nvPr/>
        </p:nvSpPr>
        <p:spPr>
          <a:xfrm>
            <a:off x="539388" y="4440594"/>
            <a:ext cx="8104578" cy="1292662"/>
          </a:xfrm>
          <a:prstGeom prst="rect">
            <a:avLst/>
          </a:prstGeom>
          <a:noFill/>
        </p:spPr>
        <p:txBody>
          <a:bodyPr wrap="square" rtlCol="0">
            <a:spAutoFit/>
          </a:bodyPr>
          <a:lstStyle/>
          <a:p>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By means of photosynthesis </a:t>
            </a:r>
            <a:r>
              <a:rPr lang="en-US" altLang="zh-CN"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a:t>
            </a: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光合作用</a:t>
            </a:r>
            <a:r>
              <a:rPr lang="en-US" altLang="zh-CN"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a:t>
            </a: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 plants convert the </a:t>
            </a:r>
            <a:r>
              <a:rPr lang="zh-CN" altLang="en-US" sz="2600" dirty="0" smtClean="0">
                <a:solidFill>
                  <a:srgbClr val="F79646"/>
                </a:solidFill>
                <a:latin typeface="Arial" panose="020B0604020202020204" pitchFamily="34" charset="0"/>
                <a:cs typeface="Arial" panose="020B0604020202020204" pitchFamily="34" charset="0"/>
                <a:sym typeface="Arial" panose="020B0604020202020204" pitchFamily="34" charset="0"/>
              </a:rPr>
              <a:t>radiant</a:t>
            </a: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 energy of the sun into chemical energy.</a:t>
            </a:r>
            <a:endParaRPr lang="zh-CN" altLang="en-US" sz="2600" dirty="0">
              <a:solidFill>
                <a:srgbClr val="333333"/>
              </a:solidFill>
              <a:latin typeface="Arial" panose="020B0604020202020204" pitchFamily="34" charset="0"/>
              <a:cs typeface="Arial" panose="020B0604020202020204" pitchFamily="34" charset="0"/>
              <a:sym typeface="Arial" panose="020B0604020202020204" pitchFamily="34" charset="0"/>
            </a:endParaRPr>
          </a:p>
        </p:txBody>
      </p:sp>
      <p:sp>
        <p:nvSpPr>
          <p:cNvPr id="11" name="TextBox 10"/>
          <p:cNvSpPr txBox="1"/>
          <p:nvPr/>
        </p:nvSpPr>
        <p:spPr>
          <a:xfrm>
            <a:off x="539388" y="5733256"/>
            <a:ext cx="8104578" cy="492443"/>
          </a:xfrm>
          <a:prstGeom prst="rect">
            <a:avLst/>
          </a:prstGeom>
          <a:noFill/>
        </p:spPr>
        <p:txBody>
          <a:bodyPr wrap="square" rtlCol="0">
            <a:spAutoFit/>
          </a:bodyPr>
          <a:lstStyle/>
          <a:p>
            <a:pPr marL="357505"/>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通过光合作用，植物将太阳的辐射能转为化学能。</a:t>
            </a:r>
            <a:endParaRPr lang="zh-CN" altLang="en-US" sz="2600" dirty="0">
              <a:solidFill>
                <a:srgbClr val="333333"/>
              </a:solidFill>
              <a:latin typeface="Arial" panose="020B0604020202020204" pitchFamily="34" charset="0"/>
              <a:cs typeface="Arial" panose="020B0604020202020204" pitchFamily="34" charset="0"/>
              <a:sym typeface="Arial" panose="020B0604020202020204" pitchFamily="34" charset="0"/>
            </a:endParaRPr>
          </a:p>
        </p:txBody>
      </p:sp>
      <p:pic>
        <p:nvPicPr>
          <p:cNvPr id="12" name="Picture 2" descr="C:\Users\CC\Desktop\图片1.png"/>
          <p:cNvPicPr>
            <a:picLocks noChangeAspect="1" noChangeArrowheads="1"/>
          </p:cNvPicPr>
          <p:nvPr/>
        </p:nvPicPr>
        <p:blipFill>
          <a:blip r:embed="rId3" cstate="print"/>
          <a:srcRect/>
          <a:stretch>
            <a:fillRect/>
          </a:stretch>
        </p:blipFill>
        <p:spPr bwMode="auto">
          <a:xfrm>
            <a:off x="500034" y="5733256"/>
            <a:ext cx="452775" cy="452775"/>
          </a:xfrm>
          <a:prstGeom prst="rect">
            <a:avLst/>
          </a:prstGeom>
          <a:noFill/>
        </p:spPr>
      </p:pic>
      <p:sp>
        <p:nvSpPr>
          <p:cNvPr id="13" name="TextBox 12"/>
          <p:cNvSpPr txBox="1"/>
          <p:nvPr/>
        </p:nvSpPr>
        <p:spPr>
          <a:xfrm>
            <a:off x="539388" y="3881891"/>
            <a:ext cx="8104578" cy="492443"/>
          </a:xfrm>
          <a:prstGeom prst="rect">
            <a:avLst/>
          </a:prstGeom>
          <a:noFill/>
        </p:spPr>
        <p:txBody>
          <a:bodyPr wrap="square" rtlCol="0">
            <a:spAutoFit/>
          </a:bodyPr>
          <a:lstStyle/>
          <a:p>
            <a:r>
              <a:rPr lang="en-US" altLang="zh-CN" sz="2600" i="1" dirty="0" smtClean="0">
                <a:solidFill>
                  <a:srgbClr val="333333"/>
                </a:solidFill>
                <a:latin typeface="Arial" panose="020B0604020202020204" pitchFamily="34" charset="0"/>
                <a:cs typeface="Arial" panose="020B0604020202020204" pitchFamily="34" charset="0"/>
                <a:sym typeface="Arial" panose="020B0604020202020204" pitchFamily="34" charset="0"/>
              </a:rPr>
              <a:t>adj</a:t>
            </a:r>
            <a:r>
              <a:rPr lang="en-US" altLang="zh-CN"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 </a:t>
            </a: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sent out in rays from a central point</a:t>
            </a:r>
            <a:endParaRPr lang="zh-CN" altLang="en-US" sz="2600" dirty="0">
              <a:solidFill>
                <a:srgbClr val="333333"/>
              </a:solidFill>
              <a:latin typeface="Arial" panose="020B0604020202020204" pitchFamily="34" charset="0"/>
              <a:cs typeface="Arial" panose="020B0604020202020204" pitchFamily="34" charset="0"/>
              <a:sym typeface="Arial" panose="020B0604020202020204" pitchFamily="34" charset="0"/>
            </a:endParaRPr>
          </a:p>
        </p:txBody>
      </p:sp>
      <p:sp>
        <p:nvSpPr>
          <p:cNvPr id="9" name="矩形 8"/>
          <p:cNvSpPr/>
          <p:nvPr/>
        </p:nvSpPr>
        <p:spPr>
          <a:xfrm>
            <a:off x="0" y="836712"/>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Lef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slide(fromLeft)">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slide(fromLeft)">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slide(fromLeft)">
                                      <p:cBhvr>
                                        <p:cTn id="40" dur="500"/>
                                        <p:tgtEl>
                                          <p:spTgt spid="11"/>
                                        </p:tgtEl>
                                      </p:cBhvr>
                                    </p:animEffect>
                                  </p:childTnLst>
                                </p:cTn>
                              </p:par>
                              <p:par>
                                <p:cTn id="41" presetID="1" presetClass="exit"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10" grpId="0"/>
      <p:bldP spid="11" grpId="0"/>
      <p:bldP spid="13" grpId="0"/>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446405" indent="-446405">
              <a:lnSpc>
                <a:spcPct val="120000"/>
              </a:lnSpc>
              <a:defRPr/>
            </a:pPr>
            <a:r>
              <a:rPr lang="en-US" altLang="zh-CN" sz="2800" dirty="0" smtClean="0">
                <a:solidFill>
                  <a:srgbClr val="333333"/>
                </a:solidFill>
                <a:latin typeface="Arial" panose="020B0604020202020204" pitchFamily="34" charset="0"/>
                <a:cs typeface="Arial" panose="020B0604020202020204" pitchFamily="34" charset="0"/>
              </a:rPr>
              <a:t>8. </a:t>
            </a:r>
            <a:r>
              <a:rPr lang="en-US" altLang="zh-CN" sz="2800" dirty="0" smtClean="0">
                <a:solidFill>
                  <a:srgbClr val="F79646"/>
                </a:solidFill>
                <a:latin typeface="Arial" panose="020B0604020202020204" pitchFamily="34" charset="0"/>
                <a:cs typeface="Arial" panose="020B0604020202020204" pitchFamily="34" charset="0"/>
              </a:rPr>
              <a:t>r</a:t>
            </a:r>
            <a:r>
              <a:rPr lang="zh-CN" altLang="en-US" sz="2800" dirty="0" smtClean="0">
                <a:solidFill>
                  <a:srgbClr val="F79646"/>
                </a:solidFill>
                <a:latin typeface="Arial" panose="020B0604020202020204" pitchFamily="34" charset="0"/>
                <a:cs typeface="Arial" panose="020B0604020202020204" pitchFamily="34" charset="0"/>
              </a:rPr>
              <a:t>eminiscence</a:t>
            </a:r>
            <a:r>
              <a:rPr lang="zh-CN" altLang="en-US" sz="2800" dirty="0" smtClean="0">
                <a:solidFill>
                  <a:srgbClr val="333333"/>
                </a:solidFill>
                <a:latin typeface="Arial" panose="020B0604020202020204" pitchFamily="34" charset="0"/>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2)</a:t>
            </a:r>
            <a:r>
              <a:rPr lang="zh-CN" altLang="en-US" sz="2800" dirty="0" smtClean="0">
                <a:solidFill>
                  <a:srgbClr val="333333"/>
                </a:solidFill>
                <a:latin typeface="Arial" panose="020B0604020202020204" pitchFamily="34" charset="0"/>
                <a:cs typeface="Arial" panose="020B0604020202020204" pitchFamily="34" charset="0"/>
              </a:rPr>
              <a:t>: </a:t>
            </a:r>
            <a:r>
              <a:rPr lang="zh-CN" altLang="en-US" sz="2800" i="1" dirty="0" smtClean="0">
                <a:solidFill>
                  <a:srgbClr val="333333"/>
                </a:solidFill>
                <a:latin typeface="Arial" panose="020B0604020202020204" pitchFamily="34" charset="0"/>
                <a:cs typeface="Arial" panose="020B0604020202020204" pitchFamily="34" charset="0"/>
              </a:rPr>
              <a:t>n</a:t>
            </a:r>
            <a:r>
              <a:rPr lang="zh-CN" altLang="en-US" sz="2800" dirty="0" smtClean="0">
                <a:solidFill>
                  <a:srgbClr val="333333"/>
                </a:solidFill>
                <a:latin typeface="Arial" panose="020B0604020202020204" pitchFamily="34" charset="0"/>
                <a:cs typeface="Arial" panose="020B0604020202020204" pitchFamily="34" charset="0"/>
              </a:rPr>
              <a:t>. a mental impression retained and recalled from the past</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2970598"/>
            <a:ext cx="8104578" cy="954107"/>
          </a:xfrm>
          <a:prstGeom prst="rect">
            <a:avLst/>
          </a:prstGeom>
          <a:noFill/>
        </p:spPr>
        <p:txBody>
          <a:bodyPr wrap="square" rtlCol="0">
            <a:spAutoFit/>
          </a:bodyPr>
          <a:lstStyle/>
          <a:p>
            <a:pPr>
              <a:defRPr/>
            </a:pP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家乡的景物处处使人想起往事，许多往事可追溯到幼年时代。</a:t>
            </a:r>
            <a:endParaRPr lang="zh-CN" altLang="en-US" sz="2800" dirty="0" smtClean="0">
              <a:solidFill>
                <a:srgbClr val="333333"/>
              </a:solidFill>
              <a:latin typeface="Arial" panose="020B0604020202020204" pitchFamily="34" charset="0"/>
              <a:cs typeface="Arial" panose="020B0604020202020204" pitchFamily="34" charset="0"/>
            </a:endParaRPr>
          </a:p>
        </p:txBody>
      </p:sp>
      <p:sp>
        <p:nvSpPr>
          <p:cNvPr id="15" name="TextBox 14"/>
          <p:cNvSpPr txBox="1"/>
          <p:nvPr/>
        </p:nvSpPr>
        <p:spPr>
          <a:xfrm>
            <a:off x="539388" y="3945713"/>
            <a:ext cx="5040724" cy="1643527"/>
          </a:xfrm>
          <a:prstGeom prst="rect">
            <a:avLst/>
          </a:prstGeom>
          <a:noFill/>
        </p:spPr>
        <p:txBody>
          <a:bodyPr wrap="square" rtlCol="0">
            <a:spAutoFit/>
          </a:bodyPr>
          <a:lstStyle/>
          <a:p>
            <a:pPr marL="363855">
              <a:lnSpc>
                <a:spcPct val="120000"/>
              </a:lnSpc>
              <a:defRPr/>
            </a:pPr>
            <a:r>
              <a:rPr lang="zh-CN" altLang="en-US" sz="2800" dirty="0" smtClean="0">
                <a:solidFill>
                  <a:srgbClr val="333333"/>
                </a:solidFill>
                <a:latin typeface="Arial" panose="020B0604020202020204" pitchFamily="34" charset="0"/>
                <a:cs typeface="Arial" panose="020B0604020202020204" pitchFamily="34" charset="0"/>
              </a:rPr>
              <a:t>The hometown was full of </a:t>
            </a:r>
            <a:r>
              <a:rPr lang="zh-CN" altLang="en-US" sz="2800" dirty="0" smtClean="0">
                <a:solidFill>
                  <a:srgbClr val="F79646"/>
                </a:solidFill>
                <a:latin typeface="Arial" panose="020B0604020202020204" pitchFamily="34" charset="0"/>
                <a:cs typeface="Arial" panose="020B0604020202020204" pitchFamily="34" charset="0"/>
              </a:rPr>
              <a:t>reminiscence</a:t>
            </a:r>
            <a:r>
              <a:rPr lang="zh-CN" altLang="en-US" sz="2800" dirty="0" smtClean="0">
                <a:solidFill>
                  <a:srgbClr val="333333"/>
                </a:solidFill>
                <a:latin typeface="Arial" panose="020B0604020202020204" pitchFamily="34" charset="0"/>
                <a:cs typeface="Arial" panose="020B0604020202020204" pitchFamily="34" charset="0"/>
              </a:rPr>
              <a:t>, many going back to early childhood.</a:t>
            </a:r>
            <a:endParaRPr lang="en-US" altLang="zh-CN" sz="26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4017151"/>
            <a:ext cx="452775" cy="452775"/>
          </a:xfrm>
          <a:prstGeom prst="rect">
            <a:avLst/>
          </a:prstGeom>
          <a:noFill/>
        </p:spPr>
      </p:pic>
      <p:sp>
        <p:nvSpPr>
          <p:cNvPr id="8" name="TextBox 7"/>
          <p:cNvSpPr txBox="1"/>
          <p:nvPr/>
        </p:nvSpPr>
        <p:spPr>
          <a:xfrm>
            <a:off x="539388" y="1888555"/>
            <a:ext cx="8104578" cy="1126462"/>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anose="020B0604020202020204" pitchFamily="34" charset="0"/>
                <a:cs typeface="Arial" panose="020B0604020202020204" pitchFamily="34" charset="0"/>
              </a:rPr>
              <a:t>If </a:t>
            </a:r>
            <a:r>
              <a:rPr lang="zh-CN" altLang="en-US" sz="2800" dirty="0" smtClean="0">
                <a:solidFill>
                  <a:srgbClr val="F79646"/>
                </a:solidFill>
                <a:latin typeface="Arial" panose="020B0604020202020204" pitchFamily="34" charset="0"/>
                <a:cs typeface="Arial" panose="020B0604020202020204" pitchFamily="34" charset="0"/>
              </a:rPr>
              <a:t>reminiscence</a:t>
            </a:r>
            <a:r>
              <a:rPr lang="zh-CN" altLang="en-US" sz="2800" dirty="0" smtClean="0">
                <a:solidFill>
                  <a:srgbClr val="333333"/>
                </a:solidFill>
                <a:latin typeface="Arial" panose="020B0604020202020204" pitchFamily="34" charset="0"/>
                <a:cs typeface="Arial" panose="020B0604020202020204" pitchFamily="34" charset="0"/>
              </a:rPr>
              <a:t> is a sign of aging, then I must be really old.</a:t>
            </a:r>
          </a:p>
        </p:txBody>
      </p:sp>
      <p:pic>
        <p:nvPicPr>
          <p:cNvPr id="17" name="图片 1"/>
          <p:cNvPicPr>
            <a:picLocks noChangeAspect="1" noChangeArrowheads="1"/>
          </p:cNvPicPr>
          <p:nvPr/>
        </p:nvPicPr>
        <p:blipFill>
          <a:blip r:embed="rId4" cstate="print"/>
          <a:srcRect/>
          <a:stretch>
            <a:fillRect/>
          </a:stretch>
        </p:blipFill>
        <p:spPr bwMode="auto">
          <a:xfrm>
            <a:off x="5508104" y="3861048"/>
            <a:ext cx="2932113" cy="2095500"/>
          </a:xfrm>
          <a:prstGeom prst="rect">
            <a:avLst/>
          </a:prstGeom>
          <a:noFill/>
          <a:ln w="9525">
            <a:noFill/>
            <a:miter lim="800000"/>
            <a:headEnd/>
            <a:tailEnd/>
          </a:ln>
        </p:spPr>
      </p:pic>
      <p:sp>
        <p:nvSpPr>
          <p:cNvPr id="9" name="矩形 8"/>
          <p:cNvSpPr/>
          <p:nvPr/>
        </p:nvSpPr>
        <p:spPr>
          <a:xfrm>
            <a:off x="0" y="836712"/>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par>
                                <p:cTn id="13" presetID="18" presetClass="entr" presetSubtype="12"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strips(downLeft)">
                                      <p:cBhvr>
                                        <p:cTn id="15" dur="500"/>
                                        <p:tgtEl>
                                          <p:spTgt spid="17"/>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slide(fromLeft)">
                                      <p:cBhvr>
                                        <p:cTn id="24" dur="500"/>
                                        <p:tgtEl>
                                          <p:spTgt spid="15"/>
                                        </p:tgtEl>
                                      </p:cBhvr>
                                    </p:animEffect>
                                  </p:childTnLst>
                                </p:cTn>
                              </p:par>
                              <p:par>
                                <p:cTn id="25" presetID="1" presetClass="exit"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446405" indent="-446405">
              <a:lnSpc>
                <a:spcPct val="120000"/>
              </a:lnSpc>
            </a:pPr>
            <a:r>
              <a:rPr lang="en-US" altLang="zh-CN" sz="2800" dirty="0" smtClean="0">
                <a:solidFill>
                  <a:srgbClr val="333333"/>
                </a:solidFill>
                <a:latin typeface="Arial" panose="020B0604020202020204" pitchFamily="34" charset="0"/>
                <a:cs typeface="Arial" panose="020B0604020202020204" pitchFamily="34" charset="0"/>
              </a:rPr>
              <a:t>9. </a:t>
            </a:r>
            <a:r>
              <a:rPr lang="en-US" altLang="zh-CN" sz="2800" dirty="0" smtClean="0">
                <a:solidFill>
                  <a:srgbClr val="F79646"/>
                </a:solidFill>
                <a:latin typeface="Arial" panose="020B0604020202020204" pitchFamily="34" charset="0"/>
                <a:cs typeface="Arial" panose="020B0604020202020204" pitchFamily="34" charset="0"/>
              </a:rPr>
              <a:t>l</a:t>
            </a:r>
            <a:r>
              <a:rPr lang="zh-CN" altLang="en-US" sz="2800" dirty="0" smtClean="0">
                <a:solidFill>
                  <a:srgbClr val="F79646"/>
                </a:solidFill>
                <a:latin typeface="Arial" panose="020B0604020202020204" pitchFamily="34" charset="0"/>
                <a:cs typeface="Arial" panose="020B0604020202020204" pitchFamily="34" charset="0"/>
              </a:rPr>
              <a:t>inger</a:t>
            </a:r>
            <a:r>
              <a:rPr lang="zh-CN" altLang="en-US" sz="2800" dirty="0" smtClean="0">
                <a:solidFill>
                  <a:srgbClr val="333333"/>
                </a:solidFill>
                <a:latin typeface="Arial" panose="020B0604020202020204" pitchFamily="34" charset="0"/>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3)</a:t>
            </a:r>
            <a:r>
              <a:rPr lang="zh-CN" altLang="en-US" sz="2800" dirty="0" smtClean="0">
                <a:solidFill>
                  <a:srgbClr val="333333"/>
                </a:solidFill>
                <a:latin typeface="Arial" panose="020B0604020202020204" pitchFamily="34" charset="0"/>
                <a:cs typeface="Arial" panose="020B0604020202020204" pitchFamily="34" charset="0"/>
              </a:rPr>
              <a:t>: </a:t>
            </a:r>
            <a:r>
              <a:rPr lang="zh-CN" altLang="en-US" sz="2800" i="1" dirty="0" smtClean="0">
                <a:solidFill>
                  <a:srgbClr val="333333"/>
                </a:solidFill>
                <a:latin typeface="Arial" panose="020B0604020202020204" pitchFamily="34" charset="0"/>
                <a:cs typeface="Arial" panose="020B0604020202020204" pitchFamily="34" charset="0"/>
              </a:rPr>
              <a:t>v</a:t>
            </a:r>
            <a:r>
              <a:rPr lang="zh-CN" altLang="en-US" sz="2800" dirty="0" smtClean="0">
                <a:solidFill>
                  <a:srgbClr val="333333"/>
                </a:solidFill>
                <a:latin typeface="Arial" panose="020B0604020202020204" pitchFamily="34" charset="0"/>
                <a:cs typeface="Arial" panose="020B0604020202020204" pitchFamily="34" charset="0"/>
              </a:rPr>
              <a:t>. to stay in a place longer than necessary because of a reluctance to leave</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3086986"/>
            <a:ext cx="8104578" cy="558038"/>
          </a:xfrm>
          <a:prstGeom prst="rect">
            <a:avLst/>
          </a:prstGeom>
          <a:noFill/>
        </p:spPr>
        <p:txBody>
          <a:bodyPr wrap="square" rtlCol="0">
            <a:spAutoFit/>
          </a:bodyPr>
          <a:lstStyle/>
          <a:p>
            <a:pPr>
              <a:lnSpc>
                <a:spcPct val="120000"/>
              </a:lnSpc>
            </a:pPr>
            <a:r>
              <a:rPr lang="zh-CN" altLang="en-US" sz="2800" dirty="0" smtClean="0">
                <a:solidFill>
                  <a:srgbClr val="333333"/>
                </a:solidFill>
                <a:latin typeface="Arial" panose="020B0604020202020204" pitchFamily="34" charset="0"/>
                <a:cs typeface="Arial" panose="020B0604020202020204" pitchFamily="34" charset="0"/>
              </a:rPr>
              <a:t>女孩在门口徘徊了一会，但不敢进去。</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5" name="TextBox 14"/>
          <p:cNvSpPr txBox="1"/>
          <p:nvPr/>
        </p:nvSpPr>
        <p:spPr>
          <a:xfrm>
            <a:off x="539388" y="3717032"/>
            <a:ext cx="7921044" cy="1126462"/>
          </a:xfrm>
          <a:prstGeom prst="rect">
            <a:avLst/>
          </a:prstGeom>
          <a:noFill/>
        </p:spPr>
        <p:txBody>
          <a:bodyPr wrap="square" rtlCol="0">
            <a:spAutoFit/>
          </a:bodyPr>
          <a:lstStyle/>
          <a:p>
            <a:pPr marL="357505">
              <a:lnSpc>
                <a:spcPct val="120000"/>
              </a:lnSpc>
            </a:pPr>
            <a:r>
              <a:rPr lang="zh-CN" altLang="en-US" sz="2800" dirty="0" smtClean="0">
                <a:solidFill>
                  <a:srgbClr val="333333"/>
                </a:solidFill>
                <a:latin typeface="Arial" panose="020B0604020202020204" pitchFamily="34" charset="0"/>
                <a:cs typeface="Arial" panose="020B0604020202020204" pitchFamily="34" charset="0"/>
              </a:rPr>
              <a:t>The girl </a:t>
            </a:r>
            <a:r>
              <a:rPr lang="zh-CN" altLang="en-US" sz="2800" dirty="0" smtClean="0">
                <a:solidFill>
                  <a:srgbClr val="F79646"/>
                </a:solidFill>
                <a:latin typeface="Arial" panose="020B0604020202020204" pitchFamily="34" charset="0"/>
                <a:cs typeface="Arial" panose="020B0604020202020204" pitchFamily="34" charset="0"/>
              </a:rPr>
              <a:t>lingered</a:t>
            </a:r>
            <a:r>
              <a:rPr lang="zh-CN" altLang="en-US" sz="2800" dirty="0" smtClean="0">
                <a:solidFill>
                  <a:srgbClr val="333333"/>
                </a:solidFill>
                <a:latin typeface="Arial" panose="020B0604020202020204" pitchFamily="34" charset="0"/>
                <a:cs typeface="Arial" panose="020B0604020202020204" pitchFamily="34" charset="0"/>
              </a:rPr>
              <a:t> for a moment at the door, but didn</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t dare to come in.</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3788470"/>
            <a:ext cx="452775" cy="452775"/>
          </a:xfrm>
          <a:prstGeom prst="rect">
            <a:avLst/>
          </a:prstGeom>
          <a:noFill/>
        </p:spPr>
      </p:pic>
      <p:sp>
        <p:nvSpPr>
          <p:cNvPr id="8" name="TextBox 7"/>
          <p:cNvSpPr txBox="1"/>
          <p:nvPr/>
        </p:nvSpPr>
        <p:spPr>
          <a:xfrm>
            <a:off x="539388" y="1888555"/>
            <a:ext cx="8104578" cy="1126462"/>
          </a:xfrm>
          <a:prstGeom prst="rect">
            <a:avLst/>
          </a:prstGeom>
          <a:noFill/>
        </p:spPr>
        <p:txBody>
          <a:bodyPr wrap="square" rtlCol="0">
            <a:spAutoFit/>
          </a:bodyPr>
          <a:lstStyle/>
          <a:p>
            <a:pPr>
              <a:lnSpc>
                <a:spcPct val="120000"/>
              </a:lnSpc>
            </a:pP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The children </a:t>
            </a:r>
            <a:r>
              <a:rPr lang="zh-CN" altLang="en-US" sz="2800" dirty="0" smtClean="0">
                <a:solidFill>
                  <a:srgbClr val="F79646"/>
                </a:solidFill>
                <a:latin typeface="Arial" panose="020B0604020202020204" pitchFamily="34" charset="0"/>
                <a:cs typeface="Arial" panose="020B0604020202020204" pitchFamily="34" charset="0"/>
                <a:sym typeface="Arial" panose="020B0604020202020204" pitchFamily="34" charset="0"/>
              </a:rPr>
              <a:t>lingered</a:t>
            </a: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 in the garden, fascinated by the beautiful roses.</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9" name="矩形 8"/>
          <p:cNvSpPr/>
          <p:nvPr/>
        </p:nvSpPr>
        <p:spPr>
          <a:xfrm>
            <a:off x="0" y="692696"/>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Left)">
                                      <p:cBhvr>
                                        <p:cTn id="21" dur="500"/>
                                        <p:tgtEl>
                                          <p:spTgt spid="15"/>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532727"/>
          </a:xfrm>
          <a:prstGeom prst="rect">
            <a:avLst/>
          </a:prstGeom>
          <a:noFill/>
        </p:spPr>
        <p:txBody>
          <a:bodyPr wrap="square" rtlCol="0">
            <a:spAutoFit/>
          </a:bodyPr>
          <a:lstStyle/>
          <a:p>
            <a:pPr marL="624205" indent="-624205">
              <a:lnSpc>
                <a:spcPct val="120000"/>
              </a:lnSpc>
            </a:pPr>
            <a:r>
              <a:rPr lang="en-US" altLang="zh-CN" sz="2600" dirty="0" smtClean="0">
                <a:solidFill>
                  <a:srgbClr val="333333"/>
                </a:solidFill>
                <a:latin typeface="Arial" panose="020B0604020202020204" pitchFamily="34" charset="0"/>
                <a:cs typeface="Arial" panose="020B0604020202020204" pitchFamily="34" charset="0"/>
              </a:rPr>
              <a:t>10. </a:t>
            </a:r>
            <a:r>
              <a:rPr lang="zh-CN" altLang="en-US" sz="2600" dirty="0" smtClean="0">
                <a:solidFill>
                  <a:srgbClr val="333333"/>
                </a:solidFill>
                <a:latin typeface="Arial" panose="020B0604020202020204" pitchFamily="34" charset="0"/>
                <a:cs typeface="Arial" panose="020B0604020202020204" pitchFamily="34" charset="0"/>
              </a:rPr>
              <a:t>The machine sitting at that desk was no longer a man</a:t>
            </a:r>
            <a:r>
              <a:rPr lang="en-US" altLang="zh-CN" sz="2600" dirty="0" smtClean="0">
                <a:solidFill>
                  <a:srgbClr val="333333"/>
                </a:solidFill>
                <a:latin typeface="Arial" panose="020B0604020202020204" pitchFamily="34" charset="0"/>
                <a:cs typeface="Arial" panose="020B0604020202020204" pitchFamily="34" charset="0"/>
              </a:rPr>
              <a:t>; </a:t>
            </a: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it was a busy New York broker, moved by buzzing wheels and uncoiling springs. </a:t>
            </a:r>
            <a:r>
              <a:rPr lang="en-US" altLang="zh-CN" sz="26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6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4)</a:t>
            </a:r>
            <a:endParaRPr lang="zh-CN" altLang="en-US" sz="26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2254485"/>
            <a:ext cx="8104578" cy="528350"/>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zh-CN" altLang="en-US" sz="2600" b="1" dirty="0" smtClean="0">
                <a:solidFill>
                  <a:srgbClr val="0C9CDB"/>
                </a:solidFill>
                <a:latin typeface="Arial" panose="020B0604020202020204" pitchFamily="34" charset="0"/>
                <a:cs typeface="Arial" panose="020B0604020202020204" pitchFamily="34" charset="0"/>
              </a:rPr>
              <a:t>Analysis</a:t>
            </a:r>
            <a:r>
              <a:rPr lang="en-US" altLang="zh-CN" sz="26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1" name="TextBox 10"/>
          <p:cNvSpPr txBox="1"/>
          <p:nvPr/>
        </p:nvSpPr>
        <p:spPr>
          <a:xfrm>
            <a:off x="539388" y="2852567"/>
            <a:ext cx="8104578" cy="1008481"/>
          </a:xfrm>
          <a:prstGeom prst="rect">
            <a:avLst/>
          </a:prstGeom>
          <a:noFill/>
        </p:spPr>
        <p:txBody>
          <a:bodyPr wrap="square" rtlCol="0">
            <a:spAutoFit/>
          </a:bodyPr>
          <a:lstStyle/>
          <a:p>
            <a:pPr>
              <a:lnSpc>
                <a:spcPct val="120000"/>
              </a:lnSpc>
              <a:defRPr/>
            </a:pPr>
            <a:r>
              <a:rPr lang="zh-CN" altLang="en-US" sz="2600" dirty="0" smtClean="0">
                <a:solidFill>
                  <a:srgbClr val="0C9CDB"/>
                </a:solidFill>
                <a:latin typeface="Arial" panose="020B0604020202020204" pitchFamily="34" charset="0"/>
                <a:cs typeface="Arial" panose="020B0604020202020204" pitchFamily="34" charset="0"/>
              </a:rPr>
              <a:t>This is a metaphor. The machine refers to the broker, who was busy and took no rest, like a machine.</a:t>
            </a:r>
          </a:p>
        </p:txBody>
      </p:sp>
      <p:sp>
        <p:nvSpPr>
          <p:cNvPr id="12" name="TextBox 11"/>
          <p:cNvSpPr txBox="1"/>
          <p:nvPr/>
        </p:nvSpPr>
        <p:spPr>
          <a:xfrm>
            <a:off x="539388" y="3986528"/>
            <a:ext cx="8104578" cy="528350"/>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600" b="1" dirty="0" smtClean="0">
                <a:solidFill>
                  <a:srgbClr val="0C9CDB"/>
                </a:solidFill>
                <a:latin typeface="Arial" panose="020B0604020202020204" pitchFamily="34" charset="0"/>
                <a:cs typeface="Arial" panose="020B0604020202020204" pitchFamily="34" charset="0"/>
              </a:rPr>
              <a:t>Translation</a:t>
            </a:r>
            <a:r>
              <a:rPr lang="en-US" altLang="zh-CN" sz="26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3" name="TextBox 12"/>
          <p:cNvSpPr txBox="1"/>
          <p:nvPr/>
        </p:nvSpPr>
        <p:spPr>
          <a:xfrm>
            <a:off x="539388" y="4584610"/>
            <a:ext cx="8104578" cy="1292662"/>
          </a:xfrm>
          <a:prstGeom prst="rect">
            <a:avLst/>
          </a:prstGeom>
          <a:noFill/>
        </p:spPr>
        <p:txBody>
          <a:bodyPr wrap="square" rtlCol="0">
            <a:spAutoFit/>
          </a:bodyPr>
          <a:lstStyle/>
          <a:p>
            <a:r>
              <a:rPr lang="zh-CN" altLang="en-US" sz="2600" dirty="0" smtClean="0">
                <a:solidFill>
                  <a:srgbClr val="333333"/>
                </a:solidFill>
                <a:latin typeface="Arial" panose="020B0604020202020204" pitchFamily="34" charset="0"/>
                <a:cs typeface="Arial" panose="020B0604020202020204" pitchFamily="34" charset="0"/>
              </a:rPr>
              <a:t>坐在那办公桌前的可不再是个常人，而是一名忙碌的纽约股票交易“机器人”，轮子吱吱作响，弹簧绷得紧紧的。</a:t>
            </a:r>
            <a:endParaRPr lang="zh-CN" altLang="en-US" sz="2600" dirty="0">
              <a:solidFill>
                <a:srgbClr val="333333"/>
              </a:solidFill>
              <a:latin typeface="Arial" panose="020B0604020202020204" pitchFamily="34" charset="0"/>
              <a:cs typeface="Arial" panose="020B0604020202020204" pitchFamily="34" charset="0"/>
            </a:endParaRPr>
          </a:p>
        </p:txBody>
      </p:sp>
      <p:sp>
        <p:nvSpPr>
          <p:cNvPr id="9" name="矩形 8"/>
          <p:cNvSpPr/>
          <p:nvPr/>
        </p:nvSpPr>
        <p:spPr>
          <a:xfrm>
            <a:off x="0" y="76470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lide(fromTop)">
                                      <p:cBhvr>
                                        <p:cTn id="22" dur="500"/>
                                        <p:tgtEl>
                                          <p:spTgt spid="13"/>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12" grpId="0"/>
      <p:bldP spid="13" grpId="0"/>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624205" indent="-624205">
              <a:lnSpc>
                <a:spcPct val="120000"/>
              </a:lnSpc>
              <a:defRPr/>
            </a:pPr>
            <a:r>
              <a:rPr lang="en-US" altLang="zh-CN" sz="2800" dirty="0" smtClean="0">
                <a:solidFill>
                  <a:srgbClr val="333333"/>
                </a:solidFill>
                <a:latin typeface="Arial" panose="020B0604020202020204" pitchFamily="34" charset="0"/>
                <a:cs typeface="Arial" panose="020B0604020202020204" pitchFamily="34" charset="0"/>
              </a:rPr>
              <a:t>11. </a:t>
            </a:r>
            <a:r>
              <a:rPr lang="zh-CN" altLang="en-US" sz="2800" dirty="0" smtClean="0">
                <a:solidFill>
                  <a:srgbClr val="333333"/>
                </a:solidFill>
                <a:latin typeface="Arial" panose="020B0604020202020204" pitchFamily="34" charset="0"/>
                <a:cs typeface="Arial" panose="020B0604020202020204" pitchFamily="34" charset="0"/>
              </a:rPr>
              <a:t>His opened mail lay like a bank of stage snow on his crowded desk.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5)</a:t>
            </a:r>
            <a:endParaRPr lang="zh-CN" altLang="en-US" sz="2800" dirty="0" smtClean="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198884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11" name="TextBox 10"/>
          <p:cNvSpPr txBox="1"/>
          <p:nvPr/>
        </p:nvSpPr>
        <p:spPr>
          <a:xfrm>
            <a:off x="539388" y="2586922"/>
            <a:ext cx="8104578" cy="1596014"/>
          </a:xfrm>
          <a:prstGeom prst="rect">
            <a:avLst/>
          </a:prstGeom>
          <a:noFill/>
        </p:spPr>
        <p:txBody>
          <a:bodyPr wrap="square" rtlCol="0">
            <a:spAutoFit/>
          </a:bodyPr>
          <a:lstStyle/>
          <a:p>
            <a:pPr>
              <a:lnSpc>
                <a:spcPct val="120000"/>
              </a:lnSpc>
              <a:defRPr/>
            </a:pPr>
            <a:r>
              <a:rPr lang="zh-CN" altLang="en-US" sz="2800" dirty="0" smtClean="0">
                <a:solidFill>
                  <a:srgbClr val="0C9CDB"/>
                </a:solidFill>
                <a:latin typeface="Arial" panose="020B0604020202020204" pitchFamily="34" charset="0"/>
                <a:cs typeface="Arial" panose="020B0604020202020204" pitchFamily="34" charset="0"/>
              </a:rPr>
              <a:t>His desk was piled up with files, and the opened mail was scattered over it like a slope of imitation snow on the stage.</a:t>
            </a:r>
          </a:p>
        </p:txBody>
      </p:sp>
      <p:sp>
        <p:nvSpPr>
          <p:cNvPr id="12" name="TextBox 11"/>
          <p:cNvSpPr txBox="1"/>
          <p:nvPr/>
        </p:nvSpPr>
        <p:spPr>
          <a:xfrm>
            <a:off x="539388" y="4253075"/>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800" b="1" dirty="0" smtClean="0">
                <a:solidFill>
                  <a:srgbClr val="0C9CDB"/>
                </a:solidFill>
                <a:latin typeface="Arial" panose="020B0604020202020204" pitchFamily="34" charset="0"/>
                <a:cs typeface="Arial" panose="020B0604020202020204" pitchFamily="34" charset="0"/>
              </a:rPr>
              <a:t>Translation</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3" name="TextBox 12"/>
          <p:cNvSpPr txBox="1"/>
          <p:nvPr/>
        </p:nvSpPr>
        <p:spPr>
          <a:xfrm>
            <a:off x="539388" y="4851157"/>
            <a:ext cx="8104578" cy="954107"/>
          </a:xfrm>
          <a:prstGeom prst="rect">
            <a:avLst/>
          </a:prstGeom>
          <a:noFill/>
        </p:spPr>
        <p:txBody>
          <a:bodyPr wrap="square" rtlCol="0">
            <a:spAutoFit/>
          </a:bodyPr>
          <a:lstStyle/>
          <a:p>
            <a:pPr>
              <a:defRPr/>
            </a:pPr>
            <a:r>
              <a:rPr lang="en-US" altLang="zh-CN" sz="2800" dirty="0" smtClean="0">
                <a:solidFill>
                  <a:srgbClr val="333333"/>
                </a:solidFill>
                <a:latin typeface="Arial" panose="020B0604020202020204" pitchFamily="34" charset="0"/>
                <a:cs typeface="Arial" panose="020B0604020202020204" pitchFamily="34" charset="0"/>
              </a:rPr>
              <a:t>拆开的信件躺在堆满东西的办公桌上，就像一片堆积起来的雪坡</a:t>
            </a:r>
            <a:r>
              <a:rPr lang="zh-CN" altLang="en-US" sz="2800" dirty="0" smtClean="0">
                <a:solidFill>
                  <a:srgbClr val="333333"/>
                </a:solidFill>
                <a:latin typeface="Arial" panose="020B0604020202020204" pitchFamily="34" charset="0"/>
                <a:cs typeface="Arial" panose="020B0604020202020204" pitchFamily="34" charset="0"/>
              </a:rPr>
              <a:t>。</a:t>
            </a:r>
            <a:endParaRPr lang="en-US" altLang="zh-CN" sz="2800" dirty="0" smtClean="0">
              <a:solidFill>
                <a:srgbClr val="333333"/>
              </a:solidFill>
              <a:latin typeface="Arial" panose="020B0604020202020204" pitchFamily="34" charset="0"/>
              <a:cs typeface="Arial" panose="020B0604020202020204" pitchFamily="34" charset="0"/>
            </a:endParaRPr>
          </a:p>
        </p:txBody>
      </p:sp>
      <p:sp>
        <p:nvSpPr>
          <p:cNvPr id="9" name="矩形 8"/>
          <p:cNvSpPr/>
          <p:nvPr/>
        </p:nvSpPr>
        <p:spPr>
          <a:xfrm>
            <a:off x="0" y="692696"/>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lide(fromTop)">
                                      <p:cBhvr>
                                        <p:cTn id="22" dur="500"/>
                                        <p:tgtEl>
                                          <p:spTgt spid="13"/>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12" grpId="0"/>
      <p:bldP spid="13" grpId="0"/>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830997"/>
          </a:xfrm>
          <a:prstGeom prst="rect">
            <a:avLst/>
          </a:prstGeom>
          <a:noFill/>
        </p:spPr>
        <p:txBody>
          <a:bodyPr wrap="square" rtlCol="0">
            <a:spAutoFit/>
          </a:bodyPr>
          <a:lstStyle/>
          <a:p>
            <a:pPr marL="535305" indent="-535305">
              <a:spcBef>
                <a:spcPct val="0"/>
              </a:spcBef>
              <a:defRPr/>
            </a:pPr>
            <a:r>
              <a:rPr lang="zh-CN" altLang="en-US" sz="2400" dirty="0" smtClean="0">
                <a:solidFill>
                  <a:srgbClr val="333333"/>
                </a:solidFill>
                <a:latin typeface="Arial" panose="020B0604020202020204" pitchFamily="34" charset="0"/>
                <a:cs typeface="Arial" panose="020B0604020202020204" pitchFamily="34" charset="0"/>
              </a:rPr>
              <a:t>1</a:t>
            </a:r>
            <a:r>
              <a:rPr lang="en-US" altLang="zh-CN" sz="2400" dirty="0" smtClean="0">
                <a:solidFill>
                  <a:srgbClr val="333333"/>
                </a:solidFill>
                <a:latin typeface="Arial" panose="020B0604020202020204" pitchFamily="34" charset="0"/>
                <a:cs typeface="Arial" panose="020B0604020202020204" pitchFamily="34" charset="0"/>
              </a:rPr>
              <a:t>2. </a:t>
            </a:r>
            <a:r>
              <a:rPr lang="zh-CN" altLang="en-US" sz="2400" dirty="0" smtClean="0">
                <a:solidFill>
                  <a:srgbClr val="333333"/>
                </a:solidFill>
                <a:latin typeface="Arial" panose="020B0604020202020204" pitchFamily="34" charset="0"/>
                <a:cs typeface="Arial" panose="020B0604020202020204" pitchFamily="34" charset="0"/>
              </a:rPr>
              <a:t>… not a single picture hat or piece of pineapple chewing gum has showed up yet. </a:t>
            </a:r>
            <a:r>
              <a:rPr lang="en-US" altLang="zh-CN" sz="24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4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8)</a:t>
            </a:r>
            <a:r>
              <a:rPr lang="zh-CN" altLang="en-US" sz="2400" dirty="0" smtClean="0">
                <a:solidFill>
                  <a:srgbClr val="333333"/>
                </a:solidFill>
                <a:latin typeface="Arial" panose="020B0604020202020204" pitchFamily="34" charset="0"/>
                <a:cs typeface="Arial" panose="020B0604020202020204" pitchFamily="34" charset="0"/>
              </a:rPr>
              <a:t>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1628800"/>
            <a:ext cx="8104578" cy="535531"/>
          </a:xfrm>
          <a:prstGeom prst="rect">
            <a:avLst/>
          </a:prstGeom>
          <a:noFill/>
        </p:spPr>
        <p:txBody>
          <a:bodyPr wrap="square" rtlCol="0">
            <a:spAutoFit/>
          </a:bodyPr>
          <a:lstStyle/>
          <a:p>
            <a:pPr>
              <a:lnSpc>
                <a:spcPct val="120000"/>
              </a:lnSpc>
              <a:defRPr/>
            </a:pPr>
            <a:r>
              <a:rPr lang="en-US" altLang="zh-CN" sz="24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11" name="TextBox 10"/>
          <p:cNvSpPr txBox="1"/>
          <p:nvPr/>
        </p:nvSpPr>
        <p:spPr>
          <a:xfrm>
            <a:off x="539388" y="2156649"/>
            <a:ext cx="8104578" cy="830997"/>
          </a:xfrm>
          <a:prstGeom prst="rect">
            <a:avLst/>
          </a:prstGeom>
          <a:noFill/>
        </p:spPr>
        <p:txBody>
          <a:bodyPr wrap="square" rtlCol="0">
            <a:spAutoFit/>
          </a:bodyPr>
          <a:lstStyle/>
          <a:p>
            <a:pPr>
              <a:spcBef>
                <a:spcPct val="0"/>
              </a:spcBef>
              <a:defRPr/>
            </a:pPr>
            <a:r>
              <a:rPr lang="zh-CN" altLang="en-US" sz="2400" dirty="0" smtClean="0">
                <a:solidFill>
                  <a:srgbClr val="0C9CDB"/>
                </a:solidFill>
                <a:latin typeface="Arial" panose="020B0604020202020204" pitchFamily="34" charset="0"/>
                <a:cs typeface="Arial" panose="020B0604020202020204" pitchFamily="34" charset="0"/>
              </a:rPr>
              <a:t>No one, either man or woman, serious or not, has showed up (for the position of stenographer</a:t>
            </a:r>
            <a:r>
              <a:rPr lang="en-US" altLang="zh-CN" sz="2400" dirty="0" smtClean="0">
                <a:solidFill>
                  <a:srgbClr val="0C9CDB"/>
                </a:solidFill>
                <a:latin typeface="Arial" panose="020B0604020202020204" pitchFamily="34" charset="0"/>
                <a:cs typeface="Arial" panose="020B0604020202020204" pitchFamily="34" charset="0"/>
              </a:rPr>
              <a:t>).</a:t>
            </a:r>
            <a:endParaRPr lang="zh-CN" altLang="en-US" sz="2400" dirty="0" smtClean="0">
              <a:solidFill>
                <a:srgbClr val="0C9CDB"/>
              </a:solidFill>
              <a:latin typeface="Arial" panose="020B0604020202020204" pitchFamily="34" charset="0"/>
              <a:cs typeface="Arial" panose="020B0604020202020204" pitchFamily="34" charset="0"/>
            </a:endParaRPr>
          </a:p>
        </p:txBody>
      </p:sp>
      <p:sp>
        <p:nvSpPr>
          <p:cNvPr id="12" name="TextBox 11"/>
          <p:cNvSpPr txBox="1"/>
          <p:nvPr/>
        </p:nvSpPr>
        <p:spPr>
          <a:xfrm>
            <a:off x="539388" y="4859176"/>
            <a:ext cx="8104578" cy="535531"/>
          </a:xfrm>
          <a:prstGeom prst="rect">
            <a:avLst/>
          </a:prstGeom>
          <a:noFill/>
        </p:spPr>
        <p:txBody>
          <a:bodyPr wrap="square" rtlCol="0">
            <a:spAutoFit/>
          </a:bodyPr>
          <a:lstStyle/>
          <a:p>
            <a:pPr>
              <a:lnSpc>
                <a:spcPct val="120000"/>
              </a:lnSpc>
              <a:defRPr/>
            </a:pPr>
            <a:r>
              <a:rPr lang="en-US" altLang="zh-CN" sz="24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400" b="1" dirty="0" smtClean="0">
                <a:solidFill>
                  <a:srgbClr val="0C9CDB"/>
                </a:solidFill>
                <a:latin typeface="Arial" panose="020B0604020202020204" pitchFamily="34" charset="0"/>
                <a:cs typeface="Arial" panose="020B0604020202020204" pitchFamily="34" charset="0"/>
              </a:rPr>
              <a:t>Translation</a:t>
            </a:r>
            <a:r>
              <a:rPr lang="en-US" altLang="zh-CN" sz="24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3" name="TextBox 12"/>
          <p:cNvSpPr txBox="1"/>
          <p:nvPr/>
        </p:nvSpPr>
        <p:spPr>
          <a:xfrm>
            <a:off x="539388" y="5387026"/>
            <a:ext cx="8104578" cy="830997"/>
          </a:xfrm>
          <a:prstGeom prst="rect">
            <a:avLst/>
          </a:prstGeom>
          <a:noFill/>
        </p:spPr>
        <p:txBody>
          <a:bodyPr wrap="square" rtlCol="0">
            <a:spAutoFit/>
          </a:bodyPr>
          <a:lstStyle/>
          <a:p>
            <a:pPr>
              <a:spcBef>
                <a:spcPct val="0"/>
              </a:spcBef>
              <a:defRPr/>
            </a:pPr>
            <a:r>
              <a:rPr lang="en-US" altLang="zh-CN" sz="2400" dirty="0" smtClean="0">
                <a:solidFill>
                  <a:srgbClr val="333333"/>
                </a:solidFill>
                <a:latin typeface="Arial" panose="020B0604020202020204" pitchFamily="34" charset="0"/>
                <a:cs typeface="Arial" panose="020B0604020202020204" pitchFamily="34" charset="0"/>
              </a:rPr>
              <a:t>一个人都没来，既没有戴阔边帽的女士，也没有嚼菠萝口香糖的男人。</a:t>
            </a:r>
          </a:p>
        </p:txBody>
      </p:sp>
      <p:sp>
        <p:nvSpPr>
          <p:cNvPr id="14" name="TextBox 13"/>
          <p:cNvSpPr txBox="1"/>
          <p:nvPr/>
        </p:nvSpPr>
        <p:spPr>
          <a:xfrm>
            <a:off x="539388" y="3059322"/>
            <a:ext cx="8104578" cy="535531"/>
          </a:xfrm>
          <a:prstGeom prst="rect">
            <a:avLst/>
          </a:prstGeom>
          <a:noFill/>
        </p:spPr>
        <p:txBody>
          <a:bodyPr wrap="square" rtlCol="0">
            <a:spAutoFit/>
          </a:bodyPr>
          <a:lstStyle/>
          <a:p>
            <a:pPr>
              <a:lnSpc>
                <a:spcPct val="120000"/>
              </a:lnSpc>
              <a:defRPr/>
            </a:pPr>
            <a:r>
              <a:rPr lang="en-US" altLang="zh-CN" sz="24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zh-CN" altLang="en-US" sz="2400" b="1" dirty="0" smtClean="0">
                <a:solidFill>
                  <a:srgbClr val="0C9CDB"/>
                </a:solidFill>
                <a:latin typeface="Arial" panose="020B0604020202020204" pitchFamily="34" charset="0"/>
                <a:cs typeface="Arial" panose="020B0604020202020204" pitchFamily="34" charset="0"/>
              </a:rPr>
              <a:t>Analysis</a:t>
            </a:r>
            <a:r>
              <a:rPr lang="en-US" altLang="zh-CN" sz="24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5" name="TextBox 14"/>
          <p:cNvSpPr txBox="1"/>
          <p:nvPr/>
        </p:nvSpPr>
        <p:spPr>
          <a:xfrm>
            <a:off x="539388" y="3587171"/>
            <a:ext cx="8104578" cy="1200329"/>
          </a:xfrm>
          <a:prstGeom prst="rect">
            <a:avLst/>
          </a:prstGeom>
          <a:noFill/>
        </p:spPr>
        <p:txBody>
          <a:bodyPr wrap="square" rtlCol="0">
            <a:spAutoFit/>
          </a:bodyPr>
          <a:lstStyle/>
          <a:p>
            <a:pPr>
              <a:defRPr/>
            </a:pPr>
            <a:r>
              <a:rPr lang="zh-CN" altLang="en-US" sz="2400" dirty="0" smtClean="0">
                <a:solidFill>
                  <a:srgbClr val="0C9CDB"/>
                </a:solidFill>
                <a:latin typeface="Arial" panose="020B0604020202020204" pitchFamily="34" charset="0"/>
                <a:cs typeface="Arial" panose="020B0604020202020204" pitchFamily="34" charset="0"/>
              </a:rPr>
              <a:t>This is a metonymy. A picture hat is a woman</a:t>
            </a:r>
            <a:r>
              <a:rPr lang="en-US" altLang="zh-CN" sz="2400" dirty="0" smtClean="0">
                <a:solidFill>
                  <a:srgbClr val="0C9CDB"/>
                </a:solidFill>
                <a:latin typeface="Arial" panose="020B0604020202020204" pitchFamily="34" charset="0"/>
                <a:cs typeface="Arial" panose="020B0604020202020204" pitchFamily="34" charset="0"/>
              </a:rPr>
              <a:t>’</a:t>
            </a:r>
            <a:r>
              <a:rPr lang="zh-CN" altLang="en-US" sz="2400" dirty="0" smtClean="0">
                <a:solidFill>
                  <a:srgbClr val="0C9CDB"/>
                </a:solidFill>
                <a:latin typeface="Arial" panose="020B0604020202020204" pitchFamily="34" charset="0"/>
                <a:cs typeface="Arial" panose="020B0604020202020204" pitchFamily="34" charset="0"/>
              </a:rPr>
              <a:t>s dressy hat with a wide brim, which is used here to refer to a lady. A piece of pineapple chewing gum refers to a man.</a:t>
            </a:r>
            <a:endParaRPr lang="en-US" altLang="zh-CN" sz="2400" dirty="0" smtClean="0">
              <a:solidFill>
                <a:srgbClr val="0C9CDB"/>
              </a:solidFill>
              <a:latin typeface="Arial" panose="020B0604020202020204" pitchFamily="34" charset="0"/>
              <a:cs typeface="Arial" panose="020B0604020202020204" pitchFamily="34" charset="0"/>
            </a:endParaRPr>
          </a:p>
        </p:txBody>
      </p:sp>
      <p:sp>
        <p:nvSpPr>
          <p:cNvPr id="9" name="矩形 8"/>
          <p:cNvSpPr/>
          <p:nvPr/>
        </p:nvSpPr>
        <p:spPr>
          <a:xfrm>
            <a:off x="0" y="692696"/>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lide(fromTop)">
                                      <p:cBhvr>
                                        <p:cTn id="22" dur="500"/>
                                        <p:tgtEl>
                                          <p:spTgt spid="15"/>
                                        </p:tgtEl>
                                      </p:cBhvr>
                                    </p:animEffect>
                                  </p:childTnLst>
                                </p:cTn>
                              </p:par>
                            </p:childTnLst>
                          </p:cTn>
                        </p:par>
                        <p:par>
                          <p:cTn id="23" fill="hold">
                            <p:stCondLst>
                              <p:cond delay="500"/>
                            </p:stCondLst>
                            <p:childTnLst>
                              <p:par>
                                <p:cTn id="24" presetID="1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lide(fromLeft)">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slide(fromTop)">
                                      <p:cBhvr>
                                        <p:cTn id="31" dur="500"/>
                                        <p:tgtEl>
                                          <p:spTgt spid="13"/>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12" grpId="0"/>
      <p:bldP spid="13" grpId="0"/>
      <p:bldP spid="14" grpId="0"/>
      <p:bldP spid="15" grpId="0"/>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624205" indent="-624205">
              <a:lnSpc>
                <a:spcPct val="120000"/>
              </a:lnSpc>
              <a:spcBef>
                <a:spcPct val="0"/>
              </a:spcBef>
              <a:defRPr/>
            </a:pPr>
            <a:r>
              <a:rPr lang="en-US" altLang="zh-CN" sz="2800" dirty="0" smtClean="0">
                <a:solidFill>
                  <a:srgbClr val="333333"/>
                </a:solidFill>
                <a:latin typeface="Arial" panose="020B0604020202020204" pitchFamily="34" charset="0"/>
                <a:cs typeface="Arial" panose="020B0604020202020204" pitchFamily="34" charset="0"/>
              </a:rPr>
              <a:t>13. </a:t>
            </a:r>
            <a:r>
              <a:rPr lang="zh-CN" altLang="en-US" sz="2800" dirty="0" smtClean="0">
                <a:solidFill>
                  <a:srgbClr val="333333"/>
                </a:solidFill>
                <a:latin typeface="Arial" panose="020B0604020202020204" pitchFamily="34" charset="0"/>
                <a:cs typeface="Arial" panose="020B0604020202020204" pitchFamily="34" charset="0"/>
              </a:rPr>
              <a:t>The desk telephone had a chronic attack of buzzing.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10)</a:t>
            </a:r>
            <a:endParaRPr lang="zh-CN" altLang="en-US" sz="2800" dirty="0" smtClean="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1948204"/>
            <a:ext cx="8104578" cy="609398"/>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11" name="TextBox 10"/>
          <p:cNvSpPr txBox="1"/>
          <p:nvPr/>
        </p:nvSpPr>
        <p:spPr>
          <a:xfrm>
            <a:off x="539388" y="2587095"/>
            <a:ext cx="8104578" cy="1596014"/>
          </a:xfrm>
          <a:prstGeom prst="rect">
            <a:avLst/>
          </a:prstGeom>
          <a:noFill/>
        </p:spPr>
        <p:txBody>
          <a:bodyPr wrap="square" rtlCol="0">
            <a:spAutoFit/>
          </a:bodyPr>
          <a:lstStyle/>
          <a:p>
            <a:pPr>
              <a:lnSpc>
                <a:spcPct val="120000"/>
              </a:lnSpc>
              <a:spcBef>
                <a:spcPct val="0"/>
              </a:spcBef>
              <a:defRPr/>
            </a:pPr>
            <a:r>
              <a:rPr lang="zh-CN" altLang="en-US" sz="2800" dirty="0" smtClean="0">
                <a:solidFill>
                  <a:srgbClr val="0C9CDB"/>
                </a:solidFill>
                <a:latin typeface="Arial" panose="020B0604020202020204" pitchFamily="34" charset="0"/>
                <a:cs typeface="Arial" panose="020B0604020202020204" pitchFamily="34" charset="0"/>
              </a:rPr>
              <a:t>The noise that the desk telephone made was long and continuous, just like the chronic disease a patient suffered from.</a:t>
            </a:r>
          </a:p>
        </p:txBody>
      </p:sp>
      <p:sp>
        <p:nvSpPr>
          <p:cNvPr id="12" name="TextBox 11"/>
          <p:cNvSpPr txBox="1"/>
          <p:nvPr/>
        </p:nvSpPr>
        <p:spPr>
          <a:xfrm>
            <a:off x="539388" y="4365104"/>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800" b="1" dirty="0" smtClean="0">
                <a:solidFill>
                  <a:srgbClr val="0C9CDB"/>
                </a:solidFill>
                <a:latin typeface="Arial" panose="020B0604020202020204" pitchFamily="34" charset="0"/>
                <a:cs typeface="Arial" panose="020B0604020202020204" pitchFamily="34" charset="0"/>
              </a:rPr>
              <a:t>Translation</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3" name="TextBox 12"/>
          <p:cNvSpPr txBox="1"/>
          <p:nvPr/>
        </p:nvSpPr>
        <p:spPr>
          <a:xfrm>
            <a:off x="539388" y="5003996"/>
            <a:ext cx="4680684" cy="954107"/>
          </a:xfrm>
          <a:prstGeom prst="rect">
            <a:avLst/>
          </a:prstGeom>
          <a:noFill/>
        </p:spPr>
        <p:txBody>
          <a:bodyPr wrap="square" rtlCol="0">
            <a:spAutoFit/>
          </a:bodyPr>
          <a:lstStyle/>
          <a:p>
            <a:pPr>
              <a:spcBef>
                <a:spcPct val="0"/>
              </a:spcBef>
              <a:defRPr/>
            </a:pPr>
            <a:r>
              <a:rPr lang="en-US" altLang="zh-CN" sz="2800" dirty="0" smtClean="0">
                <a:latin typeface="Arial" panose="020B0604020202020204" pitchFamily="34" charset="0"/>
                <a:cs typeface="Arial" panose="020B0604020202020204" pitchFamily="34" charset="0"/>
              </a:rPr>
              <a:t>桌上的电话像害了病好不了似地响个不停。</a:t>
            </a:r>
            <a:endParaRPr lang="en-US" altLang="zh-CN" sz="2800" dirty="0" smtClean="0">
              <a:solidFill>
                <a:srgbClr val="333333"/>
              </a:solidFill>
              <a:latin typeface="Arial" panose="020B0604020202020204" pitchFamily="34" charset="0"/>
              <a:cs typeface="Arial" panose="020B0604020202020204" pitchFamily="34" charset="0"/>
            </a:endParaRPr>
          </a:p>
        </p:txBody>
      </p:sp>
      <p:pic>
        <p:nvPicPr>
          <p:cNvPr id="17" name="图片 1"/>
          <p:cNvPicPr>
            <a:picLocks noChangeAspect="1" noChangeArrowheads="1"/>
          </p:cNvPicPr>
          <p:nvPr/>
        </p:nvPicPr>
        <p:blipFill>
          <a:blip r:embed="rId3" cstate="print"/>
          <a:srcRect/>
          <a:stretch>
            <a:fillRect/>
          </a:stretch>
        </p:blipFill>
        <p:spPr bwMode="auto">
          <a:xfrm>
            <a:off x="5580112" y="4077072"/>
            <a:ext cx="3132137" cy="2095500"/>
          </a:xfrm>
          <a:prstGeom prst="rect">
            <a:avLst/>
          </a:prstGeom>
          <a:noFill/>
          <a:ln w="9525">
            <a:noFill/>
            <a:miter lim="800000"/>
            <a:headEnd/>
            <a:tailEnd/>
          </a:ln>
        </p:spPr>
      </p:pic>
      <p:sp>
        <p:nvSpPr>
          <p:cNvPr id="9" name="矩形 8"/>
          <p:cNvSpPr/>
          <p:nvPr/>
        </p:nvSpPr>
        <p:spPr>
          <a:xfrm>
            <a:off x="0" y="764704"/>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lide(fromTop)">
                                      <p:cBhvr>
                                        <p:cTn id="22" dur="500"/>
                                        <p:tgtEl>
                                          <p:spTgt spid="13"/>
                                        </p:tgtEl>
                                      </p:cBhvr>
                                    </p:animEffect>
                                  </p:childTnLst>
                                </p:cTn>
                              </p:par>
                              <p:par>
                                <p:cTn id="23" presetID="18" presetClass="entr" presetSubtype="12"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strips(downLeft)">
                                      <p:cBhvr>
                                        <p:cTn id="25" dur="500"/>
                                        <p:tgtEl>
                                          <p:spTgt spid="17"/>
                                        </p:tgtEl>
                                      </p:cBhvr>
                                    </p:animEffect>
                                  </p:childTnLst>
                                </p:cTn>
                              </p:par>
                              <p:par>
                                <p:cTn id="26" presetID="1" presetClass="exit"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12" grpId="0"/>
      <p:bldP spid="13"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745915"/>
          </a:xfrm>
          <a:prstGeom prst="rect">
            <a:avLst/>
          </a:prstGeom>
          <a:noFill/>
        </p:spPr>
        <p:txBody>
          <a:bodyPr wrap="square" rtlCol="0">
            <a:spAutoFit/>
          </a:bodyPr>
          <a:lstStyle/>
          <a:p>
            <a:pPr algn="just">
              <a:lnSpc>
                <a:spcPct val="120000"/>
              </a:lnSpc>
            </a:pPr>
            <a:r>
              <a:rPr lang="zh-CN" altLang="en-US" sz="2800" dirty="0" smtClean="0">
                <a:solidFill>
                  <a:srgbClr val="333333"/>
                </a:solidFill>
                <a:latin typeface="Arial" panose="020B0604020202020204" pitchFamily="34" charset="0"/>
                <a:cs typeface="Arial" panose="020B0604020202020204" pitchFamily="34" charset="0"/>
              </a:rPr>
              <a:t>2 The young lady had been Maxwell</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s stenographer for a year. </a:t>
            </a:r>
            <a:r>
              <a:rPr lang="zh-CN" altLang="en-US" sz="2800" u="sng" dirty="0" smtClean="0">
                <a:solidFill>
                  <a:srgbClr val="0C9CDB"/>
                </a:solidFill>
                <a:latin typeface="Arial" panose="020B0604020202020204" pitchFamily="34" charset="0"/>
                <a:cs typeface="Arial" panose="020B0604020202020204" pitchFamily="34" charset="0"/>
              </a:rPr>
              <a:t>She was beautiful in a way that was decidedly unstenographic.</a:t>
            </a:r>
            <a:r>
              <a:rPr lang="zh-CN" altLang="en-US" sz="2800" dirty="0" smtClean="0">
                <a:solidFill>
                  <a:srgbClr val="0C9CDB"/>
                </a:solidFill>
                <a:latin typeface="Arial" panose="020B0604020202020204" pitchFamily="34" charset="0"/>
                <a:cs typeface="Arial" panose="020B0604020202020204" pitchFamily="34" charset="0"/>
              </a:rPr>
              <a:t> </a:t>
            </a:r>
            <a:r>
              <a:rPr lang="zh-CN" altLang="en-US" sz="2800" u="sng" dirty="0" smtClean="0">
                <a:solidFill>
                  <a:srgbClr val="0C9CDB"/>
                </a:solidFill>
                <a:latin typeface="Arial" panose="020B0604020202020204" pitchFamily="34" charset="0"/>
                <a:cs typeface="Arial" panose="020B0604020202020204" pitchFamily="34" charset="0"/>
              </a:rPr>
              <a:t>Her dress was grey and plain, but it fitted her figure with fidelity and discretion.</a:t>
            </a:r>
            <a:r>
              <a:rPr lang="zh-CN" altLang="en-US" sz="2800" dirty="0" smtClean="0">
                <a:solidFill>
                  <a:srgbClr val="0C9CDB"/>
                </a:solidFill>
                <a:latin typeface="Arial" panose="020B0604020202020204" pitchFamily="34" charset="0"/>
                <a:cs typeface="Arial" panose="020B0604020202020204" pitchFamily="34" charset="0"/>
              </a:rPr>
              <a:t> </a:t>
            </a:r>
            <a:r>
              <a:rPr lang="zh-CN" altLang="en-US" sz="2800" u="sng" dirty="0" smtClean="0">
                <a:solidFill>
                  <a:srgbClr val="0C9CDB"/>
                </a:solidFill>
                <a:latin typeface="Arial" panose="020B0604020202020204" pitchFamily="34" charset="0"/>
                <a:cs typeface="Arial" panose="020B0604020202020204" pitchFamily="34" charset="0"/>
              </a:rPr>
              <a:t>On this morning she was softly and shyly </a:t>
            </a:r>
            <a:r>
              <a:rPr lang="zh-CN" altLang="en-US" sz="2800" u="sng" dirty="0" smtClean="0">
                <a:solidFill>
                  <a:srgbClr val="F79646"/>
                </a:solidFill>
                <a:latin typeface="Arial" panose="020B0604020202020204" pitchFamily="34" charset="0"/>
                <a:cs typeface="Arial" panose="020B0604020202020204" pitchFamily="34" charset="0"/>
              </a:rPr>
              <a:t>radiant</a:t>
            </a:r>
            <a:r>
              <a:rPr lang="zh-CN" altLang="en-US" sz="2800" u="sng" dirty="0" smtClean="0">
                <a:solidFill>
                  <a:srgbClr val="0C9CDB"/>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 Her eyes were dreamily bright, her cheeks genuine peach</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blow, her expression a happy one, tinged with </a:t>
            </a:r>
            <a:r>
              <a:rPr lang="zh-CN" altLang="en-US" sz="2800" u="sng" dirty="0" smtClean="0">
                <a:solidFill>
                  <a:srgbClr val="F79646"/>
                </a:solidFill>
                <a:latin typeface="Arial" panose="020B0604020202020204" pitchFamily="34" charset="0"/>
                <a:cs typeface="Arial" panose="020B0604020202020204" pitchFamily="34" charset="0"/>
              </a:rPr>
              <a:t>reminiscence</a:t>
            </a:r>
            <a:r>
              <a:rPr lang="zh-CN" altLang="en-US" sz="2800" dirty="0" smtClean="0">
                <a:solidFill>
                  <a:srgbClr val="333333"/>
                </a:solidFill>
                <a:latin typeface="Arial" panose="020B0604020202020204" pitchFamily="34" charset="0"/>
                <a:cs typeface="Arial" panose="020B0604020202020204" pitchFamily="34" charset="0"/>
              </a:rPr>
              <a:t>.</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13"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14"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15"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16"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sp>
        <p:nvSpPr>
          <p:cNvPr id="11" name="矩形 10">
            <a:hlinkClick r:id="rId9" action="ppaction://hlinksldjump"/>
          </p:cNvPr>
          <p:cNvSpPr/>
          <p:nvPr/>
        </p:nvSpPr>
        <p:spPr>
          <a:xfrm>
            <a:off x="539552" y="1844824"/>
            <a:ext cx="727280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hlinkClick r:id="rId9" action="ppaction://hlinksldjump"/>
          </p:cNvPr>
          <p:cNvSpPr/>
          <p:nvPr/>
        </p:nvSpPr>
        <p:spPr>
          <a:xfrm>
            <a:off x="4788024" y="1340768"/>
            <a:ext cx="3816424"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10" action="ppaction://hlinksldjump"/>
          </p:cNvPr>
          <p:cNvSpPr/>
          <p:nvPr/>
        </p:nvSpPr>
        <p:spPr>
          <a:xfrm>
            <a:off x="539552" y="2348880"/>
            <a:ext cx="806489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hlinkClick r:id="rId10" action="ppaction://hlinksldjump"/>
          </p:cNvPr>
          <p:cNvSpPr/>
          <p:nvPr/>
        </p:nvSpPr>
        <p:spPr>
          <a:xfrm>
            <a:off x="539552" y="2852936"/>
            <a:ext cx="446449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hlinkClick r:id="rId10" action="ppaction://hlinksldjump"/>
          </p:cNvPr>
          <p:cNvSpPr/>
          <p:nvPr/>
        </p:nvSpPr>
        <p:spPr>
          <a:xfrm>
            <a:off x="7884368" y="1844824"/>
            <a:ext cx="648072" cy="50405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hlinkClick r:id="rId11" action="ppaction://hlinksldjump"/>
          </p:cNvPr>
          <p:cNvSpPr/>
          <p:nvPr/>
        </p:nvSpPr>
        <p:spPr>
          <a:xfrm>
            <a:off x="539552" y="3356992"/>
            <a:ext cx="5328592"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hlinkClick r:id="rId11" action="ppaction://hlinksldjump"/>
          </p:cNvPr>
          <p:cNvSpPr/>
          <p:nvPr/>
        </p:nvSpPr>
        <p:spPr>
          <a:xfrm>
            <a:off x="5076056" y="2852936"/>
            <a:ext cx="3528392"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hlinkClick r:id="rId12" action="ppaction://hlinksldjump"/>
          </p:cNvPr>
          <p:cNvSpPr/>
          <p:nvPr/>
        </p:nvSpPr>
        <p:spPr>
          <a:xfrm>
            <a:off x="4427984" y="3356992"/>
            <a:ext cx="1296144"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hlinkClick r:id="rId13" action="ppaction://hlinksldjump"/>
          </p:cNvPr>
          <p:cNvSpPr/>
          <p:nvPr/>
        </p:nvSpPr>
        <p:spPr>
          <a:xfrm>
            <a:off x="467544" y="4941168"/>
            <a:ext cx="230425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2357422" y="29916"/>
            <a:ext cx="5500726" cy="461665"/>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itchFamily="34" charset="0"/>
              </a:rPr>
              <a:t>The Romance of a Busy Broker</a:t>
            </a:r>
            <a:endParaRPr lang="zh-CN" altLang="en-US" sz="2400" dirty="0" smtClean="0">
              <a:solidFill>
                <a:schemeClr val="bg1"/>
              </a:solidFill>
              <a:latin typeface="Arial Rounded MT Bold" pitchFamily="34" charset="0"/>
              <a:cs typeface="Arial" panose="020B0604020202020204" pitchFamily="34" charset="0"/>
            </a:endParaRPr>
          </a:p>
        </p:txBody>
      </p:sp>
      <p:pic>
        <p:nvPicPr>
          <p:cNvPr id="18" name="02.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4" cstate="print"/>
          <a:stretch>
            <a:fillRect/>
          </a:stretch>
        </p:blipFill>
        <p:spPr>
          <a:xfrm>
            <a:off x="9468544" y="1844824"/>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Right)">
                                      <p:cBhvr>
                                        <p:cTn id="7" dur="500"/>
                                        <p:tgtEl>
                                          <p:spTgt spid="1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Right)">
                                      <p:cBhvr>
                                        <p:cTn id="11" dur="500"/>
                                        <p:tgtEl>
                                          <p:spTgt spid="14"/>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Right)">
                                      <p:cBhvr>
                                        <p:cTn id="15" dur="500"/>
                                        <p:tgtEl>
                                          <p:spTgt spid="15"/>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lide(fromRigh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seq concurrent="1" nextAc="seek">
              <p:cTn id="21" restart="whenNotActive" fill="hold" evtFilter="cancelBubble" nodeType="interactiveSeq">
                <p:stCondLst>
                  <p:cond evt="onClick" delay="0">
                    <p:tgtEl>
                      <p:spTgt spid="13"/>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8"/>
                                        </p:tgtEl>
                                      </p:cBhvr>
                                    </p:cmd>
                                  </p:childTnLst>
                                </p:cTn>
                              </p:par>
                            </p:childTnLst>
                          </p:cTn>
                        </p:par>
                      </p:childTnLst>
                    </p:cTn>
                  </p:par>
                </p:childTnLst>
              </p:cTn>
              <p:nextCondLst>
                <p:cond evt="onClick" delay="0">
                  <p:tgtEl>
                    <p:spTgt spid="13"/>
                  </p:tgtEl>
                </p:cond>
              </p:nextCondLst>
            </p:seq>
            <p:seq concurrent="1" nextAc="seek">
              <p:cTn id="26" restart="whenNotActive" fill="hold" evtFilter="cancelBubble" nodeType="interactiveSeq">
                <p:stCondLst>
                  <p:cond evt="onClick" delay="0">
                    <p:tgtEl>
                      <p:spTgt spid="14"/>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8"/>
                                        </p:tgtEl>
                                      </p:cBhvr>
                                    </p:cmd>
                                  </p:childTnLst>
                                </p:cTn>
                              </p:par>
                            </p:childTnLst>
                          </p:cTn>
                        </p:par>
                      </p:childTnLst>
                    </p:cTn>
                  </p:par>
                </p:childTnLst>
              </p:cTn>
              <p:nextCondLst>
                <p:cond evt="onClick" delay="0">
                  <p:tgtEl>
                    <p:spTgt spid="14"/>
                  </p:tgtEl>
                </p:cond>
              </p:nextCondLst>
            </p:seq>
            <p:seq concurrent="1" nextAc="seek">
              <p:cTn id="31" restart="whenNotActive" fill="hold" evtFilter="cancelBubble" nodeType="interactiveSeq">
                <p:stCondLst>
                  <p:cond evt="onClick" delay="0">
                    <p:tgtEl>
                      <p:spTgt spid="15"/>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8"/>
                                        </p:tgtEl>
                                      </p:cBhvr>
                                    </p:cmd>
                                  </p:childTnLst>
                                </p:cTn>
                              </p:par>
                            </p:childTnLst>
                          </p:cTn>
                        </p:par>
                      </p:childTnLst>
                    </p:cTn>
                  </p:par>
                </p:childTnLst>
              </p:cTn>
              <p:nextCondLst>
                <p:cond evt="onClick" delay="0">
                  <p:tgtEl>
                    <p:spTgt spid="15"/>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54107"/>
          </a:xfrm>
          <a:prstGeom prst="rect">
            <a:avLst/>
          </a:prstGeom>
          <a:noFill/>
        </p:spPr>
        <p:txBody>
          <a:bodyPr wrap="square" rtlCol="0">
            <a:spAutoFit/>
          </a:bodyPr>
          <a:lstStyle/>
          <a:p>
            <a:pPr marL="624205" indent="-624205"/>
            <a:r>
              <a:rPr lang="en-US" altLang="zh-CN"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14. </a:t>
            </a:r>
            <a:r>
              <a:rPr lang="en-US" altLang="zh-CN" sz="2800" dirty="0" smtClean="0">
                <a:solidFill>
                  <a:srgbClr val="F79646"/>
                </a:solidFill>
                <a:latin typeface="Arial" panose="020B0604020202020204" pitchFamily="34" charset="0"/>
                <a:cs typeface="Arial" panose="020B0604020202020204" pitchFamily="34" charset="0"/>
                <a:sym typeface="Arial" panose="020B0604020202020204" pitchFamily="34" charset="0"/>
              </a:rPr>
              <a:t>c</a:t>
            </a:r>
            <a:r>
              <a:rPr lang="zh-CN" altLang="en-US" sz="2800" dirty="0" smtClean="0">
                <a:solidFill>
                  <a:srgbClr val="F79646"/>
                </a:solidFill>
                <a:latin typeface="Arial" panose="020B0604020202020204" pitchFamily="34" charset="0"/>
                <a:cs typeface="Arial" panose="020B0604020202020204" pitchFamily="34" charset="0"/>
                <a:sym typeface="Arial" panose="020B0604020202020204" pitchFamily="34" charset="0"/>
              </a:rPr>
              <a:t>hronic</a:t>
            </a: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10)</a:t>
            </a: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 </a:t>
            </a:r>
            <a:r>
              <a:rPr lang="zh-CN" altLang="en-US" sz="2800" i="1" dirty="0" smtClean="0">
                <a:solidFill>
                  <a:srgbClr val="333333"/>
                </a:solidFill>
                <a:latin typeface="Arial" panose="020B0604020202020204" pitchFamily="34" charset="0"/>
                <a:cs typeface="Arial" panose="020B0604020202020204" pitchFamily="34" charset="0"/>
                <a:sym typeface="Arial" panose="020B0604020202020204" pitchFamily="34" charset="0"/>
              </a:rPr>
              <a:t>adj.</a:t>
            </a: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 being long-lasting and recurrent or characterized by long suffering</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2924944"/>
            <a:ext cx="8104578" cy="954107"/>
          </a:xfrm>
          <a:prstGeom prst="rect">
            <a:avLst/>
          </a:prstGeom>
          <a:noFill/>
        </p:spPr>
        <p:txBody>
          <a:bodyPr wrap="square" rtlCol="0">
            <a:spAutoFit/>
          </a:bodyPr>
          <a:lstStyle/>
          <a:p>
            <a:r>
              <a:rPr lang="zh-CN" altLang="en-US" sz="2800" dirty="0" smtClean="0">
                <a:sym typeface="Arial" panose="020B0604020202020204" pitchFamily="34" charset="0"/>
              </a:rPr>
              <a:t>对岁数较大和患有一些慢性病的人来说，应该每年甚至更短时间体检一次。</a:t>
            </a:r>
            <a:endParaRPr lang="zh-CN" altLang="en-US" sz="2800" dirty="0"/>
          </a:p>
        </p:txBody>
      </p:sp>
      <p:sp>
        <p:nvSpPr>
          <p:cNvPr id="15" name="TextBox 14"/>
          <p:cNvSpPr txBox="1"/>
          <p:nvPr/>
        </p:nvSpPr>
        <p:spPr>
          <a:xfrm>
            <a:off x="539388" y="3955856"/>
            <a:ext cx="7921044" cy="2462213"/>
          </a:xfrm>
          <a:prstGeom prst="rect">
            <a:avLst/>
          </a:prstGeom>
          <a:noFill/>
        </p:spPr>
        <p:txBody>
          <a:bodyPr wrap="square" rtlCol="0">
            <a:spAutoFit/>
          </a:bodyPr>
          <a:lstStyle/>
          <a:p>
            <a:pPr marL="357505" algn="just">
              <a:lnSpc>
                <a:spcPct val="110000"/>
              </a:lnSpc>
            </a:pPr>
            <a:r>
              <a:rPr lang="en-US" altLang="zh-CN" sz="2800" dirty="0" smtClean="0">
                <a:solidFill>
                  <a:srgbClr val="333333"/>
                </a:solidFill>
                <a:latin typeface="Arial" panose="020B0604020202020204" pitchFamily="34" charset="0"/>
                <a:cs typeface="Arial" panose="020B0604020202020204" pitchFamily="34" charset="0"/>
              </a:rPr>
              <a:t>F</a:t>
            </a:r>
            <a:r>
              <a:rPr lang="zh-CN" altLang="en-US" sz="2800" dirty="0" smtClean="0">
                <a:solidFill>
                  <a:srgbClr val="333333"/>
                </a:solidFill>
                <a:latin typeface="Arial" panose="020B0604020202020204" pitchFamily="34" charset="0"/>
                <a:cs typeface="Arial" panose="020B0604020202020204" pitchFamily="34" charset="0"/>
              </a:rPr>
              <a:t>or older people and those with some sort of </a:t>
            </a:r>
            <a:r>
              <a:rPr lang="zh-CN" altLang="en-US" sz="2800" dirty="0" smtClean="0">
                <a:solidFill>
                  <a:srgbClr val="F79646"/>
                </a:solidFill>
                <a:latin typeface="Arial" panose="020B0604020202020204" pitchFamily="34" charset="0"/>
                <a:cs typeface="Arial" panose="020B0604020202020204" pitchFamily="34" charset="0"/>
              </a:rPr>
              <a:t>chronic</a:t>
            </a:r>
            <a:r>
              <a:rPr lang="zh-CN" altLang="en-US" sz="2800" dirty="0" smtClean="0">
                <a:solidFill>
                  <a:srgbClr val="333333"/>
                </a:solidFill>
                <a:latin typeface="Arial" panose="020B0604020202020204" pitchFamily="34" charset="0"/>
                <a:cs typeface="Arial" panose="020B0604020202020204" pitchFamily="34" charset="0"/>
              </a:rPr>
              <a:t> disease, a yearly visit or even more frequent appointments make sense</a:t>
            </a:r>
            <a:r>
              <a:rPr lang="en-US" altLang="zh-CN" sz="2800" dirty="0" smtClean="0">
                <a:solidFill>
                  <a:srgbClr val="333333"/>
                </a:solidFill>
                <a:latin typeface="Arial" panose="020B0604020202020204" pitchFamily="34" charset="0"/>
                <a:cs typeface="Arial" panose="020B0604020202020204" pitchFamily="34" charset="0"/>
              </a:rPr>
              <a:t>/physical examination should be held every year or even more frequently</a:t>
            </a:r>
            <a:r>
              <a:rPr lang="zh-CN" altLang="en-US" sz="2800" dirty="0" smtClean="0">
                <a:solidFill>
                  <a:srgbClr val="333333"/>
                </a:solidFill>
                <a:latin typeface="Arial" panose="020B0604020202020204" pitchFamily="34" charset="0"/>
                <a:cs typeface="Arial" panose="020B0604020202020204" pitchFamily="34" charset="0"/>
              </a:rPr>
              <a:t>.</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4027294"/>
            <a:ext cx="452775" cy="452775"/>
          </a:xfrm>
          <a:prstGeom prst="rect">
            <a:avLst/>
          </a:prstGeom>
          <a:noFill/>
        </p:spPr>
      </p:pic>
      <p:sp>
        <p:nvSpPr>
          <p:cNvPr id="8" name="TextBox 7"/>
          <p:cNvSpPr txBox="1"/>
          <p:nvPr/>
        </p:nvSpPr>
        <p:spPr>
          <a:xfrm>
            <a:off x="539388" y="1726536"/>
            <a:ext cx="8104578" cy="523220"/>
          </a:xfrm>
          <a:prstGeom prst="rect">
            <a:avLst/>
          </a:prstGeom>
          <a:noFill/>
        </p:spPr>
        <p:txBody>
          <a:bodyPr wrap="square" rtlCol="0">
            <a:spAutoFit/>
          </a:bodyPr>
          <a:lstStyle/>
          <a:p>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He has a </a:t>
            </a:r>
            <a:r>
              <a:rPr lang="zh-CN" altLang="en-US" sz="2800" dirty="0" smtClean="0">
                <a:solidFill>
                  <a:srgbClr val="F79646"/>
                </a:solidFill>
                <a:latin typeface="Arial" panose="020B0604020202020204" pitchFamily="34" charset="0"/>
                <a:cs typeface="Arial" panose="020B0604020202020204" pitchFamily="34" charset="0"/>
                <a:sym typeface="Arial" panose="020B0604020202020204" pitchFamily="34" charset="0"/>
              </a:rPr>
              <a:t>chronic</a:t>
            </a: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 cough.</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0" name="TextBox 9"/>
          <p:cNvSpPr txBox="1"/>
          <p:nvPr/>
        </p:nvSpPr>
        <p:spPr>
          <a:xfrm>
            <a:off x="539388" y="2330877"/>
            <a:ext cx="8104578" cy="523220"/>
          </a:xfrm>
          <a:prstGeom prst="rect">
            <a:avLst/>
          </a:prstGeom>
          <a:noFill/>
        </p:spPr>
        <p:txBody>
          <a:bodyPr wrap="square" rtlCol="0">
            <a:spAutoFit/>
          </a:bodyPr>
          <a:lstStyle/>
          <a:p>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He suffered from a </a:t>
            </a:r>
            <a:r>
              <a:rPr lang="zh-CN" altLang="en-US" sz="2800" dirty="0" smtClean="0">
                <a:solidFill>
                  <a:srgbClr val="F79646"/>
                </a:solidFill>
                <a:latin typeface="Arial" panose="020B0604020202020204" pitchFamily="34" charset="0"/>
                <a:cs typeface="Arial" panose="020B0604020202020204" pitchFamily="34" charset="0"/>
                <a:sym typeface="Arial" panose="020B0604020202020204" pitchFamily="34" charset="0"/>
              </a:rPr>
              <a:t>chronic</a:t>
            </a: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 back pain.</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9" name="矩形 8"/>
          <p:cNvSpPr/>
          <p:nvPr/>
        </p:nvSpPr>
        <p:spPr>
          <a:xfrm>
            <a:off x="0" y="692696"/>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Left)">
                                      <p:cBhvr>
                                        <p:cTn id="17" dur="500"/>
                                        <p:tgtEl>
                                          <p:spTgt spid="14"/>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fade">
                                      <p:cBhvr>
                                        <p:cTn id="21" dur="500"/>
                                        <p:tgtEl>
                                          <p:spTgt spid="205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slide(fromLeft)">
                                      <p:cBhvr>
                                        <p:cTn id="26" dur="500"/>
                                        <p:tgtEl>
                                          <p:spTgt spid="15"/>
                                        </p:tgtEl>
                                      </p:cBhvr>
                                    </p:animEffect>
                                  </p:childTnLst>
                                </p:cTn>
                              </p:par>
                              <p:par>
                                <p:cTn id="27" presetID="1" presetClass="exit"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10" grpId="0"/>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54107"/>
          </a:xfrm>
          <a:prstGeom prst="rect">
            <a:avLst/>
          </a:prstGeom>
          <a:noFill/>
        </p:spPr>
        <p:txBody>
          <a:bodyPr wrap="square" rtlCol="0">
            <a:spAutoFit/>
          </a:bodyPr>
          <a:lstStyle/>
          <a:p>
            <a:pPr marL="535305" indent="-535305"/>
            <a:r>
              <a:rPr lang="en-US" altLang="zh-CN" sz="2800" dirty="0" smtClean="0">
                <a:solidFill>
                  <a:srgbClr val="333333"/>
                </a:solidFill>
                <a:latin typeface="Arial" panose="020B0604020202020204" pitchFamily="34" charset="0"/>
                <a:cs typeface="Arial" panose="020B0604020202020204" pitchFamily="34" charset="0"/>
              </a:rPr>
              <a:t>15. </a:t>
            </a:r>
            <a:r>
              <a:rPr lang="zh-CN" altLang="en-US" sz="2800" dirty="0" smtClean="0">
                <a:solidFill>
                  <a:srgbClr val="F79646"/>
                </a:solidFill>
                <a:latin typeface="Arial" panose="020B0604020202020204" pitchFamily="34" charset="0"/>
                <a:cs typeface="Arial" panose="020B0604020202020204" pitchFamily="34" charset="0"/>
              </a:rPr>
              <a:t>throng</a:t>
            </a:r>
            <a:r>
              <a:rPr lang="zh-CN" altLang="en-US" sz="2800" dirty="0" smtClean="0">
                <a:solidFill>
                  <a:srgbClr val="333333"/>
                </a:solidFill>
                <a:latin typeface="Arial" panose="020B0604020202020204" pitchFamily="34" charset="0"/>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10)</a:t>
            </a:r>
            <a:r>
              <a:rPr lang="zh-CN" altLang="en-US" sz="2800" dirty="0" smtClean="0">
                <a:solidFill>
                  <a:srgbClr val="333333"/>
                </a:solidFill>
                <a:latin typeface="Arial" panose="020B0604020202020204" pitchFamily="34" charset="0"/>
                <a:cs typeface="Arial" panose="020B0604020202020204" pitchFamily="34" charset="0"/>
              </a:rPr>
              <a:t>: </a:t>
            </a:r>
            <a:r>
              <a:rPr lang="zh-CN" altLang="en-US" sz="2800" i="1" dirty="0" smtClean="0">
                <a:solidFill>
                  <a:srgbClr val="333333"/>
                </a:solidFill>
                <a:latin typeface="Arial" panose="020B0604020202020204" pitchFamily="34" charset="0"/>
                <a:cs typeface="Arial" panose="020B0604020202020204" pitchFamily="34" charset="0"/>
              </a:rPr>
              <a:t>v.</a:t>
            </a:r>
            <a:r>
              <a:rPr lang="zh-CN" altLang="en-US" sz="2800" dirty="0" smtClean="0">
                <a:solidFill>
                  <a:srgbClr val="333333"/>
                </a:solidFill>
                <a:latin typeface="Arial" panose="020B0604020202020204" pitchFamily="34" charset="0"/>
                <a:cs typeface="Arial" panose="020B0604020202020204" pitchFamily="34" charset="0"/>
              </a:rPr>
              <a:t> to press tightly together or cram</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2366883"/>
            <a:ext cx="8104578" cy="523220"/>
          </a:xfrm>
          <a:prstGeom prst="rect">
            <a:avLst/>
          </a:prstGeom>
          <a:noFill/>
        </p:spPr>
        <p:txBody>
          <a:bodyPr wrap="square" rtlCol="0">
            <a:spAutoFit/>
          </a:bodyPr>
          <a:lstStyle/>
          <a:p>
            <a:r>
              <a:rPr lang="zh-CN" altLang="en-US" sz="2800" dirty="0" smtClean="0">
                <a:solidFill>
                  <a:srgbClr val="333333"/>
                </a:solidFill>
                <a:latin typeface="Arial" panose="020B0604020202020204" pitchFamily="34" charset="0"/>
                <a:cs typeface="Arial" panose="020B0604020202020204" pitchFamily="34" charset="0"/>
              </a:rPr>
              <a:t>圣诞季节时商场里挤满了顾客。</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5" name="TextBox 14"/>
          <p:cNvSpPr txBox="1"/>
          <p:nvPr/>
        </p:nvSpPr>
        <p:spPr>
          <a:xfrm>
            <a:off x="539388" y="3084870"/>
            <a:ext cx="7921044" cy="1040285"/>
          </a:xfrm>
          <a:prstGeom prst="rect">
            <a:avLst/>
          </a:prstGeom>
          <a:noFill/>
        </p:spPr>
        <p:txBody>
          <a:bodyPr wrap="square" rtlCol="0">
            <a:spAutoFit/>
          </a:bodyPr>
          <a:lstStyle/>
          <a:p>
            <a:pPr marL="357505">
              <a:lnSpc>
                <a:spcPct val="110000"/>
              </a:lnSpc>
            </a:pPr>
            <a:r>
              <a:rPr lang="zh-CN" altLang="en-US" sz="2800" dirty="0" smtClean="0">
                <a:solidFill>
                  <a:srgbClr val="333333"/>
                </a:solidFill>
                <a:latin typeface="Arial" panose="020B0604020202020204" pitchFamily="34" charset="0"/>
                <a:cs typeface="Arial" panose="020B0604020202020204" pitchFamily="34" charset="0"/>
              </a:rPr>
              <a:t>The department store was </a:t>
            </a:r>
            <a:r>
              <a:rPr lang="zh-CN" altLang="en-US" sz="2800" dirty="0" smtClean="0">
                <a:solidFill>
                  <a:srgbClr val="F79646"/>
                </a:solidFill>
                <a:latin typeface="Arial" panose="020B0604020202020204" pitchFamily="34" charset="0"/>
                <a:cs typeface="Arial" panose="020B0604020202020204" pitchFamily="34" charset="0"/>
              </a:rPr>
              <a:t>thronged</a:t>
            </a:r>
            <a:r>
              <a:rPr lang="zh-CN" altLang="en-US" sz="2800" dirty="0" smtClean="0">
                <a:solidFill>
                  <a:srgbClr val="333333"/>
                </a:solidFill>
                <a:latin typeface="Arial" panose="020B0604020202020204" pitchFamily="34" charset="0"/>
                <a:cs typeface="Arial" panose="020B0604020202020204" pitchFamily="34" charset="0"/>
              </a:rPr>
              <a:t> with customers during the Christmas season.</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3156308"/>
            <a:ext cx="452775" cy="452775"/>
          </a:xfrm>
          <a:prstGeom prst="rect">
            <a:avLst/>
          </a:prstGeom>
          <a:noFill/>
        </p:spPr>
      </p:pic>
      <p:sp>
        <p:nvSpPr>
          <p:cNvPr id="10" name="TextBox 9"/>
          <p:cNvSpPr txBox="1"/>
          <p:nvPr/>
        </p:nvSpPr>
        <p:spPr>
          <a:xfrm>
            <a:off x="539388" y="1700808"/>
            <a:ext cx="8104578" cy="523220"/>
          </a:xfrm>
          <a:prstGeom prst="rect">
            <a:avLst/>
          </a:prstGeom>
          <a:noFill/>
        </p:spPr>
        <p:txBody>
          <a:bodyPr wrap="square" rtlCol="0">
            <a:spAutoFit/>
          </a:bodyPr>
          <a:lstStyle/>
          <a:p>
            <a:r>
              <a:rPr lang="zh-CN" altLang="en-US" sz="2800" dirty="0" smtClean="0">
                <a:solidFill>
                  <a:srgbClr val="333333"/>
                </a:solidFill>
                <a:latin typeface="Arial" panose="020B0604020202020204" pitchFamily="34" charset="0"/>
                <a:cs typeface="Arial" panose="020B0604020202020204" pitchFamily="34" charset="0"/>
              </a:rPr>
              <a:t>The crowd </a:t>
            </a:r>
            <a:r>
              <a:rPr lang="zh-CN" altLang="en-US" sz="2800" dirty="0" smtClean="0">
                <a:solidFill>
                  <a:srgbClr val="F79646"/>
                </a:solidFill>
                <a:latin typeface="Arial" panose="020B0604020202020204" pitchFamily="34" charset="0"/>
                <a:cs typeface="Arial" panose="020B0604020202020204" pitchFamily="34" charset="0"/>
              </a:rPr>
              <a:t>thronged</a:t>
            </a:r>
            <a:r>
              <a:rPr lang="zh-CN" altLang="en-US" sz="2800" dirty="0" smtClean="0">
                <a:solidFill>
                  <a:srgbClr val="333333"/>
                </a:solidFill>
                <a:latin typeface="Arial" panose="020B0604020202020204" pitchFamily="34" charset="0"/>
                <a:cs typeface="Arial" panose="020B0604020202020204" pitchFamily="34" charset="0"/>
              </a:rPr>
              <a:t> into the stadium.</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11" name="图片 3"/>
          <p:cNvPicPr>
            <a:picLocks noChangeAspect="1" noChangeArrowheads="1"/>
          </p:cNvPicPr>
          <p:nvPr/>
        </p:nvPicPr>
        <p:blipFill>
          <a:blip r:embed="rId4" cstate="print"/>
          <a:srcRect/>
          <a:stretch>
            <a:fillRect/>
          </a:stretch>
        </p:blipFill>
        <p:spPr bwMode="auto">
          <a:xfrm>
            <a:off x="5724128" y="4149080"/>
            <a:ext cx="3141663" cy="2095500"/>
          </a:xfrm>
          <a:prstGeom prst="rect">
            <a:avLst/>
          </a:prstGeom>
          <a:noFill/>
          <a:ln w="9525">
            <a:noFill/>
            <a:miter lim="800000"/>
            <a:headEnd/>
            <a:tailEnd/>
          </a:ln>
        </p:spPr>
      </p:pic>
      <p:sp>
        <p:nvSpPr>
          <p:cNvPr id="9" name="矩形 8"/>
          <p:cNvSpPr/>
          <p:nvPr/>
        </p:nvSpPr>
        <p:spPr>
          <a:xfrm>
            <a:off x="0" y="836712"/>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par>
                                <p:cTn id="13" presetID="18" presetClass="entr" presetSubtype="12"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trips(downLeft)">
                                      <p:cBhvr>
                                        <p:cTn id="15" dur="500"/>
                                        <p:tgtEl>
                                          <p:spTgt spid="11"/>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slide(fromLeft)">
                                      <p:cBhvr>
                                        <p:cTn id="24" dur="500"/>
                                        <p:tgtEl>
                                          <p:spTgt spid="15"/>
                                        </p:tgtEl>
                                      </p:cBhvr>
                                    </p:animEffect>
                                  </p:childTnLst>
                                </p:cTn>
                              </p:par>
                              <p:par>
                                <p:cTn id="25" presetID="1" presetClass="exit"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10" grpId="0"/>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246769"/>
          </a:xfrm>
          <a:prstGeom prst="rect">
            <a:avLst/>
          </a:prstGeom>
          <a:noFill/>
        </p:spPr>
        <p:txBody>
          <a:bodyPr wrap="square" rtlCol="0">
            <a:spAutoFit/>
          </a:bodyPr>
          <a:lstStyle/>
          <a:p>
            <a:pPr marL="624205" indent="-624205"/>
            <a:r>
              <a:rPr lang="en-US" altLang="zh-CN" sz="2800" dirty="0" smtClean="0">
                <a:solidFill>
                  <a:srgbClr val="333333"/>
                </a:solidFill>
                <a:latin typeface="Arial" panose="020B0604020202020204" pitchFamily="34" charset="0"/>
                <a:cs typeface="Arial" panose="020B0604020202020204" pitchFamily="34" charset="0"/>
              </a:rPr>
              <a:t>16. </a:t>
            </a:r>
            <a:r>
              <a:rPr lang="zh-CN" altLang="en-US" sz="2800" dirty="0" smtClean="0">
                <a:solidFill>
                  <a:srgbClr val="333333"/>
                </a:solidFill>
                <a:latin typeface="Arial" panose="020B0604020202020204" pitchFamily="34" charset="0"/>
                <a:cs typeface="Arial" panose="020B0604020202020204" pitchFamily="34" charset="0"/>
              </a:rPr>
              <a:t>On the Exchange there were hurricanes and landslides and snowstorms and glaciers and volcanoes, and those elemental disturbances were reproduced in miniature in the broker</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s offices.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11)</a:t>
            </a:r>
            <a:r>
              <a:rPr lang="zh-CN" altLang="en-US" sz="2800" dirty="0" smtClean="0">
                <a:solidFill>
                  <a:srgbClr val="333333"/>
                </a:solidFill>
                <a:latin typeface="Arial" panose="020B0604020202020204" pitchFamily="34" charset="0"/>
                <a:cs typeface="Arial" panose="020B0604020202020204" pitchFamily="34" charset="0"/>
              </a:rPr>
              <a:t> </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2992773"/>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11" name="TextBox 10"/>
          <p:cNvSpPr txBox="1"/>
          <p:nvPr/>
        </p:nvSpPr>
        <p:spPr>
          <a:xfrm>
            <a:off x="539388" y="3631664"/>
            <a:ext cx="8104578" cy="2677656"/>
          </a:xfrm>
          <a:prstGeom prst="rect">
            <a:avLst/>
          </a:prstGeom>
          <a:noFill/>
        </p:spPr>
        <p:txBody>
          <a:bodyPr wrap="square" rtlCol="0">
            <a:spAutoFit/>
          </a:bodyPr>
          <a:lstStyle/>
          <a:p>
            <a:r>
              <a:rPr lang="zh-CN" altLang="en-US" sz="2800" dirty="0" smtClean="0">
                <a:solidFill>
                  <a:srgbClr val="0C9CDB"/>
                </a:solidFill>
                <a:latin typeface="Arial" panose="020B0604020202020204" pitchFamily="34" charset="0"/>
                <a:cs typeface="Arial" panose="020B0604020202020204" pitchFamily="34" charset="0"/>
              </a:rPr>
              <a:t>On the Exchange the shares</a:t>
            </a:r>
            <a:r>
              <a:rPr lang="en-US" altLang="zh-CN" sz="2800" dirty="0" smtClean="0">
                <a:solidFill>
                  <a:srgbClr val="0C9CDB"/>
                </a:solidFill>
                <a:latin typeface="Arial" panose="020B0604020202020204" pitchFamily="34" charset="0"/>
                <a:cs typeface="Arial" panose="020B0604020202020204" pitchFamily="34" charset="0"/>
              </a:rPr>
              <a:t>’</a:t>
            </a:r>
            <a:r>
              <a:rPr lang="zh-CN" altLang="en-US" sz="2800" dirty="0" smtClean="0">
                <a:solidFill>
                  <a:srgbClr val="0C9CDB"/>
                </a:solidFill>
                <a:latin typeface="Arial" panose="020B0604020202020204" pitchFamily="34" charset="0"/>
                <a:cs typeface="Arial" panose="020B0604020202020204" pitchFamily="34" charset="0"/>
              </a:rPr>
              <a:t> prices often went through breath-taking plunges and soars like hurricanes and landslides and snowstorms and glaciers and volcanoes, and all these dramatic changes were reflected in the broker</a:t>
            </a:r>
            <a:r>
              <a:rPr lang="en-US" altLang="zh-CN" sz="2800" dirty="0" smtClean="0">
                <a:solidFill>
                  <a:srgbClr val="0C9CDB"/>
                </a:solidFill>
                <a:latin typeface="Arial" panose="020B0604020202020204" pitchFamily="34" charset="0"/>
                <a:cs typeface="Arial" panose="020B0604020202020204" pitchFamily="34" charset="0"/>
              </a:rPr>
              <a:t>’</a:t>
            </a:r>
            <a:r>
              <a:rPr lang="zh-CN" altLang="en-US" sz="2800" dirty="0" smtClean="0">
                <a:solidFill>
                  <a:srgbClr val="0C9CDB"/>
                </a:solidFill>
                <a:latin typeface="Arial" panose="020B0604020202020204" pitchFamily="34" charset="0"/>
                <a:cs typeface="Arial" panose="020B0604020202020204" pitchFamily="34" charset="0"/>
              </a:rPr>
              <a:t>s work in his offices.</a:t>
            </a:r>
            <a:endParaRPr lang="zh-CN" altLang="en-US" sz="2800" dirty="0">
              <a:solidFill>
                <a:srgbClr val="0C9CDB"/>
              </a:solidFill>
              <a:latin typeface="Arial" panose="020B0604020202020204" pitchFamily="34" charset="0"/>
              <a:cs typeface="Arial" panose="020B0604020202020204" pitchFamily="34" charset="0"/>
            </a:endParaRPr>
          </a:p>
        </p:txBody>
      </p:sp>
      <p:sp>
        <p:nvSpPr>
          <p:cNvPr id="9" name="矩形 8"/>
          <p:cNvSpPr/>
          <p:nvPr/>
        </p:nvSpPr>
        <p:spPr>
          <a:xfrm>
            <a:off x="0" y="764704"/>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246769"/>
          </a:xfrm>
          <a:prstGeom prst="rect">
            <a:avLst/>
          </a:prstGeom>
          <a:noFill/>
        </p:spPr>
        <p:txBody>
          <a:bodyPr wrap="square" rtlCol="0">
            <a:spAutoFit/>
          </a:bodyPr>
          <a:lstStyle/>
          <a:p>
            <a:pPr marL="624205" indent="-624205"/>
            <a:r>
              <a:rPr lang="en-US" altLang="zh-CN" sz="2800" dirty="0" smtClean="0">
                <a:solidFill>
                  <a:srgbClr val="333333"/>
                </a:solidFill>
                <a:latin typeface="Arial" panose="020B0604020202020204" pitchFamily="34" charset="0"/>
                <a:cs typeface="Arial" panose="020B0604020202020204" pitchFamily="34" charset="0"/>
              </a:rPr>
              <a:t>16. </a:t>
            </a:r>
            <a:r>
              <a:rPr lang="zh-CN" altLang="en-US" sz="2800" dirty="0" smtClean="0">
                <a:solidFill>
                  <a:srgbClr val="333333"/>
                </a:solidFill>
                <a:latin typeface="Arial" panose="020B0604020202020204" pitchFamily="34" charset="0"/>
                <a:cs typeface="Arial" panose="020B0604020202020204" pitchFamily="34" charset="0"/>
              </a:rPr>
              <a:t>On the Exchange there were hurricanes and landslides and snowstorms and glaciers and volcanoes, and those elemental disturbances were reproduced in miniature in the broker</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s offices.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11)</a:t>
            </a:r>
            <a:r>
              <a:rPr lang="zh-CN" altLang="en-US" sz="2800" dirty="0" smtClean="0">
                <a:solidFill>
                  <a:srgbClr val="333333"/>
                </a:solidFill>
                <a:latin typeface="Arial" panose="020B0604020202020204" pitchFamily="34" charset="0"/>
                <a:cs typeface="Arial" panose="020B0604020202020204" pitchFamily="34" charset="0"/>
              </a:rPr>
              <a:t> </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2992773"/>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800" b="1" dirty="0" smtClean="0">
                <a:solidFill>
                  <a:srgbClr val="0C9CDB"/>
                </a:solidFill>
                <a:latin typeface="Arial" panose="020B0604020202020204" pitchFamily="34" charset="0"/>
                <a:cs typeface="Arial" panose="020B0604020202020204" pitchFamily="34" charset="0"/>
              </a:rPr>
              <a:t>Translation</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1" name="TextBox 10"/>
          <p:cNvSpPr txBox="1"/>
          <p:nvPr/>
        </p:nvSpPr>
        <p:spPr>
          <a:xfrm>
            <a:off x="539388" y="3631664"/>
            <a:ext cx="8104578" cy="1384995"/>
          </a:xfrm>
          <a:prstGeom prst="rect">
            <a:avLst/>
          </a:prstGeom>
          <a:noFill/>
        </p:spPr>
        <p:txBody>
          <a:bodyPr wrap="square" rtlCol="0">
            <a:spAutoFit/>
          </a:bodyPr>
          <a:lstStyle/>
          <a:p>
            <a:r>
              <a:rPr lang="zh-CN" altLang="en-US" sz="2800" dirty="0" smtClean="0"/>
              <a:t>证券交易所里行情涨跌，像飓风，像山崩，像雪暴，像冰川和火山，而经纪人办公室里所发生的一切就是这些自然力量的缩影。</a:t>
            </a:r>
            <a:endParaRPr lang="zh-CN" altLang="en-US" sz="2800" dirty="0">
              <a:solidFill>
                <a:srgbClr val="0C9CDB"/>
              </a:solidFill>
              <a:latin typeface="Arial" panose="020B0604020202020204" pitchFamily="34" charset="0"/>
              <a:cs typeface="Arial" panose="020B0604020202020204" pitchFamily="34" charset="0"/>
            </a:endParaRPr>
          </a:p>
        </p:txBody>
      </p:sp>
      <p:sp>
        <p:nvSpPr>
          <p:cNvPr id="9" name="矩形 8"/>
          <p:cNvSpPr/>
          <p:nvPr/>
        </p:nvSpPr>
        <p:spPr>
          <a:xfrm>
            <a:off x="0" y="692696"/>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23220"/>
          </a:xfrm>
          <a:prstGeom prst="rect">
            <a:avLst/>
          </a:prstGeom>
          <a:noFill/>
        </p:spPr>
        <p:txBody>
          <a:bodyPr wrap="square" rtlCol="0">
            <a:spAutoFit/>
          </a:bodyPr>
          <a:lstStyle/>
          <a:p>
            <a:r>
              <a:rPr lang="en-US" altLang="zh-CN" sz="2800" dirty="0" smtClean="0">
                <a:solidFill>
                  <a:srgbClr val="333333"/>
                </a:solidFill>
                <a:latin typeface="Arial" panose="020B0604020202020204" pitchFamily="34" charset="0"/>
                <a:cs typeface="Arial" panose="020B0604020202020204" pitchFamily="34" charset="0"/>
              </a:rPr>
              <a:t>17. </a:t>
            </a:r>
            <a:r>
              <a:rPr lang="zh-CN" altLang="en-US" sz="2800" dirty="0" smtClean="0">
                <a:solidFill>
                  <a:srgbClr val="F79646"/>
                </a:solidFill>
                <a:latin typeface="Arial" panose="020B0604020202020204" pitchFamily="34" charset="0"/>
                <a:cs typeface="Arial" panose="020B0604020202020204" pitchFamily="34" charset="0"/>
              </a:rPr>
              <a:t>in miniature</a:t>
            </a:r>
            <a:r>
              <a:rPr lang="zh-CN" altLang="en-US" sz="2800" dirty="0" smtClean="0">
                <a:solidFill>
                  <a:srgbClr val="333333"/>
                </a:solidFill>
                <a:latin typeface="Arial" panose="020B0604020202020204" pitchFamily="34" charset="0"/>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11)</a:t>
            </a:r>
            <a:r>
              <a:rPr lang="zh-CN" altLang="en-US" sz="2800" dirty="0" smtClean="0">
                <a:solidFill>
                  <a:srgbClr val="333333"/>
                </a:solidFill>
                <a:latin typeface="Arial" panose="020B0604020202020204" pitchFamily="34" charset="0"/>
                <a:cs typeface="Arial" panose="020B0604020202020204" pitchFamily="34" charset="0"/>
              </a:rPr>
              <a:t>: on a small scale</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2078851"/>
            <a:ext cx="8104578" cy="954107"/>
          </a:xfrm>
          <a:prstGeom prst="rect">
            <a:avLst/>
          </a:prstGeom>
          <a:noFill/>
        </p:spPr>
        <p:txBody>
          <a:bodyPr wrap="square" rtlCol="0">
            <a:spAutoFit/>
          </a:bodyPr>
          <a:lstStyle/>
          <a:p>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50个国家的约100处历史名胜和自然景观均以微缩模型展出。</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5" name="TextBox 14"/>
          <p:cNvSpPr txBox="1"/>
          <p:nvPr/>
        </p:nvSpPr>
        <p:spPr>
          <a:xfrm>
            <a:off x="539388" y="3084870"/>
            <a:ext cx="7921044" cy="1040285"/>
          </a:xfrm>
          <a:prstGeom prst="rect">
            <a:avLst/>
          </a:prstGeom>
          <a:noFill/>
        </p:spPr>
        <p:txBody>
          <a:bodyPr wrap="square" rtlCol="0">
            <a:spAutoFit/>
          </a:bodyPr>
          <a:lstStyle/>
          <a:p>
            <a:pPr marL="357505">
              <a:lnSpc>
                <a:spcPct val="110000"/>
              </a:lnSpc>
            </a:pPr>
            <a:r>
              <a:rPr lang="en-US" altLang="zh-CN" sz="2800" dirty="0" smtClean="0">
                <a:solidFill>
                  <a:srgbClr val="333333"/>
                </a:solidFill>
                <a:latin typeface="Arial" panose="020B0604020202020204" pitchFamily="34" charset="0"/>
                <a:cs typeface="Arial" panose="020B0604020202020204" pitchFamily="34" charset="0"/>
              </a:rPr>
              <a:t>A</a:t>
            </a:r>
            <a:r>
              <a:rPr lang="zh-CN" altLang="en-US" sz="2800" dirty="0" smtClean="0">
                <a:solidFill>
                  <a:srgbClr val="333333"/>
                </a:solidFill>
                <a:latin typeface="Arial" panose="020B0604020202020204" pitchFamily="34" charset="0"/>
                <a:cs typeface="Arial" panose="020B0604020202020204" pitchFamily="34" charset="0"/>
              </a:rPr>
              <a:t>bout 100 famous historical and natural sights from 50 countries are on display </a:t>
            </a:r>
            <a:r>
              <a:rPr lang="zh-CN" altLang="en-US" sz="2800" dirty="0" smtClean="0">
                <a:solidFill>
                  <a:srgbClr val="F79646"/>
                </a:solidFill>
                <a:latin typeface="Arial" panose="020B0604020202020204" pitchFamily="34" charset="0"/>
                <a:cs typeface="Arial" panose="020B0604020202020204" pitchFamily="34" charset="0"/>
              </a:rPr>
              <a:t>in miniature</a:t>
            </a:r>
            <a:r>
              <a:rPr lang="zh-CN" altLang="en-US" sz="2800" dirty="0" smtClean="0">
                <a:solidFill>
                  <a:srgbClr val="333333"/>
                </a:solidFill>
                <a:latin typeface="Arial" panose="020B0604020202020204" pitchFamily="34" charset="0"/>
                <a:cs typeface="Arial" panose="020B0604020202020204" pitchFamily="34" charset="0"/>
              </a:rPr>
              <a:t>.</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3156308"/>
            <a:ext cx="452775" cy="452775"/>
          </a:xfrm>
          <a:prstGeom prst="rect">
            <a:avLst/>
          </a:prstGeom>
          <a:noFill/>
        </p:spPr>
      </p:pic>
      <p:sp>
        <p:nvSpPr>
          <p:cNvPr id="10" name="TextBox 9"/>
          <p:cNvSpPr txBox="1"/>
          <p:nvPr/>
        </p:nvSpPr>
        <p:spPr>
          <a:xfrm>
            <a:off x="539388" y="1412776"/>
            <a:ext cx="8104578" cy="523220"/>
          </a:xfrm>
          <a:prstGeom prst="rect">
            <a:avLst/>
          </a:prstGeom>
          <a:noFill/>
        </p:spPr>
        <p:txBody>
          <a:bodyPr wrap="square" rtlCol="0">
            <a:spAutoFit/>
          </a:bodyPr>
          <a:lstStyle/>
          <a:p>
            <a:r>
              <a:rPr lang="zh-CN" altLang="en-US" sz="2800" dirty="0" smtClean="0">
                <a:solidFill>
                  <a:srgbClr val="333333"/>
                </a:solidFill>
                <a:latin typeface="Arial" panose="020B0604020202020204" pitchFamily="34" charset="0"/>
                <a:cs typeface="Arial" panose="020B0604020202020204" pitchFamily="34" charset="0"/>
              </a:rPr>
              <a:t>He</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s giving a party </a:t>
            </a:r>
            <a:r>
              <a:rPr lang="zh-CN" altLang="en-US" sz="2800" dirty="0" smtClean="0">
                <a:solidFill>
                  <a:srgbClr val="F79646"/>
                </a:solidFill>
                <a:latin typeface="Arial" panose="020B0604020202020204" pitchFamily="34" charset="0"/>
                <a:cs typeface="Arial" panose="020B0604020202020204" pitchFamily="34" charset="0"/>
              </a:rPr>
              <a:t>in</a:t>
            </a:r>
            <a:r>
              <a:rPr lang="zh-CN" altLang="en-US" sz="2800" dirty="0" smtClean="0">
                <a:solidFill>
                  <a:srgbClr val="333333"/>
                </a:solidFill>
                <a:latin typeface="Arial" panose="020B0604020202020204" pitchFamily="34" charset="0"/>
                <a:cs typeface="Arial" panose="020B0604020202020204" pitchFamily="34" charset="0"/>
              </a:rPr>
              <a:t> </a:t>
            </a:r>
            <a:r>
              <a:rPr lang="zh-CN" altLang="en-US" sz="2800" dirty="0" smtClean="0">
                <a:solidFill>
                  <a:srgbClr val="F79646"/>
                </a:solidFill>
                <a:latin typeface="Arial" panose="020B0604020202020204" pitchFamily="34" charset="0"/>
                <a:cs typeface="Arial" panose="020B0604020202020204" pitchFamily="34" charset="0"/>
              </a:rPr>
              <a:t>miniature</a:t>
            </a:r>
            <a:r>
              <a:rPr lang="zh-CN" altLang="en-US" sz="2800" dirty="0" smtClean="0">
                <a:solidFill>
                  <a:srgbClr val="333333"/>
                </a:solidFill>
                <a:latin typeface="Arial" panose="020B0604020202020204" pitchFamily="34" charset="0"/>
                <a:cs typeface="Arial" panose="020B0604020202020204" pitchFamily="34" charset="0"/>
              </a:rPr>
              <a:t> on his birthday.</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12" name="图片 1"/>
          <p:cNvPicPr>
            <a:picLocks noChangeAspect="1" noChangeArrowheads="1"/>
          </p:cNvPicPr>
          <p:nvPr/>
        </p:nvPicPr>
        <p:blipFill>
          <a:blip r:embed="rId4" cstate="print"/>
          <a:srcRect/>
          <a:stretch>
            <a:fillRect/>
          </a:stretch>
        </p:blipFill>
        <p:spPr bwMode="auto">
          <a:xfrm>
            <a:off x="4519066" y="4221088"/>
            <a:ext cx="2789238" cy="2095500"/>
          </a:xfrm>
          <a:prstGeom prst="rect">
            <a:avLst/>
          </a:prstGeom>
          <a:noFill/>
          <a:ln w="9525">
            <a:noFill/>
            <a:miter lim="800000"/>
            <a:headEnd/>
            <a:tailEnd/>
          </a:ln>
        </p:spPr>
      </p:pic>
      <p:pic>
        <p:nvPicPr>
          <p:cNvPr id="13" name="图片 2"/>
          <p:cNvPicPr>
            <a:picLocks noChangeAspect="1" noChangeArrowheads="1"/>
          </p:cNvPicPr>
          <p:nvPr/>
        </p:nvPicPr>
        <p:blipFill>
          <a:blip r:embed="rId5" cstate="print"/>
          <a:srcRect/>
          <a:stretch>
            <a:fillRect/>
          </a:stretch>
        </p:blipFill>
        <p:spPr bwMode="auto">
          <a:xfrm>
            <a:off x="1602742" y="4221088"/>
            <a:ext cx="2770187" cy="2095500"/>
          </a:xfrm>
          <a:prstGeom prst="rect">
            <a:avLst/>
          </a:prstGeom>
          <a:noFill/>
          <a:ln w="9525">
            <a:noFill/>
            <a:miter lim="800000"/>
            <a:headEnd/>
            <a:tailEnd/>
          </a:ln>
        </p:spPr>
      </p:pic>
      <p:sp>
        <p:nvSpPr>
          <p:cNvPr id="9" name="矩形 8"/>
          <p:cNvSpPr/>
          <p:nvPr/>
        </p:nvSpPr>
        <p:spPr>
          <a:xfrm>
            <a:off x="0" y="692696"/>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par>
                                <p:cTn id="13" presetID="18" presetClass="entr" presetSubtype="12"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strips(downLeft)">
                                      <p:cBhvr>
                                        <p:cTn id="15" dur="500"/>
                                        <p:tgtEl>
                                          <p:spTgt spid="13"/>
                                        </p:tgtEl>
                                      </p:cBhvr>
                                    </p:animEffect>
                                  </p:childTnLst>
                                </p:cTn>
                              </p:par>
                              <p:par>
                                <p:cTn id="16" presetID="18" presetClass="entr" presetSubtype="1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strips(downLeft)">
                                      <p:cBhvr>
                                        <p:cTn id="18" dur="500"/>
                                        <p:tgtEl>
                                          <p:spTgt spid="12"/>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fade">
                                      <p:cBhvr>
                                        <p:cTn id="22" dur="500"/>
                                        <p:tgtEl>
                                          <p:spTgt spid="205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lide(fromLeft)">
                                      <p:cBhvr>
                                        <p:cTn id="27" dur="500"/>
                                        <p:tgtEl>
                                          <p:spTgt spid="15"/>
                                        </p:tgtEl>
                                      </p:cBhvr>
                                    </p:animEffect>
                                  </p:childTnLst>
                                </p:cTn>
                              </p:par>
                              <p:par>
                                <p:cTn id="28" presetID="1" presetClass="exit"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10" grpId="0"/>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a:lnSpc>
                <a:spcPct val="120000"/>
              </a:lnSpc>
            </a:pPr>
            <a:r>
              <a:rPr lang="en-US" altLang="zh-CN" sz="2800" dirty="0" smtClean="0">
                <a:solidFill>
                  <a:srgbClr val="F79646"/>
                </a:solidFill>
                <a:latin typeface="Arial" panose="020B0604020202020204" pitchFamily="34" charset="0"/>
                <a:cs typeface="Arial" panose="020B0604020202020204" pitchFamily="34" charset="0"/>
                <a:sym typeface="Arial" panose="020B0604020202020204" pitchFamily="34" charset="0"/>
              </a:rPr>
              <a:t>miniature:</a:t>
            </a:r>
            <a:r>
              <a:rPr lang="en-US" altLang="zh-CN"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 </a:t>
            </a:r>
            <a:r>
              <a:rPr lang="en-US" altLang="zh-CN" sz="2800" i="1" dirty="0" smtClean="0">
                <a:solidFill>
                  <a:srgbClr val="333333"/>
                </a:solidFill>
                <a:latin typeface="Arial" panose="020B0604020202020204" pitchFamily="34" charset="0"/>
                <a:cs typeface="Arial" panose="020B0604020202020204" pitchFamily="34" charset="0"/>
                <a:sym typeface="Arial" panose="020B0604020202020204" pitchFamily="34" charset="0"/>
              </a:rPr>
              <a:t>adj</a:t>
            </a:r>
            <a:r>
              <a:rPr lang="en-US" altLang="zh-CN"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 </a:t>
            </a: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very small; much smaller than usual</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2584077"/>
            <a:ext cx="8104578" cy="1078950"/>
          </a:xfrm>
          <a:prstGeom prst="rect">
            <a:avLst/>
          </a:prstGeom>
          <a:noFill/>
        </p:spPr>
        <p:txBody>
          <a:bodyPr wrap="square" rtlCol="0">
            <a:spAutoFit/>
          </a:bodyPr>
          <a:lstStyle/>
          <a:p>
            <a:pPr>
              <a:lnSpc>
                <a:spcPct val="120000"/>
              </a:lnSpc>
            </a:pPr>
            <a:r>
              <a:rPr lang="en-US" altLang="zh-CN" sz="2800" i="1" dirty="0" smtClean="0">
                <a:solidFill>
                  <a:srgbClr val="333333"/>
                </a:solidFill>
                <a:latin typeface="Arial" panose="020B0604020202020204" pitchFamily="34" charset="0"/>
                <a:cs typeface="Arial" panose="020B0604020202020204" pitchFamily="34" charset="0"/>
                <a:sym typeface="Arial" panose="020B0604020202020204" pitchFamily="34" charset="0"/>
              </a:rPr>
              <a:t>n</a:t>
            </a:r>
            <a:r>
              <a:rPr lang="en-US" altLang="zh-CN"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 a very small copy or model of sth.; a very small version of sth.</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1845994"/>
            <a:ext cx="8104578" cy="609398"/>
          </a:xfrm>
          <a:prstGeom prst="rect">
            <a:avLst/>
          </a:prstGeom>
          <a:noFill/>
        </p:spPr>
        <p:txBody>
          <a:bodyPr wrap="square" rtlCol="0">
            <a:spAutoFit/>
          </a:bodyPr>
          <a:lstStyle/>
          <a:p>
            <a:pPr>
              <a:lnSpc>
                <a:spcPct val="120000"/>
              </a:lnSpc>
            </a:pP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The little girl has </a:t>
            </a:r>
            <a:r>
              <a:rPr lang="zh-CN" altLang="en-US" sz="2800" dirty="0" smtClean="0">
                <a:solidFill>
                  <a:srgbClr val="F79646"/>
                </a:solidFill>
                <a:latin typeface="Arial" panose="020B0604020202020204" pitchFamily="34" charset="0"/>
                <a:cs typeface="Arial" panose="020B0604020202020204" pitchFamily="34" charset="0"/>
                <a:sym typeface="Arial" panose="020B0604020202020204" pitchFamily="34" charset="0"/>
              </a:rPr>
              <a:t>miniature</a:t>
            </a: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 furniture for her dolls.</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9" name="矩形 8"/>
          <p:cNvSpPr/>
          <p:nvPr/>
        </p:nvSpPr>
        <p:spPr>
          <a:xfrm>
            <a:off x="0" y="836712"/>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39388" y="3718202"/>
            <a:ext cx="8104578" cy="1126462"/>
          </a:xfrm>
          <a:prstGeom prst="rect">
            <a:avLst/>
          </a:prstGeom>
          <a:noFill/>
        </p:spPr>
        <p:txBody>
          <a:bodyPr wrap="square" rtlCol="0">
            <a:spAutoFit/>
          </a:bodyPr>
          <a:lstStyle/>
          <a:p>
            <a:pPr>
              <a:lnSpc>
                <a:spcPct val="120000"/>
              </a:lnSpc>
            </a:pP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To my mind, the doctor mentioned above is just a </a:t>
            </a:r>
            <a:r>
              <a:rPr lang="zh-CN" altLang="en-US" sz="2800" dirty="0" smtClean="0">
                <a:solidFill>
                  <a:srgbClr val="F79646"/>
                </a:solidFill>
                <a:latin typeface="Arial" panose="020B0604020202020204" pitchFamily="34" charset="0"/>
                <a:cs typeface="Arial" panose="020B0604020202020204" pitchFamily="34" charset="0"/>
                <a:sym typeface="Arial" panose="020B0604020202020204" pitchFamily="34" charset="0"/>
              </a:rPr>
              <a:t>miniature</a:t>
            </a: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 of our society.</a:t>
            </a:r>
            <a:endParaRPr lang="zh-CN" altLang="en-US" sz="2800" dirty="0">
              <a:solidFill>
                <a:srgbClr val="333333"/>
              </a:solidFill>
              <a:latin typeface="Arial" panose="020B0604020202020204" pitchFamily="34" charset="0"/>
              <a:cs typeface="Arial" panose="020B0604020202020204" pitchFamily="34" charset="0"/>
            </a:endParaRPr>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slide(fromLeft)">
                                      <p:cBhvr>
                                        <p:cTn id="17" dur="500"/>
                                        <p:tgtEl>
                                          <p:spTgt spid="17"/>
                                        </p:tgtEl>
                                      </p:cBhvr>
                                    </p:animEffect>
                                  </p:childTnLst>
                                </p:cTn>
                              </p:par>
                              <p:par>
                                <p:cTn id="18" presetID="1" presetClass="exit"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0" grpId="0"/>
      <p:bldP spid="9" grpId="0" animBg="1"/>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200329"/>
          </a:xfrm>
          <a:prstGeom prst="rect">
            <a:avLst/>
          </a:prstGeom>
          <a:noFill/>
        </p:spPr>
        <p:txBody>
          <a:bodyPr wrap="square" rtlCol="0">
            <a:spAutoFit/>
          </a:bodyPr>
          <a:lstStyle/>
          <a:p>
            <a:pPr marL="535305" indent="-535305">
              <a:spcBef>
                <a:spcPct val="0"/>
              </a:spcBef>
              <a:defRPr/>
            </a:pPr>
            <a:r>
              <a:rPr lang="en-US" altLang="zh-CN" sz="2400" dirty="0" smtClean="0">
                <a:solidFill>
                  <a:srgbClr val="333333"/>
                </a:solidFill>
                <a:latin typeface="Arial" panose="020B0604020202020204" pitchFamily="34" charset="0"/>
                <a:cs typeface="Arial" panose="020B0604020202020204" pitchFamily="34" charset="0"/>
              </a:rPr>
              <a:t>18. </a:t>
            </a:r>
            <a:r>
              <a:rPr lang="zh-CN" altLang="en-US" sz="2400" dirty="0" smtClean="0">
                <a:solidFill>
                  <a:srgbClr val="333333"/>
                </a:solidFill>
                <a:latin typeface="Arial" panose="020B0604020202020204" pitchFamily="34" charset="0"/>
                <a:cs typeface="Arial" panose="020B0604020202020204" pitchFamily="34" charset="0"/>
              </a:rPr>
              <a:t>Maxwell shoved his chair against the wall and transacted business after the manner of a toe dancer. </a:t>
            </a:r>
            <a:r>
              <a:rPr lang="en-US" altLang="zh-CN" sz="24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4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11)</a:t>
            </a:r>
            <a:r>
              <a:rPr lang="zh-CN" altLang="en-US" sz="2400" dirty="0" smtClean="0">
                <a:solidFill>
                  <a:srgbClr val="333333"/>
                </a:solidFill>
                <a:latin typeface="Arial" panose="020B0604020202020204" pitchFamily="34" charset="0"/>
                <a:cs typeface="Arial" panose="020B0604020202020204" pitchFamily="34" charset="0"/>
              </a:rPr>
              <a:t>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2012667"/>
            <a:ext cx="8104578" cy="461665"/>
          </a:xfrm>
          <a:prstGeom prst="rect">
            <a:avLst/>
          </a:prstGeom>
          <a:noFill/>
        </p:spPr>
        <p:txBody>
          <a:bodyPr wrap="square" rtlCol="0">
            <a:spAutoFit/>
          </a:bodyPr>
          <a:lstStyle/>
          <a:p>
            <a:pPr>
              <a:defRPr/>
            </a:pPr>
            <a:r>
              <a:rPr lang="en-US" altLang="zh-CN" sz="24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11" name="TextBox 10"/>
          <p:cNvSpPr txBox="1"/>
          <p:nvPr/>
        </p:nvSpPr>
        <p:spPr>
          <a:xfrm>
            <a:off x="539388" y="2426116"/>
            <a:ext cx="8104578" cy="1200329"/>
          </a:xfrm>
          <a:prstGeom prst="rect">
            <a:avLst/>
          </a:prstGeom>
          <a:noFill/>
        </p:spPr>
        <p:txBody>
          <a:bodyPr wrap="square" rtlCol="0">
            <a:spAutoFit/>
          </a:bodyPr>
          <a:lstStyle/>
          <a:p>
            <a:pPr>
              <a:spcBef>
                <a:spcPct val="0"/>
              </a:spcBef>
              <a:defRPr/>
            </a:pPr>
            <a:r>
              <a:rPr lang="zh-CN" altLang="en-US" sz="2400" dirty="0" smtClean="0">
                <a:solidFill>
                  <a:srgbClr val="0C9CDB"/>
                </a:solidFill>
                <a:latin typeface="Arial" panose="020B0604020202020204" pitchFamily="34" charset="0"/>
                <a:cs typeface="Arial" panose="020B0604020202020204" pitchFamily="34" charset="0"/>
              </a:rPr>
              <a:t>Maxwell pushed his chair against the wall with a quick, violent movement and transacted business swiftly and skillfully like a toe dancer</a:t>
            </a:r>
            <a:r>
              <a:rPr lang="en-US" altLang="zh-CN" sz="2400" dirty="0" smtClean="0">
                <a:solidFill>
                  <a:srgbClr val="0C9CDB"/>
                </a:solidFill>
                <a:latin typeface="Arial" panose="020B0604020202020204" pitchFamily="34" charset="0"/>
                <a:cs typeface="Arial" panose="020B0604020202020204" pitchFamily="34" charset="0"/>
              </a:rPr>
              <a:t>’</a:t>
            </a:r>
            <a:r>
              <a:rPr lang="zh-CN" altLang="en-US" sz="2400" dirty="0" smtClean="0">
                <a:solidFill>
                  <a:srgbClr val="0C9CDB"/>
                </a:solidFill>
                <a:latin typeface="Arial" panose="020B0604020202020204" pitchFamily="34" charset="0"/>
                <a:cs typeface="Arial" panose="020B0604020202020204" pitchFamily="34" charset="0"/>
              </a:rPr>
              <a:t>s dancing.</a:t>
            </a:r>
          </a:p>
        </p:txBody>
      </p:sp>
      <p:sp>
        <p:nvSpPr>
          <p:cNvPr id="12" name="TextBox 11"/>
          <p:cNvSpPr txBox="1"/>
          <p:nvPr/>
        </p:nvSpPr>
        <p:spPr>
          <a:xfrm>
            <a:off x="539388" y="5055567"/>
            <a:ext cx="8104578" cy="461665"/>
          </a:xfrm>
          <a:prstGeom prst="rect">
            <a:avLst/>
          </a:prstGeom>
          <a:noFill/>
        </p:spPr>
        <p:txBody>
          <a:bodyPr wrap="square" rtlCol="0">
            <a:spAutoFit/>
          </a:bodyPr>
          <a:lstStyle/>
          <a:p>
            <a:pPr>
              <a:defRPr/>
            </a:pPr>
            <a:r>
              <a:rPr lang="en-US" altLang="zh-CN" sz="24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400" b="1" dirty="0" smtClean="0">
                <a:solidFill>
                  <a:srgbClr val="0C9CDB"/>
                </a:solidFill>
                <a:latin typeface="Arial" panose="020B0604020202020204" pitchFamily="34" charset="0"/>
                <a:cs typeface="Arial" panose="020B0604020202020204" pitchFamily="34" charset="0"/>
              </a:rPr>
              <a:t>Translation</a:t>
            </a:r>
            <a:r>
              <a:rPr lang="en-US" altLang="zh-CN" sz="24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3" name="TextBox 12"/>
          <p:cNvSpPr txBox="1"/>
          <p:nvPr/>
        </p:nvSpPr>
        <p:spPr>
          <a:xfrm>
            <a:off x="539388" y="5469018"/>
            <a:ext cx="8104578" cy="830997"/>
          </a:xfrm>
          <a:prstGeom prst="rect">
            <a:avLst/>
          </a:prstGeom>
          <a:noFill/>
        </p:spPr>
        <p:txBody>
          <a:bodyPr wrap="square" rtlCol="0">
            <a:spAutoFit/>
          </a:bodyPr>
          <a:lstStyle/>
          <a:p>
            <a:pPr>
              <a:spcBef>
                <a:spcPct val="0"/>
              </a:spcBef>
              <a:defRPr/>
            </a:pPr>
            <a:r>
              <a:rPr lang="en-US" altLang="zh-CN" sz="2400" dirty="0" smtClean="0">
                <a:latin typeface="+mn-ea"/>
              </a:rPr>
              <a:t>麦克斯韦尔把椅子猛推到墙边，像芭蕾舞者踮着脚尖跳舞般敏捷地处理业务</a:t>
            </a:r>
            <a:r>
              <a:rPr lang="zh-CN" altLang="en-US" sz="2400" dirty="0" smtClean="0">
                <a:latin typeface="+mn-ea"/>
              </a:rPr>
              <a:t>。</a:t>
            </a:r>
            <a:endParaRPr lang="en-US" altLang="zh-CN" sz="2400" dirty="0" smtClean="0">
              <a:latin typeface="+mn-ea"/>
            </a:endParaRPr>
          </a:p>
        </p:txBody>
      </p:sp>
      <p:sp>
        <p:nvSpPr>
          <p:cNvPr id="14" name="TextBox 13"/>
          <p:cNvSpPr txBox="1"/>
          <p:nvPr/>
        </p:nvSpPr>
        <p:spPr>
          <a:xfrm>
            <a:off x="539388" y="3718783"/>
            <a:ext cx="8104578" cy="461665"/>
          </a:xfrm>
          <a:prstGeom prst="rect">
            <a:avLst/>
          </a:prstGeom>
          <a:noFill/>
        </p:spPr>
        <p:txBody>
          <a:bodyPr wrap="square" rtlCol="0">
            <a:spAutoFit/>
          </a:bodyPr>
          <a:lstStyle/>
          <a:p>
            <a:pPr>
              <a:defRPr/>
            </a:pPr>
            <a:r>
              <a:rPr lang="en-US" altLang="zh-CN" sz="24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zh-CN" altLang="en-US" sz="2400" b="1" dirty="0" smtClean="0">
                <a:solidFill>
                  <a:srgbClr val="0C9CDB"/>
                </a:solidFill>
                <a:latin typeface="Arial" panose="020B0604020202020204" pitchFamily="34" charset="0"/>
                <a:cs typeface="Arial" panose="020B0604020202020204" pitchFamily="34" charset="0"/>
              </a:rPr>
              <a:t>Analysis</a:t>
            </a:r>
            <a:r>
              <a:rPr lang="en-US" altLang="zh-CN" sz="24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5" name="TextBox 14"/>
          <p:cNvSpPr txBox="1"/>
          <p:nvPr/>
        </p:nvSpPr>
        <p:spPr>
          <a:xfrm>
            <a:off x="539388" y="4132232"/>
            <a:ext cx="8104578" cy="830997"/>
          </a:xfrm>
          <a:prstGeom prst="rect">
            <a:avLst/>
          </a:prstGeom>
          <a:noFill/>
        </p:spPr>
        <p:txBody>
          <a:bodyPr wrap="square" rtlCol="0">
            <a:spAutoFit/>
          </a:bodyPr>
          <a:lstStyle/>
          <a:p>
            <a:pPr>
              <a:defRPr/>
            </a:pPr>
            <a:r>
              <a:rPr lang="zh-CN" altLang="en-US" sz="2400" dirty="0" smtClean="0">
                <a:solidFill>
                  <a:srgbClr val="0C9CDB"/>
                </a:solidFill>
                <a:latin typeface="Arial" panose="020B0604020202020204" pitchFamily="34" charset="0"/>
                <a:cs typeface="Arial" panose="020B0604020202020204" pitchFamily="34" charset="0"/>
              </a:rPr>
              <a:t>This is a simile. This sentence depicts vividly a busy broker.</a:t>
            </a:r>
            <a:endParaRPr lang="en-US" altLang="zh-CN" sz="2400" dirty="0" smtClean="0">
              <a:solidFill>
                <a:srgbClr val="0C9CDB"/>
              </a:solidFill>
              <a:latin typeface="Arial" panose="020B0604020202020204" pitchFamily="34" charset="0"/>
              <a:cs typeface="Arial" panose="020B0604020202020204" pitchFamily="34" charset="0"/>
            </a:endParaRPr>
          </a:p>
        </p:txBody>
      </p:sp>
      <p:sp>
        <p:nvSpPr>
          <p:cNvPr id="9" name="矩形 8"/>
          <p:cNvSpPr/>
          <p:nvPr/>
        </p:nvSpPr>
        <p:spPr>
          <a:xfrm>
            <a:off x="0" y="692696"/>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lide(fromTop)">
                                      <p:cBhvr>
                                        <p:cTn id="22" dur="500"/>
                                        <p:tgtEl>
                                          <p:spTgt spid="15"/>
                                        </p:tgtEl>
                                      </p:cBhvr>
                                    </p:animEffect>
                                  </p:childTnLst>
                                </p:cTn>
                              </p:par>
                            </p:childTnLst>
                          </p:cTn>
                        </p:par>
                        <p:par>
                          <p:cTn id="23" fill="hold">
                            <p:stCondLst>
                              <p:cond delay="500"/>
                            </p:stCondLst>
                            <p:childTnLst>
                              <p:par>
                                <p:cTn id="24" presetID="1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lide(fromLeft)">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slide(fromTop)">
                                      <p:cBhvr>
                                        <p:cTn id="31" dur="500"/>
                                        <p:tgtEl>
                                          <p:spTgt spid="13"/>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12" grpId="0"/>
      <p:bldP spid="13" grpId="0"/>
      <p:bldP spid="14" grpId="0"/>
      <p:bldP spid="15" grpId="0"/>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23220"/>
          </a:xfrm>
          <a:prstGeom prst="rect">
            <a:avLst/>
          </a:prstGeom>
          <a:noFill/>
        </p:spPr>
        <p:txBody>
          <a:bodyPr wrap="square" rtlCol="0">
            <a:spAutoFit/>
          </a:bodyPr>
          <a:lstStyle/>
          <a:p>
            <a:r>
              <a:rPr lang="en-US" altLang="zh-CN" sz="2800" dirty="0" smtClean="0">
                <a:solidFill>
                  <a:srgbClr val="333333"/>
                </a:solidFill>
                <a:latin typeface="Arial" panose="020B0604020202020204" pitchFamily="34" charset="0"/>
                <a:cs typeface="Arial" panose="020B0604020202020204" pitchFamily="34" charset="0"/>
              </a:rPr>
              <a:t>19. </a:t>
            </a:r>
            <a:r>
              <a:rPr lang="zh-CN" altLang="en-US" sz="2800" dirty="0" smtClean="0">
                <a:solidFill>
                  <a:srgbClr val="F79646"/>
                </a:solidFill>
                <a:latin typeface="Arial" panose="020B0604020202020204" pitchFamily="34" charset="0"/>
                <a:cs typeface="Arial" panose="020B0604020202020204" pitchFamily="34" charset="0"/>
              </a:rPr>
              <a:t>after the manner of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11)</a:t>
            </a:r>
            <a:r>
              <a:rPr lang="zh-CN" altLang="en-US" sz="2800" dirty="0" smtClean="0">
                <a:solidFill>
                  <a:srgbClr val="333333"/>
                </a:solidFill>
                <a:latin typeface="Arial" panose="020B0604020202020204" pitchFamily="34" charset="0"/>
                <a:cs typeface="Arial" panose="020B0604020202020204" pitchFamily="34" charset="0"/>
              </a:rPr>
              <a:t>: in the wake of</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1988840"/>
            <a:ext cx="8104578" cy="954107"/>
          </a:xfrm>
          <a:prstGeom prst="rect">
            <a:avLst/>
          </a:prstGeom>
          <a:noFill/>
        </p:spPr>
        <p:txBody>
          <a:bodyPr wrap="square" rtlCol="0">
            <a:spAutoFit/>
          </a:bodyPr>
          <a:lstStyle/>
          <a:p>
            <a:r>
              <a:rPr lang="zh-CN" altLang="en-US" sz="2800" dirty="0" smtClean="0">
                <a:solidFill>
                  <a:srgbClr val="333333"/>
                </a:solidFill>
                <a:latin typeface="Arial" panose="020B0604020202020204" pitchFamily="34" charset="0"/>
                <a:cs typeface="Arial" panose="020B0604020202020204" pitchFamily="34" charset="0"/>
              </a:rPr>
              <a:t>当他死的时候，所有的人一致哀悼他，并按传统的方式安葬了他。</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5" name="TextBox 14"/>
          <p:cNvSpPr txBox="1"/>
          <p:nvPr/>
        </p:nvSpPr>
        <p:spPr>
          <a:xfrm>
            <a:off x="539388" y="2994859"/>
            <a:ext cx="7921044" cy="954107"/>
          </a:xfrm>
          <a:prstGeom prst="rect">
            <a:avLst/>
          </a:prstGeom>
          <a:noFill/>
        </p:spPr>
        <p:txBody>
          <a:bodyPr wrap="square" rtlCol="0">
            <a:spAutoFit/>
          </a:bodyPr>
          <a:lstStyle/>
          <a:p>
            <a:pPr marL="357505"/>
            <a:r>
              <a:rPr lang="zh-CN" altLang="en-US" sz="2800" dirty="0" smtClean="0">
                <a:solidFill>
                  <a:srgbClr val="333333"/>
                </a:solidFill>
                <a:latin typeface="Arial" panose="020B0604020202020204" pitchFamily="34" charset="0"/>
                <a:cs typeface="Arial" panose="020B0604020202020204" pitchFamily="34" charset="0"/>
              </a:rPr>
              <a:t>When he died all his people mourned and they buried </a:t>
            </a:r>
            <a:r>
              <a:rPr lang="en-US" altLang="zh-CN" sz="2800" dirty="0" smtClean="0">
                <a:solidFill>
                  <a:srgbClr val="333333"/>
                </a:solidFill>
                <a:latin typeface="Arial" panose="020B0604020202020204" pitchFamily="34" charset="0"/>
                <a:cs typeface="Arial" panose="020B0604020202020204" pitchFamily="34" charset="0"/>
              </a:rPr>
              <a:t>him </a:t>
            </a:r>
            <a:r>
              <a:rPr lang="en-US" altLang="zh-CN" sz="2800" dirty="0" smtClean="0">
                <a:solidFill>
                  <a:srgbClr val="F79646"/>
                </a:solidFill>
                <a:latin typeface="Arial" panose="020B0604020202020204" pitchFamily="34" charset="0"/>
                <a:cs typeface="Arial" panose="020B0604020202020204" pitchFamily="34" charset="0"/>
              </a:rPr>
              <a:t>after </a:t>
            </a:r>
            <a:r>
              <a:rPr lang="zh-CN" altLang="en-US" sz="2800" dirty="0" smtClean="0">
                <a:solidFill>
                  <a:srgbClr val="F79646"/>
                </a:solidFill>
                <a:latin typeface="Arial" panose="020B0604020202020204" pitchFamily="34" charset="0"/>
                <a:cs typeface="Arial" panose="020B0604020202020204" pitchFamily="34" charset="0"/>
              </a:rPr>
              <a:t>the manner of </a:t>
            </a:r>
            <a:r>
              <a:rPr lang="zh-CN" altLang="en-US" sz="2800" dirty="0" smtClean="0">
                <a:solidFill>
                  <a:srgbClr val="333333"/>
                </a:solidFill>
                <a:latin typeface="Arial" panose="020B0604020202020204" pitchFamily="34" charset="0"/>
                <a:cs typeface="Arial" panose="020B0604020202020204" pitchFamily="34" charset="0"/>
              </a:rPr>
              <a:t>tradition.</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3066297"/>
            <a:ext cx="452775" cy="452775"/>
          </a:xfrm>
          <a:prstGeom prst="rect">
            <a:avLst/>
          </a:prstGeom>
          <a:noFill/>
        </p:spPr>
      </p:pic>
      <p:sp>
        <p:nvSpPr>
          <p:cNvPr id="10" name="TextBox 9"/>
          <p:cNvSpPr txBox="1"/>
          <p:nvPr/>
        </p:nvSpPr>
        <p:spPr>
          <a:xfrm>
            <a:off x="539388" y="1412776"/>
            <a:ext cx="8104578" cy="523220"/>
          </a:xfrm>
          <a:prstGeom prst="rect">
            <a:avLst/>
          </a:prstGeom>
          <a:noFill/>
        </p:spPr>
        <p:txBody>
          <a:bodyPr wrap="square" rtlCol="0">
            <a:spAutoFit/>
          </a:bodyPr>
          <a:lstStyle/>
          <a:p>
            <a:r>
              <a:rPr lang="zh-CN" altLang="en-US" sz="2800" dirty="0" smtClean="0">
                <a:solidFill>
                  <a:srgbClr val="333333"/>
                </a:solidFill>
                <a:latin typeface="Arial" panose="020B0604020202020204" pitchFamily="34" charset="0"/>
                <a:cs typeface="Arial" panose="020B0604020202020204" pitchFamily="34" charset="0"/>
              </a:rPr>
              <a:t>This fable was written </a:t>
            </a:r>
            <a:r>
              <a:rPr lang="zh-CN" altLang="en-US" sz="2800" dirty="0" smtClean="0">
                <a:solidFill>
                  <a:srgbClr val="F79646"/>
                </a:solidFill>
                <a:latin typeface="Arial" panose="020B0604020202020204" pitchFamily="34" charset="0"/>
                <a:cs typeface="Arial" panose="020B0604020202020204" pitchFamily="34" charset="0"/>
              </a:rPr>
              <a:t>after the manner of </a:t>
            </a:r>
            <a:r>
              <a:rPr lang="zh-CN" altLang="en-US" sz="2800" dirty="0" smtClean="0">
                <a:solidFill>
                  <a:srgbClr val="333333"/>
                </a:solidFill>
                <a:latin typeface="Arial" panose="020B0604020202020204" pitchFamily="34" charset="0"/>
                <a:cs typeface="Arial" panose="020B0604020202020204" pitchFamily="34" charset="0"/>
              </a:rPr>
              <a:t>Aesop.</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7" name="TextBox 16"/>
          <p:cNvSpPr txBox="1"/>
          <p:nvPr/>
        </p:nvSpPr>
        <p:spPr>
          <a:xfrm>
            <a:off x="539388" y="5138028"/>
            <a:ext cx="8104578" cy="523220"/>
          </a:xfrm>
          <a:prstGeom prst="rect">
            <a:avLst/>
          </a:prstGeom>
          <a:noFill/>
        </p:spPr>
        <p:txBody>
          <a:bodyPr wrap="square" rtlCol="0">
            <a:spAutoFit/>
          </a:bodyPr>
          <a:lstStyle/>
          <a:p>
            <a:r>
              <a:rPr lang="zh-CN" altLang="en-US" sz="2800" dirty="0" smtClean="0">
                <a:solidFill>
                  <a:srgbClr val="333333"/>
                </a:solidFill>
                <a:latin typeface="Arial" panose="020B0604020202020204" pitchFamily="34" charset="0"/>
                <a:cs typeface="Arial" panose="020B0604020202020204" pitchFamily="34" charset="0"/>
              </a:rPr>
              <a:t>She looked at him </a:t>
            </a:r>
            <a:r>
              <a:rPr lang="zh-CN" altLang="en-US" sz="2800" dirty="0" smtClean="0">
                <a:solidFill>
                  <a:srgbClr val="F79646"/>
                </a:solidFill>
                <a:latin typeface="Arial" panose="020B0604020202020204" pitchFamily="34" charset="0"/>
                <a:cs typeface="Arial" panose="020B0604020202020204" pitchFamily="34" charset="0"/>
              </a:rPr>
              <a:t>in an </a:t>
            </a:r>
            <a:r>
              <a:rPr lang="zh-CN" altLang="en-US" sz="2800" dirty="0" smtClean="0">
                <a:solidFill>
                  <a:srgbClr val="333333"/>
                </a:solidFill>
                <a:latin typeface="Arial" panose="020B0604020202020204" pitchFamily="34" charset="0"/>
                <a:cs typeface="Arial" panose="020B0604020202020204" pitchFamily="34" charset="0"/>
              </a:rPr>
              <a:t>adoring </a:t>
            </a:r>
            <a:r>
              <a:rPr lang="zh-CN" altLang="en-US" sz="2800" dirty="0" smtClean="0">
                <a:solidFill>
                  <a:srgbClr val="F79646"/>
                </a:solidFill>
                <a:latin typeface="Arial" panose="020B0604020202020204" pitchFamily="34" charset="0"/>
                <a:cs typeface="Arial" panose="020B0604020202020204" pitchFamily="34" charset="0"/>
              </a:rPr>
              <a:t>manner</a:t>
            </a:r>
            <a:r>
              <a:rPr lang="zh-CN" altLang="en-US" sz="2800" dirty="0" smtClean="0">
                <a:solidFill>
                  <a:srgbClr val="333333"/>
                </a:solidFill>
                <a:latin typeface="Arial" panose="020B0604020202020204" pitchFamily="34" charset="0"/>
                <a:cs typeface="Arial" panose="020B0604020202020204" pitchFamily="34" charset="0"/>
              </a:rPr>
              <a:t>.</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8" name="TextBox 17"/>
          <p:cNvSpPr txBox="1"/>
          <p:nvPr/>
        </p:nvSpPr>
        <p:spPr>
          <a:xfrm>
            <a:off x="539388" y="5661248"/>
            <a:ext cx="7921044" cy="523220"/>
          </a:xfrm>
          <a:prstGeom prst="rect">
            <a:avLst/>
          </a:prstGeom>
          <a:noFill/>
        </p:spPr>
        <p:txBody>
          <a:bodyPr wrap="square" rtlCol="0">
            <a:spAutoFit/>
          </a:bodyPr>
          <a:lstStyle/>
          <a:p>
            <a:pPr marL="357505"/>
            <a:r>
              <a:rPr lang="zh-CN" altLang="en-US" sz="2800" dirty="0" smtClean="0">
                <a:solidFill>
                  <a:srgbClr val="333333"/>
                </a:solidFill>
                <a:latin typeface="Arial" panose="020B0604020202020204" pitchFamily="34" charset="0"/>
                <a:cs typeface="Arial" panose="020B0604020202020204" pitchFamily="34" charset="0"/>
              </a:rPr>
              <a:t>她以崇拜的眼神看着他。</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19" name="Picture 2" descr="C:\Users\CC\Desktop\图片1.png"/>
          <p:cNvPicPr>
            <a:picLocks noChangeAspect="1" noChangeArrowheads="1"/>
          </p:cNvPicPr>
          <p:nvPr/>
        </p:nvPicPr>
        <p:blipFill>
          <a:blip r:embed="rId3" cstate="print"/>
          <a:srcRect/>
          <a:stretch>
            <a:fillRect/>
          </a:stretch>
        </p:blipFill>
        <p:spPr bwMode="auto">
          <a:xfrm>
            <a:off x="500034" y="5732686"/>
            <a:ext cx="452775" cy="452775"/>
          </a:xfrm>
          <a:prstGeom prst="rect">
            <a:avLst/>
          </a:prstGeom>
          <a:noFill/>
        </p:spPr>
      </p:pic>
      <p:sp>
        <p:nvSpPr>
          <p:cNvPr id="21" name="TextBox 20"/>
          <p:cNvSpPr txBox="1"/>
          <p:nvPr/>
        </p:nvSpPr>
        <p:spPr>
          <a:xfrm>
            <a:off x="539388" y="4077072"/>
            <a:ext cx="8104578" cy="954107"/>
          </a:xfrm>
          <a:prstGeom prst="rect">
            <a:avLst/>
          </a:prstGeom>
          <a:noFill/>
        </p:spPr>
        <p:txBody>
          <a:bodyPr wrap="square" rtlCol="0">
            <a:spAutoFit/>
          </a:bodyPr>
          <a:lstStyle/>
          <a:p>
            <a:r>
              <a:rPr lang="en-US" altLang="zh-CN" sz="2800" dirty="0" smtClean="0">
                <a:solidFill>
                  <a:srgbClr val="F79646"/>
                </a:solidFill>
                <a:latin typeface="Arial" panose="020B0604020202020204" pitchFamily="34" charset="0"/>
                <a:cs typeface="Arial" panose="020B0604020202020204" pitchFamily="34" charset="0"/>
              </a:rPr>
              <a:t>in the manner of/in ... manner</a:t>
            </a:r>
            <a:r>
              <a:rPr lang="en-US" altLang="zh-CN" sz="2800" dirty="0" smtClean="0">
                <a:solidFill>
                  <a:srgbClr val="333333"/>
                </a:solidFill>
                <a:latin typeface="Arial" panose="020B0604020202020204" pitchFamily="34" charset="0"/>
                <a:cs typeface="Arial" panose="020B0604020202020204" pitchFamily="34" charset="0"/>
              </a:rPr>
              <a:t>: </a:t>
            </a:r>
            <a:r>
              <a:rPr lang="zh-CN" altLang="en-US" sz="2800" dirty="0" smtClean="0">
                <a:solidFill>
                  <a:srgbClr val="333333"/>
                </a:solidFill>
                <a:latin typeface="Arial" panose="020B0604020202020204" pitchFamily="34" charset="0"/>
                <a:cs typeface="Arial" panose="020B0604020202020204" pitchFamily="34" charset="0"/>
              </a:rPr>
              <a:t>in the style of a particular person or thing</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9" name="矩形 8"/>
          <p:cNvSpPr/>
          <p:nvPr/>
        </p:nvSpPr>
        <p:spPr>
          <a:xfrm flipV="1">
            <a:off x="0" y="764704"/>
            <a:ext cx="9144000" cy="559033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Lef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slide(fromLef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slide(fromLeft)">
                                      <p:cBhvr>
                                        <p:cTn id="31" dur="500"/>
                                        <p:tgtEl>
                                          <p:spTgt spid="17"/>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slide(fromLeft)">
                                      <p:cBhvr>
                                        <p:cTn id="40" dur="500"/>
                                        <p:tgtEl>
                                          <p:spTgt spid="18"/>
                                        </p:tgtEl>
                                      </p:cBhvr>
                                    </p:animEffect>
                                  </p:childTnLst>
                                </p:cTn>
                              </p:par>
                              <p:par>
                                <p:cTn id="41" presetID="1" presetClass="exit"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10" grpId="0"/>
      <p:bldP spid="17" grpId="0"/>
      <p:bldP spid="18" grpId="0"/>
      <p:bldP spid="21" grpId="0"/>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a:lnSpc>
                <a:spcPct val="120000"/>
              </a:lnSpc>
              <a:spcBef>
                <a:spcPct val="0"/>
              </a:spcBef>
              <a:defRPr/>
            </a:pPr>
            <a:r>
              <a:rPr lang="en-US" altLang="zh-CN" sz="2800" dirty="0" smtClean="0">
                <a:solidFill>
                  <a:srgbClr val="333333"/>
                </a:solidFill>
                <a:latin typeface="Arial" panose="020B0604020202020204" pitchFamily="34" charset="0"/>
                <a:cs typeface="Arial" panose="020B0604020202020204" pitchFamily="34" charset="0"/>
              </a:rPr>
              <a:t>20. </a:t>
            </a:r>
            <a:r>
              <a:rPr lang="zh-CN" altLang="en-US" sz="2800" dirty="0" smtClean="0">
                <a:solidFill>
                  <a:srgbClr val="333333"/>
                </a:solidFill>
                <a:latin typeface="Arial" panose="020B0604020202020204" pitchFamily="34" charset="0"/>
                <a:cs typeface="Arial" panose="020B0604020202020204" pitchFamily="34" charset="0"/>
              </a:rPr>
              <a:t>… a high-rolled fringe of golden hair. </a:t>
            </a:r>
            <a:endParaRPr lang="en-US" altLang="zh-CN" sz="2800" dirty="0" smtClean="0">
              <a:solidFill>
                <a:srgbClr val="333333"/>
              </a:solidFill>
              <a:latin typeface="Arial" panose="020B0604020202020204" pitchFamily="34" charset="0"/>
              <a:cs typeface="Arial" panose="020B0604020202020204" pitchFamily="34" charset="0"/>
            </a:endParaRPr>
          </a:p>
          <a:p>
            <a:pPr indent="624205">
              <a:lnSpc>
                <a:spcPct val="120000"/>
              </a:lnSpc>
              <a:spcBef>
                <a:spcPct val="0"/>
              </a:spcBef>
              <a:defRPr/>
            </a:pP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12)</a:t>
            </a:r>
            <a:r>
              <a:rPr lang="zh-CN" altLang="en-US" sz="2800" dirty="0" smtClean="0">
                <a:solidFill>
                  <a:srgbClr val="333333"/>
                </a:solidFill>
                <a:latin typeface="Arial" panose="020B0604020202020204" pitchFamily="34" charset="0"/>
                <a:cs typeface="Arial" panose="020B0604020202020204" pitchFamily="34" charset="0"/>
              </a:rPr>
              <a:t>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39388" y="4005064"/>
            <a:ext cx="8104578" cy="609398"/>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800" b="1" dirty="0" smtClean="0">
                <a:solidFill>
                  <a:srgbClr val="0C9CDB"/>
                </a:solidFill>
                <a:latin typeface="Arial" panose="020B0604020202020204" pitchFamily="34" charset="0"/>
                <a:cs typeface="Arial" panose="020B0604020202020204" pitchFamily="34" charset="0"/>
              </a:rPr>
              <a:t>Translation</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3" name="TextBox 12"/>
          <p:cNvSpPr txBox="1"/>
          <p:nvPr/>
        </p:nvSpPr>
        <p:spPr>
          <a:xfrm>
            <a:off x="539388" y="4671162"/>
            <a:ext cx="8104578" cy="558038"/>
          </a:xfrm>
          <a:prstGeom prst="rect">
            <a:avLst/>
          </a:prstGeom>
          <a:noFill/>
        </p:spPr>
        <p:txBody>
          <a:bodyPr wrap="square" rtlCol="0">
            <a:spAutoFit/>
          </a:bodyPr>
          <a:lstStyle/>
          <a:p>
            <a:pPr>
              <a:lnSpc>
                <a:spcPct val="120000"/>
              </a:lnSpc>
              <a:spcBef>
                <a:spcPct val="0"/>
              </a:spcBef>
              <a:defRPr/>
            </a:pPr>
            <a:r>
              <a:rPr lang="en-US" altLang="zh-CN" sz="2800" dirty="0" smtClean="0">
                <a:solidFill>
                  <a:srgbClr val="333333"/>
                </a:solidFill>
                <a:latin typeface="Arial" panose="020B0604020202020204" pitchFamily="34" charset="0"/>
                <a:cs typeface="Arial" panose="020B0604020202020204" pitchFamily="34" charset="0"/>
              </a:rPr>
              <a:t>一缕高高卷起的金发刘海</a:t>
            </a:r>
            <a:r>
              <a:rPr lang="zh-CN" altLang="en-US" sz="2800" dirty="0" smtClean="0">
                <a:solidFill>
                  <a:srgbClr val="333333"/>
                </a:solidFill>
                <a:latin typeface="Arial" panose="020B0604020202020204" pitchFamily="34" charset="0"/>
                <a:cs typeface="Arial" panose="020B0604020202020204" pitchFamily="34" charset="0"/>
              </a:rPr>
              <a:t>。</a:t>
            </a:r>
            <a:endParaRPr lang="en-US" altLang="zh-CN" sz="2800" dirty="0" smtClean="0">
              <a:solidFill>
                <a:srgbClr val="333333"/>
              </a:solidFill>
              <a:latin typeface="Arial" panose="020B0604020202020204" pitchFamily="34" charset="0"/>
              <a:cs typeface="Arial" panose="020B0604020202020204" pitchFamily="34" charset="0"/>
            </a:endParaRPr>
          </a:p>
        </p:txBody>
      </p:sp>
      <p:sp>
        <p:nvSpPr>
          <p:cNvPr id="14" name="TextBox 13"/>
          <p:cNvSpPr txBox="1"/>
          <p:nvPr/>
        </p:nvSpPr>
        <p:spPr>
          <a:xfrm>
            <a:off x="539388" y="2060848"/>
            <a:ext cx="8104578" cy="609398"/>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zh-CN" altLang="en-US" sz="2800" b="1" dirty="0" smtClean="0">
                <a:solidFill>
                  <a:srgbClr val="0C9CDB"/>
                </a:solidFill>
                <a:latin typeface="Arial" panose="020B0604020202020204" pitchFamily="34" charset="0"/>
                <a:cs typeface="Arial" panose="020B0604020202020204" pitchFamily="34" charset="0"/>
              </a:rPr>
              <a:t>Analysis</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5" name="TextBox 14"/>
          <p:cNvSpPr txBox="1"/>
          <p:nvPr/>
        </p:nvSpPr>
        <p:spPr>
          <a:xfrm>
            <a:off x="539388" y="2726944"/>
            <a:ext cx="8104578" cy="1078950"/>
          </a:xfrm>
          <a:prstGeom prst="rect">
            <a:avLst/>
          </a:prstGeom>
          <a:noFill/>
        </p:spPr>
        <p:txBody>
          <a:bodyPr wrap="square" rtlCol="0">
            <a:spAutoFit/>
          </a:bodyPr>
          <a:lstStyle/>
          <a:p>
            <a:pPr>
              <a:lnSpc>
                <a:spcPct val="120000"/>
              </a:lnSpc>
              <a:spcBef>
                <a:spcPct val="0"/>
              </a:spcBef>
              <a:defRPr/>
            </a:pPr>
            <a:r>
              <a:rPr lang="zh-CN" altLang="en-US" sz="2800" dirty="0" smtClean="0">
                <a:solidFill>
                  <a:srgbClr val="0C9CDB"/>
                </a:solidFill>
                <a:latin typeface="Arial" panose="020B0604020202020204" pitchFamily="34" charset="0"/>
                <a:cs typeface="Arial" panose="020B0604020202020204" pitchFamily="34" charset="0"/>
              </a:rPr>
              <a:t>This is a synecdoche. It refers to a person with a high-rolled fringe of golden hair</a:t>
            </a:r>
            <a:r>
              <a:rPr lang="en-US" altLang="zh-CN" sz="2800" dirty="0" smtClean="0">
                <a:solidFill>
                  <a:srgbClr val="0C9CDB"/>
                </a:solidFill>
                <a:latin typeface="Arial" panose="020B0604020202020204" pitchFamily="34" charset="0"/>
                <a:cs typeface="Arial" panose="020B0604020202020204" pitchFamily="34" charset="0"/>
              </a:rPr>
              <a:t>.</a:t>
            </a:r>
          </a:p>
        </p:txBody>
      </p:sp>
      <p:sp>
        <p:nvSpPr>
          <p:cNvPr id="9" name="矩形 8"/>
          <p:cNvSpPr/>
          <p:nvPr/>
        </p:nvSpPr>
        <p:spPr>
          <a:xfrm>
            <a:off x="0" y="692696"/>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slide(fromTop)">
                                      <p:cBhvr>
                                        <p:cTn id="13" dur="500"/>
                                        <p:tgtEl>
                                          <p:spTgt spid="15"/>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lide(fromTop)">
                                      <p:cBhvr>
                                        <p:cTn id="22" dur="500"/>
                                        <p:tgtEl>
                                          <p:spTgt spid="13"/>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2" grpId="0"/>
      <p:bldP spid="13" grpId="0"/>
      <p:bldP spid="14" grpId="0"/>
      <p:bldP spid="15" grpId="0"/>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624205" indent="-624205">
              <a:lnSpc>
                <a:spcPct val="120000"/>
              </a:lnSpc>
              <a:spcBef>
                <a:spcPct val="0"/>
              </a:spcBef>
              <a:defRPr/>
            </a:pPr>
            <a:r>
              <a:rPr lang="en-US" altLang="zh-CN" sz="2800" dirty="0" smtClean="0">
                <a:solidFill>
                  <a:srgbClr val="333333"/>
                </a:solidFill>
                <a:latin typeface="Arial" panose="020B0604020202020204" pitchFamily="34" charset="0"/>
                <a:cs typeface="Arial" panose="020B0604020202020204" pitchFamily="34" charset="0"/>
              </a:rPr>
              <a:t>21. </a:t>
            </a:r>
            <a:r>
              <a:rPr lang="zh-CN" altLang="en-US" sz="2800" dirty="0" smtClean="0">
                <a:solidFill>
                  <a:srgbClr val="333333"/>
                </a:solidFill>
                <a:latin typeface="Arial" panose="020B0604020202020204" pitchFamily="34" charset="0"/>
                <a:cs typeface="Arial" panose="020B0604020202020204" pitchFamily="34" charset="0"/>
              </a:rPr>
              <a:t>Orders to buy and sell were coming and going as swift as the flight of swallows.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19)</a:t>
            </a:r>
            <a:r>
              <a:rPr lang="zh-CN" altLang="en-US" sz="2800" dirty="0" smtClean="0">
                <a:solidFill>
                  <a:srgbClr val="333333"/>
                </a:solidFill>
                <a:latin typeface="Arial" panose="020B0604020202020204" pitchFamily="34" charset="0"/>
                <a:cs typeface="Arial" panose="020B0604020202020204" pitchFamily="34" charset="0"/>
              </a:rPr>
              <a:t>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1916832"/>
            <a:ext cx="8104578" cy="523220"/>
          </a:xfrm>
          <a:prstGeom prst="rect">
            <a:avLst/>
          </a:prstGeom>
          <a:noFill/>
        </p:spPr>
        <p:txBody>
          <a:bodyPr wrap="square" rtlCol="0">
            <a:spAutoFit/>
          </a:bodyPr>
          <a:lstStyle/>
          <a:p>
            <a:pPr>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11" name="TextBox 10"/>
          <p:cNvSpPr txBox="1"/>
          <p:nvPr/>
        </p:nvSpPr>
        <p:spPr>
          <a:xfrm>
            <a:off x="539388" y="2469430"/>
            <a:ext cx="8104578" cy="1126462"/>
          </a:xfrm>
          <a:prstGeom prst="rect">
            <a:avLst/>
          </a:prstGeom>
          <a:noFill/>
        </p:spPr>
        <p:txBody>
          <a:bodyPr wrap="square" rtlCol="0">
            <a:spAutoFit/>
          </a:bodyPr>
          <a:lstStyle/>
          <a:p>
            <a:pPr>
              <a:lnSpc>
                <a:spcPct val="120000"/>
              </a:lnSpc>
              <a:spcBef>
                <a:spcPct val="0"/>
              </a:spcBef>
              <a:defRPr/>
            </a:pPr>
            <a:r>
              <a:rPr lang="zh-CN" altLang="en-US" sz="2800" dirty="0" smtClean="0">
                <a:solidFill>
                  <a:srgbClr val="0C9CDB"/>
                </a:solidFill>
                <a:latin typeface="Arial" panose="020B0604020202020204" pitchFamily="34" charset="0"/>
                <a:cs typeface="Arial" panose="020B0604020202020204" pitchFamily="34" charset="0"/>
              </a:rPr>
              <a:t>Orders to buy and sell were taking place at a very high speed, like the flight of swallows.</a:t>
            </a:r>
          </a:p>
        </p:txBody>
      </p:sp>
      <p:sp>
        <p:nvSpPr>
          <p:cNvPr id="12" name="TextBox 11"/>
          <p:cNvSpPr txBox="1"/>
          <p:nvPr/>
        </p:nvSpPr>
        <p:spPr>
          <a:xfrm>
            <a:off x="539388" y="4993652"/>
            <a:ext cx="8104578" cy="523220"/>
          </a:xfrm>
          <a:prstGeom prst="rect">
            <a:avLst/>
          </a:prstGeom>
          <a:noFill/>
        </p:spPr>
        <p:txBody>
          <a:bodyPr wrap="square" rtlCol="0">
            <a:spAutoFit/>
          </a:bodyPr>
          <a:lstStyle/>
          <a:p>
            <a:pPr>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800" b="1" dirty="0" smtClean="0">
                <a:solidFill>
                  <a:srgbClr val="0C9CDB"/>
                </a:solidFill>
                <a:latin typeface="Arial" panose="020B0604020202020204" pitchFamily="34" charset="0"/>
                <a:cs typeface="Arial" panose="020B0604020202020204" pitchFamily="34" charset="0"/>
              </a:rPr>
              <a:t>Translation</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3" name="TextBox 12"/>
          <p:cNvSpPr txBox="1"/>
          <p:nvPr/>
        </p:nvSpPr>
        <p:spPr>
          <a:xfrm>
            <a:off x="539388" y="5546249"/>
            <a:ext cx="8104578" cy="523220"/>
          </a:xfrm>
          <a:prstGeom prst="rect">
            <a:avLst/>
          </a:prstGeom>
          <a:noFill/>
        </p:spPr>
        <p:txBody>
          <a:bodyPr wrap="square" rtlCol="0">
            <a:spAutoFit/>
          </a:bodyPr>
          <a:lstStyle/>
          <a:p>
            <a:pPr>
              <a:spcBef>
                <a:spcPct val="0"/>
              </a:spcBef>
              <a:defRPr/>
            </a:pPr>
            <a:r>
              <a:rPr lang="en-US" altLang="zh-CN" sz="2800" dirty="0" smtClean="0">
                <a:latin typeface="Arial" panose="020B0604020202020204" pitchFamily="34" charset="0"/>
                <a:cs typeface="Arial" panose="020B0604020202020204" pitchFamily="34" charset="0"/>
              </a:rPr>
              <a:t>下单买进卖出，来去疾如飞燕。</a:t>
            </a:r>
          </a:p>
        </p:txBody>
      </p:sp>
      <p:sp>
        <p:nvSpPr>
          <p:cNvPr id="14" name="TextBox 13"/>
          <p:cNvSpPr txBox="1"/>
          <p:nvPr/>
        </p:nvSpPr>
        <p:spPr>
          <a:xfrm>
            <a:off x="539388" y="3713774"/>
            <a:ext cx="8104578" cy="523220"/>
          </a:xfrm>
          <a:prstGeom prst="rect">
            <a:avLst/>
          </a:prstGeom>
          <a:noFill/>
        </p:spPr>
        <p:txBody>
          <a:bodyPr wrap="square" rtlCol="0">
            <a:spAutoFit/>
          </a:bodyPr>
          <a:lstStyle/>
          <a:p>
            <a:pPr>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zh-CN" altLang="en-US" sz="2800" b="1" dirty="0" smtClean="0">
                <a:solidFill>
                  <a:srgbClr val="0C9CDB"/>
                </a:solidFill>
                <a:latin typeface="Arial" panose="020B0604020202020204" pitchFamily="34" charset="0"/>
                <a:cs typeface="Arial" panose="020B0604020202020204" pitchFamily="34" charset="0"/>
              </a:rPr>
              <a:t>Analysis</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5" name="TextBox 14"/>
          <p:cNvSpPr txBox="1"/>
          <p:nvPr/>
        </p:nvSpPr>
        <p:spPr>
          <a:xfrm>
            <a:off x="539388" y="4266372"/>
            <a:ext cx="8104578" cy="609398"/>
          </a:xfrm>
          <a:prstGeom prst="rect">
            <a:avLst/>
          </a:prstGeom>
          <a:noFill/>
        </p:spPr>
        <p:txBody>
          <a:bodyPr wrap="square" rtlCol="0">
            <a:spAutoFit/>
          </a:bodyPr>
          <a:lstStyle/>
          <a:p>
            <a:pPr>
              <a:lnSpc>
                <a:spcPct val="120000"/>
              </a:lnSpc>
              <a:defRPr/>
            </a:pPr>
            <a:r>
              <a:rPr lang="zh-CN" altLang="en-US" sz="2800" dirty="0" smtClean="0">
                <a:solidFill>
                  <a:srgbClr val="0C9CDB"/>
                </a:solidFill>
                <a:latin typeface="Arial" panose="020B0604020202020204" pitchFamily="34" charset="0"/>
                <a:cs typeface="Arial" panose="020B0604020202020204" pitchFamily="34" charset="0"/>
              </a:rPr>
              <a:t>This is a simile.</a:t>
            </a:r>
            <a:endParaRPr lang="en-US" altLang="zh-CN" sz="2800" dirty="0" smtClean="0">
              <a:solidFill>
                <a:srgbClr val="0C9CDB"/>
              </a:solidFill>
              <a:latin typeface="Arial" panose="020B0604020202020204" pitchFamily="34" charset="0"/>
              <a:cs typeface="Arial" panose="020B0604020202020204" pitchFamily="34" charset="0"/>
            </a:endParaRPr>
          </a:p>
        </p:txBody>
      </p:sp>
      <p:sp>
        <p:nvSpPr>
          <p:cNvPr id="9" name="矩形 8"/>
          <p:cNvSpPr/>
          <p:nvPr/>
        </p:nvSpPr>
        <p:spPr>
          <a:xfrm>
            <a:off x="0" y="692696"/>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lide(fromTop)">
                                      <p:cBhvr>
                                        <p:cTn id="22" dur="500"/>
                                        <p:tgtEl>
                                          <p:spTgt spid="15"/>
                                        </p:tgtEl>
                                      </p:cBhvr>
                                    </p:animEffect>
                                  </p:childTnLst>
                                </p:cTn>
                              </p:par>
                            </p:childTnLst>
                          </p:cTn>
                        </p:par>
                        <p:par>
                          <p:cTn id="23" fill="hold">
                            <p:stCondLst>
                              <p:cond delay="500"/>
                            </p:stCondLst>
                            <p:childTnLst>
                              <p:par>
                                <p:cTn id="24" presetID="1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lide(fromLeft)">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slide(fromTop)">
                                      <p:cBhvr>
                                        <p:cTn id="31" dur="500"/>
                                        <p:tgtEl>
                                          <p:spTgt spid="13"/>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12" grpId="0"/>
      <p:bldP spid="13" grpId="0"/>
      <p:bldP spid="14" grpId="0"/>
      <p:bldP spid="15" grpId="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3194721"/>
          </a:xfrm>
          <a:prstGeom prst="rect">
            <a:avLst/>
          </a:prstGeom>
          <a:noFill/>
        </p:spPr>
        <p:txBody>
          <a:bodyPr wrap="square" rtlCol="0">
            <a:spAutoFit/>
          </a:bodyPr>
          <a:lstStyle/>
          <a:p>
            <a:pPr algn="just">
              <a:lnSpc>
                <a:spcPct val="120000"/>
              </a:lnSpc>
            </a:pPr>
            <a:r>
              <a:rPr lang="zh-CN" altLang="en-US" sz="2800" dirty="0" smtClean="0">
                <a:solidFill>
                  <a:srgbClr val="333333"/>
                </a:solidFill>
                <a:latin typeface="Arial" panose="020B0604020202020204" pitchFamily="34" charset="0"/>
                <a:cs typeface="Arial" panose="020B0604020202020204" pitchFamily="34" charset="0"/>
              </a:rPr>
              <a:t>3   Pitcher, still mildly curious, noticed a difference in her ways this morning. Instead of going straight into the adjoining room, where her desk was, she </a:t>
            </a:r>
            <a:r>
              <a:rPr lang="zh-CN" altLang="en-US" sz="2800" u="sng" dirty="0" smtClean="0">
                <a:solidFill>
                  <a:srgbClr val="F79646"/>
                </a:solidFill>
                <a:latin typeface="Arial" panose="020B0604020202020204" pitchFamily="34" charset="0"/>
                <a:cs typeface="Arial" panose="020B0604020202020204" pitchFamily="34" charset="0"/>
              </a:rPr>
              <a:t>lingered</a:t>
            </a:r>
            <a:r>
              <a:rPr lang="zh-CN" altLang="en-US" sz="2800" dirty="0" smtClean="0">
                <a:solidFill>
                  <a:srgbClr val="333333"/>
                </a:solidFill>
                <a:latin typeface="Arial" panose="020B0604020202020204" pitchFamily="34" charset="0"/>
                <a:cs typeface="Arial" panose="020B0604020202020204" pitchFamily="34" charset="0"/>
              </a:rPr>
              <a:t>, slightly hesitating, in the outer office. Once she moved over by Maxwell</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s desk, near enough for him to be aware of her presence.</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13"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14"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15"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16"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pic>
        <p:nvPicPr>
          <p:cNvPr id="9" name="图片 2"/>
          <p:cNvPicPr>
            <a:picLocks noChangeAspect="1" noChangeArrowheads="1"/>
          </p:cNvPicPr>
          <p:nvPr/>
        </p:nvPicPr>
        <p:blipFill>
          <a:blip r:embed="rId9" cstate="print"/>
          <a:srcRect/>
          <a:stretch>
            <a:fillRect/>
          </a:stretch>
        </p:blipFill>
        <p:spPr bwMode="auto">
          <a:xfrm>
            <a:off x="5076056" y="3933056"/>
            <a:ext cx="3438525" cy="2095500"/>
          </a:xfrm>
          <a:prstGeom prst="rect">
            <a:avLst/>
          </a:prstGeom>
          <a:noFill/>
          <a:ln w="9525">
            <a:noFill/>
            <a:miter lim="800000"/>
            <a:headEnd/>
            <a:tailEnd/>
          </a:ln>
        </p:spPr>
      </p:pic>
      <p:sp>
        <p:nvSpPr>
          <p:cNvPr id="10" name="矩形 9">
            <a:hlinkClick r:id="rId10" action="ppaction://hlinksldjump"/>
          </p:cNvPr>
          <p:cNvSpPr/>
          <p:nvPr/>
        </p:nvSpPr>
        <p:spPr>
          <a:xfrm>
            <a:off x="539552" y="2348880"/>
            <a:ext cx="151216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2357422" y="29916"/>
            <a:ext cx="5500726" cy="461665"/>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itchFamily="34" charset="0"/>
              </a:rPr>
              <a:t>The Romance of a Busy Broker</a:t>
            </a:r>
            <a:endParaRPr lang="zh-CN" altLang="en-US" sz="2400" dirty="0" smtClean="0">
              <a:solidFill>
                <a:schemeClr val="bg1"/>
              </a:solidFill>
              <a:latin typeface="Arial Rounded MT Bold" pitchFamily="34" charset="0"/>
              <a:cs typeface="Arial" panose="020B0604020202020204" pitchFamily="34" charset="0"/>
            </a:endParaRPr>
          </a:p>
        </p:txBody>
      </p:sp>
      <p:pic>
        <p:nvPicPr>
          <p:cNvPr id="12" name="03.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1" cstate="print"/>
          <a:stretch>
            <a:fillRect/>
          </a:stretch>
        </p:blipFill>
        <p:spPr>
          <a:xfrm>
            <a:off x="9396536" y="1412776"/>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Right)">
                                      <p:cBhvr>
                                        <p:cTn id="7" dur="500"/>
                                        <p:tgtEl>
                                          <p:spTgt spid="1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Right)">
                                      <p:cBhvr>
                                        <p:cTn id="11" dur="500"/>
                                        <p:tgtEl>
                                          <p:spTgt spid="14"/>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Right)">
                                      <p:cBhvr>
                                        <p:cTn id="15" dur="500"/>
                                        <p:tgtEl>
                                          <p:spTgt spid="15"/>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lide(fromRigh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2"/>
                </p:tgtEl>
              </p:cMediaNode>
            </p:audio>
            <p:seq concurrent="1" nextAc="seek">
              <p:cTn id="21" restart="whenNotActive" fill="hold" evtFilter="cancelBubble" nodeType="interactiveSeq">
                <p:stCondLst>
                  <p:cond evt="onClick" delay="0">
                    <p:tgtEl>
                      <p:spTgt spid="13"/>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2"/>
                                        </p:tgtEl>
                                      </p:cBhvr>
                                    </p:cmd>
                                  </p:childTnLst>
                                </p:cTn>
                              </p:par>
                            </p:childTnLst>
                          </p:cTn>
                        </p:par>
                      </p:childTnLst>
                    </p:cTn>
                  </p:par>
                </p:childTnLst>
              </p:cTn>
              <p:nextCondLst>
                <p:cond evt="onClick" delay="0">
                  <p:tgtEl>
                    <p:spTgt spid="13"/>
                  </p:tgtEl>
                </p:cond>
              </p:nextCondLst>
            </p:seq>
            <p:seq concurrent="1" nextAc="seek">
              <p:cTn id="26" restart="whenNotActive" fill="hold" evtFilter="cancelBubble" nodeType="interactiveSeq">
                <p:stCondLst>
                  <p:cond evt="onClick" delay="0">
                    <p:tgtEl>
                      <p:spTgt spid="14"/>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2"/>
                                        </p:tgtEl>
                                      </p:cBhvr>
                                    </p:cmd>
                                  </p:childTnLst>
                                </p:cTn>
                              </p:par>
                            </p:childTnLst>
                          </p:cTn>
                        </p:par>
                      </p:childTnLst>
                    </p:cTn>
                  </p:par>
                </p:childTnLst>
              </p:cTn>
              <p:nextCondLst>
                <p:cond evt="onClick" delay="0">
                  <p:tgtEl>
                    <p:spTgt spid="14"/>
                  </p:tgtEl>
                </p:cond>
              </p:nextCondLst>
            </p:seq>
            <p:seq concurrent="1" nextAc="seek">
              <p:cTn id="31" restart="whenNotActive" fill="hold" evtFilter="cancelBubble" nodeType="interactiveSeq">
                <p:stCondLst>
                  <p:cond evt="onClick" delay="0">
                    <p:tgtEl>
                      <p:spTgt spid="15"/>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2"/>
                                        </p:tgtEl>
                                      </p:cBhvr>
                                    </p:cmd>
                                  </p:childTnLst>
                                </p:cTn>
                              </p:par>
                            </p:childTnLst>
                          </p:cTn>
                        </p:par>
                      </p:childTnLst>
                    </p:cTn>
                  </p:par>
                </p:childTnLst>
              </p:cTn>
              <p:nextCondLst>
                <p:cond evt="onClick" delay="0">
                  <p:tgtEl>
                    <p:spTgt spid="15"/>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123658"/>
          </a:xfrm>
          <a:prstGeom prst="rect">
            <a:avLst/>
          </a:prstGeom>
          <a:noFill/>
        </p:spPr>
        <p:txBody>
          <a:bodyPr wrap="square" rtlCol="0">
            <a:spAutoFit/>
          </a:bodyPr>
          <a:lstStyle/>
          <a:p>
            <a:pPr marL="535305" indent="-535305">
              <a:lnSpc>
                <a:spcPct val="110000"/>
              </a:lnSpc>
            </a:pPr>
            <a:r>
              <a:rPr lang="en-US" altLang="zh-CN" sz="2400" dirty="0" smtClean="0">
                <a:solidFill>
                  <a:srgbClr val="333333"/>
                </a:solidFill>
                <a:latin typeface="Arial" panose="020B0604020202020204" pitchFamily="34" charset="0"/>
                <a:cs typeface="Arial" panose="020B0604020202020204" pitchFamily="34" charset="0"/>
              </a:rPr>
              <a:t>22. </a:t>
            </a:r>
            <a:r>
              <a:rPr lang="zh-CN" altLang="en-US" sz="2400" dirty="0" smtClean="0">
                <a:solidFill>
                  <a:srgbClr val="333333"/>
                </a:solidFill>
                <a:latin typeface="Arial" panose="020B0604020202020204" pitchFamily="34" charset="0"/>
                <a:cs typeface="Arial" panose="020B0604020202020204" pitchFamily="34" charset="0"/>
              </a:rPr>
              <a:t>… the man was working like some high-geared, delicate, strong machine — strung to full tension, going at full speed, accurate, never hesitating, with the proper word and decision and act ready and prompt as clockwork. </a:t>
            </a:r>
            <a:r>
              <a:rPr lang="en-US" altLang="zh-CN" sz="24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4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19)</a:t>
            </a:r>
            <a:r>
              <a:rPr lang="zh-CN" altLang="en-US" sz="2400" dirty="0" smtClean="0">
                <a:solidFill>
                  <a:srgbClr val="333333"/>
                </a:solidFill>
                <a:latin typeface="Arial" panose="020B0604020202020204" pitchFamily="34" charset="0"/>
                <a:cs typeface="Arial" panose="020B0604020202020204" pitchFamily="34" charset="0"/>
              </a:rPr>
              <a:t> </a:t>
            </a:r>
            <a:endParaRPr lang="zh-CN" altLang="en-US" sz="24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2852936"/>
            <a:ext cx="8104578" cy="523220"/>
          </a:xfrm>
          <a:prstGeom prst="rect">
            <a:avLst/>
          </a:prstGeom>
          <a:noFill/>
        </p:spPr>
        <p:txBody>
          <a:bodyPr wrap="square" rtlCol="0">
            <a:spAutoFit/>
          </a:bodyPr>
          <a:lstStyle/>
          <a:p>
            <a:pPr>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zh-CN" altLang="en-US" sz="2800" b="1" dirty="0" smtClean="0">
                <a:solidFill>
                  <a:srgbClr val="0C9CDB"/>
                </a:solidFill>
                <a:latin typeface="Arial" panose="020B0604020202020204" pitchFamily="34" charset="0"/>
                <a:cs typeface="Arial" panose="020B0604020202020204" pitchFamily="34" charset="0"/>
              </a:rPr>
              <a:t>Analysis</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1" name="TextBox 10"/>
          <p:cNvSpPr txBox="1"/>
          <p:nvPr/>
        </p:nvSpPr>
        <p:spPr>
          <a:xfrm>
            <a:off x="539388" y="3405534"/>
            <a:ext cx="8104578" cy="2904641"/>
          </a:xfrm>
          <a:prstGeom prst="rect">
            <a:avLst/>
          </a:prstGeom>
          <a:noFill/>
        </p:spPr>
        <p:txBody>
          <a:bodyPr wrap="square" rtlCol="0">
            <a:spAutoFit/>
          </a:bodyPr>
          <a:lstStyle/>
          <a:p>
            <a:pPr>
              <a:lnSpc>
                <a:spcPct val="110000"/>
              </a:lnSpc>
            </a:pPr>
            <a:r>
              <a:rPr lang="zh-CN" altLang="en-US" sz="2400" dirty="0" smtClean="0">
                <a:solidFill>
                  <a:srgbClr val="0C9CDB"/>
                </a:solidFill>
                <a:latin typeface="Arial" panose="020B0604020202020204" pitchFamily="34" charset="0"/>
                <a:cs typeface="Arial" panose="020B0604020202020204" pitchFamily="34" charset="0"/>
              </a:rPr>
              <a:t>This is simile and parallelism. Here the author successfully depicts a busy machine-like broker by applying a string of short adjectives such as </a:t>
            </a:r>
            <a:r>
              <a:rPr lang="en-US" altLang="zh-CN" sz="2400" dirty="0" smtClean="0">
                <a:solidFill>
                  <a:srgbClr val="0C9CDB"/>
                </a:solidFill>
                <a:latin typeface="Arial" panose="020B0604020202020204" pitchFamily="34" charset="0"/>
                <a:cs typeface="Arial" panose="020B0604020202020204" pitchFamily="34" charset="0"/>
              </a:rPr>
              <a:t>“</a:t>
            </a:r>
            <a:r>
              <a:rPr lang="zh-CN" altLang="en-US" sz="2400" dirty="0" smtClean="0">
                <a:solidFill>
                  <a:srgbClr val="0C9CDB"/>
                </a:solidFill>
                <a:latin typeface="Arial" panose="020B0604020202020204" pitchFamily="34" charset="0"/>
                <a:cs typeface="Arial" panose="020B0604020202020204" pitchFamily="34" charset="0"/>
              </a:rPr>
              <a:t>high-geared</a:t>
            </a:r>
            <a:r>
              <a:rPr lang="en-US" altLang="zh-CN" sz="2400" dirty="0" smtClean="0">
                <a:solidFill>
                  <a:srgbClr val="0C9CDB"/>
                </a:solidFill>
                <a:latin typeface="Arial" panose="020B0604020202020204" pitchFamily="34" charset="0"/>
                <a:cs typeface="Arial" panose="020B0604020202020204" pitchFamily="34" charset="0"/>
              </a:rPr>
              <a:t>”</a:t>
            </a:r>
            <a:r>
              <a:rPr lang="zh-CN" altLang="en-US" sz="2400" dirty="0" smtClean="0">
                <a:solidFill>
                  <a:srgbClr val="0C9CDB"/>
                </a:solidFill>
                <a:latin typeface="Arial" panose="020B0604020202020204" pitchFamily="34" charset="0"/>
                <a:cs typeface="Arial" panose="020B0604020202020204" pitchFamily="34" charset="0"/>
              </a:rPr>
              <a:t>, </a:t>
            </a:r>
            <a:r>
              <a:rPr lang="en-US" altLang="zh-CN" sz="2400" dirty="0" smtClean="0">
                <a:solidFill>
                  <a:srgbClr val="0C9CDB"/>
                </a:solidFill>
                <a:latin typeface="Arial" panose="020B0604020202020204" pitchFamily="34" charset="0"/>
                <a:cs typeface="Arial" panose="020B0604020202020204" pitchFamily="34" charset="0"/>
              </a:rPr>
              <a:t>“</a:t>
            </a:r>
            <a:r>
              <a:rPr lang="zh-CN" altLang="en-US" sz="2400" dirty="0" smtClean="0">
                <a:solidFill>
                  <a:srgbClr val="0C9CDB"/>
                </a:solidFill>
                <a:latin typeface="Arial" panose="020B0604020202020204" pitchFamily="34" charset="0"/>
                <a:cs typeface="Arial" panose="020B0604020202020204" pitchFamily="34" charset="0"/>
              </a:rPr>
              <a:t>delicate</a:t>
            </a:r>
            <a:r>
              <a:rPr lang="en-US" altLang="zh-CN" sz="2400" dirty="0" smtClean="0">
                <a:solidFill>
                  <a:srgbClr val="0C9CDB"/>
                </a:solidFill>
                <a:latin typeface="Arial" panose="020B0604020202020204" pitchFamily="34" charset="0"/>
                <a:cs typeface="Arial" panose="020B0604020202020204" pitchFamily="34" charset="0"/>
              </a:rPr>
              <a:t>”</a:t>
            </a:r>
            <a:r>
              <a:rPr lang="zh-CN" altLang="en-US" sz="2400" dirty="0" smtClean="0">
                <a:solidFill>
                  <a:srgbClr val="0C9CDB"/>
                </a:solidFill>
                <a:latin typeface="Arial" panose="020B0604020202020204" pitchFamily="34" charset="0"/>
                <a:cs typeface="Arial" panose="020B0604020202020204" pitchFamily="34" charset="0"/>
              </a:rPr>
              <a:t>, </a:t>
            </a:r>
            <a:r>
              <a:rPr lang="en-US" altLang="zh-CN" sz="2400" dirty="0" smtClean="0">
                <a:solidFill>
                  <a:srgbClr val="0C9CDB"/>
                </a:solidFill>
                <a:latin typeface="Arial" panose="020B0604020202020204" pitchFamily="34" charset="0"/>
                <a:cs typeface="Arial" panose="020B0604020202020204" pitchFamily="34" charset="0"/>
              </a:rPr>
              <a:t>“</a:t>
            </a:r>
            <a:r>
              <a:rPr lang="zh-CN" altLang="en-US" sz="2400" dirty="0" smtClean="0">
                <a:solidFill>
                  <a:srgbClr val="0C9CDB"/>
                </a:solidFill>
                <a:latin typeface="Arial" panose="020B0604020202020204" pitchFamily="34" charset="0"/>
                <a:cs typeface="Arial" panose="020B0604020202020204" pitchFamily="34" charset="0"/>
              </a:rPr>
              <a:t>strong</a:t>
            </a:r>
            <a:r>
              <a:rPr lang="en-US" altLang="zh-CN" sz="2400" dirty="0" smtClean="0">
                <a:solidFill>
                  <a:srgbClr val="0C9CDB"/>
                </a:solidFill>
                <a:latin typeface="Arial" panose="020B0604020202020204" pitchFamily="34" charset="0"/>
                <a:cs typeface="Arial" panose="020B0604020202020204" pitchFamily="34" charset="0"/>
              </a:rPr>
              <a:t>”</a:t>
            </a:r>
            <a:r>
              <a:rPr lang="zh-CN" altLang="en-US" sz="2400" dirty="0" smtClean="0">
                <a:solidFill>
                  <a:srgbClr val="0C9CDB"/>
                </a:solidFill>
                <a:latin typeface="Arial" panose="020B0604020202020204" pitchFamily="34" charset="0"/>
                <a:cs typeface="Arial" panose="020B0604020202020204" pitchFamily="34" charset="0"/>
              </a:rPr>
              <a:t>, and a string of phrases such as </a:t>
            </a:r>
            <a:r>
              <a:rPr lang="en-US" altLang="zh-CN" sz="2400" dirty="0" smtClean="0">
                <a:solidFill>
                  <a:srgbClr val="0C9CDB"/>
                </a:solidFill>
                <a:latin typeface="Arial" panose="020B0604020202020204" pitchFamily="34" charset="0"/>
                <a:cs typeface="Arial" panose="020B0604020202020204" pitchFamily="34" charset="0"/>
              </a:rPr>
              <a:t>“</a:t>
            </a:r>
            <a:r>
              <a:rPr lang="zh-CN" altLang="en-US" sz="2400" dirty="0" smtClean="0">
                <a:solidFill>
                  <a:srgbClr val="0C9CDB"/>
                </a:solidFill>
                <a:latin typeface="Arial" panose="020B0604020202020204" pitchFamily="34" charset="0"/>
                <a:cs typeface="Arial" panose="020B0604020202020204" pitchFamily="34" charset="0"/>
              </a:rPr>
              <a:t>strung to full tension</a:t>
            </a:r>
            <a:r>
              <a:rPr lang="en-US" altLang="zh-CN" sz="2400" dirty="0" smtClean="0">
                <a:solidFill>
                  <a:srgbClr val="0C9CDB"/>
                </a:solidFill>
                <a:latin typeface="Arial" panose="020B0604020202020204" pitchFamily="34" charset="0"/>
                <a:cs typeface="Arial" panose="020B0604020202020204" pitchFamily="34" charset="0"/>
              </a:rPr>
              <a:t>”</a:t>
            </a:r>
            <a:r>
              <a:rPr lang="zh-CN" altLang="en-US" sz="2400" dirty="0" smtClean="0">
                <a:solidFill>
                  <a:srgbClr val="0C9CDB"/>
                </a:solidFill>
                <a:latin typeface="Arial" panose="020B0604020202020204" pitchFamily="34" charset="0"/>
                <a:cs typeface="Arial" panose="020B0604020202020204" pitchFamily="34" charset="0"/>
              </a:rPr>
              <a:t> and </a:t>
            </a:r>
            <a:r>
              <a:rPr lang="en-US" altLang="zh-CN" sz="2400" dirty="0" smtClean="0">
                <a:solidFill>
                  <a:srgbClr val="0C9CDB"/>
                </a:solidFill>
                <a:latin typeface="Arial" panose="020B0604020202020204" pitchFamily="34" charset="0"/>
                <a:cs typeface="Arial" panose="020B0604020202020204" pitchFamily="34" charset="0"/>
              </a:rPr>
              <a:t>“</a:t>
            </a:r>
            <a:r>
              <a:rPr lang="zh-CN" altLang="en-US" sz="2400" dirty="0" smtClean="0">
                <a:solidFill>
                  <a:srgbClr val="0C9CDB"/>
                </a:solidFill>
                <a:latin typeface="Arial" panose="020B0604020202020204" pitchFamily="34" charset="0"/>
                <a:cs typeface="Arial" panose="020B0604020202020204" pitchFamily="34" charset="0"/>
              </a:rPr>
              <a:t>going at full speed</a:t>
            </a:r>
            <a:r>
              <a:rPr lang="en-US" altLang="zh-CN" sz="2400" dirty="0" smtClean="0">
                <a:solidFill>
                  <a:srgbClr val="0C9CDB"/>
                </a:solidFill>
                <a:latin typeface="Arial" panose="020B0604020202020204" pitchFamily="34" charset="0"/>
                <a:cs typeface="Arial" panose="020B0604020202020204" pitchFamily="34" charset="0"/>
              </a:rPr>
              <a:t>”</a:t>
            </a:r>
            <a:r>
              <a:rPr lang="zh-CN" altLang="en-US" sz="2400" dirty="0" smtClean="0">
                <a:solidFill>
                  <a:srgbClr val="0C9CDB"/>
                </a:solidFill>
                <a:latin typeface="Arial" panose="020B0604020202020204" pitchFamily="34" charset="0"/>
                <a:cs typeface="Arial" panose="020B0604020202020204" pitchFamily="34" charset="0"/>
              </a:rPr>
              <a:t>. These paralleled words and phrases work together to create a fast rhythm, which conveys to the reader the tension the broker faced every day.</a:t>
            </a:r>
            <a:endParaRPr lang="zh-CN" altLang="en-US" sz="2400" dirty="0">
              <a:solidFill>
                <a:srgbClr val="0C9CDB"/>
              </a:solidFill>
              <a:latin typeface="Arial" panose="020B0604020202020204" pitchFamily="34" charset="0"/>
              <a:cs typeface="Arial" panose="020B0604020202020204" pitchFamily="34" charset="0"/>
            </a:endParaRPr>
          </a:p>
        </p:txBody>
      </p:sp>
      <p:sp>
        <p:nvSpPr>
          <p:cNvPr id="9" name="矩形 8"/>
          <p:cNvSpPr/>
          <p:nvPr/>
        </p:nvSpPr>
        <p:spPr>
          <a:xfrm>
            <a:off x="0" y="692696"/>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123658"/>
          </a:xfrm>
          <a:prstGeom prst="rect">
            <a:avLst/>
          </a:prstGeom>
          <a:noFill/>
        </p:spPr>
        <p:txBody>
          <a:bodyPr wrap="square" rtlCol="0">
            <a:spAutoFit/>
          </a:bodyPr>
          <a:lstStyle/>
          <a:p>
            <a:pPr marL="535305" indent="-535305">
              <a:lnSpc>
                <a:spcPct val="110000"/>
              </a:lnSpc>
            </a:pPr>
            <a:r>
              <a:rPr lang="en-US" altLang="zh-CN" sz="2400" dirty="0" smtClean="0">
                <a:solidFill>
                  <a:srgbClr val="333333"/>
                </a:solidFill>
                <a:latin typeface="Arial" panose="020B0604020202020204" pitchFamily="34" charset="0"/>
                <a:cs typeface="Arial" panose="020B0604020202020204" pitchFamily="34" charset="0"/>
              </a:rPr>
              <a:t>22. </a:t>
            </a:r>
            <a:r>
              <a:rPr lang="zh-CN" altLang="en-US" sz="2400" dirty="0" smtClean="0">
                <a:solidFill>
                  <a:srgbClr val="333333"/>
                </a:solidFill>
                <a:latin typeface="Arial" panose="020B0604020202020204" pitchFamily="34" charset="0"/>
                <a:cs typeface="Arial" panose="020B0604020202020204" pitchFamily="34" charset="0"/>
              </a:rPr>
              <a:t>… the man was working like some high-geared, delicate, strong machine — strung to full tension, going at full speed, accurate, never hesitating, with the proper word and decision and act ready and prompt as clockwork. </a:t>
            </a:r>
            <a:r>
              <a:rPr lang="en-US" altLang="zh-CN" sz="24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4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19)</a:t>
            </a:r>
            <a:r>
              <a:rPr lang="zh-CN" altLang="en-US" sz="2400" dirty="0" smtClean="0">
                <a:solidFill>
                  <a:srgbClr val="333333"/>
                </a:solidFill>
                <a:latin typeface="Arial" panose="020B0604020202020204" pitchFamily="34" charset="0"/>
                <a:cs typeface="Arial" panose="020B0604020202020204" pitchFamily="34" charset="0"/>
              </a:rPr>
              <a:t> </a:t>
            </a:r>
            <a:endParaRPr lang="zh-CN" altLang="en-US" sz="24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2852936"/>
            <a:ext cx="8104578" cy="523220"/>
          </a:xfrm>
          <a:prstGeom prst="rect">
            <a:avLst/>
          </a:prstGeom>
          <a:noFill/>
        </p:spPr>
        <p:txBody>
          <a:bodyPr wrap="square" rtlCol="0">
            <a:spAutoFit/>
          </a:bodyPr>
          <a:lstStyle/>
          <a:p>
            <a:pPr>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800" b="1" dirty="0" smtClean="0">
                <a:solidFill>
                  <a:srgbClr val="0C9CDB"/>
                </a:solidFill>
                <a:latin typeface="Arial" panose="020B0604020202020204" pitchFamily="34" charset="0"/>
                <a:cs typeface="Arial" panose="020B0604020202020204" pitchFamily="34" charset="0"/>
              </a:rPr>
              <a:t>Translation</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1" name="TextBox 10"/>
          <p:cNvSpPr txBox="1"/>
          <p:nvPr/>
        </p:nvSpPr>
        <p:spPr>
          <a:xfrm>
            <a:off x="539388" y="3405534"/>
            <a:ext cx="8104578" cy="1569660"/>
          </a:xfrm>
          <a:prstGeom prst="rect">
            <a:avLst/>
          </a:prstGeom>
          <a:noFill/>
        </p:spPr>
        <p:txBody>
          <a:bodyPr wrap="square" rtlCol="0">
            <a:spAutoFit/>
          </a:bodyPr>
          <a:lstStyle/>
          <a:p>
            <a:pPr>
              <a:spcBef>
                <a:spcPct val="0"/>
              </a:spcBef>
              <a:defRPr/>
            </a:pPr>
            <a:r>
              <a:rPr lang="zh-CN" altLang="en-US" sz="2400" dirty="0" smtClean="0">
                <a:latin typeface="+mn-ea"/>
              </a:rPr>
              <a:t>他就像一台高速运转、精密而强大的机器那样工作着——精神绷紧到最大限度，开足马力，准确精密，从不犹豫，言语、决策和行动都像机械装置那般，正确无误，准备充分，反应迅速。</a:t>
            </a:r>
          </a:p>
        </p:txBody>
      </p:sp>
      <p:sp>
        <p:nvSpPr>
          <p:cNvPr id="9" name="矩形 8"/>
          <p:cNvSpPr/>
          <p:nvPr/>
        </p:nvSpPr>
        <p:spPr>
          <a:xfrm>
            <a:off x="0" y="692696"/>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23220"/>
          </a:xfrm>
          <a:prstGeom prst="rect">
            <a:avLst/>
          </a:prstGeom>
          <a:noFill/>
        </p:spPr>
        <p:txBody>
          <a:bodyPr wrap="square" rtlCol="0">
            <a:spAutoFit/>
          </a:bodyPr>
          <a:lstStyle/>
          <a:p>
            <a:r>
              <a:rPr lang="en-US" altLang="zh-CN" sz="2800" dirty="0" smtClean="0">
                <a:solidFill>
                  <a:srgbClr val="333333"/>
                </a:solidFill>
                <a:latin typeface="Arial" panose="020B0604020202020204" pitchFamily="34" charset="0"/>
                <a:cs typeface="Arial" panose="020B0604020202020204" pitchFamily="34" charset="0"/>
              </a:rPr>
              <a:t>23. </a:t>
            </a:r>
            <a:r>
              <a:rPr lang="zh-CN" altLang="en-US" sz="2800" dirty="0" smtClean="0">
                <a:solidFill>
                  <a:srgbClr val="F79646"/>
                </a:solidFill>
                <a:latin typeface="Arial" panose="020B0604020202020204" pitchFamily="34" charset="0"/>
                <a:cs typeface="Arial" panose="020B0604020202020204" pitchFamily="34" charset="0"/>
              </a:rPr>
              <a:t>string</a:t>
            </a:r>
            <a:r>
              <a:rPr lang="zh-CN" altLang="en-US" sz="2800" dirty="0" smtClean="0">
                <a:solidFill>
                  <a:srgbClr val="333333"/>
                </a:solidFill>
                <a:latin typeface="Arial" panose="020B0604020202020204" pitchFamily="34" charset="0"/>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19)</a:t>
            </a:r>
            <a:r>
              <a:rPr lang="zh-CN" altLang="en-US" sz="2800" dirty="0" smtClean="0">
                <a:solidFill>
                  <a:srgbClr val="333333"/>
                </a:solidFill>
                <a:latin typeface="Arial" panose="020B0604020202020204" pitchFamily="34" charset="0"/>
                <a:cs typeface="Arial" panose="020B0604020202020204" pitchFamily="34" charset="0"/>
              </a:rPr>
              <a:t>: </a:t>
            </a:r>
            <a:r>
              <a:rPr lang="zh-CN" altLang="en-US" sz="2800" i="1" dirty="0" smtClean="0">
                <a:solidFill>
                  <a:srgbClr val="333333"/>
                </a:solidFill>
                <a:latin typeface="Arial" panose="020B0604020202020204" pitchFamily="34" charset="0"/>
                <a:cs typeface="Arial" panose="020B0604020202020204" pitchFamily="34" charset="0"/>
              </a:rPr>
              <a:t>v.</a:t>
            </a:r>
            <a:r>
              <a:rPr lang="zh-CN" altLang="en-US" sz="2800" dirty="0" smtClean="0">
                <a:solidFill>
                  <a:srgbClr val="333333"/>
                </a:solidFill>
                <a:latin typeface="Arial" panose="020B0604020202020204" pitchFamily="34" charset="0"/>
                <a:cs typeface="Arial" panose="020B0604020202020204" pitchFamily="34" charset="0"/>
              </a:rPr>
              <a:t> to stretch out or extend</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2060848"/>
            <a:ext cx="5040724" cy="523220"/>
          </a:xfrm>
          <a:prstGeom prst="rect">
            <a:avLst/>
          </a:prstGeom>
          <a:noFill/>
        </p:spPr>
        <p:txBody>
          <a:bodyPr wrap="square" rtlCol="0">
            <a:spAutoFit/>
          </a:bodyPr>
          <a:lstStyle/>
          <a:p>
            <a:r>
              <a:rPr lang="zh-CN" altLang="en-US" sz="2800" dirty="0" smtClean="0"/>
              <a:t>不要把网球拍的弦绷太紧了。</a:t>
            </a:r>
            <a:endParaRPr lang="zh-CN" altLang="en-US" sz="2800" dirty="0"/>
          </a:p>
        </p:txBody>
      </p:sp>
      <p:sp>
        <p:nvSpPr>
          <p:cNvPr id="15" name="TextBox 14"/>
          <p:cNvSpPr txBox="1"/>
          <p:nvPr/>
        </p:nvSpPr>
        <p:spPr>
          <a:xfrm>
            <a:off x="539388" y="2636912"/>
            <a:ext cx="7318760" cy="523220"/>
          </a:xfrm>
          <a:prstGeom prst="rect">
            <a:avLst/>
          </a:prstGeom>
          <a:noFill/>
        </p:spPr>
        <p:txBody>
          <a:bodyPr wrap="square" rtlCol="0">
            <a:spAutoFit/>
          </a:bodyPr>
          <a:lstStyle/>
          <a:p>
            <a:pPr marL="357505"/>
            <a:r>
              <a:rPr lang="zh-CN" altLang="en-US" sz="2800" dirty="0" smtClean="0">
                <a:solidFill>
                  <a:srgbClr val="333333"/>
                </a:solidFill>
                <a:latin typeface="Arial" panose="020B0604020202020204" pitchFamily="34" charset="0"/>
                <a:cs typeface="Arial" panose="020B0604020202020204" pitchFamily="34" charset="0"/>
              </a:rPr>
              <a:t> Don</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t </a:t>
            </a:r>
            <a:r>
              <a:rPr lang="zh-CN" altLang="en-US" sz="2800" dirty="0" smtClean="0">
                <a:solidFill>
                  <a:srgbClr val="F79646"/>
                </a:solidFill>
                <a:latin typeface="Arial" panose="020B0604020202020204" pitchFamily="34" charset="0"/>
                <a:cs typeface="Arial" panose="020B0604020202020204" pitchFamily="34" charset="0"/>
              </a:rPr>
              <a:t>string</a:t>
            </a:r>
            <a:r>
              <a:rPr lang="zh-CN" altLang="en-US" sz="2800" dirty="0" smtClean="0">
                <a:solidFill>
                  <a:srgbClr val="333333"/>
                </a:solidFill>
                <a:latin typeface="Arial" panose="020B0604020202020204" pitchFamily="34" charset="0"/>
                <a:cs typeface="Arial" panose="020B0604020202020204" pitchFamily="34" charset="0"/>
              </a:rPr>
              <a:t> your tennis racquet too tightly</a:t>
            </a:r>
            <a:r>
              <a:rPr lang="en-US" altLang="zh-CN" sz="2800" dirty="0" smtClean="0">
                <a:solidFill>
                  <a:srgbClr val="333333"/>
                </a:solidFill>
                <a:latin typeface="Arial" panose="020B0604020202020204" pitchFamily="34" charset="0"/>
                <a:cs typeface="Arial" panose="020B0604020202020204" pitchFamily="34" charset="0"/>
              </a:rPr>
              <a:t>.</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2708350"/>
            <a:ext cx="452775" cy="452775"/>
          </a:xfrm>
          <a:prstGeom prst="rect">
            <a:avLst/>
          </a:prstGeom>
          <a:noFill/>
        </p:spPr>
      </p:pic>
      <p:sp>
        <p:nvSpPr>
          <p:cNvPr id="10" name="TextBox 9"/>
          <p:cNvSpPr txBox="1"/>
          <p:nvPr/>
        </p:nvSpPr>
        <p:spPr>
          <a:xfrm>
            <a:off x="539388" y="1412776"/>
            <a:ext cx="8104578" cy="523220"/>
          </a:xfrm>
          <a:prstGeom prst="rect">
            <a:avLst/>
          </a:prstGeom>
          <a:noFill/>
        </p:spPr>
        <p:txBody>
          <a:bodyPr wrap="square" rtlCol="0">
            <a:spAutoFit/>
          </a:bodyPr>
          <a:lstStyle/>
          <a:p>
            <a:r>
              <a:rPr lang="zh-CN" altLang="en-US" sz="2800" dirty="0" smtClean="0">
                <a:solidFill>
                  <a:srgbClr val="333333"/>
                </a:solidFill>
                <a:latin typeface="Arial" panose="020B0604020202020204" pitchFamily="34" charset="0"/>
                <a:cs typeface="Arial" panose="020B0604020202020204" pitchFamily="34" charset="0"/>
              </a:rPr>
              <a:t>He </a:t>
            </a:r>
            <a:r>
              <a:rPr lang="zh-CN" altLang="en-US" sz="2800" dirty="0" smtClean="0">
                <a:solidFill>
                  <a:srgbClr val="F79646"/>
                </a:solidFill>
                <a:latin typeface="Arial" panose="020B0604020202020204" pitchFamily="34" charset="0"/>
                <a:cs typeface="Arial" panose="020B0604020202020204" pitchFamily="34" charset="0"/>
              </a:rPr>
              <a:t>strung</a:t>
            </a:r>
            <a:r>
              <a:rPr lang="zh-CN" altLang="en-US" sz="2800" dirty="0" smtClean="0">
                <a:solidFill>
                  <a:srgbClr val="333333"/>
                </a:solidFill>
                <a:latin typeface="Arial" panose="020B0604020202020204" pitchFamily="34" charset="0"/>
                <a:cs typeface="Arial" panose="020B0604020202020204" pitchFamily="34" charset="0"/>
              </a:rPr>
              <a:t> his bow.</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7" name="TextBox 16"/>
          <p:cNvSpPr txBox="1"/>
          <p:nvPr/>
        </p:nvSpPr>
        <p:spPr>
          <a:xfrm>
            <a:off x="539388" y="5086354"/>
            <a:ext cx="8104578" cy="1126462"/>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anose="020B0604020202020204" pitchFamily="34" charset="0"/>
                <a:cs typeface="Arial" panose="020B0604020202020204" pitchFamily="34" charset="0"/>
              </a:rPr>
              <a:t>There have been a</a:t>
            </a:r>
            <a:r>
              <a:rPr lang="en-US" altLang="zh-CN" sz="2800" dirty="0" smtClean="0">
                <a:solidFill>
                  <a:srgbClr val="F79646"/>
                </a:solidFill>
                <a:latin typeface="Arial" panose="020B0604020202020204" pitchFamily="34" charset="0"/>
                <a:cs typeface="Arial" panose="020B0604020202020204" pitchFamily="34" charset="0"/>
              </a:rPr>
              <a:t> string </a:t>
            </a:r>
            <a:r>
              <a:rPr lang="en-US" altLang="zh-CN" sz="2800" dirty="0" smtClean="0">
                <a:solidFill>
                  <a:srgbClr val="333333"/>
                </a:solidFill>
                <a:latin typeface="Arial" panose="020B0604020202020204" pitchFamily="34" charset="0"/>
                <a:cs typeface="Arial" panose="020B0604020202020204" pitchFamily="34" charset="0"/>
              </a:rPr>
              <a:t>of</a:t>
            </a:r>
            <a:r>
              <a:rPr lang="en-US" altLang="zh-CN" sz="2800" dirty="0" smtClean="0">
                <a:solidFill>
                  <a:srgbClr val="F79646"/>
                </a:solidFill>
                <a:latin typeface="Arial" panose="020B0604020202020204" pitchFamily="34" charset="0"/>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rPr>
              <a:t>airplane crashes lately.</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21" name="TextBox 20"/>
          <p:cNvSpPr txBox="1"/>
          <p:nvPr/>
        </p:nvSpPr>
        <p:spPr>
          <a:xfrm>
            <a:off x="539388" y="3934226"/>
            <a:ext cx="8104578" cy="1078950"/>
          </a:xfrm>
          <a:prstGeom prst="rect">
            <a:avLst/>
          </a:prstGeom>
          <a:noFill/>
        </p:spPr>
        <p:txBody>
          <a:bodyPr wrap="square" rtlCol="0">
            <a:spAutoFit/>
          </a:bodyPr>
          <a:lstStyle/>
          <a:p>
            <a:pPr>
              <a:lnSpc>
                <a:spcPct val="120000"/>
              </a:lnSpc>
            </a:pPr>
            <a:r>
              <a:rPr lang="en-US" altLang="zh-CN" sz="2800" i="1" dirty="0" smtClean="0">
                <a:solidFill>
                  <a:srgbClr val="333333"/>
                </a:solidFill>
                <a:latin typeface="Arial" panose="020B0604020202020204" pitchFamily="34" charset="0"/>
                <a:cs typeface="Arial" panose="020B0604020202020204" pitchFamily="34" charset="0"/>
              </a:rPr>
              <a:t>n</a:t>
            </a:r>
            <a:r>
              <a:rPr lang="en-US" altLang="zh-CN" sz="2800" dirty="0" smtClean="0">
                <a:solidFill>
                  <a:srgbClr val="333333"/>
                </a:solidFill>
                <a:latin typeface="Arial" panose="020B0604020202020204" pitchFamily="34" charset="0"/>
                <a:cs typeface="Arial" panose="020B0604020202020204" pitchFamily="34" charset="0"/>
              </a:rPr>
              <a:t>. a set or series of things that are joined together, for example on a string</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9" name="矩形 8"/>
          <p:cNvSpPr/>
          <p:nvPr/>
        </p:nvSpPr>
        <p:spPr>
          <a:xfrm flipV="1">
            <a:off x="0" y="582085"/>
            <a:ext cx="9144000" cy="56623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Lef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slide(fromLef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slide(fromLeft)">
                                      <p:cBhvr>
                                        <p:cTn id="31" dur="500"/>
                                        <p:tgtEl>
                                          <p:spTgt spid="17"/>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10" grpId="0"/>
      <p:bldP spid="17" grpId="0"/>
      <p:bldP spid="21" grpId="0"/>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384995"/>
          </a:xfrm>
          <a:prstGeom prst="rect">
            <a:avLst/>
          </a:prstGeom>
          <a:noFill/>
        </p:spPr>
        <p:txBody>
          <a:bodyPr wrap="square" rtlCol="0">
            <a:spAutoFit/>
          </a:bodyPr>
          <a:lstStyle/>
          <a:p>
            <a:pPr marL="624205" indent="-624205">
              <a:spcBef>
                <a:spcPct val="0"/>
              </a:spcBef>
              <a:defRPr/>
            </a:pPr>
            <a:r>
              <a:rPr lang="en-US" altLang="zh-CN" sz="2800" dirty="0" smtClean="0">
                <a:solidFill>
                  <a:srgbClr val="333333"/>
                </a:solidFill>
                <a:latin typeface="Arial" panose="020B0604020202020204" pitchFamily="34" charset="0"/>
                <a:cs typeface="Arial" panose="020B0604020202020204" pitchFamily="34" charset="0"/>
              </a:rPr>
              <a:t>24. </a:t>
            </a:r>
            <a:r>
              <a:rPr lang="zh-CN" altLang="en-US" sz="2800" dirty="0" smtClean="0">
                <a:solidFill>
                  <a:srgbClr val="333333"/>
                </a:solidFill>
                <a:latin typeface="Arial" panose="020B0604020202020204" pitchFamily="34" charset="0"/>
                <a:cs typeface="Arial" panose="020B0604020202020204" pitchFamily="34" charset="0"/>
              </a:rPr>
              <a:t>… here was a world of finance, and there was no room in it for the human world or the world of nature. (Para. 19)</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2300338"/>
            <a:ext cx="8104578" cy="523220"/>
          </a:xfrm>
          <a:prstGeom prst="rect">
            <a:avLst/>
          </a:prstGeom>
          <a:noFill/>
        </p:spPr>
        <p:txBody>
          <a:bodyPr wrap="square" rtlCol="0">
            <a:spAutoFit/>
          </a:bodyPr>
          <a:lstStyle/>
          <a:p>
            <a:pPr>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11" name="TextBox 10"/>
          <p:cNvSpPr txBox="1"/>
          <p:nvPr/>
        </p:nvSpPr>
        <p:spPr>
          <a:xfrm>
            <a:off x="539388" y="2924944"/>
            <a:ext cx="8104578" cy="1384995"/>
          </a:xfrm>
          <a:prstGeom prst="rect">
            <a:avLst/>
          </a:prstGeom>
          <a:noFill/>
        </p:spPr>
        <p:txBody>
          <a:bodyPr wrap="square" rtlCol="0">
            <a:spAutoFit/>
          </a:bodyPr>
          <a:lstStyle/>
          <a:p>
            <a:pPr>
              <a:spcBef>
                <a:spcPct val="0"/>
              </a:spcBef>
              <a:defRPr/>
            </a:pPr>
            <a:r>
              <a:rPr lang="zh-CN" altLang="en-US" sz="2800" dirty="0" smtClean="0">
                <a:solidFill>
                  <a:srgbClr val="0C9CDB"/>
                </a:solidFill>
                <a:latin typeface="Arial" panose="020B0604020202020204" pitchFamily="34" charset="0"/>
                <a:cs typeface="Arial" panose="020B0604020202020204" pitchFamily="34" charset="0"/>
              </a:rPr>
              <a:t>All that the broker cared about was just finance, and he had no time and energy to care about people or nature.</a:t>
            </a:r>
          </a:p>
        </p:txBody>
      </p:sp>
      <p:sp>
        <p:nvSpPr>
          <p:cNvPr id="12" name="TextBox 11"/>
          <p:cNvSpPr txBox="1"/>
          <p:nvPr/>
        </p:nvSpPr>
        <p:spPr>
          <a:xfrm>
            <a:off x="539388" y="4442576"/>
            <a:ext cx="8104578" cy="523220"/>
          </a:xfrm>
          <a:prstGeom prst="rect">
            <a:avLst/>
          </a:prstGeom>
          <a:noFill/>
        </p:spPr>
        <p:txBody>
          <a:bodyPr wrap="square" rtlCol="0">
            <a:spAutoFit/>
          </a:bodyPr>
          <a:lstStyle/>
          <a:p>
            <a:pPr>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800" b="1" dirty="0" smtClean="0">
                <a:solidFill>
                  <a:srgbClr val="0C9CDB"/>
                </a:solidFill>
                <a:latin typeface="Arial" panose="020B0604020202020204" pitchFamily="34" charset="0"/>
                <a:cs typeface="Arial" panose="020B0604020202020204" pitchFamily="34" charset="0"/>
              </a:rPr>
              <a:t>Translation</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3" name="TextBox 12"/>
          <p:cNvSpPr txBox="1"/>
          <p:nvPr/>
        </p:nvSpPr>
        <p:spPr>
          <a:xfrm>
            <a:off x="539388" y="5067181"/>
            <a:ext cx="8104578" cy="954107"/>
          </a:xfrm>
          <a:prstGeom prst="rect">
            <a:avLst/>
          </a:prstGeom>
          <a:noFill/>
        </p:spPr>
        <p:txBody>
          <a:bodyPr wrap="square" rtlCol="0">
            <a:spAutoFit/>
          </a:bodyPr>
          <a:lstStyle/>
          <a:p>
            <a:pPr>
              <a:spcBef>
                <a:spcPct val="0"/>
              </a:spcBef>
              <a:defRPr/>
            </a:pPr>
            <a:r>
              <a:rPr lang="en-US" altLang="zh-CN" sz="2800" dirty="0" smtClean="0">
                <a:solidFill>
                  <a:srgbClr val="333333"/>
                </a:solidFill>
                <a:latin typeface="Arial" panose="020B0604020202020204" pitchFamily="34" charset="0"/>
                <a:cs typeface="Arial" panose="020B0604020202020204" pitchFamily="34" charset="0"/>
              </a:rPr>
              <a:t>这是一个只有金融业务的世界，容不下丝毫人情世故、自然山水</a:t>
            </a:r>
            <a:r>
              <a:rPr lang="zh-CN" altLang="en-US" sz="2800" dirty="0" smtClean="0">
                <a:solidFill>
                  <a:srgbClr val="333333"/>
                </a:solidFill>
                <a:latin typeface="Arial" panose="020B0604020202020204" pitchFamily="34" charset="0"/>
                <a:cs typeface="Arial" panose="020B0604020202020204" pitchFamily="34" charset="0"/>
              </a:rPr>
              <a:t>。</a:t>
            </a:r>
            <a:endParaRPr lang="en-US" altLang="zh-CN" sz="2800" dirty="0" smtClean="0">
              <a:solidFill>
                <a:srgbClr val="333333"/>
              </a:solidFill>
              <a:latin typeface="Arial" panose="020B0604020202020204" pitchFamily="34" charset="0"/>
              <a:cs typeface="Arial" panose="020B0604020202020204" pitchFamily="34" charset="0"/>
            </a:endParaRPr>
          </a:p>
        </p:txBody>
      </p:sp>
      <p:sp>
        <p:nvSpPr>
          <p:cNvPr id="9" name="矩形 8"/>
          <p:cNvSpPr/>
          <p:nvPr/>
        </p:nvSpPr>
        <p:spPr>
          <a:xfrm>
            <a:off x="0" y="76470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lide(fromTop)">
                                      <p:cBhvr>
                                        <p:cTn id="22" dur="500"/>
                                        <p:tgtEl>
                                          <p:spTgt spid="13"/>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12" grpId="0"/>
      <p:bldP spid="13" grpId="0"/>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a:lnSpc>
                <a:spcPct val="120000"/>
              </a:lnSpc>
              <a:spcBef>
                <a:spcPct val="0"/>
              </a:spcBef>
              <a:defRPr/>
            </a:pPr>
            <a:r>
              <a:rPr lang="en-US" altLang="zh-CN" sz="2800" dirty="0" smtClean="0">
                <a:solidFill>
                  <a:srgbClr val="333333"/>
                </a:solidFill>
                <a:latin typeface="Arial" panose="020B0604020202020204" pitchFamily="34" charset="0"/>
                <a:cs typeface="Arial" panose="020B0604020202020204" pitchFamily="34" charset="0"/>
              </a:rPr>
              <a:t>25. </a:t>
            </a:r>
            <a:r>
              <a:rPr lang="zh-CN" altLang="en-US" sz="2800" dirty="0" smtClean="0">
                <a:solidFill>
                  <a:srgbClr val="333333"/>
                </a:solidFill>
                <a:latin typeface="Arial" panose="020B0604020202020204" pitchFamily="34" charset="0"/>
                <a:cs typeface="Arial" panose="020B0604020202020204" pitchFamily="34" charset="0"/>
              </a:rPr>
              <a:t>… a wandering — perhaps a lost — odor …</a:t>
            </a:r>
            <a:endParaRPr lang="en-US" altLang="zh-CN" sz="2800" dirty="0" smtClean="0">
              <a:solidFill>
                <a:srgbClr val="333333"/>
              </a:solidFill>
              <a:latin typeface="Arial" panose="020B0604020202020204" pitchFamily="34" charset="0"/>
              <a:cs typeface="Arial" panose="020B0604020202020204" pitchFamily="34" charset="0"/>
            </a:endParaRPr>
          </a:p>
          <a:p>
            <a:pPr indent="446405">
              <a:lnSpc>
                <a:spcPct val="120000"/>
              </a:lnSpc>
              <a:spcBef>
                <a:spcPct val="0"/>
              </a:spcBef>
              <a:defRPr/>
            </a:pPr>
            <a:r>
              <a:rPr lang="zh-CN" altLang="en-US" sz="2800" dirty="0" smtClean="0">
                <a:solidFill>
                  <a:srgbClr val="333333"/>
                </a:solidFill>
                <a:latin typeface="Arial" panose="020B0604020202020204" pitchFamily="34" charset="0"/>
                <a:cs typeface="Arial" panose="020B0604020202020204" pitchFamily="34" charset="0"/>
              </a:rPr>
              <a:t> (Para. 21)</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1988840"/>
            <a:ext cx="8104578" cy="523220"/>
          </a:xfrm>
          <a:prstGeom prst="rect">
            <a:avLst/>
          </a:prstGeom>
          <a:noFill/>
        </p:spPr>
        <p:txBody>
          <a:bodyPr wrap="square" rtlCol="0">
            <a:spAutoFit/>
          </a:bodyPr>
          <a:lstStyle/>
          <a:p>
            <a:pPr>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11" name="TextBox 10"/>
          <p:cNvSpPr txBox="1"/>
          <p:nvPr/>
        </p:nvSpPr>
        <p:spPr>
          <a:xfrm>
            <a:off x="539388" y="2613446"/>
            <a:ext cx="8104578" cy="1596014"/>
          </a:xfrm>
          <a:prstGeom prst="rect">
            <a:avLst/>
          </a:prstGeom>
          <a:noFill/>
        </p:spPr>
        <p:txBody>
          <a:bodyPr wrap="square" rtlCol="0">
            <a:spAutoFit/>
          </a:bodyPr>
          <a:lstStyle/>
          <a:p>
            <a:pPr>
              <a:lnSpc>
                <a:spcPct val="120000"/>
              </a:lnSpc>
              <a:spcBef>
                <a:spcPct val="0"/>
              </a:spcBef>
              <a:defRPr/>
            </a:pPr>
            <a:r>
              <a:rPr lang="zh-CN" altLang="en-US" sz="2800" dirty="0" smtClean="0">
                <a:solidFill>
                  <a:srgbClr val="0C9CDB"/>
                </a:solidFill>
                <a:latin typeface="Arial" panose="020B0604020202020204" pitchFamily="34" charset="0"/>
                <a:cs typeface="Arial" panose="020B0604020202020204" pitchFamily="34" charset="0"/>
              </a:rPr>
              <a:t>an odor which kept moving about in the room and seemed to remind the broker of the past or something else</a:t>
            </a:r>
          </a:p>
        </p:txBody>
      </p:sp>
      <p:sp>
        <p:nvSpPr>
          <p:cNvPr id="12" name="TextBox 11"/>
          <p:cNvSpPr txBox="1"/>
          <p:nvPr/>
        </p:nvSpPr>
        <p:spPr>
          <a:xfrm>
            <a:off x="539388" y="4370568"/>
            <a:ext cx="8104578" cy="523220"/>
          </a:xfrm>
          <a:prstGeom prst="rect">
            <a:avLst/>
          </a:prstGeom>
          <a:noFill/>
        </p:spPr>
        <p:txBody>
          <a:bodyPr wrap="square" rtlCol="0">
            <a:spAutoFit/>
          </a:bodyPr>
          <a:lstStyle/>
          <a:p>
            <a:pPr>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800" b="1" dirty="0" smtClean="0">
                <a:solidFill>
                  <a:srgbClr val="0C9CDB"/>
                </a:solidFill>
                <a:latin typeface="Arial" panose="020B0604020202020204" pitchFamily="34" charset="0"/>
                <a:cs typeface="Arial" panose="020B0604020202020204" pitchFamily="34" charset="0"/>
              </a:rPr>
              <a:t>Translation</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3" name="TextBox 12"/>
          <p:cNvSpPr txBox="1"/>
          <p:nvPr/>
        </p:nvSpPr>
        <p:spPr>
          <a:xfrm>
            <a:off x="539388" y="4995173"/>
            <a:ext cx="8104578" cy="954107"/>
          </a:xfrm>
          <a:prstGeom prst="rect">
            <a:avLst/>
          </a:prstGeom>
          <a:noFill/>
        </p:spPr>
        <p:txBody>
          <a:bodyPr wrap="square" rtlCol="0">
            <a:spAutoFit/>
          </a:bodyPr>
          <a:lstStyle/>
          <a:p>
            <a:pPr>
              <a:spcBef>
                <a:spcPct val="0"/>
              </a:spcBef>
              <a:defRPr/>
            </a:pPr>
            <a:r>
              <a:rPr lang="zh-CN" altLang="en-US" sz="2800" dirty="0" smtClean="0">
                <a:solidFill>
                  <a:srgbClr val="333333"/>
                </a:solidFill>
                <a:latin typeface="Arial" panose="020B0604020202020204" pitchFamily="34" charset="0"/>
                <a:cs typeface="Arial" panose="020B0604020202020204" pitchFamily="34" charset="0"/>
              </a:rPr>
              <a:t>窗口飘进了一缕气息——或许是一种久违的气息</a:t>
            </a:r>
            <a:endParaRPr lang="en-US" altLang="zh-CN" sz="2800" dirty="0" smtClean="0">
              <a:solidFill>
                <a:srgbClr val="333333"/>
              </a:solidFill>
              <a:latin typeface="Arial" panose="020B0604020202020204" pitchFamily="34" charset="0"/>
              <a:cs typeface="Arial" panose="020B0604020202020204" pitchFamily="34" charset="0"/>
            </a:endParaRPr>
          </a:p>
          <a:p>
            <a:pPr>
              <a:spcBef>
                <a:spcPct val="0"/>
              </a:spcBef>
              <a:defRPr/>
            </a:pPr>
            <a:r>
              <a:rPr lang="zh-CN" altLang="en-US" sz="2800" dirty="0" smtClean="0">
                <a:solidFill>
                  <a:srgbClr val="333333"/>
                </a:solidFill>
                <a:latin typeface="Arial" panose="020B0604020202020204" pitchFamily="34" charset="0"/>
                <a:cs typeface="Arial" panose="020B0604020202020204" pitchFamily="34" charset="0"/>
              </a:rPr>
              <a:t>——一股优雅的丁香花香气</a:t>
            </a:r>
          </a:p>
        </p:txBody>
      </p:sp>
      <p:sp>
        <p:nvSpPr>
          <p:cNvPr id="9" name="矩形 8"/>
          <p:cNvSpPr/>
          <p:nvPr/>
        </p:nvSpPr>
        <p:spPr>
          <a:xfrm>
            <a:off x="0" y="692696"/>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lide(fromTop)">
                                      <p:cBhvr>
                                        <p:cTn id="22" dur="500"/>
                                        <p:tgtEl>
                                          <p:spTgt spid="13"/>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12" grpId="0"/>
      <p:bldP spid="13" grpId="0"/>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624205" indent="-624205">
              <a:lnSpc>
                <a:spcPct val="120000"/>
              </a:lnSpc>
              <a:spcBef>
                <a:spcPct val="0"/>
              </a:spcBef>
              <a:defRPr/>
            </a:pPr>
            <a:r>
              <a:rPr lang="en-US" altLang="zh-CN" sz="2800" dirty="0" smtClean="0">
                <a:solidFill>
                  <a:srgbClr val="333333"/>
                </a:solidFill>
                <a:latin typeface="Arial" panose="020B0604020202020204" pitchFamily="34" charset="0"/>
                <a:cs typeface="Arial" panose="020B0604020202020204" pitchFamily="34" charset="0"/>
              </a:rPr>
              <a:t>26. </a:t>
            </a:r>
            <a:r>
              <a:rPr lang="zh-CN" altLang="en-US" sz="2800" dirty="0" smtClean="0">
                <a:solidFill>
                  <a:srgbClr val="333333"/>
                </a:solidFill>
                <a:latin typeface="Arial" panose="020B0604020202020204" pitchFamily="34" charset="0"/>
                <a:cs typeface="Arial" panose="020B0604020202020204" pitchFamily="34" charset="0"/>
              </a:rPr>
              <a:t>The world of finance shrank suddenly to a particle.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22)</a:t>
            </a:r>
            <a:r>
              <a:rPr lang="zh-CN" altLang="en-US" sz="2800" dirty="0" smtClean="0">
                <a:solidFill>
                  <a:srgbClr val="333333"/>
                </a:solidFill>
                <a:latin typeface="Arial" panose="020B0604020202020204" pitchFamily="34" charset="0"/>
                <a:cs typeface="Arial" panose="020B0604020202020204" pitchFamily="34" charset="0"/>
              </a:rPr>
              <a:t>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1988840"/>
            <a:ext cx="8104578" cy="523220"/>
          </a:xfrm>
          <a:prstGeom prst="rect">
            <a:avLst/>
          </a:prstGeom>
          <a:noFill/>
        </p:spPr>
        <p:txBody>
          <a:bodyPr wrap="square" rtlCol="0">
            <a:spAutoFit/>
          </a:bodyPr>
          <a:lstStyle/>
          <a:p>
            <a:pPr>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11" name="TextBox 10"/>
          <p:cNvSpPr txBox="1"/>
          <p:nvPr/>
        </p:nvSpPr>
        <p:spPr>
          <a:xfrm>
            <a:off x="539388" y="2613446"/>
            <a:ext cx="8104578" cy="1126462"/>
          </a:xfrm>
          <a:prstGeom prst="rect">
            <a:avLst/>
          </a:prstGeom>
          <a:noFill/>
        </p:spPr>
        <p:txBody>
          <a:bodyPr wrap="square" rtlCol="0">
            <a:spAutoFit/>
          </a:bodyPr>
          <a:lstStyle/>
          <a:p>
            <a:pPr>
              <a:lnSpc>
                <a:spcPct val="120000"/>
              </a:lnSpc>
              <a:spcBef>
                <a:spcPct val="0"/>
              </a:spcBef>
              <a:defRPr/>
            </a:pPr>
            <a:r>
              <a:rPr lang="zh-CN" altLang="en-US" sz="2800" dirty="0" smtClean="0">
                <a:solidFill>
                  <a:srgbClr val="0C9CDB"/>
                </a:solidFill>
                <a:latin typeface="Arial" panose="020B0604020202020204" pitchFamily="34" charset="0"/>
                <a:cs typeface="Arial" panose="020B0604020202020204" pitchFamily="34" charset="0"/>
              </a:rPr>
              <a:t>Suddenly his business seemed nothing to him, and he did not care a bit about it now.</a:t>
            </a:r>
          </a:p>
        </p:txBody>
      </p:sp>
      <p:sp>
        <p:nvSpPr>
          <p:cNvPr id="12" name="TextBox 11"/>
          <p:cNvSpPr txBox="1"/>
          <p:nvPr/>
        </p:nvSpPr>
        <p:spPr>
          <a:xfrm>
            <a:off x="539388" y="3861048"/>
            <a:ext cx="8104578" cy="523220"/>
          </a:xfrm>
          <a:prstGeom prst="rect">
            <a:avLst/>
          </a:prstGeom>
          <a:noFill/>
        </p:spPr>
        <p:txBody>
          <a:bodyPr wrap="square" rtlCol="0">
            <a:spAutoFit/>
          </a:bodyPr>
          <a:lstStyle/>
          <a:p>
            <a:pPr>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800" b="1" dirty="0" smtClean="0">
                <a:solidFill>
                  <a:srgbClr val="0C9CDB"/>
                </a:solidFill>
                <a:latin typeface="Arial" panose="020B0604020202020204" pitchFamily="34" charset="0"/>
                <a:cs typeface="Arial" panose="020B0604020202020204" pitchFamily="34" charset="0"/>
              </a:rPr>
              <a:t>Translation</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3" name="TextBox 12"/>
          <p:cNvSpPr txBox="1"/>
          <p:nvPr/>
        </p:nvSpPr>
        <p:spPr>
          <a:xfrm>
            <a:off x="539388" y="4485653"/>
            <a:ext cx="8104578" cy="523220"/>
          </a:xfrm>
          <a:prstGeom prst="rect">
            <a:avLst/>
          </a:prstGeom>
          <a:noFill/>
        </p:spPr>
        <p:txBody>
          <a:bodyPr wrap="square" rtlCol="0">
            <a:spAutoFit/>
          </a:bodyPr>
          <a:lstStyle/>
          <a:p>
            <a:pPr>
              <a:spcBef>
                <a:spcPct val="0"/>
              </a:spcBef>
              <a:defRPr/>
            </a:pPr>
            <a:r>
              <a:rPr lang="en-US" altLang="zh-CN" sz="2800" dirty="0" smtClean="0">
                <a:solidFill>
                  <a:srgbClr val="333333"/>
                </a:solidFill>
                <a:latin typeface="Arial" panose="020B0604020202020204" pitchFamily="34" charset="0"/>
                <a:cs typeface="Arial" panose="020B0604020202020204" pitchFamily="34" charset="0"/>
              </a:rPr>
              <a:t>金融世界转瞬间缩成了一粒尘埃</a:t>
            </a:r>
            <a:r>
              <a:rPr lang="zh-CN" altLang="en-US" sz="2800" dirty="0" smtClean="0">
                <a:solidFill>
                  <a:srgbClr val="333333"/>
                </a:solidFill>
                <a:latin typeface="Arial" panose="020B0604020202020204" pitchFamily="34" charset="0"/>
                <a:cs typeface="Arial" panose="020B0604020202020204" pitchFamily="34" charset="0"/>
              </a:rPr>
              <a:t>。</a:t>
            </a:r>
          </a:p>
        </p:txBody>
      </p:sp>
      <p:sp>
        <p:nvSpPr>
          <p:cNvPr id="9" name="矩形 8"/>
          <p:cNvSpPr/>
          <p:nvPr/>
        </p:nvSpPr>
        <p:spPr>
          <a:xfrm>
            <a:off x="0" y="692696"/>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lide(fromTop)">
                                      <p:cBhvr>
                                        <p:cTn id="22" dur="500"/>
                                        <p:tgtEl>
                                          <p:spTgt spid="13"/>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12" grpId="0"/>
      <p:bldP spid="13" grpId="0"/>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23220"/>
          </a:xfrm>
          <a:prstGeom prst="rect">
            <a:avLst/>
          </a:prstGeom>
          <a:noFill/>
        </p:spPr>
        <p:txBody>
          <a:bodyPr wrap="square" rtlCol="0">
            <a:spAutoFit/>
          </a:bodyPr>
          <a:lstStyle/>
          <a:p>
            <a:r>
              <a:rPr lang="en-US" altLang="zh-CN" sz="2800" dirty="0" smtClean="0">
                <a:solidFill>
                  <a:srgbClr val="333333"/>
                </a:solidFill>
                <a:latin typeface="Arial" panose="020B0604020202020204" pitchFamily="34" charset="0"/>
                <a:cs typeface="Arial" panose="020B0604020202020204" pitchFamily="34" charset="0"/>
              </a:rPr>
              <a:t>27. </a:t>
            </a:r>
            <a:r>
              <a:rPr lang="zh-CN" altLang="en-US" sz="2800" dirty="0" smtClean="0">
                <a:solidFill>
                  <a:srgbClr val="F79646"/>
                </a:solidFill>
                <a:latin typeface="Arial" panose="020B0604020202020204" pitchFamily="34" charset="0"/>
                <a:cs typeface="Arial" panose="020B0604020202020204" pitchFamily="34" charset="0"/>
              </a:rPr>
              <a:t>make love to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26)</a:t>
            </a:r>
            <a:r>
              <a:rPr lang="zh-CN" altLang="en-US" sz="2800" dirty="0" smtClean="0">
                <a:solidFill>
                  <a:srgbClr val="333333"/>
                </a:solidFill>
                <a:latin typeface="Arial" panose="020B0604020202020204" pitchFamily="34" charset="0"/>
                <a:cs typeface="Arial" panose="020B0604020202020204" pitchFamily="34" charset="0"/>
              </a:rPr>
              <a:t>: to express love to</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2276872"/>
            <a:ext cx="8065060" cy="523220"/>
          </a:xfrm>
          <a:prstGeom prst="rect">
            <a:avLst/>
          </a:prstGeom>
          <a:noFill/>
        </p:spPr>
        <p:txBody>
          <a:bodyPr wrap="square" rtlCol="0">
            <a:spAutoFit/>
          </a:bodyPr>
          <a:lstStyle/>
          <a:p>
            <a:r>
              <a:rPr lang="zh-CN" altLang="en-US" sz="2800" dirty="0" smtClean="0">
                <a:latin typeface="Times New Roman" panose="02020603050405020304" pitchFamily="18" charset="0"/>
                <a:cs typeface="Times New Roman" panose="02020603050405020304" pitchFamily="18" charset="0"/>
              </a:rPr>
              <a:t>当托马斯突然表白时，这位年轻女士非常尴尬。</a:t>
            </a:r>
            <a:endParaRPr lang="zh-CN" altLang="en-US" sz="28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539388" y="2906941"/>
            <a:ext cx="8137068" cy="954107"/>
          </a:xfrm>
          <a:prstGeom prst="rect">
            <a:avLst/>
          </a:prstGeom>
          <a:noFill/>
        </p:spPr>
        <p:txBody>
          <a:bodyPr wrap="square" rtlCol="0">
            <a:spAutoFit/>
          </a:bodyPr>
          <a:lstStyle/>
          <a:p>
            <a:pPr marL="357505"/>
            <a:r>
              <a:rPr lang="zh-CN" altLang="en-US" sz="2800" dirty="0" smtClean="0">
                <a:solidFill>
                  <a:srgbClr val="333333"/>
                </a:solidFill>
                <a:latin typeface="Arial" panose="020B0604020202020204" pitchFamily="34" charset="0"/>
                <a:cs typeface="Arial" panose="020B0604020202020204" pitchFamily="34" charset="0"/>
              </a:rPr>
              <a:t>The young lady was rather embarrassed when Thomas </a:t>
            </a:r>
            <a:r>
              <a:rPr lang="zh-CN" altLang="en-US" sz="2800" dirty="0" smtClean="0">
                <a:solidFill>
                  <a:srgbClr val="F79646"/>
                </a:solidFill>
                <a:latin typeface="Arial" panose="020B0604020202020204" pitchFamily="34" charset="0"/>
                <a:cs typeface="Arial" panose="020B0604020202020204" pitchFamily="34" charset="0"/>
              </a:rPr>
              <a:t>made love to </a:t>
            </a:r>
            <a:r>
              <a:rPr lang="zh-CN" altLang="en-US" sz="2800" dirty="0" smtClean="0">
                <a:solidFill>
                  <a:srgbClr val="333333"/>
                </a:solidFill>
                <a:latin typeface="Arial" panose="020B0604020202020204" pitchFamily="34" charset="0"/>
                <a:cs typeface="Arial" panose="020B0604020202020204" pitchFamily="34" charset="0"/>
              </a:rPr>
              <a:t>her abruptly.</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2978379"/>
            <a:ext cx="452775" cy="452775"/>
          </a:xfrm>
          <a:prstGeom prst="rect">
            <a:avLst/>
          </a:prstGeom>
          <a:noFill/>
        </p:spPr>
      </p:pic>
      <p:sp>
        <p:nvSpPr>
          <p:cNvPr id="10" name="TextBox 9"/>
          <p:cNvSpPr txBox="1"/>
          <p:nvPr/>
        </p:nvSpPr>
        <p:spPr>
          <a:xfrm>
            <a:off x="539388" y="1484784"/>
            <a:ext cx="8104578" cy="523220"/>
          </a:xfrm>
          <a:prstGeom prst="rect">
            <a:avLst/>
          </a:prstGeom>
          <a:noFill/>
        </p:spPr>
        <p:txBody>
          <a:bodyPr wrap="square" rtlCol="0">
            <a:spAutoFit/>
          </a:bodyPr>
          <a:lstStyle/>
          <a:p>
            <a:r>
              <a:rPr lang="zh-CN" altLang="en-US" sz="2800" dirty="0" smtClean="0">
                <a:solidFill>
                  <a:srgbClr val="333333"/>
                </a:solidFill>
                <a:latin typeface="Arial" panose="020B0604020202020204" pitchFamily="34" charset="0"/>
                <a:cs typeface="Arial" panose="020B0604020202020204" pitchFamily="34" charset="0"/>
              </a:rPr>
              <a:t>She never expected him to </a:t>
            </a:r>
            <a:r>
              <a:rPr lang="zh-CN" altLang="en-US" sz="2800" dirty="0" smtClean="0">
                <a:solidFill>
                  <a:srgbClr val="F79646"/>
                </a:solidFill>
                <a:latin typeface="Arial" panose="020B0604020202020204" pitchFamily="34" charset="0"/>
                <a:cs typeface="Arial" panose="020B0604020202020204" pitchFamily="34" charset="0"/>
              </a:rPr>
              <a:t>make love to </a:t>
            </a:r>
            <a:r>
              <a:rPr lang="zh-CN" altLang="en-US" sz="2800" dirty="0" smtClean="0">
                <a:solidFill>
                  <a:srgbClr val="333333"/>
                </a:solidFill>
                <a:latin typeface="Arial" panose="020B0604020202020204" pitchFamily="34" charset="0"/>
                <a:cs typeface="Arial" panose="020B0604020202020204" pitchFamily="34" charset="0"/>
              </a:rPr>
              <a:t>her there.</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9" name="矩形 8"/>
          <p:cNvSpPr/>
          <p:nvPr/>
        </p:nvSpPr>
        <p:spPr>
          <a:xfrm flipV="1">
            <a:off x="0" y="764704"/>
            <a:ext cx="9144000" cy="559033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Left)">
                                      <p:cBhvr>
                                        <p:cTn id="21" dur="500"/>
                                        <p:tgtEl>
                                          <p:spTgt spid="15"/>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10"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369932"/>
          </a:xfrm>
          <a:prstGeom prst="rect">
            <a:avLst/>
          </a:prstGeom>
          <a:noFill/>
        </p:spPr>
        <p:txBody>
          <a:bodyPr wrap="square" rtlCol="0">
            <a:spAutoFit/>
          </a:bodyPr>
          <a:lstStyle/>
          <a:p>
            <a:pPr algn="just">
              <a:lnSpc>
                <a:spcPct val="120000"/>
              </a:lnSpc>
            </a:pPr>
            <a:r>
              <a:rPr lang="zh-CN" altLang="en-US" sz="2400" dirty="0" smtClean="0">
                <a:solidFill>
                  <a:srgbClr val="333333"/>
                </a:solidFill>
                <a:latin typeface="Arial" panose="020B0604020202020204" pitchFamily="34" charset="0"/>
                <a:cs typeface="Arial" panose="020B0604020202020204" pitchFamily="34" charset="0"/>
              </a:rPr>
              <a:t>4 </a:t>
            </a:r>
            <a:r>
              <a:rPr lang="zh-CN" altLang="en-US" sz="2400" u="sng" dirty="0" smtClean="0">
                <a:solidFill>
                  <a:srgbClr val="0C9CDB"/>
                </a:solidFill>
                <a:latin typeface="Arial" panose="020B0604020202020204" pitchFamily="34" charset="0"/>
                <a:cs typeface="Arial" panose="020B0604020202020204" pitchFamily="34" charset="0"/>
              </a:rPr>
              <a:t>The machine sitting at that desk was no longer a man; it was a busy New York broker, moved by buzzing wheels and uncoiling springs.</a:t>
            </a:r>
          </a:p>
          <a:p>
            <a:pPr algn="just">
              <a:lnSpc>
                <a:spcPct val="120000"/>
              </a:lnSpc>
            </a:pPr>
            <a:r>
              <a:rPr lang="zh-CN" altLang="en-US" sz="2400" dirty="0" smtClean="0">
                <a:solidFill>
                  <a:srgbClr val="333333"/>
                </a:solidFill>
                <a:latin typeface="Arial" panose="020B0604020202020204" pitchFamily="34" charset="0"/>
                <a:cs typeface="Arial" panose="020B0604020202020204" pitchFamily="34" charset="0"/>
              </a:rPr>
              <a:t>5 </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Well — what is it? Anything?</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 asked Maxwell sharply. </a:t>
            </a:r>
            <a:r>
              <a:rPr lang="zh-CN" altLang="en-US" sz="2400" u="sng" dirty="0" smtClean="0">
                <a:solidFill>
                  <a:srgbClr val="0C9CDB"/>
                </a:solidFill>
                <a:latin typeface="Arial" panose="020B0604020202020204" pitchFamily="34" charset="0"/>
                <a:cs typeface="Arial" panose="020B0604020202020204" pitchFamily="34" charset="0"/>
              </a:rPr>
              <a:t>His opened mail lay like a bank of stage snow on his crowded desk.</a:t>
            </a:r>
            <a:r>
              <a:rPr lang="zh-CN" altLang="en-US" sz="2400" dirty="0" smtClean="0">
                <a:solidFill>
                  <a:srgbClr val="0C9CDB"/>
                </a:solidFill>
                <a:latin typeface="Arial" panose="020B0604020202020204" pitchFamily="34" charset="0"/>
                <a:cs typeface="Arial" panose="020B0604020202020204" pitchFamily="34" charset="0"/>
              </a:rPr>
              <a:t> </a:t>
            </a:r>
            <a:r>
              <a:rPr lang="zh-CN" altLang="en-US" sz="2400" dirty="0" smtClean="0">
                <a:solidFill>
                  <a:srgbClr val="333333"/>
                </a:solidFill>
                <a:latin typeface="Arial" panose="020B0604020202020204" pitchFamily="34" charset="0"/>
                <a:cs typeface="Arial" panose="020B0604020202020204" pitchFamily="34" charset="0"/>
              </a:rPr>
              <a:t>His keen grey eyes, impersonal and harsh, flashed upon her half impatiently.</a:t>
            </a:r>
          </a:p>
          <a:p>
            <a:pPr algn="just">
              <a:lnSpc>
                <a:spcPct val="120000"/>
              </a:lnSpc>
            </a:pPr>
            <a:r>
              <a:rPr lang="zh-CN" altLang="en-US" sz="2400" dirty="0" smtClean="0">
                <a:solidFill>
                  <a:srgbClr val="333333"/>
                </a:solidFill>
                <a:latin typeface="Arial" panose="020B0604020202020204" pitchFamily="34" charset="0"/>
                <a:cs typeface="Arial" panose="020B0604020202020204" pitchFamily="34" charset="0"/>
              </a:rPr>
              <a:t>6 </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Nothing,</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 answered the stenographer, moving away with a little smile.</a:t>
            </a:r>
          </a:p>
          <a:p>
            <a:pPr algn="just">
              <a:lnSpc>
                <a:spcPct val="120000"/>
              </a:lnSpc>
            </a:pPr>
            <a:r>
              <a:rPr lang="zh-CN" altLang="en-US" sz="2400" dirty="0" smtClean="0">
                <a:solidFill>
                  <a:srgbClr val="333333"/>
                </a:solidFill>
                <a:latin typeface="Arial" panose="020B0604020202020204" pitchFamily="34" charset="0"/>
                <a:cs typeface="Arial" panose="020B0604020202020204" pitchFamily="34" charset="0"/>
              </a:rPr>
              <a:t>7 </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Mr. Pitcher,</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 she said to the confidential clerk, </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did Mr. Maxwell say anything yesterday about engaging another stenographer?</a:t>
            </a:r>
            <a:r>
              <a:rPr lang="en-US" altLang="zh-CN" sz="2400" dirty="0" smtClean="0">
                <a:solidFill>
                  <a:srgbClr val="333333"/>
                </a:solidFill>
                <a:latin typeface="Arial" panose="020B0604020202020204" pitchFamily="34" charset="0"/>
                <a:cs typeface="Arial" panose="020B0604020202020204" pitchFamily="34" charset="0"/>
              </a:rPr>
              <a:t>”</a:t>
            </a:r>
            <a:endParaRPr lang="zh-CN" altLang="en-US" sz="2400" dirty="0">
              <a:solidFill>
                <a:srgbClr val="333333"/>
              </a:solidFill>
              <a:latin typeface="Arial" panose="020B0604020202020204" pitchFamily="34" charset="0"/>
              <a:cs typeface="Arial" panose="020B0604020202020204" pitchFamily="34" charset="0"/>
            </a:endParaRPr>
          </a:p>
        </p:txBody>
      </p:sp>
      <p:pic>
        <p:nvPicPr>
          <p:cNvPr id="13"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14"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15"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16"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sp>
        <p:nvSpPr>
          <p:cNvPr id="22" name="矩形 21">
            <a:hlinkClick r:id="rId9" action="ppaction://hlinksldjump"/>
          </p:cNvPr>
          <p:cNvSpPr/>
          <p:nvPr/>
        </p:nvSpPr>
        <p:spPr>
          <a:xfrm>
            <a:off x="611560" y="3284984"/>
            <a:ext cx="1080120" cy="5760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10" action="ppaction://hlinksldjump"/>
          </p:cNvPr>
          <p:cNvSpPr/>
          <p:nvPr/>
        </p:nvSpPr>
        <p:spPr>
          <a:xfrm>
            <a:off x="611560" y="764704"/>
            <a:ext cx="7992888" cy="122413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1" action="ppaction://hlinksldjump"/>
          </p:cNvPr>
          <p:cNvSpPr/>
          <p:nvPr/>
        </p:nvSpPr>
        <p:spPr>
          <a:xfrm>
            <a:off x="611560" y="2492896"/>
            <a:ext cx="799288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hlinkClick r:id="rId11" action="ppaction://hlinksldjump"/>
          </p:cNvPr>
          <p:cNvSpPr/>
          <p:nvPr/>
        </p:nvSpPr>
        <p:spPr>
          <a:xfrm>
            <a:off x="611560" y="2924944"/>
            <a:ext cx="2016224"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357422" y="29916"/>
            <a:ext cx="5500726" cy="461665"/>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itchFamily="34" charset="0"/>
              </a:rPr>
              <a:t>The Romance of a Busy Broker</a:t>
            </a:r>
            <a:endParaRPr lang="zh-CN" altLang="en-US" sz="2400" dirty="0" smtClean="0">
              <a:solidFill>
                <a:schemeClr val="bg1"/>
              </a:solidFill>
              <a:latin typeface="Arial Rounded MT Bold" pitchFamily="34" charset="0"/>
              <a:cs typeface="Arial" panose="020B0604020202020204" pitchFamily="34" charset="0"/>
            </a:endParaRPr>
          </a:p>
        </p:txBody>
      </p:sp>
      <p:pic>
        <p:nvPicPr>
          <p:cNvPr id="18" name="04.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2" cstate="print"/>
          <a:stretch>
            <a:fillRect/>
          </a:stretch>
        </p:blipFill>
        <p:spPr>
          <a:xfrm>
            <a:off x="9900592" y="1340768"/>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Right)">
                                      <p:cBhvr>
                                        <p:cTn id="7" dur="500"/>
                                        <p:tgtEl>
                                          <p:spTgt spid="1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Right)">
                                      <p:cBhvr>
                                        <p:cTn id="11" dur="500"/>
                                        <p:tgtEl>
                                          <p:spTgt spid="14"/>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Right)">
                                      <p:cBhvr>
                                        <p:cTn id="15" dur="500"/>
                                        <p:tgtEl>
                                          <p:spTgt spid="15"/>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lide(fromRigh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seq concurrent="1" nextAc="seek">
              <p:cTn id="21" restart="whenNotActive" fill="hold" evtFilter="cancelBubble" nodeType="interactiveSeq">
                <p:stCondLst>
                  <p:cond evt="onClick" delay="0">
                    <p:tgtEl>
                      <p:spTgt spid="13"/>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8"/>
                                        </p:tgtEl>
                                      </p:cBhvr>
                                    </p:cmd>
                                  </p:childTnLst>
                                </p:cTn>
                              </p:par>
                            </p:childTnLst>
                          </p:cTn>
                        </p:par>
                      </p:childTnLst>
                    </p:cTn>
                  </p:par>
                </p:childTnLst>
              </p:cTn>
              <p:nextCondLst>
                <p:cond evt="onClick" delay="0">
                  <p:tgtEl>
                    <p:spTgt spid="13"/>
                  </p:tgtEl>
                </p:cond>
              </p:nextCondLst>
            </p:seq>
            <p:seq concurrent="1" nextAc="seek">
              <p:cTn id="26" restart="whenNotActive" fill="hold" evtFilter="cancelBubble" nodeType="interactiveSeq">
                <p:stCondLst>
                  <p:cond evt="onClick" delay="0">
                    <p:tgtEl>
                      <p:spTgt spid="14"/>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8"/>
                                        </p:tgtEl>
                                      </p:cBhvr>
                                    </p:cmd>
                                  </p:childTnLst>
                                </p:cTn>
                              </p:par>
                            </p:childTnLst>
                          </p:cTn>
                        </p:par>
                      </p:childTnLst>
                    </p:cTn>
                  </p:par>
                </p:childTnLst>
              </p:cTn>
              <p:nextCondLst>
                <p:cond evt="onClick" delay="0">
                  <p:tgtEl>
                    <p:spTgt spid="14"/>
                  </p:tgtEl>
                </p:cond>
              </p:nextCondLst>
            </p:seq>
            <p:seq concurrent="1" nextAc="seek">
              <p:cTn id="31" restart="whenNotActive" fill="hold" evtFilter="cancelBubble" nodeType="interactiveSeq">
                <p:stCondLst>
                  <p:cond evt="onClick" delay="0">
                    <p:tgtEl>
                      <p:spTgt spid="15"/>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8"/>
                                        </p:tgtEl>
                                      </p:cBhvr>
                                    </p:cmd>
                                  </p:childTnLst>
                                </p:cTn>
                              </p:par>
                            </p:childTnLst>
                          </p:cTn>
                        </p:par>
                      </p:childTnLst>
                    </p:cTn>
                  </p:par>
                </p:childTnLst>
              </p:cTn>
              <p:nextCondLst>
                <p:cond evt="onClick" delay="0">
                  <p:tgtEl>
                    <p:spTgt spid="1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3194721"/>
          </a:xfrm>
          <a:prstGeom prst="rect">
            <a:avLst/>
          </a:prstGeom>
          <a:noFill/>
        </p:spPr>
        <p:txBody>
          <a:bodyPr wrap="square" rtlCol="0">
            <a:spAutoFit/>
          </a:bodyPr>
          <a:lstStyle/>
          <a:p>
            <a:pPr algn="just">
              <a:lnSpc>
                <a:spcPct val="120000"/>
              </a:lnSpc>
            </a:pPr>
            <a:r>
              <a:rPr lang="zh-CN" altLang="en-US" sz="2800" dirty="0" smtClean="0">
                <a:solidFill>
                  <a:srgbClr val="333333"/>
                </a:solidFill>
                <a:latin typeface="Arial" panose="020B0604020202020204" pitchFamily="34" charset="0"/>
                <a:cs typeface="Arial" panose="020B0604020202020204" pitchFamily="34" charset="0"/>
              </a:rPr>
              <a:t>8 </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He did,</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 answered Pitcher. </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He told me to get another one. I notified the agency yesterday afternoon to send over a few samples this morning. It</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s 9:45, and </a:t>
            </a:r>
            <a:r>
              <a:rPr lang="zh-CN" altLang="en-US" sz="2800" u="sng" dirty="0" smtClean="0">
                <a:solidFill>
                  <a:srgbClr val="0C9CDB"/>
                </a:solidFill>
                <a:latin typeface="Arial" panose="020B0604020202020204" pitchFamily="34" charset="0"/>
                <a:cs typeface="Arial" panose="020B0604020202020204" pitchFamily="34" charset="0"/>
              </a:rPr>
              <a:t>not a single picture hat or piece of pineapple chewing gum has showed up yet.</a:t>
            </a:r>
            <a:r>
              <a:rPr lang="en-US" altLang="zh-CN" sz="2800" dirty="0" smtClean="0">
                <a:solidFill>
                  <a:srgbClr val="333333"/>
                </a:solidFill>
                <a:latin typeface="Arial" panose="020B0604020202020204" pitchFamily="34" charset="0"/>
                <a:cs typeface="Arial" panose="020B0604020202020204" pitchFamily="34" charset="0"/>
              </a:rPr>
              <a:t>”</a:t>
            </a:r>
            <a:endParaRPr lang="zh-CN" altLang="en-US" sz="2800" dirty="0" smtClean="0">
              <a:solidFill>
                <a:srgbClr val="333333"/>
              </a:solidFill>
              <a:latin typeface="Arial" panose="020B0604020202020204" pitchFamily="34" charset="0"/>
              <a:cs typeface="Arial" panose="020B0604020202020204" pitchFamily="34" charset="0"/>
            </a:endParaRPr>
          </a:p>
        </p:txBody>
      </p:sp>
      <p:pic>
        <p:nvPicPr>
          <p:cNvPr id="13"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14"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15"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16"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sp>
        <p:nvSpPr>
          <p:cNvPr id="22" name="矩形 21">
            <a:hlinkClick r:id="rId9" action="ppaction://hlinksldjump"/>
          </p:cNvPr>
          <p:cNvSpPr/>
          <p:nvPr/>
        </p:nvSpPr>
        <p:spPr>
          <a:xfrm>
            <a:off x="611560" y="3284984"/>
            <a:ext cx="1080120" cy="5760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39388" y="3933056"/>
            <a:ext cx="8104578" cy="1596014"/>
          </a:xfrm>
          <a:prstGeom prst="rect">
            <a:avLst/>
          </a:prstGeom>
          <a:noFill/>
        </p:spPr>
        <p:txBody>
          <a:bodyPr wrap="square" rtlCol="0">
            <a:spAutoFit/>
          </a:bodyPr>
          <a:lstStyle/>
          <a:p>
            <a:pPr algn="just">
              <a:lnSpc>
                <a:spcPct val="120000"/>
              </a:lnSpc>
            </a:pPr>
            <a:r>
              <a:rPr lang="zh-CN" altLang="en-US" sz="2800" dirty="0" smtClean="0">
                <a:solidFill>
                  <a:srgbClr val="333333"/>
                </a:solidFill>
                <a:latin typeface="Arial" panose="020B0604020202020204" pitchFamily="34" charset="0"/>
                <a:cs typeface="Arial" panose="020B0604020202020204" pitchFamily="34" charset="0"/>
              </a:rPr>
              <a:t>9 </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I will do the work as usual, then,</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 said the young lady, </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until someone comes to fill the place.</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 And she went to her desk at once.</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0" name="矩形 9">
            <a:hlinkClick r:id="rId10" action="ppaction://hlinksldjump"/>
          </p:cNvPr>
          <p:cNvSpPr/>
          <p:nvPr/>
        </p:nvSpPr>
        <p:spPr>
          <a:xfrm>
            <a:off x="4283968" y="2348880"/>
            <a:ext cx="4248472"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0" action="ppaction://hlinksldjump"/>
          </p:cNvPr>
          <p:cNvSpPr/>
          <p:nvPr/>
        </p:nvSpPr>
        <p:spPr>
          <a:xfrm>
            <a:off x="539552" y="2780928"/>
            <a:ext cx="7992888" cy="5760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hlinkClick r:id="rId10" action="ppaction://hlinksldjump"/>
          </p:cNvPr>
          <p:cNvSpPr/>
          <p:nvPr/>
        </p:nvSpPr>
        <p:spPr>
          <a:xfrm>
            <a:off x="539552" y="3212976"/>
            <a:ext cx="1080120" cy="5760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2357422" y="29916"/>
            <a:ext cx="5500726" cy="461665"/>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itchFamily="34" charset="0"/>
              </a:rPr>
              <a:t>The Romance of a Busy Broker</a:t>
            </a:r>
            <a:endParaRPr lang="zh-CN" altLang="en-US" sz="2400" dirty="0" smtClean="0">
              <a:solidFill>
                <a:schemeClr val="bg1"/>
              </a:solidFill>
              <a:latin typeface="Arial Rounded MT Bold" pitchFamily="34" charset="0"/>
              <a:cs typeface="Arial" panose="020B0604020202020204" pitchFamily="34" charset="0"/>
            </a:endParaRPr>
          </a:p>
        </p:txBody>
      </p:sp>
      <p:pic>
        <p:nvPicPr>
          <p:cNvPr id="17" name="05.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1" cstate="print"/>
          <a:stretch>
            <a:fillRect/>
          </a:stretch>
        </p:blipFill>
        <p:spPr>
          <a:xfrm>
            <a:off x="9540552" y="1556792"/>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Right)">
                                      <p:cBhvr>
                                        <p:cTn id="7" dur="500"/>
                                        <p:tgtEl>
                                          <p:spTgt spid="1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Right)">
                                      <p:cBhvr>
                                        <p:cTn id="11" dur="500"/>
                                        <p:tgtEl>
                                          <p:spTgt spid="14"/>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Right)">
                                      <p:cBhvr>
                                        <p:cTn id="15" dur="500"/>
                                        <p:tgtEl>
                                          <p:spTgt spid="15"/>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lide(fromRigh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7"/>
                </p:tgtEl>
              </p:cMediaNode>
            </p:audio>
            <p:seq concurrent="1" nextAc="seek">
              <p:cTn id="21" restart="whenNotActive" fill="hold" evtFilter="cancelBubble" nodeType="interactiveSeq">
                <p:stCondLst>
                  <p:cond evt="onClick" delay="0">
                    <p:tgtEl>
                      <p:spTgt spid="13"/>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7"/>
                                        </p:tgtEl>
                                      </p:cBhvr>
                                    </p:cmd>
                                  </p:childTnLst>
                                </p:cTn>
                              </p:par>
                            </p:childTnLst>
                          </p:cTn>
                        </p:par>
                      </p:childTnLst>
                    </p:cTn>
                  </p:par>
                </p:childTnLst>
              </p:cTn>
              <p:nextCondLst>
                <p:cond evt="onClick" delay="0">
                  <p:tgtEl>
                    <p:spTgt spid="13"/>
                  </p:tgtEl>
                </p:cond>
              </p:nextCondLst>
            </p:seq>
            <p:seq concurrent="1" nextAc="seek">
              <p:cTn id="26" restart="whenNotActive" fill="hold" evtFilter="cancelBubble" nodeType="interactiveSeq">
                <p:stCondLst>
                  <p:cond evt="onClick" delay="0">
                    <p:tgtEl>
                      <p:spTgt spid="14"/>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7"/>
                                        </p:tgtEl>
                                      </p:cBhvr>
                                    </p:cmd>
                                  </p:childTnLst>
                                </p:cTn>
                              </p:par>
                            </p:childTnLst>
                          </p:cTn>
                        </p:par>
                      </p:childTnLst>
                    </p:cTn>
                  </p:par>
                </p:childTnLst>
              </p:cTn>
              <p:nextCondLst>
                <p:cond evt="onClick" delay="0">
                  <p:tgtEl>
                    <p:spTgt spid="14"/>
                  </p:tgtEl>
                </p:cond>
              </p:nextCondLst>
            </p:seq>
            <p:seq concurrent="1" nextAc="seek">
              <p:cTn id="31" restart="whenNotActive" fill="hold" evtFilter="cancelBubble" nodeType="interactiveSeq">
                <p:stCondLst>
                  <p:cond evt="onClick" delay="0">
                    <p:tgtEl>
                      <p:spTgt spid="15"/>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7"/>
                                        </p:tgtEl>
                                      </p:cBhvr>
                                    </p:cmd>
                                  </p:childTnLst>
                                </p:cTn>
                              </p:par>
                            </p:childTnLst>
                          </p:cTn>
                        </p:par>
                      </p:childTnLst>
                    </p:cTn>
                  </p:par>
                </p:childTnLst>
              </p:cTn>
              <p:nextCondLst>
                <p:cond evt="onClick" delay="0">
                  <p:tgtEl>
                    <p:spTgt spid="1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3711785"/>
          </a:xfrm>
          <a:prstGeom prst="rect">
            <a:avLst/>
          </a:prstGeom>
          <a:noFill/>
        </p:spPr>
        <p:txBody>
          <a:bodyPr wrap="square" rtlCol="0">
            <a:spAutoFit/>
          </a:bodyPr>
          <a:lstStyle/>
          <a:p>
            <a:pPr algn="just">
              <a:lnSpc>
                <a:spcPct val="120000"/>
              </a:lnSpc>
            </a:pPr>
            <a:r>
              <a:rPr lang="zh-CN" altLang="en-US" sz="2800" dirty="0" smtClean="0">
                <a:solidFill>
                  <a:srgbClr val="333333"/>
                </a:solidFill>
                <a:latin typeface="Arial" panose="020B0604020202020204" pitchFamily="34" charset="0"/>
                <a:cs typeface="Arial" panose="020B0604020202020204" pitchFamily="34" charset="0"/>
              </a:rPr>
              <a:t>10  This day was Harvey Maxwell</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s busy day. </a:t>
            </a:r>
            <a:r>
              <a:rPr lang="zh-CN" altLang="en-US" sz="2800" u="sng" dirty="0" smtClean="0">
                <a:solidFill>
                  <a:srgbClr val="0C9CDB"/>
                </a:solidFill>
                <a:latin typeface="Arial" panose="020B0604020202020204" pitchFamily="34" charset="0"/>
                <a:cs typeface="Arial" panose="020B0604020202020204" pitchFamily="34" charset="0"/>
              </a:rPr>
              <a:t>The desk telephone had a </a:t>
            </a:r>
            <a:r>
              <a:rPr lang="zh-CN" altLang="en-US" sz="2800" u="sng" dirty="0" smtClean="0">
                <a:solidFill>
                  <a:srgbClr val="F79646"/>
                </a:solidFill>
                <a:latin typeface="Arial" panose="020B0604020202020204" pitchFamily="34" charset="0"/>
                <a:cs typeface="Arial" panose="020B0604020202020204" pitchFamily="34" charset="0"/>
              </a:rPr>
              <a:t>chronic</a:t>
            </a:r>
            <a:r>
              <a:rPr lang="zh-CN" altLang="en-US" sz="2800" u="sng" dirty="0" smtClean="0">
                <a:solidFill>
                  <a:srgbClr val="0C9CDB"/>
                </a:solidFill>
                <a:latin typeface="Arial" panose="020B0604020202020204" pitchFamily="34" charset="0"/>
                <a:cs typeface="Arial" panose="020B0604020202020204" pitchFamily="34" charset="0"/>
              </a:rPr>
              <a:t> attack of buzzing. </a:t>
            </a:r>
            <a:r>
              <a:rPr lang="zh-CN" altLang="en-US" sz="2800" dirty="0" smtClean="0">
                <a:solidFill>
                  <a:srgbClr val="333333"/>
                </a:solidFill>
                <a:latin typeface="Arial" panose="020B0604020202020204" pitchFamily="34" charset="0"/>
                <a:cs typeface="Arial" panose="020B0604020202020204" pitchFamily="34" charset="0"/>
              </a:rPr>
              <a:t>Men began to </a:t>
            </a:r>
            <a:r>
              <a:rPr lang="zh-CN" altLang="en-US" sz="2800" u="sng" dirty="0" smtClean="0">
                <a:solidFill>
                  <a:srgbClr val="F79646"/>
                </a:solidFill>
                <a:latin typeface="Arial" panose="020B0604020202020204" pitchFamily="34" charset="0"/>
                <a:cs typeface="Arial" panose="020B0604020202020204" pitchFamily="34" charset="0"/>
              </a:rPr>
              <a:t>throng</a:t>
            </a:r>
            <a:r>
              <a:rPr lang="zh-CN" altLang="en-US" sz="2800" dirty="0" smtClean="0">
                <a:solidFill>
                  <a:srgbClr val="F79646"/>
                </a:solidFill>
                <a:latin typeface="Arial" panose="020B0604020202020204" pitchFamily="34" charset="0"/>
                <a:cs typeface="Arial" panose="020B0604020202020204" pitchFamily="34" charset="0"/>
              </a:rPr>
              <a:t> </a:t>
            </a:r>
            <a:r>
              <a:rPr lang="zh-CN" altLang="en-US" sz="2800" dirty="0" smtClean="0">
                <a:solidFill>
                  <a:schemeClr val="tx1"/>
                </a:solidFill>
                <a:latin typeface="Arial" panose="020B0604020202020204" pitchFamily="34" charset="0"/>
                <a:cs typeface="Arial" panose="020B0604020202020204" pitchFamily="34" charset="0"/>
              </a:rPr>
              <a:t>into</a:t>
            </a:r>
            <a:r>
              <a:rPr lang="zh-CN" altLang="en-US" sz="2800" dirty="0" smtClean="0">
                <a:solidFill>
                  <a:srgbClr val="F79646"/>
                </a:solidFill>
                <a:latin typeface="Arial" panose="020B0604020202020204" pitchFamily="34" charset="0"/>
                <a:cs typeface="Arial" panose="020B0604020202020204" pitchFamily="34" charset="0"/>
              </a:rPr>
              <a:t> </a:t>
            </a:r>
            <a:r>
              <a:rPr lang="zh-CN" altLang="en-US" sz="2800" dirty="0" smtClean="0">
                <a:solidFill>
                  <a:srgbClr val="333333"/>
                </a:solidFill>
                <a:latin typeface="Arial" panose="020B0604020202020204" pitchFamily="34" charset="0"/>
                <a:cs typeface="Arial" panose="020B0604020202020204" pitchFamily="34" charset="0"/>
              </a:rPr>
              <a:t>the office and call at him, joyfully, sharply, viciously, excitedly. Messenger boys ran in and out with messages and telegrams. The clerks in the office jumped about like sailors during a storm.</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13"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14"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15"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16"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sp>
        <p:nvSpPr>
          <p:cNvPr id="22" name="矩形 21">
            <a:hlinkClick r:id="rId9" action="ppaction://hlinksldjump"/>
          </p:cNvPr>
          <p:cNvSpPr/>
          <p:nvPr/>
        </p:nvSpPr>
        <p:spPr>
          <a:xfrm>
            <a:off x="611560" y="3284984"/>
            <a:ext cx="1080120" cy="5760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0" action="ppaction://hlinksldjump"/>
          </p:cNvPr>
          <p:cNvSpPr/>
          <p:nvPr/>
        </p:nvSpPr>
        <p:spPr>
          <a:xfrm>
            <a:off x="611560" y="1268760"/>
            <a:ext cx="7920880" cy="50405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hlinkClick r:id="rId10" action="ppaction://hlinksldjump"/>
          </p:cNvPr>
          <p:cNvSpPr/>
          <p:nvPr/>
        </p:nvSpPr>
        <p:spPr>
          <a:xfrm>
            <a:off x="7812360" y="764704"/>
            <a:ext cx="792088" cy="64807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11" action="ppaction://hlinksldjump"/>
          </p:cNvPr>
          <p:cNvSpPr/>
          <p:nvPr/>
        </p:nvSpPr>
        <p:spPr>
          <a:xfrm>
            <a:off x="4355976" y="1268760"/>
            <a:ext cx="1224136" cy="50405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hlinkClick r:id="rId12" action="ppaction://hlinksldjump"/>
          </p:cNvPr>
          <p:cNvSpPr/>
          <p:nvPr/>
        </p:nvSpPr>
        <p:spPr>
          <a:xfrm>
            <a:off x="2858135" y="1883410"/>
            <a:ext cx="1148080" cy="4318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2357422" y="29916"/>
            <a:ext cx="5500726" cy="461665"/>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itchFamily="34" charset="0"/>
              </a:rPr>
              <a:t>The Romance of a Busy Broker</a:t>
            </a:r>
            <a:endParaRPr lang="zh-CN" altLang="en-US" sz="2400" dirty="0" smtClean="0">
              <a:solidFill>
                <a:schemeClr val="bg1"/>
              </a:solidFill>
              <a:latin typeface="Arial Rounded MT Bold" pitchFamily="34" charset="0"/>
              <a:cs typeface="Arial" panose="020B0604020202020204" pitchFamily="34" charset="0"/>
            </a:endParaRPr>
          </a:p>
        </p:txBody>
      </p:sp>
      <p:pic>
        <p:nvPicPr>
          <p:cNvPr id="18" name="06.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3" cstate="print"/>
          <a:stretch>
            <a:fillRect/>
          </a:stretch>
        </p:blipFill>
        <p:spPr>
          <a:xfrm>
            <a:off x="9756576" y="1412776"/>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Right)">
                                      <p:cBhvr>
                                        <p:cTn id="7" dur="500"/>
                                        <p:tgtEl>
                                          <p:spTgt spid="1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Right)">
                                      <p:cBhvr>
                                        <p:cTn id="11" dur="500"/>
                                        <p:tgtEl>
                                          <p:spTgt spid="14"/>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Right)">
                                      <p:cBhvr>
                                        <p:cTn id="15" dur="500"/>
                                        <p:tgtEl>
                                          <p:spTgt spid="15"/>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lide(fromRigh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seq concurrent="1" nextAc="seek">
              <p:cTn id="21" restart="whenNotActive" fill="hold" evtFilter="cancelBubble" nodeType="interactiveSeq">
                <p:stCondLst>
                  <p:cond evt="onClick" delay="0">
                    <p:tgtEl>
                      <p:spTgt spid="13"/>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8"/>
                                        </p:tgtEl>
                                      </p:cBhvr>
                                    </p:cmd>
                                  </p:childTnLst>
                                </p:cTn>
                              </p:par>
                            </p:childTnLst>
                          </p:cTn>
                        </p:par>
                      </p:childTnLst>
                    </p:cTn>
                  </p:par>
                </p:childTnLst>
              </p:cTn>
              <p:nextCondLst>
                <p:cond evt="onClick" delay="0">
                  <p:tgtEl>
                    <p:spTgt spid="13"/>
                  </p:tgtEl>
                </p:cond>
              </p:nextCondLst>
            </p:seq>
            <p:seq concurrent="1" nextAc="seek">
              <p:cTn id="26" restart="whenNotActive" fill="hold" evtFilter="cancelBubble" nodeType="interactiveSeq">
                <p:stCondLst>
                  <p:cond evt="onClick" delay="0">
                    <p:tgtEl>
                      <p:spTgt spid="14"/>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8"/>
                                        </p:tgtEl>
                                      </p:cBhvr>
                                    </p:cmd>
                                  </p:childTnLst>
                                </p:cTn>
                              </p:par>
                            </p:childTnLst>
                          </p:cTn>
                        </p:par>
                      </p:childTnLst>
                    </p:cTn>
                  </p:par>
                </p:childTnLst>
              </p:cTn>
              <p:nextCondLst>
                <p:cond evt="onClick" delay="0">
                  <p:tgtEl>
                    <p:spTgt spid="14"/>
                  </p:tgtEl>
                </p:cond>
              </p:nextCondLst>
            </p:seq>
            <p:seq concurrent="1" nextAc="seek">
              <p:cTn id="31" restart="whenNotActive" fill="hold" evtFilter="cancelBubble" nodeType="interactiveSeq">
                <p:stCondLst>
                  <p:cond evt="onClick" delay="0">
                    <p:tgtEl>
                      <p:spTgt spid="15"/>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8"/>
                                        </p:tgtEl>
                                      </p:cBhvr>
                                    </p:cmd>
                                  </p:childTnLst>
                                </p:cTn>
                              </p:par>
                            </p:childTnLst>
                          </p:cTn>
                        </p:par>
                      </p:childTnLst>
                    </p:cTn>
                  </p:par>
                </p:childTnLst>
              </p:cTn>
              <p:nextCondLst>
                <p:cond evt="onClick" delay="0">
                  <p:tgtEl>
                    <p:spTgt spid="1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3847400"/>
          </a:xfrm>
          <a:prstGeom prst="rect">
            <a:avLst/>
          </a:prstGeom>
          <a:noFill/>
        </p:spPr>
        <p:txBody>
          <a:bodyPr wrap="square" rtlCol="0">
            <a:spAutoFit/>
          </a:bodyPr>
          <a:lstStyle/>
          <a:p>
            <a:pPr algn="just">
              <a:lnSpc>
                <a:spcPct val="110000"/>
              </a:lnSpc>
            </a:pPr>
            <a:r>
              <a:rPr lang="zh-CN" altLang="en-US" sz="2800" dirty="0" smtClean="0">
                <a:solidFill>
                  <a:srgbClr val="333333"/>
                </a:solidFill>
                <a:latin typeface="Arial" panose="020B0604020202020204" pitchFamily="34" charset="0"/>
                <a:cs typeface="Arial" panose="020B0604020202020204" pitchFamily="34" charset="0"/>
              </a:rPr>
              <a:t>11 </a:t>
            </a:r>
            <a:r>
              <a:rPr lang="zh-CN" altLang="en-US" sz="2800" u="sng" dirty="0" smtClean="0">
                <a:solidFill>
                  <a:srgbClr val="0C9CDB"/>
                </a:solidFill>
                <a:latin typeface="Arial" panose="020B0604020202020204" pitchFamily="34" charset="0"/>
                <a:cs typeface="Arial" panose="020B0604020202020204" pitchFamily="34" charset="0"/>
              </a:rPr>
              <a:t>On the Exchange there were hurricanes and landslides and snowstorms and glaciers and volcanoes, and those elemental disturbances were reproduced </a:t>
            </a:r>
            <a:r>
              <a:rPr lang="zh-CN" altLang="en-US" sz="2800" u="sng" dirty="0" smtClean="0">
                <a:solidFill>
                  <a:srgbClr val="F79646"/>
                </a:solidFill>
                <a:latin typeface="Arial" panose="020B0604020202020204" pitchFamily="34" charset="0"/>
                <a:cs typeface="Arial" panose="020B0604020202020204" pitchFamily="34" charset="0"/>
              </a:rPr>
              <a:t>in miniature</a:t>
            </a:r>
            <a:r>
              <a:rPr lang="zh-CN" altLang="en-US" sz="2800" u="sng" dirty="0" smtClean="0">
                <a:solidFill>
                  <a:srgbClr val="0C9CDB"/>
                </a:solidFill>
                <a:latin typeface="Arial" panose="020B0604020202020204" pitchFamily="34" charset="0"/>
                <a:cs typeface="Arial" panose="020B0604020202020204" pitchFamily="34" charset="0"/>
              </a:rPr>
              <a:t> in the broker</a:t>
            </a:r>
            <a:r>
              <a:rPr lang="en-US" altLang="zh-CN" sz="2800" u="sng" dirty="0" smtClean="0">
                <a:solidFill>
                  <a:srgbClr val="0C9CDB"/>
                </a:solidFill>
                <a:latin typeface="Arial" panose="020B0604020202020204" pitchFamily="34" charset="0"/>
                <a:cs typeface="Arial" panose="020B0604020202020204" pitchFamily="34" charset="0"/>
              </a:rPr>
              <a:t>’</a:t>
            </a:r>
            <a:r>
              <a:rPr lang="zh-CN" altLang="en-US" sz="2800" u="sng" dirty="0" smtClean="0">
                <a:solidFill>
                  <a:srgbClr val="0C9CDB"/>
                </a:solidFill>
                <a:latin typeface="Arial" panose="020B0604020202020204" pitchFamily="34" charset="0"/>
                <a:cs typeface="Arial" panose="020B0604020202020204" pitchFamily="34" charset="0"/>
              </a:rPr>
              <a:t>s offices.</a:t>
            </a:r>
            <a:r>
              <a:rPr lang="zh-CN" altLang="en-US" sz="2800" dirty="0" smtClean="0">
                <a:solidFill>
                  <a:srgbClr val="0C9CDB"/>
                </a:solidFill>
                <a:latin typeface="Arial" panose="020B0604020202020204" pitchFamily="34" charset="0"/>
                <a:cs typeface="Arial" panose="020B0604020202020204" pitchFamily="34" charset="0"/>
              </a:rPr>
              <a:t> </a:t>
            </a:r>
            <a:r>
              <a:rPr lang="zh-CN" altLang="en-US" sz="2800" u="sng" dirty="0" smtClean="0">
                <a:solidFill>
                  <a:srgbClr val="0C9CDB"/>
                </a:solidFill>
                <a:latin typeface="Arial" panose="020B0604020202020204" pitchFamily="34" charset="0"/>
                <a:cs typeface="Arial" panose="020B0604020202020204" pitchFamily="34" charset="0"/>
              </a:rPr>
              <a:t>Maxwell shoved his chair against the wall and transacted business </a:t>
            </a:r>
            <a:r>
              <a:rPr lang="zh-CN" altLang="en-US" sz="2800" u="sng" dirty="0" smtClean="0">
                <a:solidFill>
                  <a:srgbClr val="F79646"/>
                </a:solidFill>
                <a:latin typeface="Arial" panose="020B0604020202020204" pitchFamily="34" charset="0"/>
                <a:cs typeface="Arial" panose="020B0604020202020204" pitchFamily="34" charset="0"/>
              </a:rPr>
              <a:t>after the manner of</a:t>
            </a:r>
            <a:r>
              <a:rPr lang="zh-CN" altLang="en-US" sz="2800" u="sng" dirty="0" smtClean="0">
                <a:solidFill>
                  <a:srgbClr val="0C9CDB"/>
                </a:solidFill>
                <a:latin typeface="Arial" panose="020B0604020202020204" pitchFamily="34" charset="0"/>
                <a:cs typeface="Arial" panose="020B0604020202020204" pitchFamily="34" charset="0"/>
              </a:rPr>
              <a:t> a toe dancer.</a:t>
            </a:r>
            <a:r>
              <a:rPr lang="zh-CN" altLang="en-US" sz="2800" dirty="0" smtClean="0">
                <a:solidFill>
                  <a:srgbClr val="333333"/>
                </a:solidFill>
                <a:latin typeface="Arial" panose="020B0604020202020204" pitchFamily="34" charset="0"/>
                <a:cs typeface="Arial" panose="020B0604020202020204" pitchFamily="34" charset="0"/>
              </a:rPr>
              <a:t> He jumped from ticker to phone, from desk to door.</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13"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14"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15"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16"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sp>
        <p:nvSpPr>
          <p:cNvPr id="22" name="矩形 21">
            <a:hlinkClick r:id="rId9" action="ppaction://hlinksldjump"/>
          </p:cNvPr>
          <p:cNvSpPr/>
          <p:nvPr/>
        </p:nvSpPr>
        <p:spPr>
          <a:xfrm>
            <a:off x="611560" y="3284984"/>
            <a:ext cx="1080120" cy="5760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73742886" descr="getCAHS44YS"/>
          <p:cNvPicPr>
            <a:picLocks noChangeAspect="1" noChangeArrowheads="1"/>
          </p:cNvPicPr>
          <p:nvPr/>
        </p:nvPicPr>
        <p:blipFill>
          <a:blip r:embed="rId10" cstate="print"/>
          <a:srcRect/>
          <a:stretch>
            <a:fillRect/>
          </a:stretch>
        </p:blipFill>
        <p:spPr bwMode="auto">
          <a:xfrm>
            <a:off x="6372200" y="4064759"/>
            <a:ext cx="2128267" cy="2249575"/>
          </a:xfrm>
          <a:prstGeom prst="rect">
            <a:avLst/>
          </a:prstGeom>
          <a:noFill/>
          <a:ln w="9525">
            <a:noFill/>
            <a:miter lim="800000"/>
            <a:headEnd/>
            <a:tailEnd/>
          </a:ln>
        </p:spPr>
      </p:pic>
      <p:sp>
        <p:nvSpPr>
          <p:cNvPr id="12" name="矩形 11">
            <a:hlinkClick r:id="rId11" action="ppaction://hlinksldjump"/>
          </p:cNvPr>
          <p:cNvSpPr/>
          <p:nvPr/>
        </p:nvSpPr>
        <p:spPr>
          <a:xfrm>
            <a:off x="539552" y="764704"/>
            <a:ext cx="8064896" cy="18722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11" action="ppaction://hlinksldjump"/>
          </p:cNvPr>
          <p:cNvSpPr/>
          <p:nvPr/>
        </p:nvSpPr>
        <p:spPr>
          <a:xfrm>
            <a:off x="539552" y="2636912"/>
            <a:ext cx="122413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hlinkClick r:id="rId12" action="ppaction://hlinksldjump"/>
          </p:cNvPr>
          <p:cNvSpPr/>
          <p:nvPr/>
        </p:nvSpPr>
        <p:spPr>
          <a:xfrm>
            <a:off x="3635896" y="2204864"/>
            <a:ext cx="223224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hlinkClick r:id="rId13" action="ppaction://hlinksldjump"/>
          </p:cNvPr>
          <p:cNvSpPr/>
          <p:nvPr/>
        </p:nvSpPr>
        <p:spPr>
          <a:xfrm>
            <a:off x="1835696" y="2708920"/>
            <a:ext cx="6696744" cy="86409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hlinkClick r:id="rId13" action="ppaction://hlinksldjump"/>
          </p:cNvPr>
          <p:cNvSpPr/>
          <p:nvPr/>
        </p:nvSpPr>
        <p:spPr>
          <a:xfrm>
            <a:off x="539552" y="3140968"/>
            <a:ext cx="1440160" cy="86409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hlinkClick r:id="rId14" action="ppaction://hlinksldjump"/>
          </p:cNvPr>
          <p:cNvSpPr/>
          <p:nvPr/>
        </p:nvSpPr>
        <p:spPr>
          <a:xfrm>
            <a:off x="4572000" y="3140968"/>
            <a:ext cx="3096344"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2357422" y="29916"/>
            <a:ext cx="5500726" cy="461665"/>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itchFamily="34" charset="0"/>
              </a:rPr>
              <a:t>The Romance of a Busy Broker</a:t>
            </a:r>
            <a:endParaRPr lang="zh-CN" altLang="en-US" sz="2400" dirty="0" smtClean="0">
              <a:solidFill>
                <a:schemeClr val="bg1"/>
              </a:solidFill>
              <a:latin typeface="Arial Rounded MT Bold" pitchFamily="34" charset="0"/>
              <a:cs typeface="Arial" panose="020B0604020202020204" pitchFamily="34" charset="0"/>
            </a:endParaRPr>
          </a:p>
        </p:txBody>
      </p:sp>
      <p:pic>
        <p:nvPicPr>
          <p:cNvPr id="18" name="07.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5" cstate="print"/>
          <a:stretch>
            <a:fillRect/>
          </a:stretch>
        </p:blipFill>
        <p:spPr>
          <a:xfrm>
            <a:off x="9468544" y="1556792"/>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Right)">
                                      <p:cBhvr>
                                        <p:cTn id="7" dur="500"/>
                                        <p:tgtEl>
                                          <p:spTgt spid="1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Right)">
                                      <p:cBhvr>
                                        <p:cTn id="11" dur="500"/>
                                        <p:tgtEl>
                                          <p:spTgt spid="14"/>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Right)">
                                      <p:cBhvr>
                                        <p:cTn id="15" dur="500"/>
                                        <p:tgtEl>
                                          <p:spTgt spid="15"/>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lide(fromRigh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seq concurrent="1" nextAc="seek">
              <p:cTn id="21" restart="whenNotActive" fill="hold" evtFilter="cancelBubble" nodeType="interactiveSeq">
                <p:stCondLst>
                  <p:cond evt="onClick" delay="0">
                    <p:tgtEl>
                      <p:spTgt spid="13"/>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8"/>
                                        </p:tgtEl>
                                      </p:cBhvr>
                                    </p:cmd>
                                  </p:childTnLst>
                                </p:cTn>
                              </p:par>
                            </p:childTnLst>
                          </p:cTn>
                        </p:par>
                      </p:childTnLst>
                    </p:cTn>
                  </p:par>
                </p:childTnLst>
              </p:cTn>
              <p:nextCondLst>
                <p:cond evt="onClick" delay="0">
                  <p:tgtEl>
                    <p:spTgt spid="13"/>
                  </p:tgtEl>
                </p:cond>
              </p:nextCondLst>
            </p:seq>
            <p:seq concurrent="1" nextAc="seek">
              <p:cTn id="26" restart="whenNotActive" fill="hold" evtFilter="cancelBubble" nodeType="interactiveSeq">
                <p:stCondLst>
                  <p:cond evt="onClick" delay="0">
                    <p:tgtEl>
                      <p:spTgt spid="14"/>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8"/>
                                        </p:tgtEl>
                                      </p:cBhvr>
                                    </p:cmd>
                                  </p:childTnLst>
                                </p:cTn>
                              </p:par>
                            </p:childTnLst>
                          </p:cTn>
                        </p:par>
                      </p:childTnLst>
                    </p:cTn>
                  </p:par>
                </p:childTnLst>
              </p:cTn>
              <p:nextCondLst>
                <p:cond evt="onClick" delay="0">
                  <p:tgtEl>
                    <p:spTgt spid="14"/>
                  </p:tgtEl>
                </p:cond>
              </p:nextCondLst>
            </p:seq>
            <p:seq concurrent="1" nextAc="seek">
              <p:cTn id="31" restart="whenNotActive" fill="hold" evtFilter="cancelBubble" nodeType="interactiveSeq">
                <p:stCondLst>
                  <p:cond evt="onClick" delay="0">
                    <p:tgtEl>
                      <p:spTgt spid="15"/>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8"/>
                                        </p:tgtEl>
                                      </p:cBhvr>
                                    </p:cmd>
                                  </p:childTnLst>
                                </p:cTn>
                              </p:par>
                            </p:childTnLst>
                          </p:cTn>
                        </p:par>
                      </p:childTnLst>
                    </p:cTn>
                  </p:par>
                </p:childTnLst>
              </p:cTn>
              <p:nextCondLst>
                <p:cond evt="onClick" delay="0">
                  <p:tgtEl>
                    <p:spTgt spid="15"/>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413516"/>
          </a:xfrm>
          <a:prstGeom prst="rect">
            <a:avLst/>
          </a:prstGeom>
          <a:noFill/>
        </p:spPr>
        <p:txBody>
          <a:bodyPr wrap="square" rtlCol="0">
            <a:spAutoFit/>
          </a:bodyPr>
          <a:lstStyle/>
          <a:p>
            <a:pPr algn="just">
              <a:lnSpc>
                <a:spcPct val="120000"/>
              </a:lnSpc>
            </a:pPr>
            <a:r>
              <a:rPr lang="zh-CN" altLang="en-US" sz="2600" dirty="0" smtClean="0">
                <a:solidFill>
                  <a:srgbClr val="333333"/>
                </a:solidFill>
                <a:latin typeface="Arial" panose="020B0604020202020204" pitchFamily="34" charset="0"/>
                <a:cs typeface="Arial" panose="020B0604020202020204" pitchFamily="34" charset="0"/>
              </a:rPr>
              <a:t>12 In the midst of this growing and important stress the broker became suddenly aware </a:t>
            </a:r>
            <a:r>
              <a:rPr lang="en-US" altLang="zh-CN" sz="2600" dirty="0" smtClean="0">
                <a:solidFill>
                  <a:srgbClr val="333333"/>
                </a:solidFill>
                <a:latin typeface="Arial" panose="020B0604020202020204" pitchFamily="34" charset="0"/>
                <a:cs typeface="Arial" panose="020B0604020202020204" pitchFamily="34" charset="0"/>
              </a:rPr>
              <a:t>o</a:t>
            </a:r>
            <a:r>
              <a:rPr lang="zh-CN" altLang="en-US" sz="2600" dirty="0" smtClean="0">
                <a:solidFill>
                  <a:srgbClr val="333333"/>
                </a:solidFill>
                <a:latin typeface="Arial" panose="020B0604020202020204" pitchFamily="34" charset="0"/>
                <a:cs typeface="Arial" panose="020B0604020202020204" pitchFamily="34" charset="0"/>
              </a:rPr>
              <a:t>f </a:t>
            </a:r>
            <a:r>
              <a:rPr lang="zh-CN" altLang="en-US" sz="2600" u="sng" dirty="0" smtClean="0">
                <a:solidFill>
                  <a:srgbClr val="0C9CDB"/>
                </a:solidFill>
                <a:latin typeface="Arial" panose="020B0604020202020204" pitchFamily="34" charset="0"/>
                <a:cs typeface="Arial" panose="020B0604020202020204" pitchFamily="34" charset="0"/>
              </a:rPr>
              <a:t>a high-rolled fringe of golden hair.</a:t>
            </a:r>
            <a:r>
              <a:rPr lang="zh-CN" altLang="en-US" sz="2600" dirty="0" smtClean="0">
                <a:solidFill>
                  <a:srgbClr val="0C9CDB"/>
                </a:solidFill>
                <a:latin typeface="Arial" panose="020B0604020202020204" pitchFamily="34" charset="0"/>
                <a:cs typeface="Arial" panose="020B0604020202020204" pitchFamily="34" charset="0"/>
              </a:rPr>
              <a:t> </a:t>
            </a:r>
            <a:r>
              <a:rPr lang="zh-CN" altLang="en-US" sz="2600" dirty="0" smtClean="0">
                <a:solidFill>
                  <a:srgbClr val="333333"/>
                </a:solidFill>
                <a:latin typeface="Arial" panose="020B0604020202020204" pitchFamily="34" charset="0"/>
                <a:cs typeface="Arial" panose="020B0604020202020204" pitchFamily="34" charset="0"/>
              </a:rPr>
              <a:t>There was a self-possessed young lady.</a:t>
            </a:r>
          </a:p>
          <a:p>
            <a:pPr algn="just">
              <a:lnSpc>
                <a:spcPct val="120000"/>
              </a:lnSpc>
            </a:pPr>
            <a:r>
              <a:rPr lang="zh-CN" altLang="en-US" sz="2600" dirty="0" smtClean="0">
                <a:solidFill>
                  <a:srgbClr val="333333"/>
                </a:solidFill>
                <a:latin typeface="Arial" panose="020B0604020202020204" pitchFamily="34" charset="0"/>
                <a:cs typeface="Arial" panose="020B0604020202020204" pitchFamily="34" charset="0"/>
              </a:rPr>
              <a:t>13 </a:t>
            </a:r>
            <a:r>
              <a:rPr lang="en-US" altLang="zh-CN" sz="2600" dirty="0" smtClean="0">
                <a:solidFill>
                  <a:srgbClr val="333333"/>
                </a:solidFill>
                <a:latin typeface="Arial" panose="020B0604020202020204" pitchFamily="34" charset="0"/>
                <a:cs typeface="Arial" panose="020B0604020202020204" pitchFamily="34" charset="0"/>
              </a:rPr>
              <a:t>“</a:t>
            </a:r>
            <a:r>
              <a:rPr lang="zh-CN" altLang="en-US" sz="2600" dirty="0" smtClean="0">
                <a:solidFill>
                  <a:srgbClr val="333333"/>
                </a:solidFill>
                <a:latin typeface="Arial" panose="020B0604020202020204" pitchFamily="34" charset="0"/>
                <a:cs typeface="Arial" panose="020B0604020202020204" pitchFamily="34" charset="0"/>
              </a:rPr>
              <a:t>Lady from the Stenographer</a:t>
            </a:r>
            <a:r>
              <a:rPr lang="en-US" altLang="zh-CN" sz="2600" dirty="0" smtClean="0">
                <a:solidFill>
                  <a:srgbClr val="333333"/>
                </a:solidFill>
                <a:latin typeface="Arial" panose="020B0604020202020204" pitchFamily="34" charset="0"/>
                <a:cs typeface="Arial" panose="020B0604020202020204" pitchFamily="34" charset="0"/>
              </a:rPr>
              <a:t>’</a:t>
            </a:r>
            <a:r>
              <a:rPr lang="zh-CN" altLang="en-US" sz="2600" dirty="0" smtClean="0">
                <a:solidFill>
                  <a:srgbClr val="333333"/>
                </a:solidFill>
                <a:latin typeface="Arial" panose="020B0604020202020204" pitchFamily="34" charset="0"/>
                <a:cs typeface="Arial" panose="020B0604020202020204" pitchFamily="34" charset="0"/>
              </a:rPr>
              <a:t>s Agency to see about the position,</a:t>
            </a:r>
            <a:r>
              <a:rPr lang="en-US" altLang="zh-CN" sz="2600" dirty="0" smtClean="0">
                <a:solidFill>
                  <a:srgbClr val="333333"/>
                </a:solidFill>
                <a:latin typeface="Arial" panose="020B0604020202020204" pitchFamily="34" charset="0"/>
                <a:cs typeface="Arial" panose="020B0604020202020204" pitchFamily="34" charset="0"/>
              </a:rPr>
              <a:t>”</a:t>
            </a:r>
            <a:r>
              <a:rPr lang="zh-CN" altLang="en-US" sz="2600" dirty="0" smtClean="0">
                <a:solidFill>
                  <a:srgbClr val="333333"/>
                </a:solidFill>
                <a:latin typeface="Arial" panose="020B0604020202020204" pitchFamily="34" charset="0"/>
                <a:cs typeface="Arial" panose="020B0604020202020204" pitchFamily="34" charset="0"/>
              </a:rPr>
              <a:t> said Pitcher.</a:t>
            </a:r>
          </a:p>
          <a:p>
            <a:pPr algn="just">
              <a:lnSpc>
                <a:spcPct val="120000"/>
              </a:lnSpc>
            </a:pPr>
            <a:r>
              <a:rPr lang="zh-CN" altLang="en-US" sz="2600" dirty="0" smtClean="0">
                <a:solidFill>
                  <a:srgbClr val="333333"/>
                </a:solidFill>
                <a:latin typeface="Arial" panose="020B0604020202020204" pitchFamily="34" charset="0"/>
                <a:cs typeface="Arial" panose="020B0604020202020204" pitchFamily="34" charset="0"/>
              </a:rPr>
              <a:t>14 Maxwell turned half around, with his hands full of papers and ticker tape.</a:t>
            </a:r>
          </a:p>
          <a:p>
            <a:pPr algn="just">
              <a:lnSpc>
                <a:spcPct val="120000"/>
              </a:lnSpc>
            </a:pPr>
            <a:r>
              <a:rPr lang="zh-CN" altLang="en-US" sz="2600" dirty="0" smtClean="0">
                <a:solidFill>
                  <a:srgbClr val="333333"/>
                </a:solidFill>
                <a:latin typeface="Arial" panose="020B0604020202020204" pitchFamily="34" charset="0"/>
                <a:cs typeface="Arial" panose="020B0604020202020204" pitchFamily="34" charset="0"/>
              </a:rPr>
              <a:t>15  </a:t>
            </a:r>
            <a:r>
              <a:rPr lang="en-US" altLang="zh-CN" sz="2600" dirty="0" smtClean="0">
                <a:solidFill>
                  <a:srgbClr val="333333"/>
                </a:solidFill>
                <a:latin typeface="Arial" panose="020B0604020202020204" pitchFamily="34" charset="0"/>
                <a:cs typeface="Arial" panose="020B0604020202020204" pitchFamily="34" charset="0"/>
              </a:rPr>
              <a:t>“</a:t>
            </a:r>
            <a:r>
              <a:rPr lang="zh-CN" altLang="en-US" sz="2600" dirty="0" smtClean="0">
                <a:solidFill>
                  <a:srgbClr val="333333"/>
                </a:solidFill>
                <a:latin typeface="Arial" panose="020B0604020202020204" pitchFamily="34" charset="0"/>
                <a:cs typeface="Arial" panose="020B0604020202020204" pitchFamily="34" charset="0"/>
              </a:rPr>
              <a:t>What position?</a:t>
            </a:r>
            <a:r>
              <a:rPr lang="en-US" altLang="zh-CN" sz="2600" dirty="0" smtClean="0">
                <a:solidFill>
                  <a:srgbClr val="333333"/>
                </a:solidFill>
                <a:latin typeface="Arial" panose="020B0604020202020204" pitchFamily="34" charset="0"/>
                <a:cs typeface="Arial" panose="020B0604020202020204" pitchFamily="34" charset="0"/>
              </a:rPr>
              <a:t>”</a:t>
            </a:r>
            <a:r>
              <a:rPr lang="zh-CN" altLang="en-US" sz="2600" dirty="0" smtClean="0">
                <a:solidFill>
                  <a:srgbClr val="333333"/>
                </a:solidFill>
                <a:latin typeface="Arial" panose="020B0604020202020204" pitchFamily="34" charset="0"/>
                <a:cs typeface="Arial" panose="020B0604020202020204" pitchFamily="34" charset="0"/>
              </a:rPr>
              <a:t> he asked, with a frown.</a:t>
            </a:r>
          </a:p>
        </p:txBody>
      </p:sp>
      <p:pic>
        <p:nvPicPr>
          <p:cNvPr id="13"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14"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15"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16"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sp>
        <p:nvSpPr>
          <p:cNvPr id="10" name="矩形 9">
            <a:hlinkClick r:id="rId9" action="ppaction://hlinksldjump"/>
          </p:cNvPr>
          <p:cNvSpPr/>
          <p:nvPr/>
        </p:nvSpPr>
        <p:spPr>
          <a:xfrm>
            <a:off x="6660232" y="1268760"/>
            <a:ext cx="187220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hlinkClick r:id="rId9" action="ppaction://hlinksldjump"/>
          </p:cNvPr>
          <p:cNvSpPr/>
          <p:nvPr/>
        </p:nvSpPr>
        <p:spPr>
          <a:xfrm>
            <a:off x="611560" y="1556792"/>
            <a:ext cx="3384376" cy="64807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2357422" y="29916"/>
            <a:ext cx="5500726" cy="461665"/>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itchFamily="34" charset="0"/>
              </a:rPr>
              <a:t>The Romance of a Busy Broker</a:t>
            </a:r>
            <a:endParaRPr lang="zh-CN" altLang="en-US" sz="2400" dirty="0" smtClean="0">
              <a:solidFill>
                <a:schemeClr val="bg1"/>
              </a:solidFill>
              <a:latin typeface="Arial Rounded MT Bold" pitchFamily="34" charset="0"/>
              <a:cs typeface="Arial" panose="020B0604020202020204" pitchFamily="34" charset="0"/>
            </a:endParaRPr>
          </a:p>
        </p:txBody>
      </p:sp>
      <p:pic>
        <p:nvPicPr>
          <p:cNvPr id="17" name="08.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0" cstate="print"/>
          <a:stretch>
            <a:fillRect/>
          </a:stretch>
        </p:blipFill>
        <p:spPr>
          <a:xfrm>
            <a:off x="9612560" y="1484784"/>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Right)">
                                      <p:cBhvr>
                                        <p:cTn id="7" dur="500"/>
                                        <p:tgtEl>
                                          <p:spTgt spid="1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Right)">
                                      <p:cBhvr>
                                        <p:cTn id="11" dur="500"/>
                                        <p:tgtEl>
                                          <p:spTgt spid="14"/>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Right)">
                                      <p:cBhvr>
                                        <p:cTn id="15" dur="500"/>
                                        <p:tgtEl>
                                          <p:spTgt spid="15"/>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lide(fromRigh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7"/>
                </p:tgtEl>
              </p:cMediaNode>
            </p:audio>
            <p:seq concurrent="1" nextAc="seek">
              <p:cTn id="21" restart="whenNotActive" fill="hold" evtFilter="cancelBubble" nodeType="interactiveSeq">
                <p:stCondLst>
                  <p:cond evt="onClick" delay="0">
                    <p:tgtEl>
                      <p:spTgt spid="13"/>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7"/>
                                        </p:tgtEl>
                                      </p:cBhvr>
                                    </p:cmd>
                                  </p:childTnLst>
                                </p:cTn>
                              </p:par>
                            </p:childTnLst>
                          </p:cTn>
                        </p:par>
                      </p:childTnLst>
                    </p:cTn>
                  </p:par>
                </p:childTnLst>
              </p:cTn>
              <p:nextCondLst>
                <p:cond evt="onClick" delay="0">
                  <p:tgtEl>
                    <p:spTgt spid="13"/>
                  </p:tgtEl>
                </p:cond>
              </p:nextCondLst>
            </p:seq>
            <p:seq concurrent="1" nextAc="seek">
              <p:cTn id="26" restart="whenNotActive" fill="hold" evtFilter="cancelBubble" nodeType="interactiveSeq">
                <p:stCondLst>
                  <p:cond evt="onClick" delay="0">
                    <p:tgtEl>
                      <p:spTgt spid="14"/>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7"/>
                                        </p:tgtEl>
                                      </p:cBhvr>
                                    </p:cmd>
                                  </p:childTnLst>
                                </p:cTn>
                              </p:par>
                            </p:childTnLst>
                          </p:cTn>
                        </p:par>
                      </p:childTnLst>
                    </p:cTn>
                  </p:par>
                </p:childTnLst>
              </p:cTn>
              <p:nextCondLst>
                <p:cond evt="onClick" delay="0">
                  <p:tgtEl>
                    <p:spTgt spid="14"/>
                  </p:tgtEl>
                </p:cond>
              </p:nextCondLst>
            </p:seq>
            <p:seq concurrent="1" nextAc="seek">
              <p:cTn id="31" restart="whenNotActive" fill="hold" evtFilter="cancelBubble" nodeType="interactiveSeq">
                <p:stCondLst>
                  <p:cond evt="onClick" delay="0">
                    <p:tgtEl>
                      <p:spTgt spid="15"/>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7"/>
                                        </p:tgtEl>
                                      </p:cBhvr>
                                    </p:cmd>
                                  </p:childTnLst>
                                </p:cTn>
                              </p:par>
                            </p:childTnLst>
                          </p:cTn>
                        </p:par>
                      </p:childTnLst>
                    </p:cTn>
                  </p:par>
                </p:childTnLst>
              </p:cTn>
              <p:nextCondLst>
                <p:cond evt="onClick" delay="0">
                  <p:tgtEl>
                    <p:spTgt spid="15"/>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3803</Words>
  <Application>Microsoft Office PowerPoint</Application>
  <PresentationFormat>全屏显示(4:3)</PresentationFormat>
  <Paragraphs>240</Paragraphs>
  <Slides>46</Slides>
  <Notes>0</Notes>
  <HiddenSlides>0</HiddenSlides>
  <MMClips>14</MMClips>
  <ScaleCrop>false</ScaleCrop>
  <HeadingPairs>
    <vt:vector size="4" baseType="variant">
      <vt:variant>
        <vt:lpstr>主题</vt:lpstr>
      </vt:variant>
      <vt:variant>
        <vt:i4>6</vt:i4>
      </vt:variant>
      <vt:variant>
        <vt:lpstr>幻灯片标题</vt:lpstr>
      </vt:variant>
      <vt:variant>
        <vt:i4>46</vt:i4>
      </vt:variant>
    </vt:vector>
  </HeadingPairs>
  <TitlesOfParts>
    <vt:vector size="52" baseType="lpstr">
      <vt:lpstr>Office 主题</vt:lpstr>
      <vt:lpstr>自定义设计方案</vt:lpstr>
      <vt:lpstr>1_自定义设计方案</vt:lpstr>
      <vt:lpstr>2_自定义设计方案</vt:lpstr>
      <vt:lpstr>3_自定义设计方案</vt:lpstr>
      <vt:lpstr>4_自定义设计方案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精时信息科技有限公司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cuijiaxin</dc:creator>
  <cp:lastModifiedBy>sflep</cp:lastModifiedBy>
  <cp:revision>588</cp:revision>
  <dcterms:created xsi:type="dcterms:W3CDTF">2015-11-30T02:00:00Z</dcterms:created>
  <dcterms:modified xsi:type="dcterms:W3CDTF">2017-09-29T06:32:55Z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