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77"/>
  </p:notesMasterIdLst>
  <p:handoutMasterIdLst>
    <p:handoutMasterId r:id="rId78"/>
  </p:handoutMasterIdLst>
  <p:sldIdLst>
    <p:sldId id="256" r:id="rId7"/>
    <p:sldId id="258" r:id="rId8"/>
    <p:sldId id="259" r:id="rId9"/>
    <p:sldId id="571" r:id="rId10"/>
    <p:sldId id="572" r:id="rId11"/>
    <p:sldId id="573" r:id="rId12"/>
    <p:sldId id="574" r:id="rId13"/>
    <p:sldId id="575" r:id="rId14"/>
    <p:sldId id="576" r:id="rId15"/>
    <p:sldId id="577" r:id="rId16"/>
    <p:sldId id="578" r:id="rId17"/>
    <p:sldId id="579" r:id="rId18"/>
    <p:sldId id="580" r:id="rId19"/>
    <p:sldId id="581" r:id="rId20"/>
    <p:sldId id="582" r:id="rId21"/>
    <p:sldId id="499" r:id="rId22"/>
    <p:sldId id="542" r:id="rId23"/>
    <p:sldId id="543" r:id="rId24"/>
    <p:sldId id="584" r:id="rId25"/>
    <p:sldId id="583" r:id="rId26"/>
    <p:sldId id="585" r:id="rId27"/>
    <p:sldId id="586" r:id="rId28"/>
    <p:sldId id="376" r:id="rId29"/>
    <p:sldId id="544" r:id="rId30"/>
    <p:sldId id="587" r:id="rId31"/>
    <p:sldId id="590" r:id="rId32"/>
    <p:sldId id="588" r:id="rId33"/>
    <p:sldId id="589" r:id="rId34"/>
    <p:sldId id="591" r:id="rId35"/>
    <p:sldId id="592" r:id="rId36"/>
    <p:sldId id="593" r:id="rId37"/>
    <p:sldId id="594" r:id="rId38"/>
    <p:sldId id="595" r:id="rId39"/>
    <p:sldId id="596" r:id="rId40"/>
    <p:sldId id="597" r:id="rId41"/>
    <p:sldId id="598" r:id="rId42"/>
    <p:sldId id="599" r:id="rId43"/>
    <p:sldId id="600" r:id="rId44"/>
    <p:sldId id="601" r:id="rId45"/>
    <p:sldId id="602" r:id="rId46"/>
    <p:sldId id="603" r:id="rId47"/>
    <p:sldId id="604" r:id="rId48"/>
    <p:sldId id="605" r:id="rId49"/>
    <p:sldId id="606" r:id="rId50"/>
    <p:sldId id="607" r:id="rId51"/>
    <p:sldId id="608" r:id="rId52"/>
    <p:sldId id="609" r:id="rId53"/>
    <p:sldId id="610" r:id="rId54"/>
    <p:sldId id="611" r:id="rId55"/>
    <p:sldId id="612" r:id="rId56"/>
    <p:sldId id="613" r:id="rId57"/>
    <p:sldId id="614" r:id="rId58"/>
    <p:sldId id="615" r:id="rId59"/>
    <p:sldId id="616" r:id="rId60"/>
    <p:sldId id="617" r:id="rId61"/>
    <p:sldId id="618" r:id="rId62"/>
    <p:sldId id="619" r:id="rId63"/>
    <p:sldId id="620" r:id="rId64"/>
    <p:sldId id="621" r:id="rId65"/>
    <p:sldId id="622" r:id="rId66"/>
    <p:sldId id="623" r:id="rId67"/>
    <p:sldId id="624" r:id="rId68"/>
    <p:sldId id="625" r:id="rId69"/>
    <p:sldId id="626" r:id="rId70"/>
    <p:sldId id="627" r:id="rId71"/>
    <p:sldId id="628" r:id="rId72"/>
    <p:sldId id="629" r:id="rId73"/>
    <p:sldId id="630" r:id="rId74"/>
    <p:sldId id="631" r:id="rId75"/>
    <p:sldId id="632"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333333"/>
    <a:srgbClr val="0C9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1" autoAdjust="0"/>
    <p:restoredTop sz="94660"/>
  </p:normalViewPr>
  <p:slideViewPr>
    <p:cSldViewPr>
      <p:cViewPr varScale="1">
        <p:scale>
          <a:sx n="114" d="100"/>
          <a:sy n="114" d="100"/>
        </p:scale>
        <p:origin x="-1554" y="-108"/>
      </p:cViewPr>
      <p:guideLst>
        <p:guide orient="horz" pos="2160"/>
        <p:guide pos="2880"/>
      </p:guideLst>
    </p:cSldViewPr>
  </p:slideViewPr>
  <p:notesTextViewPr>
    <p:cViewPr>
      <p:scale>
        <a:sx n="100" d="100"/>
        <a:sy n="100" d="100"/>
      </p:scale>
      <p:origin x="0" y="0"/>
    </p:cViewPr>
  </p:notesText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BE6346-8510-4D5C-85DF-0ACC88FE12BC}" type="datetimeFigureOut">
              <a:rPr lang="zh-CN" altLang="en-US" smtClean="0"/>
              <a:pPr/>
              <a:t>2017/12/20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7707EB-A5AE-4EFF-B2AE-FDBDFC83EC6B}" type="slidenum">
              <a:rPr lang="zh-CN" altLang="en-US" smtClean="0"/>
              <a:pPr/>
              <a:t>‹#›</a:t>
            </a:fld>
            <a:endParaRPr lang="zh-CN" altLang="en-US"/>
          </a:p>
        </p:txBody>
      </p:sp>
    </p:spTree>
    <p:extLst>
      <p:ext uri="{BB962C8B-B14F-4D97-AF65-F5344CB8AC3E}">
        <p14:creationId xmlns:p14="http://schemas.microsoft.com/office/powerpoint/2010/main" val="645988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E307B-5EDE-44FC-83E0-748BAB84D033}" type="datetimeFigureOut">
              <a:rPr lang="zh-CN" altLang="en-US" smtClean="0"/>
              <a:pPr/>
              <a:t>2017/12/20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0365A-4F7C-4043-A538-5F058D345A48}" type="slidenum">
              <a:rPr lang="zh-CN" altLang="en-US" smtClean="0"/>
              <a:pPr/>
              <a:t>‹#›</a:t>
            </a:fld>
            <a:endParaRPr lang="zh-CN" altLang="en-US"/>
          </a:p>
        </p:txBody>
      </p:sp>
    </p:spTree>
    <p:extLst>
      <p:ext uri="{BB962C8B-B14F-4D97-AF65-F5344CB8AC3E}">
        <p14:creationId xmlns:p14="http://schemas.microsoft.com/office/powerpoint/2010/main" val="30364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 Target="../slides/slid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 Target="../slides/slide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 Target="../slides/slide2.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 Target="../slides/slide2.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30EF2-7816-4638-88B7-9D695511BF2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6" cy="6857142"/>
          </a:xfrm>
          <a:prstGeom prst="rect">
            <a:avLst/>
          </a:prstGeom>
          <a:noFill/>
        </p:spPr>
      </p:pic>
      <p:pic>
        <p:nvPicPr>
          <p:cNvPr id="9" name="Picture 3" descr="F:\公司\上海外语教育出版社\倪老师PPT\完成\第三册\无前.png"/>
          <p:cNvPicPr>
            <a:picLocks noChangeAspect="1" noChangeArrowheads="1"/>
          </p:cNvPicPr>
          <p:nvPr userDrawn="1"/>
        </p:nvPicPr>
        <p:blipFill>
          <a:blip r:embed="rId14" cstate="print"/>
          <a:srcRect/>
          <a:stretch>
            <a:fillRect/>
          </a:stretch>
        </p:blipFill>
        <p:spPr bwMode="auto">
          <a:xfrm>
            <a:off x="7488891" y="6300401"/>
            <a:ext cx="1587302" cy="533334"/>
          </a:xfrm>
          <a:prstGeom prst="rect">
            <a:avLst/>
          </a:prstGeom>
          <a:noFill/>
        </p:spPr>
      </p:pic>
      <p:sp>
        <p:nvSpPr>
          <p:cNvPr id="11" name="矩形 10">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6" cy="6857142"/>
          </a:xfrm>
          <a:prstGeom prst="rect">
            <a:avLst/>
          </a:prstGeom>
          <a:noFill/>
        </p:spPr>
      </p:pic>
      <p:pic>
        <p:nvPicPr>
          <p:cNvPr id="12" name="Picture 2" descr="F:\公司\上海外语教育出版社\倪老师PPT\完成\第三册\无后.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6" cy="6857142"/>
          </a:xfrm>
          <a:prstGeom prst="rect">
            <a:avLst/>
          </a:prstGeom>
          <a:noFill/>
        </p:spPr>
      </p:pic>
      <p:pic>
        <p:nvPicPr>
          <p:cNvPr id="12" name="Picture 2" descr="F:\公司\上海外语教育出版社\倪老师PPT\完成\第三册\无返.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6" cy="6857142"/>
          </a:xfrm>
          <a:prstGeom prst="rect">
            <a:avLst/>
          </a:prstGeom>
          <a:noFill/>
        </p:spPr>
      </p:pic>
      <p:pic>
        <p:nvPicPr>
          <p:cNvPr id="14" name="Picture 2" descr="F:\公司\上海外语教育出版社\倪老师PPT\完成\第三册\全.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6" cy="6857142"/>
          </a:xfrm>
          <a:prstGeom prst="rect">
            <a:avLst/>
          </a:prstGeom>
          <a:noFill/>
        </p:spPr>
      </p:pic>
      <p:pic>
        <p:nvPicPr>
          <p:cNvPr id="9" name="Picture 2" descr="F:\公司\上海外语教育出版社\倪老师PPT\完成\第三册\返回.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7" name="矩形 6">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C:\Users\Administrator\Desktop\&#26032;&#30446;&#26631;&#32508;&#21512;3%20Unit%206-1219&#20462;&#25913;&#21518;\&#26032;&#30446;&#26631;&#32508;&#21512;3%20Unit%206-1219\04%20Text\09.mp3" TargetMode="External"/><Relationship Id="rId6" Type="http://schemas.openxmlformats.org/officeDocument/2006/relationships/hyperlink" Target="09.mp3" TargetMode="External"/><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image" Target="../media/image8.png"/><Relationship Id="rId7" Type="http://schemas.openxmlformats.org/officeDocument/2006/relationships/slide" Target="slide58.xml"/><Relationship Id="rId2" Type="http://schemas.openxmlformats.org/officeDocument/2006/relationships/slideLayout" Target="../slideLayouts/slideLayout40.xml"/><Relationship Id="rId1" Type="http://schemas.openxmlformats.org/officeDocument/2006/relationships/audio" Target="file:///C:\Users\Administrator\Desktop\&#26032;&#30446;&#26631;&#32508;&#21512;3%20Unit%206-1219&#20462;&#25913;&#21518;\&#26032;&#30446;&#26631;&#32508;&#21512;3%20Unit%206-1219\04%20Text\10.mp3" TargetMode="External"/><Relationship Id="rId6" Type="http://schemas.openxmlformats.org/officeDocument/2006/relationships/image" Target="../media/image11.png"/><Relationship Id="rId11" Type="http://schemas.openxmlformats.org/officeDocument/2006/relationships/image" Target="../media/image10.png"/><Relationship Id="rId5" Type="http://schemas.openxmlformats.org/officeDocument/2006/relationships/hyperlink" Target="10.mp3" TargetMode="External"/><Relationship Id="rId10" Type="http://schemas.openxmlformats.org/officeDocument/2006/relationships/image" Target="../media/image26.png"/><Relationship Id="rId4" Type="http://schemas.openxmlformats.org/officeDocument/2006/relationships/image" Target="../media/image9.png"/><Relationship Id="rId9" Type="http://schemas.openxmlformats.org/officeDocument/2006/relationships/slide" Target="slide61.xml"/></Relationships>
</file>

<file path=ppt/slides/_rels/slide12.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6-1219\04%20Text\11.mp3" TargetMode="External"/><Relationship Id="rId6" Type="http://schemas.openxmlformats.org/officeDocument/2006/relationships/hyperlink" Target="11.mp3" TargetMode="External"/><Relationship Id="rId5" Type="http://schemas.openxmlformats.org/officeDocument/2006/relationships/image" Target="../media/image10.png"/><Relationship Id="rId10" Type="http://schemas.openxmlformats.org/officeDocument/2006/relationships/image" Target="../media/image27.png"/><Relationship Id="rId4" Type="http://schemas.openxmlformats.org/officeDocument/2006/relationships/image" Target="../media/image9.png"/><Relationship Id="rId9" Type="http://schemas.openxmlformats.org/officeDocument/2006/relationships/slide" Target="slide64.xml"/></Relationships>
</file>

<file path=ppt/slides/_rels/slide13.xml.rels><?xml version="1.0" encoding="UTF-8" standalone="yes"?>
<Relationships xmlns="http://schemas.openxmlformats.org/package/2006/relationships"><Relationship Id="rId8" Type="http://schemas.openxmlformats.org/officeDocument/2006/relationships/slide" Target="slide65.xm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6-1219\04%20Text\12.mp3" TargetMode="External"/><Relationship Id="rId6" Type="http://schemas.openxmlformats.org/officeDocument/2006/relationships/hyperlink" Target="12.mp3" TargetMode="External"/><Relationship Id="rId5" Type="http://schemas.openxmlformats.org/officeDocument/2006/relationships/image" Target="../media/image10.png"/><Relationship Id="rId10" Type="http://schemas.openxmlformats.org/officeDocument/2006/relationships/image" Target="../media/image28.png"/><Relationship Id="rId4" Type="http://schemas.openxmlformats.org/officeDocument/2006/relationships/image" Target="../media/image9.png"/><Relationship Id="rId9" Type="http://schemas.openxmlformats.org/officeDocument/2006/relationships/slide" Target="slide66.xml"/></Relationships>
</file>

<file path=ppt/slides/_rels/slide14.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6-1219\04%20Text\13.mp3" TargetMode="External"/><Relationship Id="rId6" Type="http://schemas.openxmlformats.org/officeDocument/2006/relationships/hyperlink" Target="13.mp3" TargetMode="External"/><Relationship Id="rId5" Type="http://schemas.openxmlformats.org/officeDocument/2006/relationships/image" Target="../media/image10.png"/><Relationship Id="rId10" Type="http://schemas.openxmlformats.org/officeDocument/2006/relationships/image" Target="../media/image29.png"/><Relationship Id="rId4" Type="http://schemas.openxmlformats.org/officeDocument/2006/relationships/image" Target="../media/image9.png"/><Relationship Id="rId9" Type="http://schemas.openxmlformats.org/officeDocument/2006/relationships/slide" Target="slide69.xml"/></Relationships>
</file>

<file path=ppt/slides/_rels/slide15.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29.xml"/><Relationship Id="rId1" Type="http://schemas.openxmlformats.org/officeDocument/2006/relationships/audio" Target="file:///E:\&#26032;&#30446;&#26631;&#32508;&#21512;3&#30005;&#23376;&#25945;&#26696;-1219\&#26032;&#30446;&#26631;&#32508;&#21512;3&#30005;&#23376;&#25945;&#26696;-0927\&#26032;&#30446;&#26631;&#32508;&#21512;3%20Unit%206-1219\04%20Text\14.mp3" TargetMode="External"/><Relationship Id="rId6" Type="http://schemas.openxmlformats.org/officeDocument/2006/relationships/hyperlink" Target="14.mp3" TargetMode="External"/><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18.xml"/><Relationship Id="rId4" Type="http://schemas.openxmlformats.org/officeDocument/2006/relationships/image" Target="../media/image3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slide" Target="slide24.xml"/><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slide" Target="slide23.xml"/><Relationship Id="rId17" Type="http://schemas.openxmlformats.org/officeDocument/2006/relationships/hyperlink" Target="Unit%2006%20-%20Text%20A.MP3" TargetMode="External"/><Relationship Id="rId2" Type="http://schemas.openxmlformats.org/officeDocument/2006/relationships/slideLayout" Target="../slideLayouts/slideLayout18.xml"/><Relationship Id="rId16" Type="http://schemas.openxmlformats.org/officeDocument/2006/relationships/image" Target="../media/image13.png"/><Relationship Id="rId1" Type="http://schemas.openxmlformats.org/officeDocument/2006/relationships/audio" Target="file:///E:\&#26032;&#30446;&#26631;&#32508;&#21512;3&#30005;&#23376;&#25945;&#26696;-1219\&#26032;&#30446;&#26631;&#32508;&#21512;3&#30005;&#23376;&#25945;&#26696;-0927\&#26032;&#30446;&#26631;&#32508;&#21512;3%20Unit%206-1219\04%20Text\01.mp3" TargetMode="External"/><Relationship Id="rId6" Type="http://schemas.openxmlformats.org/officeDocument/2006/relationships/hyperlink" Target="01.mp3" TargetMode="External"/><Relationship Id="rId11" Type="http://schemas.openxmlformats.org/officeDocument/2006/relationships/slide" Target="slide20.xml"/><Relationship Id="rId5" Type="http://schemas.openxmlformats.org/officeDocument/2006/relationships/image" Target="../media/image10.png"/><Relationship Id="rId15" Type="http://schemas.openxmlformats.org/officeDocument/2006/relationships/slide" Target="slide28.xml"/><Relationship Id="rId10" Type="http://schemas.openxmlformats.org/officeDocument/2006/relationships/slide" Target="slide17.xml"/><Relationship Id="rId4" Type="http://schemas.openxmlformats.org/officeDocument/2006/relationships/image" Target="../media/image9.png"/><Relationship Id="rId9" Type="http://schemas.openxmlformats.org/officeDocument/2006/relationships/slide" Target="slide16.xml"/><Relationship Id="rId14" Type="http://schemas.openxmlformats.org/officeDocument/2006/relationships/slide" Target="slide2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18.xml"/><Relationship Id="rId4" Type="http://schemas.openxmlformats.org/officeDocument/2006/relationships/image" Target="../media/image33.jpeg"/></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62.xml"/><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62.xml"/><Relationship Id="rId4" Type="http://schemas.openxmlformats.org/officeDocument/2006/relationships/image" Target="../media/image36.jpe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62.xml"/><Relationship Id="rId4" Type="http://schemas.openxmlformats.org/officeDocument/2006/relationships/image" Target="../media/image37.jpeg"/></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25.xml"/><Relationship Id="rId7" Type="http://schemas.openxmlformats.org/officeDocument/2006/relationships/hyperlink" Target="02.mp3" TargetMode="External"/><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6-1219\04%20Text\02.mp3" TargetMode="Externa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slide" Target="slide32.xml"/><Relationship Id="rId4" Type="http://schemas.openxmlformats.org/officeDocument/2006/relationships/image" Target="../media/image8.png"/><Relationship Id="rId9" Type="http://schemas.openxmlformats.org/officeDocument/2006/relationships/slide" Target="slide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3.xml"/><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4.xml"/><Relationship Id="rId1" Type="http://schemas.openxmlformats.org/officeDocument/2006/relationships/slideLayout" Target="../slideLayouts/slideLayout6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slide" Target="slide39.xml"/><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6-1219\04%20Text\03.mp3" TargetMode="External"/><Relationship Id="rId6" Type="http://schemas.openxmlformats.org/officeDocument/2006/relationships/hyperlink" Target="03.mp3" TargetMode="External"/><Relationship Id="rId11" Type="http://schemas.openxmlformats.org/officeDocument/2006/relationships/slide" Target="slide38.xml"/><Relationship Id="rId5" Type="http://schemas.openxmlformats.org/officeDocument/2006/relationships/image" Target="../media/image10.png"/><Relationship Id="rId10" Type="http://schemas.openxmlformats.org/officeDocument/2006/relationships/slide" Target="slide36.xml"/><Relationship Id="rId4" Type="http://schemas.openxmlformats.org/officeDocument/2006/relationships/image" Target="../media/image9.png"/><Relationship Id="rId9" Type="http://schemas.openxmlformats.org/officeDocument/2006/relationships/slide" Target="slide34.xml"/></Relationships>
</file>

<file path=ppt/slides/_rels/slide4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5.xml"/><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7.xml"/><Relationship Id="rId1" Type="http://schemas.openxmlformats.org/officeDocument/2006/relationships/slideLayout" Target="../slideLayouts/slideLayout62.xml"/><Relationship Id="rId4" Type="http://schemas.openxmlformats.org/officeDocument/2006/relationships/image" Target="../media/image38.jpeg"/></Relationships>
</file>

<file path=ppt/slides/_rels/slide4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6-1219\04%20Text\04.mp3" TargetMode="External"/><Relationship Id="rId6" Type="http://schemas.openxmlformats.org/officeDocument/2006/relationships/hyperlink" Target="04.mp3" TargetMode="External"/><Relationship Id="rId11" Type="http://schemas.openxmlformats.org/officeDocument/2006/relationships/image" Target="../media/image17.png"/><Relationship Id="rId5" Type="http://schemas.openxmlformats.org/officeDocument/2006/relationships/image" Target="../media/image10.png"/><Relationship Id="rId10" Type="http://schemas.openxmlformats.org/officeDocument/2006/relationships/slide" Target="slide42.xml"/><Relationship Id="rId4" Type="http://schemas.openxmlformats.org/officeDocument/2006/relationships/image" Target="../media/image9.png"/><Relationship Id="rId9" Type="http://schemas.openxmlformats.org/officeDocument/2006/relationships/slide" Target="slide41.xml"/></Relationships>
</file>

<file path=ppt/slides/_rels/slide5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8.xml"/><Relationship Id="rId1" Type="http://schemas.openxmlformats.org/officeDocument/2006/relationships/slideLayout" Target="../slideLayouts/slideLayout62.xml"/><Relationship Id="rId4" Type="http://schemas.openxmlformats.org/officeDocument/2006/relationships/image" Target="../media/image39.jpe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8.xml"/><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6-1219\04%20Text\05.mp3" TargetMode="External"/><Relationship Id="rId6" Type="http://schemas.openxmlformats.org/officeDocument/2006/relationships/hyperlink" Target="05.mp3" TargetMode="External"/><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9.png"/></Relationships>
</file>

<file path=ppt/slides/_rels/slide6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11.xml"/><Relationship Id="rId1" Type="http://schemas.openxmlformats.org/officeDocument/2006/relationships/slideLayout" Target="../slideLayouts/slideLayout6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11.xml"/><Relationship Id="rId1" Type="http://schemas.openxmlformats.org/officeDocument/2006/relationships/slideLayout" Target="../slideLayouts/slideLayout62.xml"/></Relationships>
</file>

<file path=ppt/slides/_rels/slide6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6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12.xml"/><Relationship Id="rId1" Type="http://schemas.openxmlformats.org/officeDocument/2006/relationships/slideLayout" Target="../slideLayouts/slideLayout62.xml"/><Relationship Id="rId4" Type="http://schemas.openxmlformats.org/officeDocument/2006/relationships/image" Target="../media/image40.jpeg"/></Relationships>
</file>

<file path=ppt/slides/_rels/slide6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6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13.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 Target="slide13.xml"/><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62.xml"/></Relationships>
</file>

<file path=ppt/slides/_rels/slide6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6-1219\04%20Text\06.mp3" TargetMode="External"/><Relationship Id="rId6" Type="http://schemas.openxmlformats.org/officeDocument/2006/relationships/hyperlink" Target="06.mp3" TargetMode="External"/><Relationship Id="rId5" Type="http://schemas.openxmlformats.org/officeDocument/2006/relationships/image" Target="../media/image10.png"/><Relationship Id="rId10" Type="http://schemas.openxmlformats.org/officeDocument/2006/relationships/image" Target="../media/image20.png"/><Relationship Id="rId4" Type="http://schemas.openxmlformats.org/officeDocument/2006/relationships/image" Target="../media/image9.png"/><Relationship Id="rId9" Type="http://schemas.openxmlformats.org/officeDocument/2006/relationships/slide" Target="slide46.xml"/></Relationships>
</file>

<file path=ppt/slides/_rels/slide7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slide" Target="slide54.xml"/><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6-1219\04%20Text\07.mp3" TargetMode="External"/><Relationship Id="rId6" Type="http://schemas.openxmlformats.org/officeDocument/2006/relationships/hyperlink" Target="07.mp3" TargetMode="External"/><Relationship Id="rId11" Type="http://schemas.openxmlformats.org/officeDocument/2006/relationships/slide" Target="slide53.xml"/><Relationship Id="rId5" Type="http://schemas.openxmlformats.org/officeDocument/2006/relationships/image" Target="../media/image10.png"/><Relationship Id="rId10" Type="http://schemas.openxmlformats.org/officeDocument/2006/relationships/slide" Target="slide50.xml"/><Relationship Id="rId4" Type="http://schemas.openxmlformats.org/officeDocument/2006/relationships/image" Target="../media/image9.png"/><Relationship Id="rId9" Type="http://schemas.openxmlformats.org/officeDocument/2006/relationships/slide" Target="slide47.xml"/></Relationships>
</file>

<file path=ppt/slides/_rels/slide9.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6-1219\04%20Text\08.mp3" TargetMode="External"/><Relationship Id="rId6" Type="http://schemas.openxmlformats.org/officeDocument/2006/relationships/hyperlink" Target="08.mp3" TargetMode="External"/><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公司\上海外语教育出版社\倪老师PPT\完成\第三册\Text.png"/>
          <p:cNvPicPr>
            <a:picLocks noChangeAspect="1" noChangeArrowheads="1"/>
          </p:cNvPicPr>
          <p:nvPr/>
        </p:nvPicPr>
        <p:blipFill>
          <a:blip r:embed="rId2" cstate="print"/>
          <a:stretch>
            <a:fillRect/>
          </a:stretch>
        </p:blipFill>
        <p:spPr bwMode="auto">
          <a:xfrm>
            <a:off x="0" y="0"/>
            <a:ext cx="9142856" cy="6857142"/>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147208"/>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12   If students need additional counseling the UCS then makes referrals to nearby counselors and clinics, said Mark Stevens, director and psychologist of UCS. “We see about 50 new students per week for the free service,” said Stevens in an e-mail interview. </a:t>
            </a:r>
            <a:endParaRPr lang="zh-CN" altLang="en-US" sz="2800" dirty="0" smtClean="0">
              <a:solidFill>
                <a:srgbClr val="333333"/>
              </a:solidFill>
              <a:latin typeface="Arial" pitchFamily="34" charset="0"/>
              <a:cs typeface="Arial" pitchFamily="34" charset="0"/>
              <a:sym typeface="Times New Roman" pitchFamily="18"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pic>
        <p:nvPicPr>
          <p:cNvPr id="8" name="图片 7" descr="SetWidth291-appointments.jpg"/>
          <p:cNvPicPr>
            <a:picLocks noChangeAspect="1"/>
          </p:cNvPicPr>
          <p:nvPr/>
        </p:nvPicPr>
        <p:blipFill>
          <a:blip r:embed="rId8" cstate="print"/>
          <a:stretch>
            <a:fillRect/>
          </a:stretch>
        </p:blipFill>
        <p:spPr>
          <a:xfrm>
            <a:off x="3131840" y="4005064"/>
            <a:ext cx="2996952" cy="2049462"/>
          </a:xfrm>
          <a:prstGeom prst="rect">
            <a:avLst/>
          </a:prstGeom>
          <a:ln>
            <a:noFill/>
          </a:ln>
          <a:effectLst>
            <a:softEdge rad="112500"/>
          </a:effectLst>
        </p:spPr>
      </p:pic>
      <p:sp>
        <p:nvSpPr>
          <p:cNvPr id="9" name="TextBox 8"/>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0" name="09.mp3">
            <a:hlinkClick r:id="" action="ppaction://media"/>
          </p:cNvPr>
          <p:cNvPicPr>
            <a:picLocks noRot="1" noChangeAspect="1"/>
          </p:cNvPicPr>
          <p:nvPr>
            <a:audioFile r:link="rId1"/>
          </p:nvPr>
        </p:nvPicPr>
        <p:blipFill>
          <a:blip r:embed="rId9" cstate="print"/>
          <a:stretch>
            <a:fillRect/>
          </a:stretch>
        </p:blipFill>
        <p:spPr>
          <a:xfrm>
            <a:off x="9684568" y="1484784"/>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28"/>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228850"/>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13   </a:t>
            </a:r>
            <a:r>
              <a:rPr lang="en-US" altLang="zh-CN" sz="2800" u="sng" dirty="0" smtClean="0">
                <a:solidFill>
                  <a:srgbClr val="0C9CDB"/>
                </a:solidFill>
                <a:latin typeface="Arial" pitchFamily="34" charset="0"/>
                <a:cs typeface="Arial" pitchFamily="34" charset="0"/>
                <a:sym typeface="Times New Roman" pitchFamily="18" charset="0"/>
              </a:rPr>
              <a:t>Hartoonian said he understands that the </a:t>
            </a:r>
            <a:r>
              <a:rPr lang="en-US" altLang="zh-CN" sz="2800" u="sng" dirty="0" smtClean="0">
                <a:solidFill>
                  <a:srgbClr val="F79646"/>
                </a:solidFill>
                <a:latin typeface="Arial" pitchFamily="34" charset="0"/>
                <a:cs typeface="Arial" pitchFamily="34" charset="0"/>
                <a:sym typeface="Times New Roman" pitchFamily="18" charset="0"/>
              </a:rPr>
              <a:t>leap</a:t>
            </a:r>
            <a:r>
              <a:rPr lang="en-US" altLang="zh-CN" sz="2800" u="sng" dirty="0" smtClean="0">
                <a:solidFill>
                  <a:srgbClr val="0C9CDB"/>
                </a:solidFill>
                <a:latin typeface="Arial" pitchFamily="34" charset="0"/>
                <a:cs typeface="Arial" pitchFamily="34" charset="0"/>
                <a:sym typeface="Times New Roman" pitchFamily="18" charset="0"/>
              </a:rPr>
              <a:t> to seek help can be </a:t>
            </a:r>
            <a:r>
              <a:rPr lang="en-US" altLang="zh-CN" sz="2800" u="sng" dirty="0" smtClean="0">
                <a:solidFill>
                  <a:srgbClr val="F79646"/>
                </a:solidFill>
                <a:latin typeface="Arial" pitchFamily="34" charset="0"/>
                <a:cs typeface="Arial" pitchFamily="34" charset="0"/>
                <a:sym typeface="Times New Roman" pitchFamily="18" charset="0"/>
              </a:rPr>
              <a:t>daunting</a:t>
            </a:r>
            <a:r>
              <a:rPr lang="en-US" altLang="zh-CN" sz="2800" u="sng" dirty="0" smtClean="0">
                <a:solidFill>
                  <a:srgbClr val="0C9CDB"/>
                </a:solidFill>
                <a:latin typeface="Arial" pitchFamily="34" charset="0"/>
                <a:cs typeface="Arial" pitchFamily="34" charset="0"/>
                <a:sym typeface="Times New Roman" pitchFamily="18" charset="0"/>
              </a:rPr>
              <a:t>, as many factors contribute to depression.</a:t>
            </a:r>
            <a:r>
              <a:rPr lang="en-US" altLang="zh-CN" sz="2800" dirty="0" smtClean="0">
                <a:solidFill>
                  <a:srgbClr val="333333"/>
                </a:solidFill>
                <a:latin typeface="Arial" pitchFamily="34" charset="0"/>
                <a:cs typeface="Arial" pitchFamily="34" charset="0"/>
                <a:sym typeface="Times New Roman" pitchFamily="18" charset="0"/>
              </a:rPr>
              <a:t> Culture has a lot to do with it, he said, as many Latino, white and black cultures see counseling as negative. He said regardless of culture, students’ lack of understanding of what counseling is keeps them from going.</a:t>
            </a:r>
            <a:endParaRPr lang="zh-CN" altLang="en-US" sz="2800" dirty="0" smtClean="0">
              <a:solidFill>
                <a:srgbClr val="333333"/>
              </a:solidFill>
              <a:latin typeface="Arial" pitchFamily="34" charset="0"/>
              <a:cs typeface="Arial" pitchFamily="34" charset="0"/>
              <a:sym typeface="Times New Roman" pitchFamily="18"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9" name="Picture 10" descr="C:\Users\CC\Desktop\链接.png">
            <a:hlinkClick r:id="rId5" action="ppaction://hlinkfile"/>
          </p:cNvPr>
          <p:cNvPicPr>
            <a:picLocks noChangeAspect="1" noChangeArrowheads="1"/>
          </p:cNvPicPr>
          <p:nvPr/>
        </p:nvPicPr>
        <p:blipFill>
          <a:blip r:embed="rId6" cstate="print"/>
          <a:srcRect/>
          <a:stretch>
            <a:fillRect/>
          </a:stretch>
        </p:blipFill>
        <p:spPr bwMode="auto">
          <a:xfrm>
            <a:off x="8636063" y="3201988"/>
            <a:ext cx="507937" cy="482540"/>
          </a:xfrm>
          <a:prstGeom prst="rect">
            <a:avLst/>
          </a:prstGeom>
          <a:noFill/>
        </p:spPr>
      </p:pic>
      <p:sp>
        <p:nvSpPr>
          <p:cNvPr id="8" name="矩形 7">
            <a:hlinkClick r:id="rId7" action="ppaction://hlinksldjump"/>
          </p:cNvPr>
          <p:cNvSpPr/>
          <p:nvPr/>
        </p:nvSpPr>
        <p:spPr>
          <a:xfrm>
            <a:off x="467544" y="836712"/>
            <a:ext cx="8208912" cy="936104"/>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7" action="ppaction://hlinksldjump"/>
          </p:cNvPr>
          <p:cNvSpPr/>
          <p:nvPr/>
        </p:nvSpPr>
        <p:spPr>
          <a:xfrm>
            <a:off x="611560" y="1844824"/>
            <a:ext cx="4104456"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8" action="ppaction://hlinksldjump"/>
          </p:cNvPr>
          <p:cNvSpPr/>
          <p:nvPr/>
        </p:nvSpPr>
        <p:spPr>
          <a:xfrm>
            <a:off x="4139952" y="1340768"/>
            <a:ext cx="1512168"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9" action="ppaction://hlinksldjump"/>
          </p:cNvPr>
          <p:cNvSpPr/>
          <p:nvPr/>
        </p:nvSpPr>
        <p:spPr>
          <a:xfrm>
            <a:off x="7812360" y="836712"/>
            <a:ext cx="792088"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3" name="10.mp3">
            <a:hlinkClick r:id="" action="ppaction://media"/>
          </p:cNvPr>
          <p:cNvPicPr>
            <a:picLocks noRot="1" noChangeAspect="1"/>
          </p:cNvPicPr>
          <p:nvPr>
            <a:audioFile r:link="rId1"/>
          </p:nvPr>
        </p:nvPicPr>
        <p:blipFill>
          <a:blip r:embed="rId10" cstate="print"/>
          <a:stretch>
            <a:fillRect/>
          </a:stretch>
        </p:blipFill>
        <p:spPr>
          <a:xfrm>
            <a:off x="9468544" y="1556792"/>
            <a:ext cx="304800" cy="304800"/>
          </a:xfrm>
          <a:prstGeom prst="rect">
            <a:avLst/>
          </a:prstGeom>
        </p:spPr>
      </p:pic>
      <p:pic>
        <p:nvPicPr>
          <p:cNvPr id="28" name="Picture 9" descr="C:\Users\CC\Desktop\停止.png"/>
          <p:cNvPicPr>
            <a:picLocks noChangeAspect="1" noChangeArrowheads="1"/>
          </p:cNvPicPr>
          <p:nvPr/>
        </p:nvPicPr>
        <p:blipFill>
          <a:blip r:embed="rId11" cstate="print"/>
          <a:srcRect/>
          <a:stretch>
            <a:fillRect/>
          </a:stretch>
        </p:blipFill>
        <p:spPr bwMode="auto">
          <a:xfrm>
            <a:off x="8636063" y="2673971"/>
            <a:ext cx="507937" cy="482540"/>
          </a:xfrm>
          <a:prstGeom prst="rect">
            <a:avLst/>
          </a:prstGeom>
          <a:noFill/>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3"/>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3"/>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3"/>
                                        </p:tgtEl>
                                      </p:cBhvr>
                                    </p:cmd>
                                  </p:childTnLst>
                                </p:cTn>
                              </p:par>
                            </p:childTnLst>
                          </p:cTn>
                        </p:par>
                      </p:childTnLst>
                    </p:cTn>
                  </p:par>
                </p:childTnLst>
              </p:cTn>
              <p:nextCondLst>
                <p:cond evt="onClick" delay="0">
                  <p:tgtEl>
                    <p:spTgt spid="28"/>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14   </a:t>
            </a:r>
            <a:r>
              <a:rPr lang="en-US" altLang="zh-CN" sz="2800" u="sng" dirty="0" smtClean="0">
                <a:solidFill>
                  <a:srgbClr val="0C9CDB"/>
                </a:solidFill>
                <a:latin typeface="Arial" pitchFamily="34" charset="0"/>
                <a:cs typeface="Arial" pitchFamily="34" charset="0"/>
                <a:sym typeface="Times New Roman" pitchFamily="18" charset="0"/>
              </a:rPr>
              <a:t>After abandoning his fears and </a:t>
            </a:r>
            <a:r>
              <a:rPr lang="en-US" altLang="zh-CN" sz="2800" u="sng" dirty="0" smtClean="0">
                <a:solidFill>
                  <a:srgbClr val="F79646"/>
                </a:solidFill>
                <a:latin typeface="Arial" pitchFamily="34" charset="0"/>
                <a:cs typeface="Arial" pitchFamily="34" charset="0"/>
                <a:sym typeface="Times New Roman" pitchFamily="18" charset="0"/>
              </a:rPr>
              <a:t>apprehensions</a:t>
            </a:r>
            <a:r>
              <a:rPr lang="en-US" altLang="zh-CN" sz="2800" u="sng" dirty="0" smtClean="0">
                <a:solidFill>
                  <a:srgbClr val="0C9CDB"/>
                </a:solidFill>
                <a:latin typeface="Arial" pitchFamily="34" charset="0"/>
                <a:cs typeface="Arial" pitchFamily="34" charset="0"/>
                <a:sym typeface="Times New Roman" pitchFamily="18" charset="0"/>
              </a:rPr>
              <a:t>, he made an appointment for his first session.</a:t>
            </a:r>
            <a:r>
              <a:rPr lang="en-US" altLang="zh-CN" sz="2800" dirty="0" smtClean="0">
                <a:solidFill>
                  <a:srgbClr val="333333"/>
                </a:solidFill>
                <a:latin typeface="Arial" pitchFamily="34" charset="0"/>
                <a:cs typeface="Arial" pitchFamily="34" charset="0"/>
                <a:sym typeface="Times New Roman" pitchFamily="18" charset="0"/>
              </a:rPr>
              <a:t> “I was really surprised by the sessions I went to. I did most of the talking in those first few sessions,” he said. “There was hardly any mention of the term depression. The sessions were more about my problems, and what practical solutions we could come up with to solve those problems.”</a:t>
            </a:r>
            <a:endParaRPr lang="zh-CN" altLang="en-US" sz="2800" dirty="0" smtClean="0">
              <a:solidFill>
                <a:srgbClr val="333333"/>
              </a:solidFill>
              <a:latin typeface="Arial" pitchFamily="34" charset="0"/>
              <a:cs typeface="Arial" pitchFamily="34" charset="0"/>
              <a:sym typeface="Times New Roman" pitchFamily="18"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sp>
        <p:nvSpPr>
          <p:cNvPr id="8" name="矩形 7">
            <a:hlinkClick r:id="rId8" action="ppaction://hlinksldjump"/>
          </p:cNvPr>
          <p:cNvSpPr/>
          <p:nvPr/>
        </p:nvSpPr>
        <p:spPr>
          <a:xfrm>
            <a:off x="467544" y="764704"/>
            <a:ext cx="8208912" cy="1008112"/>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8" action="ppaction://hlinksldjump"/>
          </p:cNvPr>
          <p:cNvSpPr/>
          <p:nvPr/>
        </p:nvSpPr>
        <p:spPr>
          <a:xfrm>
            <a:off x="539552" y="1844824"/>
            <a:ext cx="2376264"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9" action="ppaction://hlinksldjump"/>
          </p:cNvPr>
          <p:cNvSpPr/>
          <p:nvPr/>
        </p:nvSpPr>
        <p:spPr>
          <a:xfrm>
            <a:off x="611560" y="1340768"/>
            <a:ext cx="2376264"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2" name="11.mp3">
            <a:hlinkClick r:id="" action="ppaction://media"/>
          </p:cNvPr>
          <p:cNvPicPr>
            <a:picLocks noRot="1" noChangeAspect="1"/>
          </p:cNvPicPr>
          <p:nvPr>
            <a:audioFile r:link="rId1"/>
          </p:nvPr>
        </p:nvPicPr>
        <p:blipFill>
          <a:blip r:embed="rId10" cstate="print"/>
          <a:stretch>
            <a:fillRect/>
          </a:stretch>
        </p:blipFill>
        <p:spPr>
          <a:xfrm>
            <a:off x="10044608" y="1484784"/>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2"/>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2"/>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2"/>
                                        </p:tgtEl>
                                      </p:cBhvr>
                                    </p:cmd>
                                  </p:childTnLst>
                                </p:cTn>
                              </p:par>
                            </p:childTnLst>
                          </p:cTn>
                        </p:par>
                      </p:childTnLst>
                    </p:cTn>
                  </p:par>
                </p:childTnLst>
              </p:cTn>
              <p:nextCondLst>
                <p:cond evt="onClick" delay="0">
                  <p:tgtEl>
                    <p:spTgt spid="28"/>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194721"/>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15   </a:t>
            </a:r>
            <a:r>
              <a:rPr lang="en-US" altLang="zh-CN" sz="2800" u="sng" dirty="0" smtClean="0">
                <a:solidFill>
                  <a:srgbClr val="0C9CDB"/>
                </a:solidFill>
                <a:latin typeface="Arial" pitchFamily="34" charset="0"/>
                <a:cs typeface="Arial" pitchFamily="34" charset="0"/>
                <a:sym typeface="Times New Roman" pitchFamily="18" charset="0"/>
              </a:rPr>
              <a:t>Hartoonian remembers the sense of </a:t>
            </a:r>
            <a:r>
              <a:rPr lang="en-US" altLang="zh-CN" sz="2800" u="sng" dirty="0" smtClean="0">
                <a:solidFill>
                  <a:srgbClr val="F79646"/>
                </a:solidFill>
                <a:latin typeface="Arial" pitchFamily="34" charset="0"/>
                <a:cs typeface="Arial" pitchFamily="34" charset="0"/>
                <a:sym typeface="Times New Roman" pitchFamily="18" charset="0"/>
              </a:rPr>
              <a:t>relief</a:t>
            </a:r>
            <a:r>
              <a:rPr lang="en-US" altLang="zh-CN" sz="2800" u="sng" dirty="0" smtClean="0">
                <a:solidFill>
                  <a:srgbClr val="0C9CDB"/>
                </a:solidFill>
                <a:latin typeface="Arial" pitchFamily="34" charset="0"/>
                <a:cs typeface="Arial" pitchFamily="34" charset="0"/>
                <a:sym typeface="Times New Roman" pitchFamily="18" charset="0"/>
              </a:rPr>
              <a:t> by venting during his first sessions.</a:t>
            </a:r>
            <a:r>
              <a:rPr lang="en-US" altLang="zh-CN" sz="2800" dirty="0" smtClean="0">
                <a:solidFill>
                  <a:srgbClr val="0C9CDB"/>
                </a:solidFill>
                <a:latin typeface="Arial" pitchFamily="34" charset="0"/>
                <a:cs typeface="Arial" pitchFamily="34" charset="0"/>
                <a:sym typeface="Times New Roman" pitchFamily="18" charset="0"/>
              </a:rPr>
              <a:t> </a:t>
            </a:r>
            <a:r>
              <a:rPr lang="en-US" altLang="zh-CN" sz="2800" dirty="0" smtClean="0">
                <a:solidFill>
                  <a:srgbClr val="333333"/>
                </a:solidFill>
                <a:latin typeface="Arial" pitchFamily="34" charset="0"/>
                <a:cs typeface="Arial" pitchFamily="34" charset="0"/>
                <a:sym typeface="Times New Roman" pitchFamily="18" charset="0"/>
              </a:rPr>
              <a:t>There were hardly any questions at first, and the questions asked were general. He could answer as freely as he wanted to, no longer nervous after being told everything was confidential. </a:t>
            </a:r>
            <a:endParaRPr lang="zh-CN" altLang="en-US" sz="2800" dirty="0" smtClean="0">
              <a:solidFill>
                <a:srgbClr val="333333"/>
              </a:solidFill>
              <a:latin typeface="Arial" pitchFamily="34" charset="0"/>
              <a:cs typeface="Arial" pitchFamily="34" charset="0"/>
              <a:sym typeface="Times New Roman" pitchFamily="18"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sp>
        <p:nvSpPr>
          <p:cNvPr id="8" name="矩形 7">
            <a:hlinkClick r:id="rId8" action="ppaction://hlinksldjump"/>
          </p:cNvPr>
          <p:cNvSpPr/>
          <p:nvPr/>
        </p:nvSpPr>
        <p:spPr>
          <a:xfrm>
            <a:off x="683568" y="836712"/>
            <a:ext cx="7992888"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8" action="ppaction://hlinksldjump"/>
          </p:cNvPr>
          <p:cNvSpPr/>
          <p:nvPr/>
        </p:nvSpPr>
        <p:spPr>
          <a:xfrm>
            <a:off x="467544" y="1196752"/>
            <a:ext cx="5904656" cy="576064"/>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9" action="ppaction://hlinksldjump"/>
          </p:cNvPr>
          <p:cNvSpPr/>
          <p:nvPr/>
        </p:nvSpPr>
        <p:spPr>
          <a:xfrm>
            <a:off x="7236296" y="836712"/>
            <a:ext cx="936104"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2" name="12.mp3">
            <a:hlinkClick r:id="" action="ppaction://media"/>
          </p:cNvPr>
          <p:cNvPicPr>
            <a:picLocks noRot="1" noChangeAspect="1"/>
          </p:cNvPicPr>
          <p:nvPr>
            <a:audioFile r:link="rId1"/>
          </p:nvPr>
        </p:nvPicPr>
        <p:blipFill>
          <a:blip r:embed="rId10" cstate="print"/>
          <a:stretch>
            <a:fillRect/>
          </a:stretch>
        </p:blipFill>
        <p:spPr>
          <a:xfrm>
            <a:off x="9612560" y="1412776"/>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2"/>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2"/>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2"/>
                                        </p:tgtEl>
                                      </p:cBhvr>
                                    </p:cmd>
                                  </p:childTnLst>
                                </p:cTn>
                              </p:par>
                            </p:childTnLst>
                          </p:cTn>
                        </p:par>
                      </p:childTnLst>
                    </p:cTn>
                  </p:par>
                </p:childTnLst>
              </p:cTn>
              <p:nextCondLst>
                <p:cond evt="onClick" delay="0">
                  <p:tgtEl>
                    <p:spTgt spid="28"/>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228850"/>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16  </a:t>
            </a:r>
            <a:r>
              <a:rPr lang="en-US" altLang="zh-CN" sz="2800" u="sng" dirty="0" smtClean="0">
                <a:solidFill>
                  <a:srgbClr val="0C9CDB"/>
                </a:solidFill>
                <a:latin typeface="Arial" pitchFamily="34" charset="0"/>
                <a:cs typeface="Arial" pitchFamily="34" charset="0"/>
                <a:sym typeface="Times New Roman" pitchFamily="18" charset="0"/>
              </a:rPr>
              <a:t>“We eventually got to a point where the psychologist was helping me notice certain patterns in my life that really contributed to depression,”</a:t>
            </a:r>
            <a:r>
              <a:rPr lang="en-US" altLang="zh-CN" sz="2800" dirty="0" smtClean="0">
                <a:solidFill>
                  <a:srgbClr val="333333"/>
                </a:solidFill>
                <a:latin typeface="Arial" pitchFamily="34" charset="0"/>
                <a:cs typeface="Arial" pitchFamily="34" charset="0"/>
                <a:sym typeface="Times New Roman" pitchFamily="18" charset="0"/>
              </a:rPr>
              <a:t> Hartoonian said. “I got to address those problems in my life, and I would go back to my counselor every so often to check in what worked and what didn’t. </a:t>
            </a:r>
            <a:r>
              <a:rPr lang="en-US" altLang="zh-CN" sz="2800" u="sng" dirty="0" smtClean="0">
                <a:solidFill>
                  <a:srgbClr val="0C9CDB"/>
                </a:solidFill>
                <a:latin typeface="Arial" pitchFamily="34" charset="0"/>
                <a:cs typeface="Arial" pitchFamily="34" charset="0"/>
                <a:sym typeface="Times New Roman" pitchFamily="18" charset="0"/>
              </a:rPr>
              <a:t>It was all surprisingly straightforward.</a:t>
            </a:r>
            <a:r>
              <a:rPr lang="en-US" altLang="zh-CN" sz="2800" dirty="0" smtClean="0">
                <a:solidFill>
                  <a:srgbClr val="333333"/>
                </a:solidFill>
                <a:latin typeface="Arial" pitchFamily="34" charset="0"/>
                <a:cs typeface="Arial" pitchFamily="34" charset="0"/>
                <a:sym typeface="Times New Roman" pitchFamily="18" charset="0"/>
              </a:rPr>
              <a:t>”  </a:t>
            </a:r>
            <a:endParaRPr lang="zh-CN" altLang="en-US" sz="2800" dirty="0" smtClean="0">
              <a:solidFill>
                <a:srgbClr val="333333"/>
              </a:solidFill>
              <a:latin typeface="Arial" pitchFamily="34" charset="0"/>
              <a:cs typeface="Arial" pitchFamily="34" charset="0"/>
              <a:sym typeface="Times New Roman" pitchFamily="18"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sp>
        <p:nvSpPr>
          <p:cNvPr id="8" name="矩形 7">
            <a:hlinkClick r:id="rId8" action="ppaction://hlinksldjump"/>
          </p:cNvPr>
          <p:cNvSpPr/>
          <p:nvPr/>
        </p:nvSpPr>
        <p:spPr>
          <a:xfrm>
            <a:off x="539552" y="764704"/>
            <a:ext cx="8064896" cy="1584176"/>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8" action="ppaction://hlinksldjump"/>
          </p:cNvPr>
          <p:cNvSpPr/>
          <p:nvPr/>
        </p:nvSpPr>
        <p:spPr>
          <a:xfrm>
            <a:off x="539552" y="1844824"/>
            <a:ext cx="2088232" cy="1008112"/>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9" action="ppaction://hlinksldjump"/>
          </p:cNvPr>
          <p:cNvSpPr/>
          <p:nvPr/>
        </p:nvSpPr>
        <p:spPr>
          <a:xfrm>
            <a:off x="4860032" y="3933056"/>
            <a:ext cx="3672408"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9" action="ppaction://hlinksldjump"/>
          </p:cNvPr>
          <p:cNvSpPr/>
          <p:nvPr/>
        </p:nvSpPr>
        <p:spPr>
          <a:xfrm>
            <a:off x="539552" y="4365104"/>
            <a:ext cx="2736304"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3" name="13.mp3">
            <a:hlinkClick r:id="" action="ppaction://media"/>
          </p:cNvPr>
          <p:cNvPicPr>
            <a:picLocks noRot="1" noChangeAspect="1"/>
          </p:cNvPicPr>
          <p:nvPr>
            <a:audioFile r:link="rId1"/>
          </p:nvPr>
        </p:nvPicPr>
        <p:blipFill>
          <a:blip r:embed="rId10" cstate="print"/>
          <a:stretch>
            <a:fillRect/>
          </a:stretch>
        </p:blipFill>
        <p:spPr>
          <a:xfrm>
            <a:off x="9396536" y="1772816"/>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3"/>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3"/>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3"/>
                                        </p:tgtEl>
                                      </p:cBhvr>
                                    </p:cmd>
                                  </p:childTnLst>
                                </p:cTn>
                              </p:par>
                            </p:childTnLst>
                          </p:cTn>
                        </p:par>
                      </p:childTnLst>
                    </p:cTn>
                  </p:par>
                </p:childTnLst>
              </p:cTn>
              <p:nextCondLst>
                <p:cond evt="onClick" delay="0">
                  <p:tgtEl>
                    <p:spTgt spid="28"/>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15467"/>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17   The fear of being labeled prevents people from seeking help, he said. He suggested students not ready to seek professional counseling should talk to someone they trust.</a:t>
            </a:r>
            <a:endParaRPr lang="zh-CN" altLang="en-US" sz="2800" dirty="0" smtClean="0">
              <a:solidFill>
                <a:srgbClr val="333333"/>
              </a:solidFill>
              <a:latin typeface="Arial" pitchFamily="34" charset="0"/>
              <a:cs typeface="Arial" pitchFamily="34" charset="0"/>
              <a:sym typeface="Times New Roman" pitchFamily="18" charset="0"/>
            </a:endParaRPr>
          </a:p>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18  “</a:t>
            </a:r>
            <a:r>
              <a:rPr lang="en-US" altLang="zh-CN" sz="2800" u="sng" dirty="0" smtClean="0">
                <a:solidFill>
                  <a:srgbClr val="0C9CDB"/>
                </a:solidFill>
                <a:latin typeface="Arial" pitchFamily="34" charset="0"/>
                <a:cs typeface="Arial" pitchFamily="34" charset="0"/>
                <a:sym typeface="Times New Roman" pitchFamily="18" charset="0"/>
              </a:rPr>
              <a:t>I don’t want to make it seem like counselors and therapists have all the answers.</a:t>
            </a:r>
            <a:r>
              <a:rPr lang="en-US" altLang="zh-CN" sz="2800" dirty="0" smtClean="0">
                <a:solidFill>
                  <a:srgbClr val="0C9CDB"/>
                </a:solidFill>
                <a:latin typeface="Arial" pitchFamily="34" charset="0"/>
                <a:cs typeface="Arial" pitchFamily="34" charset="0"/>
                <a:sym typeface="Times New Roman" pitchFamily="18" charset="0"/>
              </a:rPr>
              <a:t> </a:t>
            </a:r>
            <a:r>
              <a:rPr lang="en-US" altLang="zh-CN" sz="2800" dirty="0" smtClean="0">
                <a:solidFill>
                  <a:srgbClr val="333333"/>
                </a:solidFill>
                <a:latin typeface="Arial" pitchFamily="34" charset="0"/>
                <a:cs typeface="Arial" pitchFamily="34" charset="0"/>
                <a:sym typeface="Times New Roman" pitchFamily="18" charset="0"/>
              </a:rPr>
              <a:t>In fact, my counselor and I would often joke about that, because they really don’t have the answers,” Hartoonian said. “What matters most is that they talk to someone.”</a:t>
            </a:r>
            <a:endParaRPr lang="en-US" altLang="zh-CN" sz="2800" dirty="0">
              <a:solidFill>
                <a:srgbClr val="333333"/>
              </a:solidFill>
              <a:latin typeface="Arial" pitchFamily="34" charset="0"/>
              <a:cs typeface="Arial" pitchFamily="34" charset="0"/>
              <a:sym typeface="Arial" pitchFamily="34"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sp>
        <p:nvSpPr>
          <p:cNvPr id="8" name="矩形 7">
            <a:hlinkClick r:id="rId8" action="ppaction://hlinksldjump"/>
          </p:cNvPr>
          <p:cNvSpPr/>
          <p:nvPr/>
        </p:nvSpPr>
        <p:spPr>
          <a:xfrm>
            <a:off x="1115616" y="2852936"/>
            <a:ext cx="7416824"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8" action="ppaction://hlinksldjump"/>
          </p:cNvPr>
          <p:cNvSpPr/>
          <p:nvPr/>
        </p:nvSpPr>
        <p:spPr>
          <a:xfrm>
            <a:off x="611560" y="3356992"/>
            <a:ext cx="6120680"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1" name="14.mp3">
            <a:hlinkClick r:id="" action="ppaction://media"/>
          </p:cNvPr>
          <p:cNvPicPr>
            <a:picLocks noRot="1" noChangeAspect="1"/>
          </p:cNvPicPr>
          <p:nvPr>
            <a:audioFile r:link="rId1"/>
          </p:nvPr>
        </p:nvPicPr>
        <p:blipFill>
          <a:blip r:embed="rId9" cstate="print"/>
          <a:stretch>
            <a:fillRect/>
          </a:stretch>
        </p:blipFill>
        <p:spPr>
          <a:xfrm>
            <a:off x="9684568" y="1772816"/>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1"/>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1"/>
                                        </p:tgtEl>
                                      </p:cBhvr>
                                    </p:cmd>
                                  </p:childTnLst>
                                </p:cTn>
                              </p:par>
                            </p:childTnLst>
                          </p:cTn>
                        </p:par>
                      </p:childTnLst>
                    </p:cTn>
                  </p:par>
                </p:childTnLst>
              </p:cTn>
              <p:nextCondLst>
                <p:cond evt="onClick" delay="0">
                  <p:tgtEl>
                    <p:spTgt spid="28"/>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40285"/>
          </a:xfrm>
          <a:prstGeom prst="rect">
            <a:avLst/>
          </a:prstGeom>
          <a:noFill/>
        </p:spPr>
        <p:txBody>
          <a:bodyPr wrap="square" rtlCol="0">
            <a:spAutoFit/>
          </a:bodyPr>
          <a:lstStyle/>
          <a:p>
            <a:pPr marL="357188" indent="-357188">
              <a:lnSpc>
                <a:spcPct val="110000"/>
              </a:lnSpc>
              <a:defRPr/>
            </a:pPr>
            <a:r>
              <a:rPr lang="en-US" altLang="zh-CN" sz="2800" dirty="0" smtClean="0">
                <a:solidFill>
                  <a:srgbClr val="333333"/>
                </a:solidFill>
                <a:latin typeface="Arial" pitchFamily="34" charset="0"/>
                <a:cs typeface="Arial" pitchFamily="34" charset="0"/>
              </a:rPr>
              <a:t>1. Thoughts of self-contempt and guilt were ever-present companions in his daily life. (Para. 1)</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39388" y="1844824"/>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21" name="TextBox 20"/>
          <p:cNvSpPr txBox="1"/>
          <p:nvPr/>
        </p:nvSpPr>
        <p:spPr>
          <a:xfrm>
            <a:off x="539388" y="2442906"/>
            <a:ext cx="8104578" cy="954107"/>
          </a:xfrm>
          <a:prstGeom prst="rect">
            <a:avLst/>
          </a:prstGeom>
          <a:noFill/>
        </p:spPr>
        <p:txBody>
          <a:bodyPr wrap="square" rtlCol="0">
            <a:spAutoFit/>
          </a:bodyPr>
          <a:lstStyle/>
          <a:p>
            <a:pPr>
              <a:defRPr/>
            </a:pPr>
            <a:r>
              <a:rPr lang="en-US" altLang="zh-CN" sz="2800" dirty="0" smtClean="0">
                <a:solidFill>
                  <a:srgbClr val="0C9CDB"/>
                </a:solidFill>
                <a:latin typeface="Arial" pitchFamily="34" charset="0"/>
                <a:cs typeface="Arial" pitchFamily="34" charset="0"/>
              </a:rPr>
              <a:t>Each day in his life, he was preoccupied with self-contempt and guilt.</a:t>
            </a:r>
            <a:endParaRPr lang="zh-CN" altLang="en-US" sz="2800" dirty="0" smtClean="0">
              <a:solidFill>
                <a:srgbClr val="0C9CDB"/>
              </a:solidFill>
              <a:latin typeface="Arial" pitchFamily="34" charset="0"/>
              <a:cs typeface="Arial" pitchFamily="34" charset="0"/>
            </a:endParaRPr>
          </a:p>
        </p:txBody>
      </p:sp>
      <p:sp>
        <p:nvSpPr>
          <p:cNvPr id="22" name="TextBox 21"/>
          <p:cNvSpPr txBox="1"/>
          <p:nvPr/>
        </p:nvSpPr>
        <p:spPr>
          <a:xfrm>
            <a:off x="539388" y="511601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Translation</a:t>
            </a:r>
            <a:r>
              <a:rPr lang="en-US" altLang="zh-CN" sz="2800" b="1" dirty="0" smtClean="0">
                <a:solidFill>
                  <a:srgbClr val="0C9CDB"/>
                </a:solidFill>
                <a:latin typeface="Arial" pitchFamily="34" charset="0"/>
                <a:ea typeface="宋体" pitchFamily="2" charset="-122"/>
                <a:cs typeface="Arial" pitchFamily="34" charset="0"/>
              </a:rPr>
              <a:t>]:</a:t>
            </a:r>
          </a:p>
        </p:txBody>
      </p:sp>
      <p:sp>
        <p:nvSpPr>
          <p:cNvPr id="23" name="TextBox 22"/>
          <p:cNvSpPr txBox="1"/>
          <p:nvPr/>
        </p:nvSpPr>
        <p:spPr>
          <a:xfrm>
            <a:off x="539388" y="5714092"/>
            <a:ext cx="8104578" cy="523220"/>
          </a:xfrm>
          <a:prstGeom prst="rect">
            <a:avLst/>
          </a:prstGeom>
          <a:noFill/>
        </p:spPr>
        <p:txBody>
          <a:bodyPr wrap="square" rtlCol="0">
            <a:spAutoFit/>
          </a:bodyPr>
          <a:lstStyle/>
          <a:p>
            <a:pPr>
              <a:defRPr/>
            </a:pPr>
            <a:r>
              <a:rPr lang="zh-CN" altLang="en-US" sz="2800" dirty="0" smtClean="0"/>
              <a:t>自轻和自责的念头总是如影随形。</a:t>
            </a:r>
            <a:endParaRPr lang="en-US" altLang="zh-CN" sz="2800" dirty="0"/>
          </a:p>
        </p:txBody>
      </p:sp>
      <p:sp>
        <p:nvSpPr>
          <p:cNvPr id="24" name="TextBox 23"/>
          <p:cNvSpPr txBox="1"/>
          <p:nvPr/>
        </p:nvSpPr>
        <p:spPr>
          <a:xfrm>
            <a:off x="539388" y="3501008"/>
            <a:ext cx="8104578" cy="609398"/>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Analysis</a:t>
            </a:r>
            <a:r>
              <a:rPr lang="en-US" altLang="zh-CN" sz="2800" b="1" dirty="0" smtClean="0">
                <a:solidFill>
                  <a:srgbClr val="0C9CDB"/>
                </a:solidFill>
                <a:latin typeface="Arial" pitchFamily="34" charset="0"/>
                <a:ea typeface="宋体" pitchFamily="2" charset="-122"/>
                <a:cs typeface="Arial" pitchFamily="34" charset="0"/>
              </a:rPr>
              <a:t>]:</a:t>
            </a:r>
          </a:p>
        </p:txBody>
      </p:sp>
      <p:sp>
        <p:nvSpPr>
          <p:cNvPr id="25" name="TextBox 24"/>
          <p:cNvSpPr txBox="1"/>
          <p:nvPr/>
        </p:nvSpPr>
        <p:spPr>
          <a:xfrm>
            <a:off x="539388" y="4099090"/>
            <a:ext cx="8104578" cy="954107"/>
          </a:xfrm>
          <a:prstGeom prst="rect">
            <a:avLst/>
          </a:prstGeom>
          <a:noFill/>
        </p:spPr>
        <p:txBody>
          <a:bodyPr wrap="square" rtlCol="0">
            <a:spAutoFit/>
          </a:bodyPr>
          <a:lstStyle/>
          <a:p>
            <a:pPr>
              <a:defRPr/>
            </a:pPr>
            <a:r>
              <a:rPr lang="en-US" altLang="zh-CN" sz="2800" dirty="0" smtClean="0">
                <a:solidFill>
                  <a:srgbClr val="0C9CDB"/>
                </a:solidFill>
                <a:latin typeface="Arial" pitchFamily="34" charset="0"/>
                <a:cs typeface="Arial" pitchFamily="34" charset="0"/>
              </a:rPr>
              <a:t>This is a sentence with an inanimate subject, conveying a sense of objectivity in description.</a:t>
            </a:r>
            <a:endParaRPr lang="zh-CN" altLang="en-US" sz="2800" dirty="0" smtClean="0">
              <a:solidFill>
                <a:srgbClr val="0C9CDB"/>
              </a:solidFill>
              <a:latin typeface="Arial" pitchFamily="34" charset="0"/>
              <a:cs typeface="Arial" pitchFamily="34" charset="0"/>
            </a:endParaRPr>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slide(fromTop)">
                                      <p:cBhvr>
                                        <p:cTn id="13" dur="500"/>
                                        <p:tgtEl>
                                          <p:spTgt spid="2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slide(from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slide(fromTop)">
                                      <p:cBhvr>
                                        <p:cTn id="22" dur="500"/>
                                        <p:tgtEl>
                                          <p:spTgt spid="25"/>
                                        </p:tgtEl>
                                      </p:cBhvr>
                                    </p:animEffect>
                                  </p:childTnLst>
                                </p:cTn>
                              </p:par>
                            </p:childTnLst>
                          </p:cTn>
                        </p:par>
                        <p:par>
                          <p:cTn id="23" fill="hold">
                            <p:stCondLst>
                              <p:cond delay="500"/>
                            </p:stCondLst>
                            <p:childTnLst>
                              <p:par>
                                <p:cTn id="24" presetID="1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slide(fromLeft)">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slide(fromTop)">
                                      <p:cBhvr>
                                        <p:cTn id="31" dur="500"/>
                                        <p:tgtEl>
                                          <p:spTgt spid="23"/>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p:bldP spid="21" grpId="0"/>
      <p:bldP spid="22" grpId="0"/>
      <p:bldP spid="23" grpId="0"/>
      <p:bldP spid="24" grpId="0"/>
      <p:bldP spid="25" grpId="0"/>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446088" indent="-446088"/>
            <a:r>
              <a:rPr lang="en-US" altLang="zh-CN" sz="2800" dirty="0" smtClean="0">
                <a:solidFill>
                  <a:srgbClr val="333333"/>
                </a:solidFill>
                <a:latin typeface="Arial" pitchFamily="34" charset="0"/>
                <a:cs typeface="Arial" pitchFamily="34" charset="0"/>
                <a:sym typeface="Times New Roman" pitchFamily="18" charset="0"/>
              </a:rPr>
              <a:t>2. </a:t>
            </a:r>
            <a:r>
              <a:rPr lang="en-US" altLang="zh-CN" sz="2800" dirty="0">
                <a:solidFill>
                  <a:srgbClr val="F79646"/>
                </a:solidFill>
                <a:latin typeface="Arial" pitchFamily="34" charset="0"/>
                <a:cs typeface="Arial" pitchFamily="34" charset="0"/>
                <a:sym typeface="Times New Roman" pitchFamily="18" charset="0"/>
              </a:rPr>
              <a:t>c</a:t>
            </a:r>
            <a:r>
              <a:rPr lang="en-US" altLang="zh-CN" sz="2800" dirty="0" smtClean="0">
                <a:solidFill>
                  <a:srgbClr val="F79646"/>
                </a:solidFill>
                <a:latin typeface="Arial" pitchFamily="34" charset="0"/>
                <a:cs typeface="Arial" pitchFamily="34" charset="0"/>
              </a:rPr>
              <a:t>ontempt </a:t>
            </a:r>
            <a:r>
              <a:rPr lang="en-US" altLang="zh-CN" sz="2800" dirty="0" smtClean="0">
                <a:solidFill>
                  <a:srgbClr val="333333"/>
                </a:solidFill>
                <a:latin typeface="Arial" pitchFamily="34" charset="0"/>
                <a:cs typeface="Arial" pitchFamily="34" charset="0"/>
              </a:rPr>
              <a:t>(Para. 1):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the feeling that sb./sth. is without value and deserves no respect at all</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39388" y="2512060"/>
            <a:ext cx="8104578" cy="558038"/>
          </a:xfrm>
          <a:prstGeom prst="rect">
            <a:avLst/>
          </a:prstGeom>
          <a:noFill/>
        </p:spPr>
        <p:txBody>
          <a:bodyPr wrap="square" rtlCol="0">
            <a:spAutoFit/>
          </a:bodyPr>
          <a:lstStyle/>
          <a:p>
            <a:pPr marL="357188" lvl="0">
              <a:lnSpc>
                <a:spcPct val="120000"/>
              </a:lnSpc>
            </a:pPr>
            <a:r>
              <a:rPr lang="zh-CN" altLang="en-US" sz="2800" dirty="0" smtClean="0"/>
              <a:t>近之则不逊。</a:t>
            </a:r>
            <a:endParaRPr lang="en-US" altLang="zh-CN" sz="2800" dirty="0" smtClean="0">
              <a:solidFill>
                <a:srgbClr val="333333"/>
              </a:solidFill>
              <a:latin typeface="Arial" pitchFamily="34" charset="0"/>
              <a:cs typeface="Arial" pitchFamily="34" charset="0"/>
            </a:endParaRPr>
          </a:p>
        </p:txBody>
      </p:sp>
      <p:sp>
        <p:nvSpPr>
          <p:cNvPr id="12" name="TextBox 11"/>
          <p:cNvSpPr txBox="1"/>
          <p:nvPr/>
        </p:nvSpPr>
        <p:spPr>
          <a:xfrm>
            <a:off x="539388" y="1916832"/>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Familiarity breeds </a:t>
            </a:r>
            <a:r>
              <a:rPr lang="en-US" altLang="zh-CN" sz="2800" dirty="0" smtClean="0">
                <a:solidFill>
                  <a:srgbClr val="F79646"/>
                </a:solidFill>
                <a:latin typeface="Arial" panose="020B0604020202020204" pitchFamily="34" charset="0"/>
                <a:cs typeface="Arial" panose="020B0604020202020204" pitchFamily="34" charset="0"/>
              </a:rPr>
              <a:t>contempt</a:t>
            </a:r>
            <a:r>
              <a:rPr lang="en-US" altLang="zh-CN" sz="2800" dirty="0" smtClean="0">
                <a:solidFill>
                  <a:srgbClr val="333333"/>
                </a:solidFill>
                <a:latin typeface="Arial" panose="020B0604020202020204" pitchFamily="34" charset="0"/>
                <a:cs typeface="Arial" panose="020B0604020202020204" pitchFamily="34" charset="0"/>
              </a:rPr>
              <a:t>.</a:t>
            </a:r>
            <a:r>
              <a:rPr lang="en-US" altLang="zh-CN" sz="2800" dirty="0" smtClean="0"/>
              <a:t>  </a:t>
            </a:r>
            <a:endParaRPr lang="en-US" altLang="zh-CN" sz="2800" dirty="0"/>
          </a:p>
        </p:txBody>
      </p:sp>
      <p:pic>
        <p:nvPicPr>
          <p:cNvPr id="14" name="Picture 2" descr="C:\Users\CC\Desktop\图片1.png"/>
          <p:cNvPicPr>
            <a:picLocks noChangeAspect="1" noChangeArrowheads="1"/>
          </p:cNvPicPr>
          <p:nvPr/>
        </p:nvPicPr>
        <p:blipFill>
          <a:blip r:embed="rId3" cstate="print"/>
          <a:srcRect/>
          <a:stretch>
            <a:fillRect/>
          </a:stretch>
        </p:blipFill>
        <p:spPr bwMode="auto">
          <a:xfrm>
            <a:off x="500034" y="2584068"/>
            <a:ext cx="452775" cy="452775"/>
          </a:xfrm>
          <a:prstGeom prst="rect">
            <a:avLst/>
          </a:prstGeom>
          <a:noFill/>
        </p:spPr>
      </p:pic>
      <p:sp>
        <p:nvSpPr>
          <p:cNvPr id="21" name="TextBox 20"/>
          <p:cNvSpPr txBox="1"/>
          <p:nvPr/>
        </p:nvSpPr>
        <p:spPr>
          <a:xfrm>
            <a:off x="539388" y="3859564"/>
            <a:ext cx="8104578" cy="558038"/>
          </a:xfrm>
          <a:prstGeom prst="rect">
            <a:avLst/>
          </a:prstGeom>
          <a:noFill/>
        </p:spPr>
        <p:txBody>
          <a:bodyPr wrap="square" rtlCol="0">
            <a:spAutoFit/>
          </a:bodyPr>
          <a:lstStyle/>
          <a:p>
            <a:pPr marL="357188" lvl="0">
              <a:lnSpc>
                <a:spcPct val="120000"/>
              </a:lnSpc>
            </a:pPr>
            <a:r>
              <a:rPr lang="zh-CN" altLang="en-US" sz="2800" dirty="0" smtClean="0"/>
              <a:t>他因藐视法庭罪而被罚款。</a:t>
            </a:r>
            <a:endParaRPr lang="en-US" altLang="zh-CN" sz="2800" dirty="0" smtClean="0">
              <a:solidFill>
                <a:srgbClr val="333333"/>
              </a:solidFill>
              <a:latin typeface="Arial" pitchFamily="34" charset="0"/>
              <a:cs typeface="Arial" pitchFamily="34" charset="0"/>
            </a:endParaRPr>
          </a:p>
        </p:txBody>
      </p:sp>
      <p:sp>
        <p:nvSpPr>
          <p:cNvPr id="22" name="TextBox 21"/>
          <p:cNvSpPr txBox="1"/>
          <p:nvPr/>
        </p:nvSpPr>
        <p:spPr>
          <a:xfrm>
            <a:off x="539388" y="3283500"/>
            <a:ext cx="8104578" cy="523220"/>
          </a:xfrm>
          <a:prstGeom prst="rect">
            <a:avLst/>
          </a:prstGeom>
          <a:noFill/>
        </p:spPr>
        <p:txBody>
          <a:bodyPr wrap="square" rtlCol="0">
            <a:spAutoFit/>
          </a:bodyPr>
          <a:lstStyle/>
          <a:p>
            <a:r>
              <a:rPr lang="en-US" altLang="zh-CN" sz="2800" dirty="0" smtClean="0">
                <a:solidFill>
                  <a:srgbClr val="333333"/>
                </a:solidFill>
                <a:latin typeface="Arial" panose="020B0604020202020204" pitchFamily="34" charset="0"/>
                <a:cs typeface="Arial" panose="020B0604020202020204" pitchFamily="34" charset="0"/>
              </a:rPr>
              <a:t>He was fined for </a:t>
            </a:r>
            <a:r>
              <a:rPr lang="en-US" altLang="zh-CN" sz="2800" dirty="0" smtClean="0">
                <a:solidFill>
                  <a:srgbClr val="F79646"/>
                </a:solidFill>
                <a:latin typeface="Arial" panose="020B0604020202020204" pitchFamily="34" charset="0"/>
                <a:cs typeface="Arial" panose="020B0604020202020204" pitchFamily="34" charset="0"/>
              </a:rPr>
              <a:t>contempt</a:t>
            </a:r>
            <a:r>
              <a:rPr lang="en-US" altLang="zh-CN" sz="2800" dirty="0" smtClean="0">
                <a:solidFill>
                  <a:srgbClr val="333333"/>
                </a:solidFill>
                <a:latin typeface="Arial" panose="020B0604020202020204" pitchFamily="34" charset="0"/>
                <a:cs typeface="Arial" panose="020B0604020202020204" pitchFamily="34" charset="0"/>
              </a:rPr>
              <a:t> of court.</a:t>
            </a:r>
            <a:endParaRPr lang="en-US" altLang="zh-CN" sz="2800" dirty="0">
              <a:solidFill>
                <a:srgbClr val="333333"/>
              </a:solidFill>
              <a:latin typeface="Arial" panose="020B0604020202020204" pitchFamily="34" charset="0"/>
              <a:cs typeface="Arial" panose="020B0604020202020204" pitchFamily="34" charset="0"/>
            </a:endParaRPr>
          </a:p>
        </p:txBody>
      </p:sp>
      <p:pic>
        <p:nvPicPr>
          <p:cNvPr id="23" name="Picture 2" descr="C:\Users\CC\Desktop\图片1.png"/>
          <p:cNvPicPr>
            <a:picLocks noChangeAspect="1" noChangeArrowheads="1"/>
          </p:cNvPicPr>
          <p:nvPr/>
        </p:nvPicPr>
        <p:blipFill>
          <a:blip r:embed="rId3" cstate="print"/>
          <a:srcRect/>
          <a:stretch>
            <a:fillRect/>
          </a:stretch>
        </p:blipFill>
        <p:spPr bwMode="auto">
          <a:xfrm>
            <a:off x="500034" y="3931572"/>
            <a:ext cx="452775" cy="452775"/>
          </a:xfrm>
          <a:prstGeom prst="rect">
            <a:avLst/>
          </a:prstGeom>
          <a:noFill/>
        </p:spPr>
      </p:pic>
      <p:sp>
        <p:nvSpPr>
          <p:cNvPr id="17" name="TextBox 16"/>
          <p:cNvSpPr txBox="1"/>
          <p:nvPr/>
        </p:nvSpPr>
        <p:spPr>
          <a:xfrm>
            <a:off x="539388" y="5229200"/>
            <a:ext cx="8104578" cy="609398"/>
          </a:xfrm>
          <a:prstGeom prst="rect">
            <a:avLst/>
          </a:prstGeom>
          <a:noFill/>
        </p:spPr>
        <p:txBody>
          <a:bodyPr wrap="square" rtlCol="0">
            <a:spAutoFit/>
          </a:bodyPr>
          <a:lstStyle/>
          <a:p>
            <a:pPr marL="357188" lvl="0">
              <a:lnSpc>
                <a:spcPct val="120000"/>
              </a:lnSpc>
            </a:pPr>
            <a:r>
              <a:rPr lang="en-US" altLang="zh-CN" sz="2800" dirty="0" smtClean="0">
                <a:solidFill>
                  <a:srgbClr val="333333"/>
                </a:solidFill>
                <a:latin typeface="Arial" pitchFamily="34" charset="0"/>
                <a:cs typeface="Arial" pitchFamily="34" charset="0"/>
              </a:rPr>
              <a:t>He interpreted the silence as </a:t>
            </a:r>
            <a:r>
              <a:rPr lang="en-US" altLang="zh-CN" sz="2800" dirty="0" smtClean="0">
                <a:solidFill>
                  <a:srgbClr val="F79646"/>
                </a:solidFill>
                <a:latin typeface="Arial" pitchFamily="34" charset="0"/>
                <a:cs typeface="Arial" pitchFamily="34" charset="0"/>
              </a:rPr>
              <a:t>contempt</a:t>
            </a:r>
            <a:r>
              <a:rPr lang="en-US" altLang="zh-CN" sz="2800" dirty="0" smtClean="0">
                <a:latin typeface="Arial" pitchFamily="34" charset="0"/>
                <a:cs typeface="Arial" pitchFamily="34" charset="0"/>
              </a:rPr>
              <a:t>.</a:t>
            </a:r>
            <a:endParaRPr lang="en-US" altLang="zh-CN" sz="2800" dirty="0" smtClean="0">
              <a:solidFill>
                <a:srgbClr val="333333"/>
              </a:solidFill>
              <a:latin typeface="Arial" pitchFamily="34" charset="0"/>
              <a:cs typeface="Arial" pitchFamily="34" charset="0"/>
            </a:endParaRPr>
          </a:p>
        </p:txBody>
      </p:sp>
      <p:sp>
        <p:nvSpPr>
          <p:cNvPr id="19" name="TextBox 18"/>
          <p:cNvSpPr txBox="1"/>
          <p:nvPr/>
        </p:nvSpPr>
        <p:spPr>
          <a:xfrm>
            <a:off x="539388" y="4653136"/>
            <a:ext cx="8104578" cy="523220"/>
          </a:xfrm>
          <a:prstGeom prst="rect">
            <a:avLst/>
          </a:prstGeom>
          <a:noFill/>
        </p:spPr>
        <p:txBody>
          <a:bodyPr wrap="square" rtlCol="0">
            <a:spAutoFit/>
          </a:bodyPr>
          <a:lstStyle/>
          <a:p>
            <a:r>
              <a:rPr lang="zh-CN" altLang="en-US" sz="2800" dirty="0" smtClean="0"/>
              <a:t>他把这沉默理解为轻视。</a:t>
            </a:r>
            <a:endParaRPr lang="en-US" altLang="zh-CN" sz="2800" dirty="0"/>
          </a:p>
        </p:txBody>
      </p:sp>
      <p:pic>
        <p:nvPicPr>
          <p:cNvPr id="24" name="Picture 2" descr="C:\Users\CC\Desktop\图片1.png"/>
          <p:cNvPicPr>
            <a:picLocks noChangeAspect="1" noChangeArrowheads="1"/>
          </p:cNvPicPr>
          <p:nvPr/>
        </p:nvPicPr>
        <p:blipFill>
          <a:blip r:embed="rId3" cstate="print"/>
          <a:srcRect/>
          <a:stretch>
            <a:fillRect/>
          </a:stretch>
        </p:blipFill>
        <p:spPr bwMode="auto">
          <a:xfrm>
            <a:off x="500034" y="5301208"/>
            <a:ext cx="452775" cy="452775"/>
          </a:xfrm>
          <a:prstGeom prst="rect">
            <a:avLst/>
          </a:prstGeom>
          <a:noFill/>
        </p:spPr>
      </p:pic>
      <p:pic>
        <p:nvPicPr>
          <p:cNvPr id="25" name="图片 24" descr="u=2022952518,247367661&amp;fm=21&amp;gp=0.jpg"/>
          <p:cNvPicPr>
            <a:picLocks noChangeAspect="1"/>
          </p:cNvPicPr>
          <p:nvPr/>
        </p:nvPicPr>
        <p:blipFill>
          <a:blip r:embed="rId4" cstate="print"/>
          <a:srcRect/>
          <a:stretch>
            <a:fillRect/>
          </a:stretch>
        </p:blipFill>
        <p:spPr bwMode="auto">
          <a:xfrm>
            <a:off x="6156176" y="3284984"/>
            <a:ext cx="2843808" cy="1793787"/>
          </a:xfrm>
          <a:prstGeom prst="rect">
            <a:avLst/>
          </a:prstGeom>
          <a:noFill/>
          <a:ln w="9525">
            <a:noFill/>
            <a:miter lim="800000"/>
            <a:headEnd/>
            <a:tailEnd/>
          </a:ln>
        </p:spPr>
      </p:pic>
      <p:sp>
        <p:nvSpPr>
          <p:cNvPr id="18" name="矩形 17"/>
          <p:cNvSpPr/>
          <p:nvPr/>
        </p:nvSpPr>
        <p:spPr>
          <a:xfrm>
            <a:off x="0" y="1268760"/>
            <a:ext cx="9144000" cy="504056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slide(fromLeft)">
                                      <p:cBhvr>
                                        <p:cTn id="21" dur="500"/>
                                        <p:tgtEl>
                                          <p:spTgt spid="22"/>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slide(fromLeft)">
                                      <p:cBhvr>
                                        <p:cTn id="30" dur="500"/>
                                        <p:tgtEl>
                                          <p:spTgt spid="21"/>
                                        </p:tgtEl>
                                      </p:cBhvr>
                                    </p:animEffect>
                                  </p:childTnLst>
                                </p:cTn>
                              </p:par>
                              <p:par>
                                <p:cTn id="31" presetID="18" presetClass="entr" presetSubtype="12"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strips(downLeft)">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slide(fromLeft)">
                                      <p:cBhvr>
                                        <p:cTn id="38" dur="500"/>
                                        <p:tgtEl>
                                          <p:spTgt spid="19"/>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slide(fromLeft)">
                                      <p:cBhvr>
                                        <p:cTn id="47" dur="500"/>
                                        <p:tgtEl>
                                          <p:spTgt spid="17"/>
                                        </p:tgtEl>
                                      </p:cBhvr>
                                    </p:animEffect>
                                  </p:childTnLst>
                                </p:cTn>
                              </p:par>
                              <p:par>
                                <p:cTn id="48" presetID="1" presetClass="exit"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1" grpId="0"/>
      <p:bldP spid="12" grpId="0"/>
      <p:bldP spid="21" grpId="0"/>
      <p:bldP spid="22" grpId="0"/>
      <p:bldP spid="17" grpId="0"/>
      <p:bldP spid="19" grpId="0"/>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pPr>
              <a:defRPr/>
            </a:pPr>
            <a:r>
              <a:rPr lang="en-US" altLang="zh-CN" sz="2800" b="1" dirty="0" smtClean="0">
                <a:solidFill>
                  <a:srgbClr val="0C9CDB"/>
                </a:solidFill>
                <a:latin typeface="Arial" pitchFamily="34" charset="0"/>
                <a:cs typeface="Arial" pitchFamily="34" charset="0"/>
              </a:rPr>
              <a:t>Collocations:</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TextBox 15"/>
          <p:cNvSpPr txBox="1"/>
          <p:nvPr/>
        </p:nvSpPr>
        <p:spPr>
          <a:xfrm>
            <a:off x="539388" y="1412776"/>
            <a:ext cx="6336868" cy="2448876"/>
          </a:xfrm>
          <a:prstGeom prst="rect">
            <a:avLst/>
          </a:prstGeom>
          <a:noFill/>
        </p:spPr>
        <p:txBody>
          <a:bodyPr wrap="square" rtlCol="0">
            <a:spAutoFit/>
          </a:bodyPr>
          <a:lstStyle/>
          <a:p>
            <a:pPr>
              <a:lnSpc>
                <a:spcPct val="120000"/>
              </a:lnSpc>
              <a:defRPr/>
            </a:pPr>
            <a:r>
              <a:rPr lang="en-US" altLang="zh-CN" sz="2600" dirty="0" smtClean="0">
                <a:solidFill>
                  <a:srgbClr val="333333"/>
                </a:solidFill>
                <a:latin typeface="Arial" pitchFamily="34" charset="0"/>
                <a:cs typeface="Arial" pitchFamily="34" charset="0"/>
              </a:rPr>
              <a:t>have/show/feel/express </a:t>
            </a:r>
            <a:r>
              <a:rPr lang="en-US" altLang="zh-CN" sz="2600" dirty="0" smtClean="0">
                <a:solidFill>
                  <a:srgbClr val="F79646"/>
                </a:solidFill>
                <a:latin typeface="Arial" pitchFamily="34" charset="0"/>
                <a:cs typeface="Arial" pitchFamily="34" charset="0"/>
              </a:rPr>
              <a:t>contempt</a:t>
            </a:r>
            <a:r>
              <a:rPr lang="en-US" altLang="zh-CN" sz="2600" dirty="0" smtClean="0">
                <a:solidFill>
                  <a:srgbClr val="333333"/>
                </a:solidFill>
                <a:latin typeface="Arial" pitchFamily="34" charset="0"/>
                <a:cs typeface="Arial" pitchFamily="34" charset="0"/>
              </a:rPr>
              <a:t> for</a:t>
            </a:r>
          </a:p>
          <a:p>
            <a:pPr>
              <a:lnSpc>
                <a:spcPct val="120000"/>
              </a:lnSpc>
              <a:defRPr/>
            </a:pPr>
            <a:r>
              <a:rPr lang="en-US" altLang="zh-CN" sz="2600" dirty="0" smtClean="0">
                <a:solidFill>
                  <a:srgbClr val="333333"/>
                </a:solidFill>
                <a:latin typeface="Arial" pitchFamily="34" charset="0"/>
                <a:cs typeface="Arial" pitchFamily="34" charset="0"/>
              </a:rPr>
              <a:t>bring </a:t>
            </a:r>
            <a:r>
              <a:rPr lang="en-US" altLang="zh-CN" sz="2600" dirty="0" smtClean="0">
                <a:solidFill>
                  <a:srgbClr val="F79646"/>
                </a:solidFill>
                <a:latin typeface="Arial" pitchFamily="34" charset="0"/>
                <a:cs typeface="Arial" pitchFamily="34" charset="0"/>
              </a:rPr>
              <a:t>contempt</a:t>
            </a:r>
            <a:r>
              <a:rPr lang="en-US" altLang="zh-CN" sz="2600" dirty="0" smtClean="0">
                <a:solidFill>
                  <a:srgbClr val="333333"/>
                </a:solidFill>
                <a:latin typeface="Arial" pitchFamily="34" charset="0"/>
                <a:cs typeface="Arial" pitchFamily="34" charset="0"/>
              </a:rPr>
              <a:t> upon oneself</a:t>
            </a:r>
            <a:endParaRPr lang="zh-CN" altLang="en-US" sz="2600" dirty="0" smtClean="0">
              <a:solidFill>
                <a:srgbClr val="333333"/>
              </a:solidFill>
              <a:latin typeface="Arial" pitchFamily="34" charset="0"/>
              <a:cs typeface="Arial" pitchFamily="34" charset="0"/>
            </a:endParaRPr>
          </a:p>
          <a:p>
            <a:pPr>
              <a:lnSpc>
                <a:spcPct val="120000"/>
              </a:lnSpc>
              <a:defRPr/>
            </a:pPr>
            <a:r>
              <a:rPr lang="en-US" altLang="zh-CN" sz="2600" dirty="0" smtClean="0">
                <a:solidFill>
                  <a:srgbClr val="333333"/>
                </a:solidFill>
                <a:latin typeface="Arial" pitchFamily="34" charset="0"/>
                <a:cs typeface="Arial" pitchFamily="34" charset="0"/>
              </a:rPr>
              <a:t>bring into </a:t>
            </a:r>
            <a:r>
              <a:rPr lang="en-US" altLang="zh-CN" sz="2600" dirty="0" smtClean="0">
                <a:solidFill>
                  <a:srgbClr val="F79646"/>
                </a:solidFill>
                <a:latin typeface="Arial" pitchFamily="34" charset="0"/>
                <a:cs typeface="Arial" pitchFamily="34" charset="0"/>
              </a:rPr>
              <a:t>contempt</a:t>
            </a:r>
            <a:r>
              <a:rPr lang="en-US" altLang="zh-CN" sz="2600" dirty="0" smtClean="0">
                <a:solidFill>
                  <a:srgbClr val="333333"/>
                </a:solidFill>
                <a:latin typeface="Arial" pitchFamily="34" charset="0"/>
                <a:cs typeface="Arial" pitchFamily="34" charset="0"/>
              </a:rPr>
              <a:t>    </a:t>
            </a:r>
            <a:endParaRPr lang="zh-CN" altLang="en-US" sz="2600" dirty="0" smtClean="0">
              <a:solidFill>
                <a:srgbClr val="333333"/>
              </a:solidFill>
              <a:latin typeface="Arial" pitchFamily="34" charset="0"/>
              <a:cs typeface="Arial" pitchFamily="34" charset="0"/>
            </a:endParaRPr>
          </a:p>
          <a:p>
            <a:pPr>
              <a:lnSpc>
                <a:spcPct val="120000"/>
              </a:lnSpc>
              <a:defRPr/>
            </a:pPr>
            <a:r>
              <a:rPr lang="en-US" altLang="zh-CN" sz="2600" dirty="0" smtClean="0">
                <a:solidFill>
                  <a:srgbClr val="333333"/>
                </a:solidFill>
                <a:latin typeface="Arial" pitchFamily="34" charset="0"/>
                <a:cs typeface="Arial" pitchFamily="34" charset="0"/>
              </a:rPr>
              <a:t>hold/have sb. in </a:t>
            </a:r>
            <a:r>
              <a:rPr lang="en-US" altLang="zh-CN" sz="2600" dirty="0" smtClean="0">
                <a:solidFill>
                  <a:srgbClr val="F79646"/>
                </a:solidFill>
                <a:latin typeface="Arial" pitchFamily="34" charset="0"/>
                <a:cs typeface="Arial" pitchFamily="34" charset="0"/>
              </a:rPr>
              <a:t>contempt</a:t>
            </a:r>
            <a:endParaRPr lang="zh-CN" altLang="en-US" sz="2600" dirty="0" smtClean="0">
              <a:solidFill>
                <a:srgbClr val="333333"/>
              </a:solidFill>
              <a:latin typeface="Arial" pitchFamily="34" charset="0"/>
              <a:cs typeface="Arial" pitchFamily="34" charset="0"/>
            </a:endParaRPr>
          </a:p>
          <a:p>
            <a:pPr>
              <a:lnSpc>
                <a:spcPct val="120000"/>
              </a:lnSpc>
              <a:defRPr/>
            </a:pPr>
            <a:r>
              <a:rPr lang="en-US" altLang="zh-CN" sz="2600" dirty="0" smtClean="0">
                <a:solidFill>
                  <a:srgbClr val="333333"/>
                </a:solidFill>
                <a:latin typeface="Arial" pitchFamily="34" charset="0"/>
                <a:cs typeface="Arial" pitchFamily="34" charset="0"/>
              </a:rPr>
              <a:t>in </a:t>
            </a:r>
            <a:r>
              <a:rPr lang="en-US" altLang="zh-CN" sz="2600" dirty="0" smtClean="0">
                <a:solidFill>
                  <a:srgbClr val="F79646"/>
                </a:solidFill>
                <a:latin typeface="Arial" pitchFamily="34" charset="0"/>
                <a:cs typeface="Arial" pitchFamily="34" charset="0"/>
              </a:rPr>
              <a:t>contempt</a:t>
            </a:r>
            <a:r>
              <a:rPr lang="en-US" altLang="zh-CN" sz="2600" dirty="0" smtClean="0">
                <a:solidFill>
                  <a:srgbClr val="333333"/>
                </a:solidFill>
                <a:latin typeface="Arial" pitchFamily="34" charset="0"/>
                <a:cs typeface="Arial" pitchFamily="34" charset="0"/>
              </a:rPr>
              <a:t> of:</a:t>
            </a:r>
            <a:r>
              <a:rPr lang="zh-CN" altLang="en-US" sz="2600" dirty="0" smtClean="0">
                <a:solidFill>
                  <a:srgbClr val="333333"/>
                </a:solidFill>
                <a:latin typeface="Arial" pitchFamily="34" charset="0"/>
                <a:cs typeface="Arial" pitchFamily="34" charset="0"/>
              </a:rPr>
              <a:t> </a:t>
            </a:r>
            <a:r>
              <a:rPr lang="en-US" altLang="zh-CN" sz="2600" dirty="0" smtClean="0">
                <a:solidFill>
                  <a:srgbClr val="333333"/>
                </a:solidFill>
                <a:latin typeface="Arial" pitchFamily="34" charset="0"/>
                <a:cs typeface="Arial" pitchFamily="34" charset="0"/>
              </a:rPr>
              <a:t>in disregard of; in spite of</a:t>
            </a:r>
          </a:p>
        </p:txBody>
      </p:sp>
      <p:sp>
        <p:nvSpPr>
          <p:cNvPr id="19" name="TextBox 18"/>
          <p:cNvSpPr txBox="1"/>
          <p:nvPr/>
        </p:nvSpPr>
        <p:spPr>
          <a:xfrm>
            <a:off x="3779912" y="1412776"/>
            <a:ext cx="4896544" cy="2492990"/>
          </a:xfrm>
          <a:prstGeom prst="rect">
            <a:avLst/>
          </a:prstGeom>
          <a:noFill/>
        </p:spPr>
        <p:txBody>
          <a:bodyPr wrap="square" rtlCol="0">
            <a:spAutoFit/>
          </a:bodyPr>
          <a:lstStyle/>
          <a:p>
            <a:pPr indent="2508250">
              <a:lnSpc>
                <a:spcPct val="120000"/>
              </a:lnSpc>
              <a:defRPr/>
            </a:pPr>
            <a:r>
              <a:rPr lang="zh-CN" altLang="en-US" sz="2600" dirty="0" smtClean="0">
                <a:solidFill>
                  <a:srgbClr val="F79646"/>
                </a:solidFill>
                <a:latin typeface="Arial" pitchFamily="34" charset="0"/>
                <a:cs typeface="Arial" pitchFamily="34" charset="0"/>
              </a:rPr>
              <a:t>蔑视，鄙视</a:t>
            </a:r>
            <a:endParaRPr lang="en-US" altLang="zh-CN" sz="2600" dirty="0" smtClean="0">
              <a:solidFill>
                <a:srgbClr val="F79646"/>
              </a:solidFill>
              <a:latin typeface="Arial" pitchFamily="34" charset="0"/>
              <a:cs typeface="Arial" pitchFamily="34" charset="0"/>
            </a:endParaRPr>
          </a:p>
          <a:p>
            <a:pPr indent="1349375">
              <a:lnSpc>
                <a:spcPct val="120000"/>
              </a:lnSpc>
              <a:defRPr/>
            </a:pPr>
            <a:r>
              <a:rPr lang="zh-CN" altLang="en-US" sz="2600" dirty="0" smtClean="0">
                <a:solidFill>
                  <a:srgbClr val="F79646"/>
                </a:solidFill>
                <a:latin typeface="Arial" pitchFamily="34" charset="0"/>
                <a:cs typeface="Arial" pitchFamily="34" charset="0"/>
              </a:rPr>
              <a:t>自取其辱，自讨没趣</a:t>
            </a:r>
          </a:p>
          <a:p>
            <a:pPr>
              <a:lnSpc>
                <a:spcPct val="120000"/>
              </a:lnSpc>
              <a:defRPr/>
            </a:pPr>
            <a:r>
              <a:rPr lang="zh-CN" altLang="en-US" sz="2600" dirty="0" smtClean="0">
                <a:solidFill>
                  <a:srgbClr val="F79646"/>
                </a:solidFill>
                <a:latin typeface="Arial" pitchFamily="34" charset="0"/>
                <a:cs typeface="Arial" pitchFamily="34" charset="0"/>
              </a:rPr>
              <a:t>使</a:t>
            </a:r>
            <a:r>
              <a:rPr lang="en-US" altLang="zh-CN" sz="2600" dirty="0" smtClean="0">
                <a:solidFill>
                  <a:srgbClr val="F79646"/>
                </a:solidFill>
                <a:latin typeface="+mn-ea"/>
                <a:cs typeface="Arial" pitchFamily="34" charset="0"/>
              </a:rPr>
              <a:t>…</a:t>
            </a:r>
            <a:r>
              <a:rPr lang="zh-CN" altLang="en-US" sz="2600" dirty="0" smtClean="0">
                <a:solidFill>
                  <a:srgbClr val="F79646"/>
                </a:solidFill>
                <a:latin typeface="Arial" pitchFamily="34" charset="0"/>
                <a:cs typeface="Arial" pitchFamily="34" charset="0"/>
              </a:rPr>
              <a:t>受辱，使丢脸</a:t>
            </a:r>
          </a:p>
          <a:p>
            <a:pPr indent="892175">
              <a:lnSpc>
                <a:spcPct val="120000"/>
              </a:lnSpc>
              <a:defRPr/>
            </a:pPr>
            <a:r>
              <a:rPr lang="zh-CN" altLang="en-US" sz="2600" dirty="0" smtClean="0">
                <a:solidFill>
                  <a:srgbClr val="F79646"/>
                </a:solidFill>
                <a:latin typeface="Arial" pitchFamily="34" charset="0"/>
                <a:cs typeface="Arial" pitchFamily="34" charset="0"/>
              </a:rPr>
              <a:t>鄙视某人，看不起某人</a:t>
            </a:r>
          </a:p>
          <a:p>
            <a:pPr indent="3133725">
              <a:lnSpc>
                <a:spcPct val="120000"/>
              </a:lnSpc>
              <a:defRPr/>
            </a:pPr>
            <a:r>
              <a:rPr lang="zh-CN" altLang="en-US" sz="2600" dirty="0" smtClean="0">
                <a:solidFill>
                  <a:srgbClr val="F79646"/>
                </a:solidFill>
                <a:latin typeface="Arial" pitchFamily="34" charset="0"/>
                <a:cs typeface="Arial" pitchFamily="34" charset="0"/>
              </a:rPr>
              <a:t>不顾</a:t>
            </a:r>
            <a:endParaRPr lang="en-US" altLang="zh-CN" sz="2600" dirty="0" smtClean="0">
              <a:solidFill>
                <a:srgbClr val="F79646"/>
              </a:solidFill>
              <a:latin typeface="Arial" pitchFamily="34" charset="0"/>
              <a:cs typeface="Arial" pitchFamily="34" charset="0"/>
            </a:endParaRPr>
          </a:p>
        </p:txBody>
      </p:sp>
      <p:sp>
        <p:nvSpPr>
          <p:cNvPr id="21" name="矩形 20"/>
          <p:cNvSpPr/>
          <p:nvPr/>
        </p:nvSpPr>
        <p:spPr>
          <a:xfrm>
            <a:off x="0" y="1988840"/>
            <a:ext cx="5076056"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1484784"/>
            <a:ext cx="622818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6512" y="2420888"/>
            <a:ext cx="3888432"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6512" y="2924944"/>
            <a:ext cx="4608512"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6512" y="3429000"/>
            <a:ext cx="6912768"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slide(fromLeft)">
                                      <p:cBhvr>
                                        <p:cTn id="7" dur="500"/>
                                        <p:tgtEl>
                                          <p:spTgt spid="19">
                                            <p:txEl>
                                              <p:pRg st="0" end="0"/>
                                            </p:txEl>
                                          </p:spTgt>
                                        </p:tgtEl>
                                      </p:cBhvr>
                                    </p:animEffect>
                                  </p:childTnLst>
                                </p:cTn>
                              </p:par>
                              <p:par>
                                <p:cTn id="8" presetID="1" presetClass="exit"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0" restart="whenNotActive" fill="hold" evtFilter="cancelBubble" nodeType="interactiveSeq">
                <p:stCondLst>
                  <p:cond evt="onClick" delay="0">
                    <p:tgtEl>
                      <p:spTgt spid="21"/>
                    </p:tgtEl>
                  </p:cond>
                </p:stCondLst>
                <p:endSync evt="end" delay="0">
                  <p:rtn val="all"/>
                </p:endSync>
                <p:childTnLst>
                  <p:par>
                    <p:cTn id="11" fill="hold">
                      <p:stCondLst>
                        <p:cond delay="0"/>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slide(fromLeft)">
                                      <p:cBhvr>
                                        <p:cTn id="15" dur="500"/>
                                        <p:tgtEl>
                                          <p:spTgt spid="19">
                                            <p:txEl>
                                              <p:pRg st="1" end="1"/>
                                            </p:txEl>
                                          </p:spTgt>
                                        </p:tgtEl>
                                      </p:cBhvr>
                                    </p:animEffect>
                                  </p:childTnLst>
                                </p:cTn>
                              </p:par>
                              <p:par>
                                <p:cTn id="16" presetID="1" presetClass="exit"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18" restart="whenNotActive" fill="hold" evtFilter="cancelBubble" nodeType="interactiveSeq">
                <p:stCondLst>
                  <p:cond evt="onClick" delay="0">
                    <p:tgtEl>
                      <p:spTgt spid="22"/>
                    </p:tgtEl>
                  </p:cond>
                </p:stCondLst>
                <p:endSync evt="end" delay="0">
                  <p:rtn val="all"/>
                </p:endSync>
                <p:childTnLst>
                  <p:par>
                    <p:cTn id="19" fill="hold">
                      <p:stCondLst>
                        <p:cond delay="0"/>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animEffect transition="in" filter="slide(fromLeft)">
                                      <p:cBhvr>
                                        <p:cTn id="23" dur="500"/>
                                        <p:tgtEl>
                                          <p:spTgt spid="19">
                                            <p:txEl>
                                              <p:pRg st="2" end="2"/>
                                            </p:txEl>
                                          </p:spTgt>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3"/>
                    </p:tgtEl>
                  </p:cond>
                </p:stCondLst>
                <p:endSync evt="end" delay="0">
                  <p:rtn val="all"/>
                </p:endSync>
                <p:childTnLst>
                  <p:par>
                    <p:cTn id="27" fill="hold">
                      <p:stCondLst>
                        <p:cond delay="0"/>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19">
                                            <p:txEl>
                                              <p:pRg st="3" end="3"/>
                                            </p:txEl>
                                          </p:spTgt>
                                        </p:tgtEl>
                                        <p:attrNameLst>
                                          <p:attrName>style.visibility</p:attrName>
                                        </p:attrNameLst>
                                      </p:cBhvr>
                                      <p:to>
                                        <p:strVal val="visible"/>
                                      </p:to>
                                    </p:set>
                                    <p:animEffect transition="in" filter="slide(fromLeft)">
                                      <p:cBhvr>
                                        <p:cTn id="31" dur="500"/>
                                        <p:tgtEl>
                                          <p:spTgt spid="19">
                                            <p:txEl>
                                              <p:pRg st="3" end="3"/>
                                            </p:txEl>
                                          </p:spTgt>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34" restart="whenNotActive" fill="hold" evtFilter="cancelBubble" nodeType="interactiveSeq">
                <p:stCondLst>
                  <p:cond evt="onClick" delay="0">
                    <p:tgtEl>
                      <p:spTgt spid="24"/>
                    </p:tgtEl>
                  </p:cond>
                </p:stCondLst>
                <p:endSync evt="end" delay="0">
                  <p:rtn val="all"/>
                </p:endSync>
                <p:childTnLst>
                  <p:par>
                    <p:cTn id="35" fill="hold">
                      <p:stCondLst>
                        <p:cond delay="0"/>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animEffect transition="in" filter="slide(fromLeft)">
                                      <p:cBhvr>
                                        <p:cTn id="39" dur="500"/>
                                        <p:tgtEl>
                                          <p:spTgt spid="19">
                                            <p:txEl>
                                              <p:pRg st="4" end="4"/>
                                            </p:txEl>
                                          </p:spTgt>
                                        </p:tgtEl>
                                      </p:cBhvr>
                                    </p:animEffect>
                                  </p:childTnLst>
                                </p:cTn>
                              </p:par>
                              <p:par>
                                <p:cTn id="40" presetID="1" presetClass="exit"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21" grpId="0" animBg="1"/>
      <p:bldP spid="18" grpId="0" animBg="1"/>
      <p:bldP spid="22" grpId="0" animBg="1"/>
      <p:bldP spid="23"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r>
              <a:rPr lang="en-US" altLang="zh-CN" sz="2800" b="1" dirty="0" smtClean="0">
                <a:solidFill>
                  <a:srgbClr val="0C9CDB"/>
                </a:solidFill>
                <a:latin typeface="Arial" pitchFamily="34" charset="0"/>
                <a:cs typeface="Arial" pitchFamily="34" charset="0"/>
              </a:rPr>
              <a:t>Word-formation:</a:t>
            </a:r>
            <a:endParaRPr lang="en-US" altLang="zh-CN" sz="2800" b="1" dirty="0">
              <a:solidFill>
                <a:srgbClr val="0C9CDB"/>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539388" y="1321604"/>
            <a:ext cx="8425100" cy="954107"/>
          </a:xfrm>
          <a:prstGeom prst="rect">
            <a:avLst/>
          </a:prstGeom>
          <a:noFill/>
        </p:spPr>
        <p:txBody>
          <a:bodyPr wrap="square" rtlCol="0">
            <a:spAutoFit/>
          </a:bodyPr>
          <a:lstStyle/>
          <a:p>
            <a:r>
              <a:rPr lang="en-US" altLang="zh-CN" sz="2800" dirty="0" smtClean="0">
                <a:solidFill>
                  <a:srgbClr val="F79646"/>
                </a:solidFill>
                <a:latin typeface="Arial" pitchFamily="34" charset="0"/>
                <a:cs typeface="Arial" pitchFamily="34" charset="0"/>
              </a:rPr>
              <a:t>contemptible:</a:t>
            </a:r>
            <a:r>
              <a:rPr lang="en-US" altLang="zh-CN" sz="2800" dirty="0" smtClean="0">
                <a:solidFill>
                  <a:srgbClr val="333333"/>
                </a:solidFill>
                <a:latin typeface="Arial" pitchFamily="34" charset="0"/>
                <a:cs typeface="Arial" pitchFamily="34" charset="0"/>
              </a:rPr>
              <a:t> </a:t>
            </a:r>
            <a:r>
              <a:rPr lang="en-US" altLang="zh-CN" sz="2800" i="1" dirty="0" smtClean="0">
                <a:solidFill>
                  <a:srgbClr val="333333"/>
                </a:solidFill>
                <a:latin typeface="Arial" pitchFamily="34" charset="0"/>
                <a:cs typeface="Arial" pitchFamily="34" charset="0"/>
              </a:rPr>
              <a:t>adj</a:t>
            </a:r>
            <a:r>
              <a:rPr lang="en-US" altLang="zh-CN" sz="2800" dirty="0" smtClean="0">
                <a:solidFill>
                  <a:srgbClr val="333333"/>
                </a:solidFill>
                <a:latin typeface="Arial" pitchFamily="34" charset="0"/>
                <a:cs typeface="Arial" pitchFamily="34" charset="0"/>
              </a:rPr>
              <a:t>. not deserving any respect at all </a:t>
            </a:r>
            <a:r>
              <a:rPr lang="zh-CN" altLang="en-US" sz="2800" dirty="0" smtClean="0">
                <a:solidFill>
                  <a:srgbClr val="333333"/>
                </a:solidFill>
                <a:latin typeface="Arial" pitchFamily="34" charset="0"/>
                <a:cs typeface="Arial" pitchFamily="34" charset="0"/>
              </a:rPr>
              <a:t>可鄙的，卑劣的</a:t>
            </a:r>
            <a:endParaRPr lang="en-US" altLang="zh-CN" sz="2800" dirty="0" smtClean="0">
              <a:solidFill>
                <a:srgbClr val="333333"/>
              </a:solidFill>
              <a:latin typeface="Arial" pitchFamily="34" charset="0"/>
              <a:cs typeface="Arial" pitchFamily="34" charset="0"/>
            </a:endParaRPr>
          </a:p>
        </p:txBody>
      </p:sp>
      <p:sp>
        <p:nvSpPr>
          <p:cNvPr id="12" name="TextBox 11"/>
          <p:cNvSpPr txBox="1"/>
          <p:nvPr/>
        </p:nvSpPr>
        <p:spPr>
          <a:xfrm>
            <a:off x="539388" y="2329716"/>
            <a:ext cx="8425100" cy="954107"/>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He is </a:t>
            </a:r>
            <a:r>
              <a:rPr lang="en-US" altLang="zh-CN" sz="2800" dirty="0" smtClean="0">
                <a:solidFill>
                  <a:srgbClr val="F79646"/>
                </a:solidFill>
                <a:latin typeface="Arial" pitchFamily="34" charset="0"/>
                <a:cs typeface="Arial" pitchFamily="34" charset="0"/>
              </a:rPr>
              <a:t>contemptible</a:t>
            </a:r>
            <a:r>
              <a:rPr lang="en-US" altLang="zh-CN" sz="2800" dirty="0" smtClean="0">
                <a:solidFill>
                  <a:srgbClr val="333333"/>
                </a:solidFill>
                <a:latin typeface="Arial" pitchFamily="34" charset="0"/>
                <a:cs typeface="Arial" pitchFamily="34" charset="0"/>
              </a:rPr>
              <a:t> for his betrayal of his motherland and his family.</a:t>
            </a:r>
          </a:p>
        </p:txBody>
      </p:sp>
      <p:sp>
        <p:nvSpPr>
          <p:cNvPr id="14" name="TextBox 13"/>
          <p:cNvSpPr txBox="1"/>
          <p:nvPr/>
        </p:nvSpPr>
        <p:spPr>
          <a:xfrm>
            <a:off x="539388" y="3409836"/>
            <a:ext cx="8425100" cy="954107"/>
          </a:xfrm>
          <a:prstGeom prst="rect">
            <a:avLst/>
          </a:prstGeom>
          <a:noFill/>
        </p:spPr>
        <p:txBody>
          <a:bodyPr wrap="square" rtlCol="0">
            <a:spAutoFit/>
          </a:bodyPr>
          <a:lstStyle/>
          <a:p>
            <a:r>
              <a:rPr lang="en-US" altLang="zh-CN" sz="2800" dirty="0" smtClean="0">
                <a:solidFill>
                  <a:srgbClr val="F79646"/>
                </a:solidFill>
                <a:latin typeface="Arial" pitchFamily="34" charset="0"/>
                <a:cs typeface="Arial" pitchFamily="34" charset="0"/>
              </a:rPr>
              <a:t>contemptuous:</a:t>
            </a:r>
            <a:r>
              <a:rPr lang="en-US" altLang="zh-CN" sz="2800" dirty="0" smtClean="0">
                <a:solidFill>
                  <a:srgbClr val="333333"/>
                </a:solidFill>
                <a:latin typeface="Arial" pitchFamily="34" charset="0"/>
                <a:cs typeface="Arial" pitchFamily="34" charset="0"/>
              </a:rPr>
              <a:t> </a:t>
            </a:r>
            <a:r>
              <a:rPr lang="en-US" altLang="zh-CN" sz="2800" i="1" dirty="0" smtClean="0">
                <a:solidFill>
                  <a:srgbClr val="333333"/>
                </a:solidFill>
                <a:latin typeface="Arial" pitchFamily="34" charset="0"/>
                <a:cs typeface="Arial" pitchFamily="34" charset="0"/>
              </a:rPr>
              <a:t>adj.</a:t>
            </a:r>
            <a:r>
              <a:rPr lang="en-US" altLang="zh-CN" sz="2800" dirty="0" smtClean="0">
                <a:solidFill>
                  <a:srgbClr val="333333"/>
                </a:solidFill>
                <a:latin typeface="Arial" pitchFamily="34" charset="0"/>
                <a:cs typeface="Arial" pitchFamily="34" charset="0"/>
              </a:rPr>
              <a:t> feeling or showing no respect for </a:t>
            </a:r>
            <a:r>
              <a:rPr lang="zh-CN" altLang="en-US" sz="2800" dirty="0" smtClean="0">
                <a:solidFill>
                  <a:srgbClr val="333333"/>
                </a:solidFill>
                <a:latin typeface="Arial" pitchFamily="34" charset="0"/>
                <a:cs typeface="Arial" pitchFamily="34" charset="0"/>
              </a:rPr>
              <a:t>蔑视的，轻视的</a:t>
            </a:r>
            <a:endParaRPr lang="en-US" altLang="zh-CN" sz="2800" dirty="0" smtClean="0">
              <a:solidFill>
                <a:srgbClr val="333333"/>
              </a:solidFill>
              <a:latin typeface="Arial" pitchFamily="34" charset="0"/>
              <a:cs typeface="Arial" pitchFamily="34" charset="0"/>
            </a:endParaRPr>
          </a:p>
        </p:txBody>
      </p:sp>
      <p:sp>
        <p:nvSpPr>
          <p:cNvPr id="15" name="TextBox 14"/>
          <p:cNvSpPr txBox="1"/>
          <p:nvPr/>
        </p:nvSpPr>
        <p:spPr>
          <a:xfrm>
            <a:off x="539388" y="4417948"/>
            <a:ext cx="8425100" cy="523220"/>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We are </a:t>
            </a:r>
            <a:r>
              <a:rPr lang="en-US" altLang="zh-CN" sz="2800" dirty="0" smtClean="0">
                <a:solidFill>
                  <a:srgbClr val="F79646"/>
                </a:solidFill>
                <a:latin typeface="Arial" pitchFamily="34" charset="0"/>
                <a:cs typeface="Arial" pitchFamily="34" charset="0"/>
              </a:rPr>
              <a:t>contemptuous</a:t>
            </a:r>
            <a:r>
              <a:rPr lang="en-US" altLang="zh-CN" sz="2800" dirty="0" smtClean="0">
                <a:solidFill>
                  <a:srgbClr val="333333"/>
                </a:solidFill>
                <a:latin typeface="Arial" pitchFamily="34" charset="0"/>
                <a:cs typeface="Arial" pitchFamily="34" charset="0"/>
              </a:rPr>
              <a:t> of his flattering manner.</a:t>
            </a:r>
          </a:p>
        </p:txBody>
      </p:sp>
      <p:sp>
        <p:nvSpPr>
          <p:cNvPr id="24" name="矩形 23"/>
          <p:cNvSpPr/>
          <p:nvPr/>
        </p:nvSpPr>
        <p:spPr>
          <a:xfrm>
            <a:off x="-36512" y="620688"/>
            <a:ext cx="9180512"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Left)">
                                      <p:cBhvr>
                                        <p:cTn id="17" dur="500"/>
                                        <p:tgtEl>
                                          <p:spTgt spid="15"/>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2" grpId="0"/>
      <p:bldP spid="14" grpId="0"/>
      <p:bldP spid="15"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sp>
        <p:nvSpPr>
          <p:cNvPr id="4" name="TextBox 3"/>
          <p:cNvSpPr txBox="1"/>
          <p:nvPr/>
        </p:nvSpPr>
        <p:spPr>
          <a:xfrm>
            <a:off x="539552" y="720000"/>
            <a:ext cx="7992888" cy="892552"/>
          </a:xfrm>
          <a:prstGeom prst="rect">
            <a:avLst/>
          </a:prstGeom>
          <a:noFill/>
        </p:spPr>
        <p:txBody>
          <a:bodyPr wrap="square" rtlCol="0">
            <a:spAutoFit/>
          </a:bodyPr>
          <a:lstStyle/>
          <a:p>
            <a:pPr indent="266700" algn="ctr">
              <a:defRPr/>
            </a:pPr>
            <a:r>
              <a:rPr lang="en-US" altLang="zh-CN" sz="2800" b="1" dirty="0" smtClean="0">
                <a:solidFill>
                  <a:srgbClr val="333333"/>
                </a:solidFill>
                <a:latin typeface="Arial" pitchFamily="34" charset="0"/>
                <a:cs typeface="Arial" pitchFamily="34" charset="0"/>
                <a:sym typeface="Times New Roman" pitchFamily="18" charset="0"/>
              </a:rPr>
              <a:t>Battling Depression as a College Student</a:t>
            </a:r>
            <a:endParaRPr lang="en-US" altLang="zh-CN" sz="2800" dirty="0" smtClean="0">
              <a:solidFill>
                <a:srgbClr val="333333"/>
              </a:solidFill>
              <a:latin typeface="Arial" pitchFamily="34" charset="0"/>
              <a:cs typeface="Arial" pitchFamily="34" charset="0"/>
              <a:sym typeface="宋体" pitchFamily="2" charset="-122"/>
            </a:endParaRPr>
          </a:p>
          <a:p>
            <a:pPr indent="66675" algn="ctr">
              <a:defRPr/>
            </a:pPr>
            <a:r>
              <a:rPr lang="en-US" altLang="zh-CN" sz="2400" dirty="0" smtClean="0">
                <a:solidFill>
                  <a:srgbClr val="333333"/>
                </a:solidFill>
                <a:latin typeface="Arial" pitchFamily="34" charset="0"/>
                <a:cs typeface="Arial" pitchFamily="34" charset="0"/>
                <a:sym typeface="Times New Roman" pitchFamily="18" charset="0"/>
              </a:rPr>
              <a:t>Braulio Campos</a:t>
            </a:r>
            <a:endParaRPr lang="en-US" altLang="zh-CN" sz="2400" dirty="0" smtClean="0">
              <a:solidFill>
                <a:srgbClr val="333333"/>
              </a:solidFill>
              <a:latin typeface="Arial" pitchFamily="34" charset="0"/>
              <a:cs typeface="Arial" pitchFamily="34" charset="0"/>
              <a:sym typeface="宋体" pitchFamily="2" charset="-122"/>
            </a:endParaRPr>
          </a:p>
        </p:txBody>
      </p:sp>
      <p:sp>
        <p:nvSpPr>
          <p:cNvPr id="14" name="TextBox 13"/>
          <p:cNvSpPr txBox="1"/>
          <p:nvPr/>
        </p:nvSpPr>
        <p:spPr>
          <a:xfrm>
            <a:off x="539552" y="1772816"/>
            <a:ext cx="8064896" cy="2936188"/>
          </a:xfrm>
          <a:prstGeom prst="rect">
            <a:avLst/>
          </a:prstGeom>
          <a:noFill/>
        </p:spPr>
        <p:txBody>
          <a:bodyPr wrap="square" rtlCol="0">
            <a:spAutoFit/>
          </a:bodyPr>
          <a:lstStyle/>
          <a:p>
            <a:pPr algn="just">
              <a:lnSpc>
                <a:spcPct val="110000"/>
              </a:lnSpc>
              <a:defRPr/>
            </a:pPr>
            <a:r>
              <a:rPr lang="en-US" altLang="zh-CN" sz="2400" dirty="0" smtClean="0">
                <a:solidFill>
                  <a:srgbClr val="333333"/>
                </a:solidFill>
                <a:latin typeface="Arial" pitchFamily="34" charset="0"/>
                <a:cs typeface="Arial" pitchFamily="34" charset="0"/>
                <a:sym typeface="Times New Roman" pitchFamily="18" charset="0"/>
              </a:rPr>
              <a:t>1 For Vaheh Hartoonian, life was not something to be happy about. </a:t>
            </a:r>
            <a:r>
              <a:rPr lang="en-US" altLang="zh-CN" sz="2400" u="sng" dirty="0" smtClean="0">
                <a:solidFill>
                  <a:srgbClr val="0C9CDB"/>
                </a:solidFill>
                <a:latin typeface="Arial" pitchFamily="34" charset="0"/>
                <a:cs typeface="Arial" pitchFamily="34" charset="0"/>
                <a:sym typeface="Times New Roman" pitchFamily="18" charset="0"/>
              </a:rPr>
              <a:t>Thoughts of self-</a:t>
            </a:r>
            <a:r>
              <a:rPr lang="en-US" altLang="zh-CN" sz="2400" u="sng" dirty="0" smtClean="0">
                <a:solidFill>
                  <a:srgbClr val="F79646"/>
                </a:solidFill>
                <a:latin typeface="Arial" pitchFamily="34" charset="0"/>
                <a:cs typeface="Arial" pitchFamily="34" charset="0"/>
                <a:sym typeface="Times New Roman" pitchFamily="18" charset="0"/>
              </a:rPr>
              <a:t>contempt</a:t>
            </a:r>
            <a:r>
              <a:rPr lang="en-US" altLang="zh-CN" sz="2400" u="sng" dirty="0" smtClean="0">
                <a:solidFill>
                  <a:srgbClr val="0C9CDB"/>
                </a:solidFill>
                <a:latin typeface="Arial" pitchFamily="34" charset="0"/>
                <a:cs typeface="Arial" pitchFamily="34" charset="0"/>
                <a:sym typeface="Times New Roman" pitchFamily="18" charset="0"/>
              </a:rPr>
              <a:t> and </a:t>
            </a:r>
            <a:r>
              <a:rPr lang="en-US" altLang="zh-CN" sz="2400" u="sng" dirty="0" smtClean="0">
                <a:solidFill>
                  <a:srgbClr val="F79646"/>
                </a:solidFill>
                <a:latin typeface="Arial" pitchFamily="34" charset="0"/>
                <a:cs typeface="Arial" pitchFamily="34" charset="0"/>
                <a:sym typeface="Times New Roman" pitchFamily="18" charset="0"/>
              </a:rPr>
              <a:t>guilt</a:t>
            </a:r>
            <a:r>
              <a:rPr lang="en-US" altLang="zh-CN" sz="2400" u="sng" dirty="0" smtClean="0">
                <a:solidFill>
                  <a:srgbClr val="0C9CDB"/>
                </a:solidFill>
                <a:latin typeface="Arial" pitchFamily="34" charset="0"/>
                <a:cs typeface="Arial" pitchFamily="34" charset="0"/>
                <a:sym typeface="Times New Roman" pitchFamily="18" charset="0"/>
              </a:rPr>
              <a:t> were ever-present </a:t>
            </a:r>
            <a:r>
              <a:rPr lang="en-US" altLang="zh-CN" sz="2400" u="sng" dirty="0" smtClean="0">
                <a:solidFill>
                  <a:srgbClr val="F79646"/>
                </a:solidFill>
                <a:latin typeface="Arial" pitchFamily="34" charset="0"/>
                <a:cs typeface="Arial" pitchFamily="34" charset="0"/>
                <a:sym typeface="Times New Roman" pitchFamily="18" charset="0"/>
              </a:rPr>
              <a:t>companions</a:t>
            </a:r>
            <a:r>
              <a:rPr lang="en-US" altLang="zh-CN" sz="2400" u="sng" dirty="0" smtClean="0">
                <a:solidFill>
                  <a:srgbClr val="0C9CDB"/>
                </a:solidFill>
                <a:latin typeface="Arial" pitchFamily="34" charset="0"/>
                <a:cs typeface="Arial" pitchFamily="34" charset="0"/>
                <a:sym typeface="Times New Roman" pitchFamily="18" charset="0"/>
              </a:rPr>
              <a:t> in his daily life.</a:t>
            </a:r>
            <a:r>
              <a:rPr lang="en-US" altLang="zh-CN" sz="2400" dirty="0" smtClean="0">
                <a:solidFill>
                  <a:srgbClr val="0C9CDB"/>
                </a:solidFill>
                <a:latin typeface="Arial" pitchFamily="34" charset="0"/>
                <a:cs typeface="Arial" pitchFamily="34" charset="0"/>
                <a:sym typeface="Times New Roman" pitchFamily="18" charset="0"/>
              </a:rPr>
              <a:t> </a:t>
            </a:r>
            <a:r>
              <a:rPr lang="en-US" altLang="zh-CN" sz="2400" u="sng" dirty="0" smtClean="0">
                <a:solidFill>
                  <a:srgbClr val="0C9CDB"/>
                </a:solidFill>
                <a:latin typeface="Arial" pitchFamily="34" charset="0"/>
                <a:cs typeface="Arial" pitchFamily="34" charset="0"/>
                <a:sym typeface="Times New Roman" pitchFamily="18" charset="0"/>
              </a:rPr>
              <a:t>Though he managed to get up every morning and face the day ahead, a repeated discontentment with his life </a:t>
            </a:r>
            <a:r>
              <a:rPr lang="en-US" altLang="zh-CN" sz="2400" u="sng" dirty="0" smtClean="0">
                <a:solidFill>
                  <a:srgbClr val="F79646"/>
                </a:solidFill>
                <a:latin typeface="Arial" pitchFamily="34" charset="0"/>
                <a:cs typeface="Arial" pitchFamily="34" charset="0"/>
                <a:sym typeface="Times New Roman" pitchFamily="18" charset="0"/>
              </a:rPr>
              <a:t>took a toll</a:t>
            </a:r>
            <a:r>
              <a:rPr lang="en-US" altLang="zh-CN" sz="2400" u="sng" dirty="0" smtClean="0">
                <a:solidFill>
                  <a:srgbClr val="0C9CDB"/>
                </a:solidFill>
                <a:latin typeface="Arial" pitchFamily="34" charset="0"/>
                <a:cs typeface="Arial" pitchFamily="34" charset="0"/>
                <a:sym typeface="Times New Roman" pitchFamily="18" charset="0"/>
              </a:rPr>
              <a:t>, and his depression became integral to his being: the </a:t>
            </a:r>
            <a:r>
              <a:rPr lang="en-US" altLang="zh-CN" sz="2400" u="sng" dirty="0" smtClean="0">
                <a:solidFill>
                  <a:srgbClr val="F79646"/>
                </a:solidFill>
                <a:latin typeface="Arial" pitchFamily="34" charset="0"/>
                <a:cs typeface="Arial" pitchFamily="34" charset="0"/>
                <a:sym typeface="Times New Roman" pitchFamily="18" charset="0"/>
              </a:rPr>
              <a:t>norm</a:t>
            </a:r>
            <a:r>
              <a:rPr lang="en-US" altLang="zh-CN" sz="2400" u="sng" dirty="0" smtClean="0">
                <a:solidFill>
                  <a:srgbClr val="0C9CDB"/>
                </a:solidFill>
                <a:latin typeface="Arial" pitchFamily="34" charset="0"/>
                <a:cs typeface="Arial" pitchFamily="34" charset="0"/>
                <a:sym typeface="Times New Roman" pitchFamily="18" charset="0"/>
              </a:rPr>
              <a:t>. </a:t>
            </a:r>
            <a:r>
              <a:rPr lang="en-US" altLang="zh-CN" sz="2400" dirty="0" smtClean="0">
                <a:solidFill>
                  <a:srgbClr val="333333"/>
                </a:solidFill>
                <a:latin typeface="Arial" pitchFamily="34" charset="0"/>
                <a:cs typeface="Arial" pitchFamily="34" charset="0"/>
                <a:sym typeface="Times New Roman" pitchFamily="18" charset="0"/>
              </a:rPr>
              <a:t>The chance of overcoming it seemed more unlikely every day. </a:t>
            </a:r>
            <a:endParaRPr lang="zh-CN" altLang="en-US" sz="2400" dirty="0" smtClean="0">
              <a:solidFill>
                <a:srgbClr val="333333"/>
              </a:solidFill>
              <a:latin typeface="Arial" pitchFamily="34" charset="0"/>
              <a:cs typeface="Arial" pitchFamily="34" charset="0"/>
              <a:sym typeface="Times New Roman" pitchFamily="18" charset="0"/>
            </a:endParaRPr>
          </a:p>
        </p:txBody>
      </p:sp>
      <p:pic>
        <p:nvPicPr>
          <p:cNvPr id="23"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4"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5"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6"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pic>
        <p:nvPicPr>
          <p:cNvPr id="27" name="图片 7" descr="6ass.jpg"/>
          <p:cNvPicPr>
            <a:picLocks noChangeAspect="1" noChangeArrowheads="1"/>
          </p:cNvPicPr>
          <p:nvPr/>
        </p:nvPicPr>
        <p:blipFill>
          <a:blip r:embed="rId8" cstate="print"/>
          <a:srcRect/>
          <a:stretch>
            <a:fillRect/>
          </a:stretch>
        </p:blipFill>
        <p:spPr bwMode="auto">
          <a:xfrm>
            <a:off x="6156176" y="4725144"/>
            <a:ext cx="2590800" cy="1339850"/>
          </a:xfrm>
          <a:prstGeom prst="rect">
            <a:avLst/>
          </a:prstGeom>
          <a:noFill/>
          <a:ln w="9525">
            <a:noFill/>
            <a:miter lim="800000"/>
            <a:headEnd/>
            <a:tailEnd/>
          </a:ln>
        </p:spPr>
      </p:pic>
      <p:sp>
        <p:nvSpPr>
          <p:cNvPr id="28" name="TextBox 27"/>
          <p:cNvSpPr txBox="1"/>
          <p:nvPr/>
        </p:nvSpPr>
        <p:spPr>
          <a:xfrm>
            <a:off x="539552" y="4581128"/>
            <a:ext cx="5544616" cy="1311128"/>
          </a:xfrm>
          <a:prstGeom prst="rect">
            <a:avLst/>
          </a:prstGeom>
          <a:noFill/>
        </p:spPr>
        <p:txBody>
          <a:bodyPr wrap="square" rtlCol="0">
            <a:spAutoFit/>
          </a:bodyPr>
          <a:lstStyle/>
          <a:p>
            <a:pPr algn="just">
              <a:lnSpc>
                <a:spcPct val="110000"/>
              </a:lnSpc>
              <a:defRPr/>
            </a:pPr>
            <a:r>
              <a:rPr lang="en-US" altLang="zh-CN" sz="2400" dirty="0" smtClean="0">
                <a:solidFill>
                  <a:srgbClr val="333333"/>
                </a:solidFill>
                <a:latin typeface="Arial" pitchFamily="34" charset="0"/>
                <a:cs typeface="Arial" pitchFamily="34" charset="0"/>
                <a:sym typeface="Times New Roman" pitchFamily="18" charset="0"/>
              </a:rPr>
              <a:t>2 Hartoonian, a 22-year-old former CSUN student, battled with depression and thought there was no way out. </a:t>
            </a:r>
            <a:endParaRPr lang="zh-CN" altLang="en-US" sz="2400" dirty="0" smtClean="0">
              <a:solidFill>
                <a:srgbClr val="333333"/>
              </a:solidFill>
              <a:latin typeface="Arial" pitchFamily="34" charset="0"/>
              <a:cs typeface="Arial" pitchFamily="34" charset="0"/>
              <a:sym typeface="Times New Roman" pitchFamily="18" charset="0"/>
            </a:endParaRPr>
          </a:p>
        </p:txBody>
      </p:sp>
      <p:sp>
        <p:nvSpPr>
          <p:cNvPr id="11" name="矩形 10">
            <a:hlinkClick r:id="rId9" action="ppaction://hlinksldjump"/>
          </p:cNvPr>
          <p:cNvSpPr/>
          <p:nvPr/>
        </p:nvSpPr>
        <p:spPr>
          <a:xfrm>
            <a:off x="539552" y="2276872"/>
            <a:ext cx="7992888" cy="288032"/>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0" action="ppaction://hlinksldjump"/>
          </p:cNvPr>
          <p:cNvSpPr/>
          <p:nvPr/>
        </p:nvSpPr>
        <p:spPr>
          <a:xfrm>
            <a:off x="5004048" y="2276872"/>
            <a:ext cx="1440160" cy="288032"/>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9" action="ppaction://hlinksldjump"/>
          </p:cNvPr>
          <p:cNvSpPr/>
          <p:nvPr/>
        </p:nvSpPr>
        <p:spPr>
          <a:xfrm>
            <a:off x="539552" y="2564904"/>
            <a:ext cx="6264696" cy="36004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11" action="ppaction://hlinksldjump"/>
          </p:cNvPr>
          <p:cNvSpPr/>
          <p:nvPr/>
        </p:nvSpPr>
        <p:spPr>
          <a:xfrm>
            <a:off x="7092280" y="2276872"/>
            <a:ext cx="720080" cy="288032"/>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12" action="ppaction://hlinksldjump"/>
          </p:cNvPr>
          <p:cNvSpPr/>
          <p:nvPr/>
        </p:nvSpPr>
        <p:spPr>
          <a:xfrm>
            <a:off x="2555776" y="2636912"/>
            <a:ext cx="1656184" cy="36004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13" action="ppaction://hlinksldjump"/>
          </p:cNvPr>
          <p:cNvSpPr/>
          <p:nvPr/>
        </p:nvSpPr>
        <p:spPr>
          <a:xfrm>
            <a:off x="6876256" y="2636912"/>
            <a:ext cx="1656184" cy="36004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13" action="ppaction://hlinksldjump"/>
          </p:cNvPr>
          <p:cNvSpPr/>
          <p:nvPr/>
        </p:nvSpPr>
        <p:spPr>
          <a:xfrm>
            <a:off x="611560" y="3068960"/>
            <a:ext cx="7992888" cy="115212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hlinkClick r:id="rId14" action="ppaction://hlinksldjump"/>
          </p:cNvPr>
          <p:cNvSpPr/>
          <p:nvPr/>
        </p:nvSpPr>
        <p:spPr>
          <a:xfrm>
            <a:off x="5940152" y="3429000"/>
            <a:ext cx="1512168" cy="36004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hlinkClick r:id="rId15" action="ppaction://hlinksldjump"/>
          </p:cNvPr>
          <p:cNvSpPr/>
          <p:nvPr/>
        </p:nvSpPr>
        <p:spPr>
          <a:xfrm>
            <a:off x="7020272" y="3861048"/>
            <a:ext cx="792088" cy="36004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01.mp3">
            <a:hlinkClick r:id="" action="ppaction://media"/>
          </p:cNvPr>
          <p:cNvPicPr>
            <a:picLocks noRot="1" noChangeAspect="1"/>
          </p:cNvPicPr>
          <p:nvPr>
            <a:audioFile r:link="rId1"/>
          </p:nvPr>
        </p:nvPicPr>
        <p:blipFill>
          <a:blip r:embed="rId16" cstate="print"/>
          <a:stretch>
            <a:fillRect/>
          </a:stretch>
        </p:blipFill>
        <p:spPr>
          <a:xfrm>
            <a:off x="9396536" y="1412776"/>
            <a:ext cx="304800" cy="304800"/>
          </a:xfrm>
          <a:prstGeom prst="rect">
            <a:avLst/>
          </a:prstGeom>
        </p:spPr>
      </p:pic>
      <p:pic>
        <p:nvPicPr>
          <p:cNvPr id="29" name="Picture 10" descr="C:\Users\CC\Desktop\链接.png">
            <a:hlinkClick r:id="rId17" action="ppaction://hlinkfile"/>
          </p:cNvPr>
          <p:cNvPicPr>
            <a:picLocks noChangeAspect="1" noChangeArrowheads="1"/>
          </p:cNvPicPr>
          <p:nvPr/>
        </p:nvPicPr>
        <p:blipFill>
          <a:blip r:embed="rId7" cstate="print"/>
          <a:srcRect/>
          <a:stretch>
            <a:fillRect/>
          </a:stretch>
        </p:blipFill>
        <p:spPr bwMode="auto">
          <a:xfrm>
            <a:off x="683568" y="836712"/>
            <a:ext cx="363921" cy="345725"/>
          </a:xfrm>
          <a:prstGeom prst="rect">
            <a:avLst/>
          </a:prstGeom>
          <a:noFill/>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Right)">
                                      <p:cBhvr>
                                        <p:cTn id="7" dur="500"/>
                                        <p:tgtEl>
                                          <p:spTgt spid="23"/>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slide(fromRight)">
                                      <p:cBhvr>
                                        <p:cTn id="11" dur="500"/>
                                        <p:tgtEl>
                                          <p:spTgt spid="24"/>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lide(fromRight)">
                                      <p:cBhvr>
                                        <p:cTn id="15" dur="500"/>
                                        <p:tgtEl>
                                          <p:spTgt spid="25"/>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slide(fromRight)">
                                      <p:cBhvr>
                                        <p:cTn id="19" dur="500"/>
                                        <p:tgtEl>
                                          <p:spTgt spid="26"/>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slide(fromRight)">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4" fill="hold" display="0">
                  <p:stCondLst>
                    <p:cond delay="indefinite"/>
                  </p:stCondLst>
                  <p:endCondLst>
                    <p:cond evt="onNext" delay="0">
                      <p:tgtEl>
                        <p:sldTgt/>
                      </p:tgtEl>
                    </p:cond>
                    <p:cond evt="onPrev" delay="0">
                      <p:tgtEl>
                        <p:sldTgt/>
                      </p:tgtEl>
                    </p:cond>
                    <p:cond evt="onStopAudio" delay="0">
                      <p:tgtEl>
                        <p:sldTgt/>
                      </p:tgtEl>
                    </p:cond>
                  </p:endCondLst>
                </p:cTn>
                <p:tgtEl>
                  <p:spTgt spid="21"/>
                </p:tgtEl>
              </p:cMediaNode>
            </p:audio>
            <p:seq concurrent="1" nextAc="seek">
              <p:cTn id="25" restart="whenNotActive" fill="hold" evtFilter="cancelBubble" nodeType="interactiveSeq">
                <p:stCondLst>
                  <p:cond evt="onClick" delay="0">
                    <p:tgtEl>
                      <p:spTgt spid="23"/>
                    </p:tgtEl>
                  </p:cond>
                </p:stCondLst>
                <p:endSync evt="end" delay="0">
                  <p:rtn val="all"/>
                </p:endSync>
                <p:childTnLst>
                  <p:par>
                    <p:cTn id="26" fill="hold">
                      <p:stCondLst>
                        <p:cond delay="0"/>
                      </p:stCondLst>
                      <p:childTnLst>
                        <p:par>
                          <p:cTn id="27" fill="hold">
                            <p:stCondLst>
                              <p:cond delay="0"/>
                            </p:stCondLst>
                            <p:childTnLst>
                              <p:par>
                                <p:cTn id="28" presetID="1" presetClass="mediacall" presetSubtype="0" fill="hold" nodeType="clickEffect">
                                  <p:stCondLst>
                                    <p:cond delay="0"/>
                                  </p:stCondLst>
                                  <p:childTnLst>
                                    <p:cmd type="call" cmd="play">
                                      <p:cBhvr>
                                        <p:cTn id="29" dur="1" fill="hold"/>
                                        <p:tgtEl>
                                          <p:spTgt spid="21"/>
                                        </p:tgtEl>
                                      </p:cBhvr>
                                    </p:cmd>
                                  </p:childTnLst>
                                </p:cTn>
                              </p:par>
                            </p:childTnLst>
                          </p:cTn>
                        </p:par>
                      </p:childTnLst>
                    </p:cTn>
                  </p:par>
                </p:childTnLst>
              </p:cTn>
              <p:nextCondLst>
                <p:cond evt="onClick" delay="0">
                  <p:tgtEl>
                    <p:spTgt spid="23"/>
                  </p:tgtEl>
                </p:cond>
              </p:nextCondLst>
            </p:seq>
            <p:seq concurrent="1" nextAc="seek">
              <p:cTn id="30" restart="whenNotActive" fill="hold" evtFilter="cancelBubble" nodeType="interactiveSeq">
                <p:stCondLst>
                  <p:cond evt="onClick" delay="0">
                    <p:tgtEl>
                      <p:spTgt spid="24"/>
                    </p:tgtEl>
                  </p:cond>
                </p:stCondLst>
                <p:endSync evt="end" delay="0">
                  <p:rtn val="all"/>
                </p:endSync>
                <p:childTnLst>
                  <p:par>
                    <p:cTn id="31" fill="hold">
                      <p:stCondLst>
                        <p:cond delay="0"/>
                      </p:stCondLst>
                      <p:childTnLst>
                        <p:par>
                          <p:cTn id="32" fill="hold">
                            <p:stCondLst>
                              <p:cond delay="0"/>
                            </p:stCondLst>
                            <p:childTnLst>
                              <p:par>
                                <p:cTn id="33" presetID="2" presetClass="mediacall" presetSubtype="0" fill="hold" nodeType="clickEffect">
                                  <p:stCondLst>
                                    <p:cond delay="0"/>
                                  </p:stCondLst>
                                  <p:childTnLst>
                                    <p:cmd type="call" cmd="togglePause">
                                      <p:cBhvr>
                                        <p:cTn id="34" dur="1" fill="hold"/>
                                        <p:tgtEl>
                                          <p:spTgt spid="21"/>
                                        </p:tgtEl>
                                      </p:cBhvr>
                                    </p:cmd>
                                  </p:childTnLst>
                                </p:cTn>
                              </p:par>
                            </p:childTnLst>
                          </p:cTn>
                        </p:par>
                      </p:childTnLst>
                    </p:cTn>
                  </p:par>
                </p:childTnLst>
              </p:cTn>
              <p:nextCondLst>
                <p:cond evt="onClick" delay="0">
                  <p:tgtEl>
                    <p:spTgt spid="24"/>
                  </p:tgtEl>
                </p:cond>
              </p:nextCondLst>
            </p:seq>
            <p:seq concurrent="1" nextAc="seek">
              <p:cTn id="35" restart="whenNotActive" fill="hold" evtFilter="cancelBubble" nodeType="interactiveSeq">
                <p:stCondLst>
                  <p:cond evt="onClick" delay="0">
                    <p:tgtEl>
                      <p:spTgt spid="25"/>
                    </p:tgtEl>
                  </p:cond>
                </p:stCondLst>
                <p:endSync evt="end" delay="0">
                  <p:rtn val="all"/>
                </p:endSync>
                <p:childTnLst>
                  <p:par>
                    <p:cTn id="36" fill="hold">
                      <p:stCondLst>
                        <p:cond delay="0"/>
                      </p:stCondLst>
                      <p:childTnLst>
                        <p:par>
                          <p:cTn id="37" fill="hold">
                            <p:stCondLst>
                              <p:cond delay="0"/>
                            </p:stCondLst>
                            <p:childTnLst>
                              <p:par>
                                <p:cTn id="38" presetID="3" presetClass="mediacall" presetSubtype="0" fill="hold" nodeType="clickEffect">
                                  <p:stCondLst>
                                    <p:cond delay="0"/>
                                  </p:stCondLst>
                                  <p:childTnLst>
                                    <p:cmd type="call" cmd="stop">
                                      <p:cBhvr>
                                        <p:cTn id="39" dur="1" fill="hold"/>
                                        <p:tgtEl>
                                          <p:spTgt spid="21"/>
                                        </p:tgtEl>
                                      </p:cBhvr>
                                    </p:cmd>
                                  </p:childTnLst>
                                </p:cTn>
                              </p:par>
                            </p:childTnLst>
                          </p:cTn>
                        </p:par>
                      </p:childTnLst>
                    </p:cTn>
                  </p:par>
                </p:childTnLst>
              </p:cTn>
              <p:nextCondLst>
                <p:cond evt="onClick" delay="0">
                  <p:tgtEl>
                    <p:spTgt spid="25"/>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84995"/>
          </a:xfrm>
          <a:prstGeom prst="rect">
            <a:avLst/>
          </a:prstGeom>
          <a:noFill/>
        </p:spPr>
        <p:txBody>
          <a:bodyPr wrap="square" rtlCol="0">
            <a:spAutoFit/>
          </a:bodyPr>
          <a:lstStyle/>
          <a:p>
            <a:pPr marL="446088" indent="-446088"/>
            <a:r>
              <a:rPr lang="en-US" altLang="zh-CN" sz="2800" dirty="0" smtClean="0">
                <a:solidFill>
                  <a:srgbClr val="333333"/>
                </a:solidFill>
                <a:latin typeface="Arial" pitchFamily="34" charset="0"/>
                <a:cs typeface="Arial" pitchFamily="34" charset="0"/>
                <a:sym typeface="Times New Roman" pitchFamily="18" charset="0"/>
              </a:rPr>
              <a:t>3. </a:t>
            </a:r>
            <a:r>
              <a:rPr lang="en-US" altLang="zh-CN" sz="2800" dirty="0" smtClean="0">
                <a:solidFill>
                  <a:srgbClr val="F79646"/>
                </a:solidFill>
                <a:latin typeface="Arial" pitchFamily="34" charset="0"/>
                <a:cs typeface="Arial" pitchFamily="34" charset="0"/>
              </a:rPr>
              <a:t>guilt</a:t>
            </a:r>
            <a:r>
              <a:rPr lang="en-US" altLang="zh-CN" sz="2800" dirty="0" smtClean="0">
                <a:solidFill>
                  <a:srgbClr val="333333"/>
                </a:solidFill>
                <a:latin typeface="Arial" pitchFamily="34" charset="0"/>
                <a:cs typeface="Arial" pitchFamily="34" charset="0"/>
              </a:rPr>
              <a:t> (Para. 1):</a:t>
            </a:r>
            <a:r>
              <a:rPr lang="en-US" altLang="zh-CN" sz="2800" dirty="0" smtClean="0"/>
              <a:t>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1) the unhappy feelings caused by knowing or thinking that you have done sth. wrong</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39388" y="3886714"/>
            <a:ext cx="8104578" cy="1078950"/>
          </a:xfrm>
          <a:prstGeom prst="rect">
            <a:avLst/>
          </a:prstGeom>
          <a:noFill/>
        </p:spPr>
        <p:txBody>
          <a:bodyPr wrap="square" rtlCol="0">
            <a:spAutoFit/>
          </a:bodyPr>
          <a:lstStyle/>
          <a:p>
            <a:pPr marL="357188" lvl="0">
              <a:lnSpc>
                <a:spcPct val="120000"/>
              </a:lnSpc>
            </a:pPr>
            <a:r>
              <a:rPr lang="en-US" altLang="zh-CN" sz="2800" dirty="0" smtClean="0">
                <a:solidFill>
                  <a:srgbClr val="333333"/>
                </a:solidFill>
                <a:latin typeface="Arial" pitchFamily="34" charset="0"/>
                <a:cs typeface="Arial" pitchFamily="34" charset="0"/>
              </a:rPr>
              <a:t>His face showed </a:t>
            </a:r>
            <a:r>
              <a:rPr lang="en-US" altLang="zh-CN" sz="2800" dirty="0" smtClean="0">
                <a:solidFill>
                  <a:srgbClr val="F79646"/>
                </a:solidFill>
                <a:latin typeface="Arial" pitchFamily="34" charset="0"/>
                <a:cs typeface="Arial" pitchFamily="34" charset="0"/>
              </a:rPr>
              <a:t>guilt</a:t>
            </a:r>
            <a:r>
              <a:rPr lang="en-US" altLang="zh-CN" sz="2800" dirty="0" smtClean="0">
                <a:solidFill>
                  <a:srgbClr val="333333"/>
                </a:solidFill>
                <a:latin typeface="Arial" pitchFamily="34" charset="0"/>
                <a:cs typeface="Arial" pitchFamily="34" charset="0"/>
              </a:rPr>
              <a:t> though he said he had done nothing wrong.</a:t>
            </a:r>
          </a:p>
        </p:txBody>
      </p:sp>
      <p:sp>
        <p:nvSpPr>
          <p:cNvPr id="12" name="TextBox 11"/>
          <p:cNvSpPr txBox="1"/>
          <p:nvPr/>
        </p:nvSpPr>
        <p:spPr>
          <a:xfrm>
            <a:off x="539388" y="3291486"/>
            <a:ext cx="8104578" cy="523220"/>
          </a:xfrm>
          <a:prstGeom prst="rect">
            <a:avLst/>
          </a:prstGeom>
          <a:noFill/>
        </p:spPr>
        <p:txBody>
          <a:bodyPr wrap="square" rtlCol="0">
            <a:spAutoFit/>
          </a:bodyPr>
          <a:lstStyle/>
          <a:p>
            <a:r>
              <a:rPr lang="zh-CN" altLang="en-US" sz="2800" dirty="0" smtClean="0"/>
              <a:t>他脸上露出了内疚的神色，尽管他说他毫无过错。</a:t>
            </a:r>
            <a:endParaRPr lang="en-US" altLang="zh-CN" sz="2800" dirty="0"/>
          </a:p>
        </p:txBody>
      </p:sp>
      <p:pic>
        <p:nvPicPr>
          <p:cNvPr id="14" name="Picture 2" descr="C:\Users\CC\Desktop\图片1.png"/>
          <p:cNvPicPr>
            <a:picLocks noChangeAspect="1" noChangeArrowheads="1"/>
          </p:cNvPicPr>
          <p:nvPr/>
        </p:nvPicPr>
        <p:blipFill>
          <a:blip r:embed="rId3" cstate="print"/>
          <a:srcRect/>
          <a:stretch>
            <a:fillRect/>
          </a:stretch>
        </p:blipFill>
        <p:spPr bwMode="auto">
          <a:xfrm>
            <a:off x="500034" y="3958722"/>
            <a:ext cx="452775" cy="452775"/>
          </a:xfrm>
          <a:prstGeom prst="rect">
            <a:avLst/>
          </a:prstGeom>
          <a:noFill/>
        </p:spPr>
      </p:pic>
      <p:sp>
        <p:nvSpPr>
          <p:cNvPr id="15" name="TextBox 14"/>
          <p:cNvSpPr txBox="1"/>
          <p:nvPr/>
        </p:nvSpPr>
        <p:spPr>
          <a:xfrm>
            <a:off x="539388" y="2225535"/>
            <a:ext cx="8104578" cy="954107"/>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The differences in the feelings of </a:t>
            </a:r>
            <a:r>
              <a:rPr lang="en-US" altLang="zh-CN" sz="2800" dirty="0" smtClean="0">
                <a:solidFill>
                  <a:srgbClr val="F79646"/>
                </a:solidFill>
                <a:latin typeface="Arial" pitchFamily="34" charset="0"/>
                <a:cs typeface="Arial" pitchFamily="34" charset="0"/>
              </a:rPr>
              <a:t>guilt</a:t>
            </a:r>
            <a:r>
              <a:rPr lang="en-US" altLang="zh-CN" sz="2800" dirty="0" smtClean="0">
                <a:solidFill>
                  <a:srgbClr val="333333"/>
                </a:solidFill>
                <a:latin typeface="Arial" pitchFamily="34" charset="0"/>
                <a:cs typeface="Arial" pitchFamily="34" charset="0"/>
              </a:rPr>
              <a:t> between men and women are not cultural.</a:t>
            </a:r>
            <a:endParaRPr lang="en-US" altLang="zh-CN" sz="2800" dirty="0">
              <a:solidFill>
                <a:srgbClr val="333333"/>
              </a:solidFill>
              <a:latin typeface="Arial" pitchFamily="34" charset="0"/>
              <a:cs typeface="Arial" pitchFamily="34" charset="0"/>
            </a:endParaRPr>
          </a:p>
        </p:txBody>
      </p:sp>
      <p:pic>
        <p:nvPicPr>
          <p:cNvPr id="17" name="图片 16" descr="p.jpg"/>
          <p:cNvPicPr>
            <a:picLocks noChangeAspect="1"/>
          </p:cNvPicPr>
          <p:nvPr/>
        </p:nvPicPr>
        <p:blipFill>
          <a:blip r:embed="rId4" cstate="print"/>
          <a:srcRect/>
          <a:stretch>
            <a:fillRect/>
          </a:stretch>
        </p:blipFill>
        <p:spPr bwMode="auto">
          <a:xfrm>
            <a:off x="5652120" y="4437112"/>
            <a:ext cx="2376264" cy="1782839"/>
          </a:xfrm>
          <a:prstGeom prst="rect">
            <a:avLst/>
          </a:prstGeom>
          <a:noFill/>
          <a:ln w="9525">
            <a:noFill/>
            <a:miter lim="800000"/>
            <a:headEnd/>
            <a:tailEnd/>
          </a:ln>
        </p:spPr>
      </p:pic>
      <p:sp>
        <p:nvSpPr>
          <p:cNvPr id="18" name="矩形 17"/>
          <p:cNvSpPr/>
          <p:nvPr/>
        </p:nvSpPr>
        <p:spPr>
          <a:xfrm>
            <a:off x="0" y="548680"/>
            <a:ext cx="9144000" cy="57606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par>
                                <p:cTn id="13" presetID="18" presetClass="entr" presetSubtype="1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trips(downLeft)">
                                      <p:cBhvr>
                                        <p:cTn id="15" dur="500"/>
                                        <p:tgtEl>
                                          <p:spTgt spid="1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Left)">
                                      <p:cBhvr>
                                        <p:cTn id="24" dur="500"/>
                                        <p:tgtEl>
                                          <p:spTgt spid="11"/>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1" grpId="0"/>
      <p:bldP spid="12" grpId="0"/>
      <p:bldP spid="15" grpId="0"/>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357188" indent="-357188"/>
            <a:r>
              <a:rPr lang="en-US" altLang="zh-CN" sz="2800" dirty="0" smtClean="0">
                <a:solidFill>
                  <a:srgbClr val="333333"/>
                </a:solidFill>
                <a:latin typeface="Arial" pitchFamily="34" charset="0"/>
                <a:cs typeface="Arial" pitchFamily="34" charset="0"/>
              </a:rPr>
              <a:t>2) the fact that sb. has done sth. wrong or illegal </a:t>
            </a:r>
            <a:r>
              <a:rPr lang="zh-CN" altLang="en-US" sz="2800" dirty="0" smtClean="0">
                <a:solidFill>
                  <a:srgbClr val="333333"/>
                </a:solidFill>
                <a:latin typeface="Arial" pitchFamily="34" charset="0"/>
                <a:cs typeface="Arial" pitchFamily="34" charset="0"/>
              </a:rPr>
              <a:t>罪行</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1" name="TextBox 10"/>
          <p:cNvSpPr txBox="1"/>
          <p:nvPr/>
        </p:nvSpPr>
        <p:spPr>
          <a:xfrm>
            <a:off x="539388" y="4246754"/>
            <a:ext cx="6048836" cy="1078950"/>
          </a:xfrm>
          <a:prstGeom prst="rect">
            <a:avLst/>
          </a:prstGeom>
          <a:noFill/>
        </p:spPr>
        <p:txBody>
          <a:bodyPr wrap="square" rtlCol="0">
            <a:spAutoFit/>
          </a:bodyPr>
          <a:lstStyle/>
          <a:p>
            <a:pPr marL="357188" lvl="0">
              <a:lnSpc>
                <a:spcPct val="120000"/>
              </a:lnSpc>
            </a:pPr>
            <a:r>
              <a:rPr lang="en-US" altLang="zh-CN" sz="2800" dirty="0" smtClean="0">
                <a:solidFill>
                  <a:srgbClr val="333333"/>
                </a:solidFill>
                <a:latin typeface="Arial" pitchFamily="34" charset="0"/>
                <a:cs typeface="Arial" pitchFamily="34" charset="0"/>
              </a:rPr>
              <a:t>The courts determine questions of </a:t>
            </a:r>
            <a:r>
              <a:rPr lang="en-US" altLang="zh-CN" sz="2800" dirty="0" smtClean="0">
                <a:solidFill>
                  <a:srgbClr val="F79646"/>
                </a:solidFill>
                <a:latin typeface="Arial" pitchFamily="34" charset="0"/>
                <a:cs typeface="Arial" pitchFamily="34" charset="0"/>
              </a:rPr>
              <a:t>guilt</a:t>
            </a:r>
            <a:r>
              <a:rPr lang="en-US" altLang="zh-CN" sz="2800" dirty="0" smtClean="0">
                <a:solidFill>
                  <a:srgbClr val="333333"/>
                </a:solidFill>
                <a:latin typeface="Arial" pitchFamily="34" charset="0"/>
                <a:cs typeface="Arial" pitchFamily="34" charset="0"/>
              </a:rPr>
              <a:t> and innocence.  </a:t>
            </a:r>
          </a:p>
        </p:txBody>
      </p:sp>
      <p:sp>
        <p:nvSpPr>
          <p:cNvPr id="12" name="TextBox 11"/>
          <p:cNvSpPr txBox="1"/>
          <p:nvPr/>
        </p:nvSpPr>
        <p:spPr>
          <a:xfrm>
            <a:off x="539388" y="3651526"/>
            <a:ext cx="8104578" cy="523220"/>
          </a:xfrm>
          <a:prstGeom prst="rect">
            <a:avLst/>
          </a:prstGeom>
          <a:noFill/>
        </p:spPr>
        <p:txBody>
          <a:bodyPr wrap="square" rtlCol="0">
            <a:spAutoFit/>
          </a:bodyPr>
          <a:lstStyle/>
          <a:p>
            <a:r>
              <a:rPr lang="zh-CN" altLang="en-US" sz="2800" dirty="0" smtClean="0">
                <a:solidFill>
                  <a:srgbClr val="333333"/>
                </a:solidFill>
              </a:rPr>
              <a:t>法庭裁决有罪和无罪的问题。</a:t>
            </a:r>
            <a:endParaRPr lang="zh-CN" altLang="en-US" sz="2800" dirty="0">
              <a:solidFill>
                <a:srgbClr val="333333"/>
              </a:solidFill>
            </a:endParaRPr>
          </a:p>
        </p:txBody>
      </p:sp>
      <p:pic>
        <p:nvPicPr>
          <p:cNvPr id="14" name="Picture 2" descr="C:\Users\CC\Desktop\图片1.png"/>
          <p:cNvPicPr>
            <a:picLocks noChangeAspect="1" noChangeArrowheads="1"/>
          </p:cNvPicPr>
          <p:nvPr/>
        </p:nvPicPr>
        <p:blipFill>
          <a:blip r:embed="rId2" cstate="print"/>
          <a:srcRect/>
          <a:stretch>
            <a:fillRect/>
          </a:stretch>
        </p:blipFill>
        <p:spPr bwMode="auto">
          <a:xfrm>
            <a:off x="500034" y="4318762"/>
            <a:ext cx="452775" cy="452775"/>
          </a:xfrm>
          <a:prstGeom prst="rect">
            <a:avLst/>
          </a:prstGeom>
          <a:noFill/>
        </p:spPr>
      </p:pic>
      <p:sp>
        <p:nvSpPr>
          <p:cNvPr id="15" name="TextBox 14"/>
          <p:cNvSpPr txBox="1"/>
          <p:nvPr/>
        </p:nvSpPr>
        <p:spPr>
          <a:xfrm>
            <a:off x="539388" y="1700808"/>
            <a:ext cx="8104578" cy="1815882"/>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Many supporters of Michael Peterson have been attracted by his intelligence and charisma, who continue to battle for a new trial despite the overwhelming evidence of his </a:t>
            </a:r>
            <a:r>
              <a:rPr lang="en-US" altLang="zh-CN" sz="2800" dirty="0" smtClean="0">
                <a:solidFill>
                  <a:srgbClr val="F79646"/>
                </a:solidFill>
                <a:latin typeface="Arial" pitchFamily="34" charset="0"/>
                <a:cs typeface="Arial" pitchFamily="34" charset="0"/>
              </a:rPr>
              <a:t>guilt</a:t>
            </a:r>
            <a:r>
              <a:rPr lang="en-US" altLang="zh-CN" sz="2800" dirty="0" smtClean="0">
                <a:solidFill>
                  <a:srgbClr val="333333"/>
                </a:solidFill>
                <a:latin typeface="Arial" pitchFamily="34" charset="0"/>
                <a:cs typeface="Arial" pitchFamily="34" charset="0"/>
              </a:rPr>
              <a:t>. </a:t>
            </a:r>
            <a:endParaRPr lang="en-US" altLang="zh-CN" sz="2800" dirty="0">
              <a:solidFill>
                <a:srgbClr val="333333"/>
              </a:solidFill>
              <a:latin typeface="Arial" pitchFamily="34" charset="0"/>
              <a:cs typeface="Arial" pitchFamily="34" charset="0"/>
            </a:endParaRPr>
          </a:p>
        </p:txBody>
      </p:sp>
      <p:pic>
        <p:nvPicPr>
          <p:cNvPr id="16" name="图片 15" descr="51ruJBoClEL._SX297_BO1,204,203,200_.jpg"/>
          <p:cNvPicPr>
            <a:picLocks noChangeAspect="1"/>
          </p:cNvPicPr>
          <p:nvPr/>
        </p:nvPicPr>
        <p:blipFill>
          <a:blip r:embed="rId3" cstate="print"/>
          <a:srcRect/>
          <a:stretch>
            <a:fillRect/>
          </a:stretch>
        </p:blipFill>
        <p:spPr bwMode="auto">
          <a:xfrm>
            <a:off x="6732240" y="3573016"/>
            <a:ext cx="1724025" cy="2605088"/>
          </a:xfrm>
          <a:prstGeom prst="rect">
            <a:avLst/>
          </a:prstGeom>
          <a:noFill/>
          <a:ln w="9525">
            <a:noFill/>
            <a:miter lim="800000"/>
            <a:headEnd/>
            <a:tailEnd/>
          </a:ln>
        </p:spPr>
      </p:pic>
      <p:sp>
        <p:nvSpPr>
          <p:cNvPr id="18" name="矩形 17"/>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lide(from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slide(fromLeft)">
                                      <p:cBhvr>
                                        <p:cTn id="18" dur="500"/>
                                        <p:tgtEl>
                                          <p:spTgt spid="12"/>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lide(fromLeft)">
                                      <p:cBhvr>
                                        <p:cTn id="27" dur="500"/>
                                        <p:tgtEl>
                                          <p:spTgt spid="11"/>
                                        </p:tgtEl>
                                      </p:cBhvr>
                                    </p:animEffect>
                                  </p:childTnLst>
                                </p:cTn>
                              </p:par>
                              <p:par>
                                <p:cTn id="28" presetID="1" presetClass="exit"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1" grpId="0"/>
      <p:bldP spid="12" grpId="0"/>
      <p:bldP spid="15" grpId="0"/>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r>
              <a:rPr lang="en-US" altLang="zh-CN" sz="2800" b="1" dirty="0" smtClean="0">
                <a:solidFill>
                  <a:srgbClr val="0C9CDB"/>
                </a:solidFill>
                <a:latin typeface="Arial" pitchFamily="34" charset="0"/>
                <a:cs typeface="Arial" pitchFamily="34" charset="0"/>
              </a:rPr>
              <a:t>Collocations:</a:t>
            </a:r>
            <a:endParaRPr lang="en-US" altLang="zh-CN" sz="2800" b="1" dirty="0">
              <a:solidFill>
                <a:srgbClr val="0C9CDB"/>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39388" y="1412776"/>
            <a:ext cx="4248636" cy="422885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itchFamily="34" charset="0"/>
                <a:cs typeface="Arial" pitchFamily="34" charset="0"/>
              </a:rPr>
              <a:t>erase one’s </a:t>
            </a:r>
            <a:r>
              <a:rPr lang="en-US" altLang="zh-CN" sz="2800" dirty="0" smtClean="0">
                <a:solidFill>
                  <a:srgbClr val="F79646"/>
                </a:solidFill>
                <a:latin typeface="Arial" pitchFamily="34" charset="0"/>
                <a:cs typeface="Arial" pitchFamily="34" charset="0"/>
              </a:rPr>
              <a:t>guilt</a:t>
            </a:r>
          </a:p>
          <a:p>
            <a:pPr>
              <a:lnSpc>
                <a:spcPct val="120000"/>
              </a:lnSpc>
            </a:pPr>
            <a:r>
              <a:rPr lang="en-US" altLang="zh-CN" sz="2800" dirty="0" smtClean="0">
                <a:solidFill>
                  <a:srgbClr val="333333"/>
                </a:solidFill>
                <a:latin typeface="Arial" pitchFamily="34" charset="0"/>
                <a:cs typeface="Arial" pitchFamily="34" charset="0"/>
              </a:rPr>
              <a:t>admit one’s </a:t>
            </a:r>
            <a:r>
              <a:rPr lang="en-US" altLang="zh-CN" sz="2800" dirty="0" smtClean="0">
                <a:solidFill>
                  <a:srgbClr val="F79646"/>
                </a:solidFill>
                <a:latin typeface="Arial" pitchFamily="34" charset="0"/>
                <a:cs typeface="Arial" pitchFamily="34" charset="0"/>
              </a:rPr>
              <a:t>guilt</a:t>
            </a:r>
          </a:p>
          <a:p>
            <a:pPr>
              <a:lnSpc>
                <a:spcPct val="120000"/>
              </a:lnSpc>
            </a:pPr>
            <a:r>
              <a:rPr lang="en-US" altLang="zh-CN" sz="2800" dirty="0" smtClean="0">
                <a:solidFill>
                  <a:srgbClr val="333333"/>
                </a:solidFill>
                <a:latin typeface="Arial" pitchFamily="34" charset="0"/>
                <a:cs typeface="Arial" pitchFamily="34" charset="0"/>
              </a:rPr>
              <a:t>aggravate one’s </a:t>
            </a:r>
            <a:r>
              <a:rPr lang="en-US" altLang="zh-CN" sz="2800" dirty="0" smtClean="0">
                <a:solidFill>
                  <a:srgbClr val="F79646"/>
                </a:solidFill>
                <a:latin typeface="Arial" pitchFamily="34" charset="0"/>
                <a:cs typeface="Arial" pitchFamily="34" charset="0"/>
              </a:rPr>
              <a:t>guilt</a:t>
            </a:r>
          </a:p>
          <a:p>
            <a:pPr>
              <a:lnSpc>
                <a:spcPct val="120000"/>
              </a:lnSpc>
            </a:pPr>
            <a:r>
              <a:rPr lang="en-US" altLang="zh-CN" sz="2800" dirty="0" smtClean="0">
                <a:solidFill>
                  <a:srgbClr val="333333"/>
                </a:solidFill>
                <a:latin typeface="Arial" pitchFamily="34" charset="0"/>
                <a:cs typeface="Arial" pitchFamily="34" charset="0"/>
              </a:rPr>
              <a:t>conceal/hide one’s </a:t>
            </a:r>
            <a:r>
              <a:rPr lang="en-US" altLang="zh-CN" sz="2800" dirty="0" smtClean="0">
                <a:solidFill>
                  <a:srgbClr val="F79646"/>
                </a:solidFill>
                <a:latin typeface="Arial" pitchFamily="34" charset="0"/>
                <a:cs typeface="Arial" pitchFamily="34" charset="0"/>
              </a:rPr>
              <a:t>guilt</a:t>
            </a:r>
          </a:p>
          <a:p>
            <a:pPr>
              <a:lnSpc>
                <a:spcPct val="120000"/>
              </a:lnSpc>
            </a:pPr>
            <a:r>
              <a:rPr lang="en-US" altLang="zh-CN" sz="2800" dirty="0" smtClean="0">
                <a:solidFill>
                  <a:srgbClr val="333333"/>
                </a:solidFill>
                <a:latin typeface="Arial" pitchFamily="34" charset="0"/>
                <a:cs typeface="Arial" pitchFamily="34" charset="0"/>
              </a:rPr>
              <a:t>confess one’s </a:t>
            </a:r>
            <a:r>
              <a:rPr lang="en-US" altLang="zh-CN" sz="2800" dirty="0" smtClean="0">
                <a:solidFill>
                  <a:srgbClr val="F79646"/>
                </a:solidFill>
                <a:latin typeface="Arial" pitchFamily="34" charset="0"/>
                <a:cs typeface="Arial" pitchFamily="34" charset="0"/>
              </a:rPr>
              <a:t>guilt</a:t>
            </a:r>
          </a:p>
          <a:p>
            <a:pPr>
              <a:lnSpc>
                <a:spcPct val="120000"/>
              </a:lnSpc>
            </a:pPr>
            <a:r>
              <a:rPr lang="en-US" altLang="zh-CN" sz="2800" dirty="0" smtClean="0">
                <a:solidFill>
                  <a:srgbClr val="333333"/>
                </a:solidFill>
                <a:latin typeface="Arial" pitchFamily="34" charset="0"/>
                <a:cs typeface="Arial" pitchFamily="34" charset="0"/>
              </a:rPr>
              <a:t>deny one’s </a:t>
            </a:r>
            <a:r>
              <a:rPr lang="en-US" altLang="zh-CN" sz="2800" dirty="0" smtClean="0">
                <a:solidFill>
                  <a:srgbClr val="F79646"/>
                </a:solidFill>
                <a:latin typeface="Arial" pitchFamily="34" charset="0"/>
                <a:cs typeface="Arial" pitchFamily="34" charset="0"/>
              </a:rPr>
              <a:t>guilt</a:t>
            </a:r>
          </a:p>
          <a:p>
            <a:pPr>
              <a:lnSpc>
                <a:spcPct val="120000"/>
              </a:lnSpc>
            </a:pPr>
            <a:r>
              <a:rPr lang="en-US" altLang="zh-CN" sz="2800" dirty="0" smtClean="0">
                <a:solidFill>
                  <a:srgbClr val="333333"/>
                </a:solidFill>
                <a:latin typeface="Arial" pitchFamily="34" charset="0"/>
                <a:cs typeface="Arial" pitchFamily="34" charset="0"/>
              </a:rPr>
              <a:t>expose one’s </a:t>
            </a:r>
            <a:r>
              <a:rPr lang="en-US" altLang="zh-CN" sz="2800" dirty="0" smtClean="0">
                <a:solidFill>
                  <a:srgbClr val="F79646"/>
                </a:solidFill>
                <a:latin typeface="Arial" pitchFamily="34" charset="0"/>
                <a:cs typeface="Arial" pitchFamily="34" charset="0"/>
              </a:rPr>
              <a:t>guilt</a:t>
            </a:r>
          </a:p>
          <a:p>
            <a:pPr>
              <a:lnSpc>
                <a:spcPct val="120000"/>
              </a:lnSpc>
            </a:pPr>
            <a:r>
              <a:rPr lang="en-US" altLang="zh-CN" sz="2800" dirty="0" smtClean="0">
                <a:solidFill>
                  <a:srgbClr val="333333"/>
                </a:solidFill>
                <a:latin typeface="Arial" pitchFamily="34" charset="0"/>
                <a:cs typeface="Arial" pitchFamily="34" charset="0"/>
              </a:rPr>
              <a:t>lay the </a:t>
            </a:r>
            <a:r>
              <a:rPr lang="en-US" altLang="zh-CN" sz="2800" dirty="0" smtClean="0">
                <a:solidFill>
                  <a:srgbClr val="F79646"/>
                </a:solidFill>
                <a:latin typeface="Arial" pitchFamily="34" charset="0"/>
                <a:cs typeface="Arial" pitchFamily="34" charset="0"/>
              </a:rPr>
              <a:t>guilt</a:t>
            </a:r>
            <a:r>
              <a:rPr lang="en-US" altLang="zh-CN" sz="2800" dirty="0" smtClean="0">
                <a:solidFill>
                  <a:srgbClr val="333333"/>
                </a:solidFill>
                <a:latin typeface="Arial" pitchFamily="34" charset="0"/>
                <a:cs typeface="Arial" pitchFamily="34" charset="0"/>
              </a:rPr>
              <a:t> upon sb.  </a:t>
            </a:r>
          </a:p>
        </p:txBody>
      </p:sp>
      <p:sp>
        <p:nvSpPr>
          <p:cNvPr id="18" name="矩形 17"/>
          <p:cNvSpPr/>
          <p:nvPr/>
        </p:nvSpPr>
        <p:spPr>
          <a:xfrm>
            <a:off x="179512" y="1484784"/>
            <a:ext cx="338437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491880" y="1412776"/>
            <a:ext cx="4608512" cy="4228850"/>
          </a:xfrm>
          <a:prstGeom prst="rect">
            <a:avLst/>
          </a:prstGeom>
          <a:noFill/>
        </p:spPr>
        <p:txBody>
          <a:bodyPr wrap="square" rtlCol="0">
            <a:spAutoFit/>
          </a:bodyPr>
          <a:lstStyle/>
          <a:p>
            <a:pPr>
              <a:lnSpc>
                <a:spcPct val="120000"/>
              </a:lnSpc>
            </a:pPr>
            <a:r>
              <a:rPr lang="zh-CN" altLang="en-US" sz="2800" dirty="0" smtClean="0">
                <a:solidFill>
                  <a:srgbClr val="333333"/>
                </a:solidFill>
                <a:latin typeface="Arial" pitchFamily="34" charset="0"/>
                <a:cs typeface="Arial" pitchFamily="34" charset="0"/>
              </a:rPr>
              <a:t>消除内疚</a:t>
            </a:r>
            <a:endParaRPr lang="en-US" altLang="zh-CN" sz="2800" dirty="0" smtClean="0">
              <a:solidFill>
                <a:srgbClr val="333333"/>
              </a:solidFill>
              <a:latin typeface="Arial" pitchFamily="34" charset="0"/>
              <a:cs typeface="Arial" pitchFamily="34" charset="0"/>
            </a:endParaRPr>
          </a:p>
          <a:p>
            <a:pPr>
              <a:lnSpc>
                <a:spcPct val="120000"/>
              </a:lnSpc>
            </a:pPr>
            <a:r>
              <a:rPr lang="zh-CN" altLang="en-US" sz="2800" dirty="0" smtClean="0">
                <a:solidFill>
                  <a:srgbClr val="333333"/>
                </a:solidFill>
                <a:latin typeface="Arial" pitchFamily="34" charset="0"/>
                <a:cs typeface="Arial" pitchFamily="34" charset="0"/>
              </a:rPr>
              <a:t>认罪</a:t>
            </a:r>
            <a:endParaRPr lang="en-US" altLang="zh-CN" sz="2800" dirty="0" smtClean="0">
              <a:solidFill>
                <a:srgbClr val="333333"/>
              </a:solidFill>
              <a:latin typeface="Arial" pitchFamily="34" charset="0"/>
              <a:cs typeface="Arial" pitchFamily="34" charset="0"/>
            </a:endParaRPr>
          </a:p>
          <a:p>
            <a:pPr indent="714375">
              <a:lnSpc>
                <a:spcPct val="120000"/>
              </a:lnSpc>
            </a:pPr>
            <a:r>
              <a:rPr lang="zh-CN" altLang="en-US" sz="2800" dirty="0" smtClean="0">
                <a:solidFill>
                  <a:srgbClr val="333333"/>
                </a:solidFill>
                <a:latin typeface="Arial" pitchFamily="34" charset="0"/>
                <a:cs typeface="Arial" pitchFamily="34" charset="0"/>
              </a:rPr>
              <a:t>加重罪行</a:t>
            </a:r>
            <a:endParaRPr lang="en-US" altLang="zh-CN" sz="2800" dirty="0" smtClean="0">
              <a:solidFill>
                <a:srgbClr val="333333"/>
              </a:solidFill>
              <a:latin typeface="Arial" pitchFamily="34" charset="0"/>
              <a:cs typeface="Arial" pitchFamily="34" charset="0"/>
            </a:endParaRPr>
          </a:p>
          <a:p>
            <a:pPr indent="1160463">
              <a:lnSpc>
                <a:spcPct val="120000"/>
              </a:lnSpc>
            </a:pPr>
            <a:r>
              <a:rPr lang="zh-CN" altLang="en-US" sz="2800" dirty="0" smtClean="0">
                <a:solidFill>
                  <a:srgbClr val="333333"/>
                </a:solidFill>
                <a:latin typeface="Arial" pitchFamily="34" charset="0"/>
                <a:cs typeface="Arial" pitchFamily="34" charset="0"/>
              </a:rPr>
              <a:t>隐瞒罪行</a:t>
            </a:r>
            <a:endParaRPr lang="en-US" altLang="zh-CN" sz="2800" dirty="0" smtClean="0">
              <a:solidFill>
                <a:srgbClr val="333333"/>
              </a:solidFill>
              <a:latin typeface="Arial" pitchFamily="34" charset="0"/>
              <a:cs typeface="Arial" pitchFamily="34" charset="0"/>
            </a:endParaRPr>
          </a:p>
          <a:p>
            <a:pPr indent="357188">
              <a:lnSpc>
                <a:spcPct val="120000"/>
              </a:lnSpc>
            </a:pPr>
            <a:r>
              <a:rPr lang="zh-CN" altLang="en-US" sz="2800" dirty="0" smtClean="0">
                <a:solidFill>
                  <a:srgbClr val="333333"/>
                </a:solidFill>
                <a:latin typeface="Arial" pitchFamily="34" charset="0"/>
                <a:cs typeface="Arial" pitchFamily="34" charset="0"/>
              </a:rPr>
              <a:t>坦白认罪</a:t>
            </a:r>
            <a:endParaRPr lang="en-US" altLang="zh-CN" sz="2800" dirty="0" smtClean="0">
              <a:solidFill>
                <a:srgbClr val="333333"/>
              </a:solidFill>
              <a:latin typeface="Arial" pitchFamily="34" charset="0"/>
              <a:cs typeface="Arial" pitchFamily="34" charset="0"/>
            </a:endParaRPr>
          </a:p>
          <a:p>
            <a:pPr>
              <a:lnSpc>
                <a:spcPct val="120000"/>
              </a:lnSpc>
            </a:pPr>
            <a:r>
              <a:rPr lang="zh-CN" altLang="en-US" sz="2800" dirty="0" smtClean="0">
                <a:solidFill>
                  <a:srgbClr val="333333"/>
                </a:solidFill>
                <a:latin typeface="Arial" pitchFamily="34" charset="0"/>
                <a:cs typeface="Arial" pitchFamily="34" charset="0"/>
              </a:rPr>
              <a:t>否认罪行</a:t>
            </a:r>
            <a:endParaRPr lang="en-US" altLang="zh-CN" sz="2800" dirty="0" smtClean="0">
              <a:solidFill>
                <a:srgbClr val="333333"/>
              </a:solidFill>
              <a:latin typeface="Arial" pitchFamily="34" charset="0"/>
              <a:cs typeface="Arial" pitchFamily="34" charset="0"/>
            </a:endParaRPr>
          </a:p>
          <a:p>
            <a:pPr indent="357188">
              <a:lnSpc>
                <a:spcPct val="120000"/>
              </a:lnSpc>
            </a:pPr>
            <a:r>
              <a:rPr lang="zh-CN" altLang="en-US" sz="2800" dirty="0" smtClean="0">
                <a:solidFill>
                  <a:srgbClr val="333333"/>
                </a:solidFill>
                <a:latin typeface="Arial" pitchFamily="34" charset="0"/>
                <a:cs typeface="Arial" pitchFamily="34" charset="0"/>
              </a:rPr>
              <a:t>揭露罪行</a:t>
            </a:r>
            <a:endParaRPr lang="en-US" altLang="zh-CN" sz="2800" dirty="0" smtClean="0">
              <a:solidFill>
                <a:srgbClr val="333333"/>
              </a:solidFill>
              <a:latin typeface="Arial" pitchFamily="34" charset="0"/>
              <a:cs typeface="Arial" pitchFamily="34" charset="0"/>
            </a:endParaRPr>
          </a:p>
          <a:p>
            <a:pPr indent="714375">
              <a:lnSpc>
                <a:spcPct val="120000"/>
              </a:lnSpc>
            </a:pPr>
            <a:r>
              <a:rPr lang="zh-CN" altLang="en-US" sz="2800" dirty="0" smtClean="0">
                <a:solidFill>
                  <a:srgbClr val="333333"/>
                </a:solidFill>
                <a:latin typeface="Arial" pitchFamily="34" charset="0"/>
                <a:cs typeface="Arial" pitchFamily="34" charset="0"/>
              </a:rPr>
              <a:t>把罪责归于某人</a:t>
            </a:r>
            <a:endParaRPr lang="en-US" altLang="zh-CN" sz="2800" dirty="0" smtClean="0">
              <a:solidFill>
                <a:srgbClr val="333333"/>
              </a:solidFill>
              <a:latin typeface="Arial" pitchFamily="34" charset="0"/>
              <a:cs typeface="Arial" pitchFamily="34" charset="0"/>
            </a:endParaRPr>
          </a:p>
        </p:txBody>
      </p:sp>
      <p:sp>
        <p:nvSpPr>
          <p:cNvPr id="19" name="矩形 18"/>
          <p:cNvSpPr/>
          <p:nvPr/>
        </p:nvSpPr>
        <p:spPr>
          <a:xfrm>
            <a:off x="179512" y="1988840"/>
            <a:ext cx="338437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79512" y="2492896"/>
            <a:ext cx="403244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9512" y="2996952"/>
            <a:ext cx="432048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79512" y="3501008"/>
            <a:ext cx="367240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79512" y="4077072"/>
            <a:ext cx="324036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79512" y="4581128"/>
            <a:ext cx="367240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79512" y="5085184"/>
            <a:ext cx="388843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slide(fromLeft)">
                                      <p:cBhvr>
                                        <p:cTn id="7" dur="500"/>
                                        <p:tgtEl>
                                          <p:spTgt spid="17">
                                            <p:txEl>
                                              <p:pRg st="0" end="0"/>
                                            </p:txEl>
                                          </p:spTgt>
                                        </p:tgtEl>
                                      </p:cBhvr>
                                    </p:animEffect>
                                  </p:childTnLst>
                                </p:cTn>
                              </p:par>
                              <p:par>
                                <p:cTn id="8" presetID="1" presetClass="exit"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0" restart="whenNotActive" fill="hold" evtFilter="cancelBubble" nodeType="interactiveSeq">
                <p:stCondLst>
                  <p:cond evt="onClick" delay="0">
                    <p:tgtEl>
                      <p:spTgt spid="19"/>
                    </p:tgtEl>
                  </p:cond>
                </p:stCondLst>
                <p:endSync evt="end" delay="0">
                  <p:rtn val="all"/>
                </p:endSync>
                <p:childTnLst>
                  <p:par>
                    <p:cTn id="11" fill="hold">
                      <p:stCondLst>
                        <p:cond delay="0"/>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slide(fromLeft)">
                                      <p:cBhvr>
                                        <p:cTn id="15" dur="500"/>
                                        <p:tgtEl>
                                          <p:spTgt spid="17">
                                            <p:txEl>
                                              <p:pRg st="1" end="1"/>
                                            </p:txEl>
                                          </p:spTgt>
                                        </p:tgtEl>
                                      </p:cBhvr>
                                    </p:animEffect>
                                  </p:childTnLst>
                                </p:cTn>
                              </p:par>
                              <p:par>
                                <p:cTn id="16" presetID="1" presetClass="exit"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18" restart="whenNotActive" fill="hold" evtFilter="cancelBubble" nodeType="interactiveSeq">
                <p:stCondLst>
                  <p:cond evt="onClick" delay="0">
                    <p:tgtEl>
                      <p:spTgt spid="21"/>
                    </p:tgtEl>
                  </p:cond>
                </p:stCondLst>
                <p:endSync evt="end" delay="0">
                  <p:rtn val="all"/>
                </p:endSync>
                <p:childTnLst>
                  <p:par>
                    <p:cTn id="19" fill="hold">
                      <p:stCondLst>
                        <p:cond delay="0"/>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Effect transition="in" filter="slide(fromLeft)">
                                      <p:cBhvr>
                                        <p:cTn id="23" dur="500"/>
                                        <p:tgtEl>
                                          <p:spTgt spid="17">
                                            <p:txEl>
                                              <p:pRg st="2" end="2"/>
                                            </p:txEl>
                                          </p:spTgt>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26" restart="whenNotActive" fill="hold" evtFilter="cancelBubble" nodeType="interactiveSeq">
                <p:stCondLst>
                  <p:cond evt="onClick" delay="0">
                    <p:tgtEl>
                      <p:spTgt spid="22"/>
                    </p:tgtEl>
                  </p:cond>
                </p:stCondLst>
                <p:endSync evt="end" delay="0">
                  <p:rtn val="all"/>
                </p:endSync>
                <p:childTnLst>
                  <p:par>
                    <p:cTn id="27" fill="hold">
                      <p:stCondLst>
                        <p:cond delay="0"/>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Effect transition="in" filter="slide(fromLeft)">
                                      <p:cBhvr>
                                        <p:cTn id="31" dur="500"/>
                                        <p:tgtEl>
                                          <p:spTgt spid="17">
                                            <p:txEl>
                                              <p:pRg st="3" end="3"/>
                                            </p:txEl>
                                          </p:spTgt>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34" restart="whenNotActive" fill="hold" evtFilter="cancelBubble" nodeType="interactiveSeq">
                <p:stCondLst>
                  <p:cond evt="onClick" delay="0">
                    <p:tgtEl>
                      <p:spTgt spid="23"/>
                    </p:tgtEl>
                  </p:cond>
                </p:stCondLst>
                <p:endSync evt="end" delay="0">
                  <p:rtn val="all"/>
                </p:endSync>
                <p:childTnLst>
                  <p:par>
                    <p:cTn id="35" fill="hold">
                      <p:stCondLst>
                        <p:cond delay="0"/>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animEffect transition="in" filter="slide(fromLeft)">
                                      <p:cBhvr>
                                        <p:cTn id="39" dur="500"/>
                                        <p:tgtEl>
                                          <p:spTgt spid="17">
                                            <p:txEl>
                                              <p:pRg st="4" end="4"/>
                                            </p:txEl>
                                          </p:spTgt>
                                        </p:tgtEl>
                                      </p:cBhvr>
                                    </p:animEffect>
                                  </p:childTnLst>
                                </p:cTn>
                              </p:par>
                              <p:par>
                                <p:cTn id="40" presetID="1" presetClass="exit"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42" restart="whenNotActive" fill="hold" evtFilter="cancelBubble" nodeType="interactiveSeq">
                <p:stCondLst>
                  <p:cond evt="onClick" delay="0">
                    <p:tgtEl>
                      <p:spTgt spid="24"/>
                    </p:tgtEl>
                  </p:cond>
                </p:stCondLst>
                <p:endSync evt="end" delay="0">
                  <p:rtn val="all"/>
                </p:endSync>
                <p:childTnLst>
                  <p:par>
                    <p:cTn id="43" fill="hold">
                      <p:stCondLst>
                        <p:cond delay="0"/>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17">
                                            <p:txEl>
                                              <p:pRg st="5" end="5"/>
                                            </p:txEl>
                                          </p:spTgt>
                                        </p:tgtEl>
                                        <p:attrNameLst>
                                          <p:attrName>style.visibility</p:attrName>
                                        </p:attrNameLst>
                                      </p:cBhvr>
                                      <p:to>
                                        <p:strVal val="visible"/>
                                      </p:to>
                                    </p:set>
                                    <p:animEffect transition="in" filter="slide(fromLeft)">
                                      <p:cBhvr>
                                        <p:cTn id="47" dur="500"/>
                                        <p:tgtEl>
                                          <p:spTgt spid="17">
                                            <p:txEl>
                                              <p:pRg st="5" end="5"/>
                                            </p:txEl>
                                          </p:spTgt>
                                        </p:tgtEl>
                                      </p:cBhvr>
                                    </p:animEffect>
                                  </p:childTnLst>
                                </p:cTn>
                              </p:par>
                              <p:par>
                                <p:cTn id="48" presetID="1" presetClass="exit"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50" restart="whenNotActive" fill="hold" evtFilter="cancelBubble" nodeType="interactiveSeq">
                <p:stCondLst>
                  <p:cond evt="onClick" delay="0">
                    <p:tgtEl>
                      <p:spTgt spid="25"/>
                    </p:tgtEl>
                  </p:cond>
                </p:stCondLst>
                <p:endSync evt="end" delay="0">
                  <p:rtn val="all"/>
                </p:endSync>
                <p:childTnLst>
                  <p:par>
                    <p:cTn id="51" fill="hold">
                      <p:stCondLst>
                        <p:cond delay="0"/>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17">
                                            <p:txEl>
                                              <p:pRg st="6" end="6"/>
                                            </p:txEl>
                                          </p:spTgt>
                                        </p:tgtEl>
                                        <p:attrNameLst>
                                          <p:attrName>style.visibility</p:attrName>
                                        </p:attrNameLst>
                                      </p:cBhvr>
                                      <p:to>
                                        <p:strVal val="visible"/>
                                      </p:to>
                                    </p:set>
                                    <p:animEffect transition="in" filter="slide(fromLeft)">
                                      <p:cBhvr>
                                        <p:cTn id="55" dur="500"/>
                                        <p:tgtEl>
                                          <p:spTgt spid="17">
                                            <p:txEl>
                                              <p:pRg st="6" end="6"/>
                                            </p:txEl>
                                          </p:spTgt>
                                        </p:tgtEl>
                                      </p:cBhvr>
                                    </p:animEffect>
                                  </p:childTnLst>
                                </p:cTn>
                              </p:par>
                              <p:par>
                                <p:cTn id="56" presetID="1" presetClass="exit"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58" restart="whenNotActive" fill="hold" evtFilter="cancelBubble" nodeType="interactiveSeq">
                <p:stCondLst>
                  <p:cond evt="onClick" delay="0">
                    <p:tgtEl>
                      <p:spTgt spid="26"/>
                    </p:tgtEl>
                  </p:cond>
                </p:stCondLst>
                <p:endSync evt="end" delay="0">
                  <p:rtn val="all"/>
                </p:endSync>
                <p:childTnLst>
                  <p:par>
                    <p:cTn id="59" fill="hold">
                      <p:stCondLst>
                        <p:cond delay="0"/>
                      </p:stCondLst>
                      <p:childTnLst>
                        <p:par>
                          <p:cTn id="60" fill="hold">
                            <p:stCondLst>
                              <p:cond delay="0"/>
                            </p:stCondLst>
                            <p:childTnLst>
                              <p:par>
                                <p:cTn id="61" presetID="12" presetClass="entr" presetSubtype="8" fill="hold" nodeType="clickEffect">
                                  <p:stCondLst>
                                    <p:cond delay="0"/>
                                  </p:stCondLst>
                                  <p:childTnLst>
                                    <p:set>
                                      <p:cBhvr>
                                        <p:cTn id="62" dur="1" fill="hold">
                                          <p:stCondLst>
                                            <p:cond delay="0"/>
                                          </p:stCondLst>
                                        </p:cTn>
                                        <p:tgtEl>
                                          <p:spTgt spid="17">
                                            <p:txEl>
                                              <p:pRg st="7" end="7"/>
                                            </p:txEl>
                                          </p:spTgt>
                                        </p:tgtEl>
                                        <p:attrNameLst>
                                          <p:attrName>style.visibility</p:attrName>
                                        </p:attrNameLst>
                                      </p:cBhvr>
                                      <p:to>
                                        <p:strVal val="visible"/>
                                      </p:to>
                                    </p:set>
                                    <p:animEffect transition="in" filter="slide(fromLeft)">
                                      <p:cBhvr>
                                        <p:cTn id="63" dur="500"/>
                                        <p:tgtEl>
                                          <p:spTgt spid="17">
                                            <p:txEl>
                                              <p:pRg st="7" end="7"/>
                                            </p:txEl>
                                          </p:spTgt>
                                        </p:tgtEl>
                                      </p:cBhvr>
                                    </p:animEffect>
                                  </p:childTnLst>
                                </p:cTn>
                              </p:par>
                              <p:par>
                                <p:cTn id="64" presetID="1" presetClass="exit"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18" grpId="0" animBg="1"/>
      <p:bldP spid="19" grpId="0" animBg="1"/>
      <p:bldP spid="21" grpId="0" animBg="1"/>
      <p:bldP spid="22" grpId="0" animBg="1"/>
      <p:bldP spid="23" grpId="0" animBg="1"/>
      <p:bldP spid="24" grpId="0"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84995"/>
          </a:xfrm>
          <a:prstGeom prst="rect">
            <a:avLst/>
          </a:prstGeom>
          <a:noFill/>
        </p:spPr>
        <p:txBody>
          <a:bodyPr wrap="square" rtlCol="0">
            <a:spAutoFit/>
          </a:bodyPr>
          <a:lstStyle/>
          <a:p>
            <a:pPr marL="357188" indent="-357188"/>
            <a:r>
              <a:rPr lang="en-US" altLang="zh-CN" sz="2800" dirty="0" smtClean="0">
                <a:solidFill>
                  <a:srgbClr val="333333"/>
                </a:solidFill>
                <a:latin typeface="Arial" pitchFamily="34" charset="0"/>
                <a:cs typeface="Arial" pitchFamily="34" charset="0"/>
              </a:rPr>
              <a:t>4. </a:t>
            </a:r>
            <a:r>
              <a:rPr lang="en-US" altLang="zh-CN" sz="2800" dirty="0" smtClean="0">
                <a:solidFill>
                  <a:srgbClr val="F79646"/>
                </a:solidFill>
                <a:latin typeface="Arial" pitchFamily="34" charset="0"/>
                <a:cs typeface="Arial" pitchFamily="34" charset="0"/>
              </a:rPr>
              <a:t>companion</a:t>
            </a:r>
            <a:r>
              <a:rPr lang="en-US" altLang="zh-CN" sz="2800" dirty="0" smtClean="0">
                <a:solidFill>
                  <a:srgbClr val="333333"/>
                </a:solidFill>
                <a:latin typeface="Arial" pitchFamily="34" charset="0"/>
                <a:cs typeface="Arial" pitchFamily="34" charset="0"/>
              </a:rPr>
              <a:t> (Para. 1):</a:t>
            </a:r>
            <a:r>
              <a:rPr lang="en-US" altLang="zh-CN" sz="2800" dirty="0" smtClean="0"/>
              <a:t>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a person or an animal that spends a lot of time with you, or sth. being together with you</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751873"/>
            <a:ext cx="8104578" cy="523220"/>
          </a:xfrm>
          <a:prstGeom prst="rect">
            <a:avLst/>
          </a:prstGeom>
          <a:noFill/>
        </p:spPr>
        <p:txBody>
          <a:bodyPr wrap="square" rtlCol="0">
            <a:spAutoFit/>
          </a:bodyPr>
          <a:lstStyle/>
          <a:p>
            <a:r>
              <a:rPr lang="zh-CN" altLang="en-US" sz="2800" dirty="0" smtClean="0">
                <a:solidFill>
                  <a:srgbClr val="333333"/>
                </a:solidFill>
                <a:latin typeface="Arial" pitchFamily="34" charset="0"/>
                <a:cs typeface="Arial" pitchFamily="34" charset="0"/>
              </a:rPr>
              <a:t>尽管她无人陪伴独自完成了航程，却并不觉孤独。</a:t>
            </a:r>
            <a:endParaRPr lang="en-US" altLang="zh-CN" sz="2800" dirty="0">
              <a:solidFill>
                <a:srgbClr val="333333"/>
              </a:solidFill>
              <a:latin typeface="Arial" pitchFamily="34" charset="0"/>
              <a:cs typeface="Arial" pitchFamily="34" charset="0"/>
            </a:endParaRPr>
          </a:p>
        </p:txBody>
      </p:sp>
      <p:sp>
        <p:nvSpPr>
          <p:cNvPr id="15" name="TextBox 14"/>
          <p:cNvSpPr txBox="1"/>
          <p:nvPr/>
        </p:nvSpPr>
        <p:spPr>
          <a:xfrm>
            <a:off x="539388" y="4347101"/>
            <a:ext cx="5256748" cy="1384995"/>
          </a:xfrm>
          <a:prstGeom prst="rect">
            <a:avLst/>
          </a:prstGeom>
          <a:noFill/>
        </p:spPr>
        <p:txBody>
          <a:bodyPr wrap="square" rtlCol="0">
            <a:spAutoFit/>
          </a:bodyPr>
          <a:lstStyle/>
          <a:p>
            <a:pPr marL="357188"/>
            <a:r>
              <a:rPr lang="en-US" altLang="zh-CN" sz="2800" dirty="0" smtClean="0">
                <a:solidFill>
                  <a:srgbClr val="333333"/>
                </a:solidFill>
                <a:latin typeface="Arial" pitchFamily="34" charset="0"/>
                <a:cs typeface="Arial" pitchFamily="34" charset="0"/>
              </a:rPr>
              <a:t>Although she finished her voyage without a </a:t>
            </a:r>
            <a:r>
              <a:rPr lang="en-US" altLang="zh-CN" sz="2800" dirty="0" smtClean="0">
                <a:solidFill>
                  <a:srgbClr val="F79646"/>
                </a:solidFill>
                <a:latin typeface="Arial" pitchFamily="34" charset="0"/>
                <a:cs typeface="Arial" pitchFamily="34" charset="0"/>
              </a:rPr>
              <a:t>companion</a:t>
            </a:r>
            <a:r>
              <a:rPr lang="en-US" altLang="zh-CN" sz="2800" dirty="0" smtClean="0">
                <a:solidFill>
                  <a:srgbClr val="333333"/>
                </a:solidFill>
                <a:latin typeface="Arial" pitchFamily="34" charset="0"/>
                <a:cs typeface="Arial" pitchFamily="34" charset="0"/>
              </a:rPr>
              <a:t>, she did not feel lonely.</a:t>
            </a:r>
            <a:endParaRPr lang="en-US" altLang="zh-CN" sz="2800" dirty="0">
              <a:solidFill>
                <a:srgbClr val="333333"/>
              </a:solidFill>
              <a:latin typeface="Arial" pitchFamily="34" charset="0"/>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418539"/>
            <a:ext cx="452775" cy="452775"/>
          </a:xfrm>
          <a:prstGeom prst="rect">
            <a:avLst/>
          </a:prstGeom>
          <a:noFill/>
        </p:spPr>
      </p:pic>
      <p:sp>
        <p:nvSpPr>
          <p:cNvPr id="8" name="TextBox 7"/>
          <p:cNvSpPr txBox="1"/>
          <p:nvPr/>
        </p:nvSpPr>
        <p:spPr>
          <a:xfrm>
            <a:off x="539388" y="2186861"/>
            <a:ext cx="8104578" cy="1384995"/>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It will be advisable for you to drop such an acquaintance as John; he is not a good </a:t>
            </a:r>
            <a:r>
              <a:rPr lang="en-US" altLang="zh-CN" sz="2800" dirty="0" smtClean="0">
                <a:solidFill>
                  <a:srgbClr val="F79646"/>
                </a:solidFill>
                <a:latin typeface="Arial" pitchFamily="34" charset="0"/>
                <a:cs typeface="Arial" pitchFamily="34" charset="0"/>
              </a:rPr>
              <a:t>companion</a:t>
            </a:r>
            <a:r>
              <a:rPr lang="en-US" altLang="zh-CN" sz="2800" dirty="0" smtClean="0">
                <a:solidFill>
                  <a:srgbClr val="333333"/>
                </a:solidFill>
                <a:latin typeface="Arial" pitchFamily="34" charset="0"/>
                <a:cs typeface="Arial" pitchFamily="34" charset="0"/>
              </a:rPr>
              <a:t> for you. </a:t>
            </a:r>
            <a:endParaRPr lang="en-US" altLang="zh-CN" sz="2800" dirty="0">
              <a:solidFill>
                <a:srgbClr val="333333"/>
              </a:solidFill>
              <a:latin typeface="Arial" pitchFamily="34" charset="0"/>
              <a:cs typeface="Arial" pitchFamily="34" charset="0"/>
            </a:endParaRPr>
          </a:p>
        </p:txBody>
      </p:sp>
      <p:pic>
        <p:nvPicPr>
          <p:cNvPr id="10" name="图片 9" descr="26681434511137.jpg"/>
          <p:cNvPicPr>
            <a:picLocks noChangeAspect="1"/>
          </p:cNvPicPr>
          <p:nvPr/>
        </p:nvPicPr>
        <p:blipFill>
          <a:blip r:embed="rId4" cstate="print"/>
          <a:srcRect/>
          <a:stretch>
            <a:fillRect/>
          </a:stretch>
        </p:blipFill>
        <p:spPr bwMode="auto">
          <a:xfrm>
            <a:off x="5964560" y="4365104"/>
            <a:ext cx="2855912" cy="1898650"/>
          </a:xfrm>
          <a:prstGeom prst="rect">
            <a:avLst/>
          </a:prstGeom>
          <a:noFill/>
          <a:ln w="9525">
            <a:noFill/>
            <a:miter lim="800000"/>
            <a:headEnd/>
            <a:tailEnd/>
          </a:ln>
        </p:spPr>
      </p:pic>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par>
                                <p:cTn id="13" presetID="18" presetClass="entr" presetSubtype="1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Left)">
                                      <p:cBhvr>
                                        <p:cTn id="24" dur="500"/>
                                        <p:tgtEl>
                                          <p:spTgt spid="15"/>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012859"/>
          </a:xfrm>
          <a:prstGeom prst="rect">
            <a:avLst/>
          </a:prstGeom>
          <a:noFill/>
        </p:spPr>
        <p:txBody>
          <a:bodyPr wrap="square" rtlCol="0">
            <a:spAutoFit/>
          </a:bodyPr>
          <a:lstStyle/>
          <a:p>
            <a:pPr marL="446088" indent="-446088" algn="just">
              <a:lnSpc>
                <a:spcPct val="120000"/>
              </a:lnSpc>
              <a:defRPr/>
            </a:pPr>
            <a:r>
              <a:rPr lang="en-US" altLang="zh-CN" sz="2600" dirty="0" smtClean="0">
                <a:solidFill>
                  <a:srgbClr val="333333"/>
                </a:solidFill>
                <a:latin typeface="Arial" pitchFamily="34" charset="0"/>
                <a:cs typeface="Arial" pitchFamily="34" charset="0"/>
              </a:rPr>
              <a:t>5. Though he managed to get up every morning and face the day ahead, a repeated discontentment with his life took a toll, and his depression became integral to his being: the norm. (Para. 1)</a:t>
            </a:r>
            <a:endParaRPr lang="zh-CN" altLang="en-US" sz="2600" dirty="0" smtClean="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780928"/>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[Paraphrase]:</a:t>
            </a:r>
          </a:p>
        </p:txBody>
      </p:sp>
      <p:sp>
        <p:nvSpPr>
          <p:cNvPr id="11" name="TextBox 10"/>
          <p:cNvSpPr txBox="1"/>
          <p:nvPr/>
        </p:nvSpPr>
        <p:spPr>
          <a:xfrm>
            <a:off x="539388" y="3379010"/>
            <a:ext cx="8104578" cy="1692771"/>
          </a:xfrm>
          <a:prstGeom prst="rect">
            <a:avLst/>
          </a:prstGeom>
          <a:noFill/>
        </p:spPr>
        <p:txBody>
          <a:bodyPr wrap="square" rtlCol="0">
            <a:spAutoFit/>
          </a:bodyPr>
          <a:lstStyle/>
          <a:p>
            <a:pPr>
              <a:defRPr/>
            </a:pPr>
            <a:r>
              <a:rPr lang="en-US" altLang="zh-CN" sz="2600" dirty="0" smtClean="0">
                <a:solidFill>
                  <a:srgbClr val="0C9CDB"/>
                </a:solidFill>
                <a:latin typeface="Arial" pitchFamily="34" charset="0"/>
                <a:cs typeface="Arial" pitchFamily="34" charset="0"/>
              </a:rPr>
              <a:t>Though he seemed able to lead a normal life every day, he repeatedly felt discontent with his life, and the distress became such a routine in his life that he felt unable to get rid of it.</a:t>
            </a:r>
            <a:endParaRPr lang="zh-CN" altLang="en-US" sz="2600" dirty="0" smtClean="0">
              <a:solidFill>
                <a:srgbClr val="0C9CDB"/>
              </a:solidFill>
              <a:latin typeface="Arial" pitchFamily="34" charset="0"/>
              <a:cs typeface="Arial"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012859"/>
          </a:xfrm>
          <a:prstGeom prst="rect">
            <a:avLst/>
          </a:prstGeom>
          <a:noFill/>
        </p:spPr>
        <p:txBody>
          <a:bodyPr wrap="square" rtlCol="0">
            <a:spAutoFit/>
          </a:bodyPr>
          <a:lstStyle/>
          <a:p>
            <a:pPr marL="446088" indent="-446088" algn="just">
              <a:lnSpc>
                <a:spcPct val="120000"/>
              </a:lnSpc>
              <a:defRPr/>
            </a:pPr>
            <a:r>
              <a:rPr lang="en-US" altLang="zh-CN" sz="2600" dirty="0" smtClean="0">
                <a:solidFill>
                  <a:srgbClr val="333333"/>
                </a:solidFill>
                <a:latin typeface="Arial" pitchFamily="34" charset="0"/>
                <a:cs typeface="Arial" pitchFamily="34" charset="0"/>
              </a:rPr>
              <a:t>5. Though he managed to get up every morning and face the day ahead, a repeated discontentment with his life took a toll, and his depression became integral to his being: the norm. (Para. 1)</a:t>
            </a:r>
            <a:endParaRPr lang="zh-CN" altLang="en-US" sz="2600" dirty="0" smtClean="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1" name="TextBox 10"/>
          <p:cNvSpPr txBox="1"/>
          <p:nvPr/>
        </p:nvSpPr>
        <p:spPr>
          <a:xfrm>
            <a:off x="539388" y="3344212"/>
            <a:ext cx="8104578" cy="2893100"/>
          </a:xfrm>
          <a:prstGeom prst="rect">
            <a:avLst/>
          </a:prstGeom>
          <a:noFill/>
        </p:spPr>
        <p:txBody>
          <a:bodyPr wrap="square" rtlCol="0">
            <a:spAutoFit/>
          </a:bodyPr>
          <a:lstStyle/>
          <a:p>
            <a:r>
              <a:rPr lang="en-US" altLang="zh-CN" sz="2600" dirty="0" smtClean="0">
                <a:solidFill>
                  <a:srgbClr val="0C9CDB"/>
                </a:solidFill>
                <a:latin typeface="Arial" pitchFamily="34" charset="0"/>
                <a:cs typeface="Arial" pitchFamily="34" charset="0"/>
              </a:rPr>
              <a:t>The author uses some different expressions, including noun, verb and adjective phrases to demonstrate Hartoonian’s problem. For example, “took a toll” and “became integral to” in this sentence and “ever-present companions” in the previous sentence. Call students’ attention to such expressions in the following paragraphs.</a:t>
            </a:r>
            <a:endParaRPr lang="en-US" altLang="zh-CN" sz="2600" dirty="0">
              <a:solidFill>
                <a:srgbClr val="0C9CDB"/>
              </a:solidFill>
              <a:latin typeface="Arial" pitchFamily="34" charset="0"/>
              <a:cs typeface="Arial" pitchFamily="34" charset="0"/>
            </a:endParaRPr>
          </a:p>
        </p:txBody>
      </p:sp>
      <p:sp>
        <p:nvSpPr>
          <p:cNvPr id="8" name="TextBox 7"/>
          <p:cNvSpPr txBox="1"/>
          <p:nvPr/>
        </p:nvSpPr>
        <p:spPr>
          <a:xfrm>
            <a:off x="539388" y="2756634"/>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600" b="1" dirty="0" smtClean="0">
                <a:solidFill>
                  <a:srgbClr val="0C9CDB"/>
                </a:solidFill>
                <a:latin typeface="Arial" pitchFamily="34" charset="0"/>
                <a:cs typeface="Arial" pitchFamily="34" charset="0"/>
              </a:rPr>
              <a:t>Analysis</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1" grpId="0"/>
      <p:bldP spid="8"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012859"/>
          </a:xfrm>
          <a:prstGeom prst="rect">
            <a:avLst/>
          </a:prstGeom>
          <a:noFill/>
        </p:spPr>
        <p:txBody>
          <a:bodyPr wrap="square" rtlCol="0">
            <a:spAutoFit/>
          </a:bodyPr>
          <a:lstStyle/>
          <a:p>
            <a:pPr marL="446088" indent="-446088" algn="just">
              <a:lnSpc>
                <a:spcPct val="120000"/>
              </a:lnSpc>
              <a:defRPr/>
            </a:pPr>
            <a:r>
              <a:rPr lang="en-US" altLang="zh-CN" sz="2600" dirty="0" smtClean="0">
                <a:solidFill>
                  <a:srgbClr val="333333"/>
                </a:solidFill>
                <a:latin typeface="Arial" pitchFamily="34" charset="0"/>
                <a:cs typeface="Arial" pitchFamily="34" charset="0"/>
              </a:rPr>
              <a:t>5. Though he managed to get up every morning and face the day ahead, a repeated discontentment with his life took a toll, and his depression became integral to his being: the norm. (Para. 1)</a:t>
            </a:r>
            <a:endParaRPr lang="zh-CN" altLang="en-US" sz="2600" dirty="0" smtClean="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1" name="TextBox 10"/>
          <p:cNvSpPr txBox="1"/>
          <p:nvPr/>
        </p:nvSpPr>
        <p:spPr>
          <a:xfrm>
            <a:off x="539388" y="3344212"/>
            <a:ext cx="8104578" cy="1815882"/>
          </a:xfrm>
          <a:prstGeom prst="rect">
            <a:avLst/>
          </a:prstGeom>
          <a:noFill/>
        </p:spPr>
        <p:txBody>
          <a:bodyPr wrap="square" rtlCol="0">
            <a:spAutoFit/>
          </a:bodyPr>
          <a:lstStyle/>
          <a:p>
            <a:r>
              <a:rPr lang="zh-CN" altLang="en-US" sz="2800" dirty="0" smtClean="0"/>
              <a:t>尽管他每天早晨尽力起床面对新的一天，但萦绕心头的对人生的不满已经严重影响了他的生活，以至于抑郁已成为他生活中挥之不去的一部分，成为一种常态。</a:t>
            </a:r>
            <a:endParaRPr lang="en-US" altLang="zh-CN" sz="2600" dirty="0">
              <a:solidFill>
                <a:srgbClr val="0C9CDB"/>
              </a:solidFill>
              <a:latin typeface="Arial" pitchFamily="34" charset="0"/>
              <a:cs typeface="Arial" pitchFamily="34" charset="0"/>
            </a:endParaRPr>
          </a:p>
        </p:txBody>
      </p:sp>
      <p:sp>
        <p:nvSpPr>
          <p:cNvPr id="8" name="TextBox 7"/>
          <p:cNvSpPr txBox="1"/>
          <p:nvPr/>
        </p:nvSpPr>
        <p:spPr>
          <a:xfrm>
            <a:off x="539388" y="2756634"/>
            <a:ext cx="8104578" cy="609398"/>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Translation</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1" grpId="0"/>
      <p:bldP spid="8"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6. </a:t>
            </a:r>
            <a:r>
              <a:rPr lang="en-US" altLang="zh-CN" sz="2800" dirty="0" smtClean="0">
                <a:solidFill>
                  <a:srgbClr val="F79646"/>
                </a:solidFill>
                <a:latin typeface="Arial" pitchFamily="34" charset="0"/>
                <a:cs typeface="Arial" pitchFamily="34" charset="0"/>
              </a:rPr>
              <a:t>take a toll (on) </a:t>
            </a:r>
            <a:r>
              <a:rPr lang="en-US" altLang="zh-CN" sz="2800" dirty="0" smtClean="0">
                <a:solidFill>
                  <a:srgbClr val="333333"/>
                </a:solidFill>
                <a:latin typeface="Arial" pitchFamily="34" charset="0"/>
                <a:cs typeface="Arial" pitchFamily="34" charset="0"/>
              </a:rPr>
              <a:t>(Para. 1): to have a bad effect</a:t>
            </a:r>
          </a:p>
          <a:p>
            <a:r>
              <a:rPr lang="en-US" altLang="zh-CN" sz="2800" dirty="0" smtClean="0">
                <a:solidFill>
                  <a:srgbClr val="333333"/>
                </a:solidFill>
                <a:latin typeface="Arial" pitchFamily="34" charset="0"/>
                <a:cs typeface="Arial" pitchFamily="34" charset="0"/>
              </a:rPr>
              <a:t>    on sb./sth.</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212376"/>
            <a:ext cx="8104578" cy="954107"/>
          </a:xfrm>
          <a:prstGeom prst="rect">
            <a:avLst/>
          </a:prstGeom>
          <a:noFill/>
        </p:spPr>
        <p:txBody>
          <a:bodyPr wrap="square" rtlCol="0">
            <a:spAutoFit/>
          </a:bodyPr>
          <a:lstStyle/>
          <a:p>
            <a:r>
              <a:rPr lang="zh-CN" altLang="en-US" sz="2800" dirty="0" smtClean="0"/>
              <a:t>尚不明确的是香烟烟雾是否确实对儿童的大脑造成严重影响，或是其他因素在起作用。</a:t>
            </a:r>
            <a:endParaRPr lang="zh-CN" altLang="en-US" sz="2800" dirty="0"/>
          </a:p>
        </p:txBody>
      </p:sp>
      <p:sp>
        <p:nvSpPr>
          <p:cNvPr id="15" name="TextBox 14"/>
          <p:cNvSpPr txBox="1"/>
          <p:nvPr/>
        </p:nvSpPr>
        <p:spPr>
          <a:xfrm>
            <a:off x="539388" y="4293657"/>
            <a:ext cx="5760804" cy="1815882"/>
          </a:xfrm>
          <a:prstGeom prst="rect">
            <a:avLst/>
          </a:prstGeom>
          <a:noFill/>
        </p:spPr>
        <p:txBody>
          <a:bodyPr wrap="square" rtlCol="0">
            <a:spAutoFit/>
          </a:bodyPr>
          <a:lstStyle/>
          <a:p>
            <a:pPr marL="357188"/>
            <a:r>
              <a:rPr lang="en-US" altLang="zh-CN" sz="2800" dirty="0" smtClean="0">
                <a:solidFill>
                  <a:srgbClr val="333333"/>
                </a:solidFill>
                <a:latin typeface="Arial" pitchFamily="34" charset="0"/>
                <a:cs typeface="Arial" pitchFamily="34" charset="0"/>
              </a:rPr>
              <a:t>It’s still unclear if tobacco fumes actually </a:t>
            </a:r>
            <a:r>
              <a:rPr lang="en-US" altLang="zh-CN" sz="2800" dirty="0" smtClean="0">
                <a:solidFill>
                  <a:srgbClr val="F79646"/>
                </a:solidFill>
                <a:latin typeface="Arial" pitchFamily="34" charset="0"/>
                <a:cs typeface="Arial" pitchFamily="34" charset="0"/>
              </a:rPr>
              <a:t>take a toll </a:t>
            </a:r>
            <a:r>
              <a:rPr lang="en-US" altLang="zh-CN" sz="2800" dirty="0" smtClean="0">
                <a:solidFill>
                  <a:srgbClr val="333333"/>
                </a:solidFill>
                <a:latin typeface="Arial" pitchFamily="34" charset="0"/>
                <a:cs typeface="Arial" pitchFamily="34" charset="0"/>
              </a:rPr>
              <a:t>on children’s brains, or if something else is at play.</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365095"/>
            <a:ext cx="452775" cy="452775"/>
          </a:xfrm>
          <a:prstGeom prst="rect">
            <a:avLst/>
          </a:prstGeom>
          <a:noFill/>
        </p:spPr>
      </p:pic>
      <p:sp>
        <p:nvSpPr>
          <p:cNvPr id="8" name="TextBox 7"/>
          <p:cNvSpPr txBox="1"/>
          <p:nvPr/>
        </p:nvSpPr>
        <p:spPr>
          <a:xfrm>
            <a:off x="539388" y="1750744"/>
            <a:ext cx="8104578" cy="1384995"/>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Being the boss might mean more money and challenging work, but it can also </a:t>
            </a:r>
            <a:r>
              <a:rPr lang="en-US" altLang="zh-CN" sz="2800" dirty="0" smtClean="0">
                <a:solidFill>
                  <a:srgbClr val="F79646"/>
                </a:solidFill>
                <a:latin typeface="Arial" pitchFamily="34" charset="0"/>
                <a:cs typeface="Arial" pitchFamily="34" charset="0"/>
              </a:rPr>
              <a:t>take a toll </a:t>
            </a:r>
            <a:r>
              <a:rPr lang="en-US" altLang="zh-CN" sz="2800" dirty="0" smtClean="0">
                <a:solidFill>
                  <a:srgbClr val="333333"/>
                </a:solidFill>
                <a:latin typeface="Arial" pitchFamily="34" charset="0"/>
                <a:cs typeface="Arial" pitchFamily="34" charset="0"/>
              </a:rPr>
              <a:t>on physical and mental well-being.</a:t>
            </a:r>
            <a:endParaRPr lang="en-US" altLang="zh-CN" sz="2800" dirty="0">
              <a:solidFill>
                <a:srgbClr val="333333"/>
              </a:solidFill>
              <a:latin typeface="Arial" pitchFamily="34" charset="0"/>
              <a:cs typeface="Arial" pitchFamily="34" charset="0"/>
            </a:endParaRPr>
          </a:p>
        </p:txBody>
      </p:sp>
      <p:pic>
        <p:nvPicPr>
          <p:cNvPr id="11" name="图片 10" descr="u=3637973061,3255585200&amp;fm=21&amp;gp=0.jpg"/>
          <p:cNvPicPr>
            <a:picLocks noChangeAspect="1"/>
          </p:cNvPicPr>
          <p:nvPr/>
        </p:nvPicPr>
        <p:blipFill>
          <a:blip r:embed="rId4" cstate="print"/>
          <a:stretch>
            <a:fillRect/>
          </a:stretch>
        </p:blipFill>
        <p:spPr>
          <a:xfrm>
            <a:off x="6228184" y="4239652"/>
            <a:ext cx="2455379" cy="2069668"/>
          </a:xfrm>
          <a:prstGeom prst="rect">
            <a:avLst/>
          </a:prstGeom>
          <a:ln>
            <a:noFill/>
          </a:ln>
          <a:effectLst>
            <a:softEdge rad="112500"/>
          </a:effectLst>
        </p:spPr>
      </p:pic>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par>
                                <p:cTn id="13" presetID="18" presetClass="entr" presetSubtype="1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trips(downLeft)">
                                      <p:cBhvr>
                                        <p:cTn id="15" dur="500"/>
                                        <p:tgtEl>
                                          <p:spTgt spid="1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Left)">
                                      <p:cBhvr>
                                        <p:cTn id="24" dur="500"/>
                                        <p:tgtEl>
                                          <p:spTgt spid="15"/>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446088" indent="-446088"/>
            <a:r>
              <a:rPr lang="en-US" altLang="zh-CN" sz="2800" dirty="0" smtClean="0">
                <a:solidFill>
                  <a:srgbClr val="333333"/>
                </a:solidFill>
                <a:latin typeface="Arial" pitchFamily="34" charset="0"/>
                <a:cs typeface="Arial" pitchFamily="34" charset="0"/>
              </a:rPr>
              <a:t>7. </a:t>
            </a:r>
            <a:r>
              <a:rPr lang="en-US" altLang="zh-CN" sz="2800" dirty="0" smtClean="0">
                <a:solidFill>
                  <a:srgbClr val="F79646"/>
                </a:solidFill>
                <a:latin typeface="Arial" pitchFamily="34" charset="0"/>
                <a:cs typeface="Arial" pitchFamily="34" charset="0"/>
              </a:rPr>
              <a:t>norm</a:t>
            </a:r>
            <a:r>
              <a:rPr lang="en-US" altLang="zh-CN" sz="2800" dirty="0" smtClean="0">
                <a:solidFill>
                  <a:srgbClr val="333333"/>
                </a:solidFill>
                <a:latin typeface="Arial" pitchFamily="34" charset="0"/>
                <a:cs typeface="Arial" pitchFamily="34" charset="0"/>
              </a:rPr>
              <a:t> (Para. 1):</a:t>
            </a:r>
            <a:r>
              <a:rPr lang="en-US" altLang="zh-CN" sz="2800" dirty="0" smtClean="0"/>
              <a:t>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a situation or a pattern of behavior that is usual or expected</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780928"/>
            <a:ext cx="4392652" cy="1384995"/>
          </a:xfrm>
          <a:prstGeom prst="rect">
            <a:avLst/>
          </a:prstGeom>
          <a:noFill/>
        </p:spPr>
        <p:txBody>
          <a:bodyPr wrap="square" rtlCol="0">
            <a:spAutoFit/>
          </a:bodyPr>
          <a:lstStyle/>
          <a:p>
            <a:r>
              <a:rPr lang="zh-CN" altLang="en-US" sz="2800" dirty="0" smtClean="0">
                <a:solidFill>
                  <a:srgbClr val="333333"/>
                </a:solidFill>
                <a:latin typeface="Arial" pitchFamily="34" charset="0"/>
                <a:cs typeface="Arial" pitchFamily="34" charset="0"/>
              </a:rPr>
              <a:t>我们很容易想象到，在不久的将来，纸质书将成为例外，而非常态。</a:t>
            </a:r>
            <a:endParaRPr lang="en-US" altLang="zh-CN" sz="2800" dirty="0">
              <a:solidFill>
                <a:srgbClr val="333333"/>
              </a:solidFill>
              <a:latin typeface="Arial" pitchFamily="34" charset="0"/>
              <a:cs typeface="Arial" pitchFamily="34" charset="0"/>
            </a:endParaRPr>
          </a:p>
        </p:txBody>
      </p:sp>
      <p:sp>
        <p:nvSpPr>
          <p:cNvPr id="15" name="TextBox 14"/>
          <p:cNvSpPr txBox="1"/>
          <p:nvPr/>
        </p:nvSpPr>
        <p:spPr>
          <a:xfrm>
            <a:off x="539388" y="4275093"/>
            <a:ext cx="8281084" cy="954107"/>
          </a:xfrm>
          <a:prstGeom prst="rect">
            <a:avLst/>
          </a:prstGeom>
          <a:noFill/>
        </p:spPr>
        <p:txBody>
          <a:bodyPr wrap="square" rtlCol="0">
            <a:spAutoFit/>
          </a:bodyPr>
          <a:lstStyle/>
          <a:p>
            <a:pPr marL="357188"/>
            <a:r>
              <a:rPr lang="en-US" altLang="zh-CN" sz="2800" dirty="0" smtClean="0">
                <a:solidFill>
                  <a:srgbClr val="333333"/>
                </a:solidFill>
                <a:latin typeface="Arial" pitchFamily="34" charset="0"/>
                <a:cs typeface="Arial" pitchFamily="34" charset="0"/>
              </a:rPr>
              <a:t>It’s easy to imagine a near future in which paper books are the exception, not the </a:t>
            </a:r>
            <a:r>
              <a:rPr lang="en-US" altLang="zh-CN" sz="2800" dirty="0" smtClean="0">
                <a:solidFill>
                  <a:srgbClr val="F79646"/>
                </a:solidFill>
                <a:latin typeface="Arial" pitchFamily="34" charset="0"/>
                <a:cs typeface="Arial" pitchFamily="34" charset="0"/>
              </a:rPr>
              <a:t>norm</a:t>
            </a:r>
            <a:r>
              <a:rPr lang="en-US" altLang="zh-CN" sz="2800" dirty="0" smtClean="0">
                <a:solidFill>
                  <a:srgbClr val="333333"/>
                </a:solidFill>
                <a:latin typeface="Arial" pitchFamily="34" charset="0"/>
                <a:cs typeface="Arial" pitchFamily="34" charset="0"/>
              </a:rPr>
              <a:t>.</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346531"/>
            <a:ext cx="452775" cy="452775"/>
          </a:xfrm>
          <a:prstGeom prst="rect">
            <a:avLst/>
          </a:prstGeom>
          <a:noFill/>
        </p:spPr>
      </p:pic>
      <p:sp>
        <p:nvSpPr>
          <p:cNvPr id="8" name="TextBox 7"/>
          <p:cNvSpPr txBox="1"/>
          <p:nvPr/>
        </p:nvSpPr>
        <p:spPr>
          <a:xfrm>
            <a:off x="539388" y="1785500"/>
            <a:ext cx="8104578" cy="954107"/>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Snow in the Rocky Mountain states and Northeast is the </a:t>
            </a:r>
            <a:r>
              <a:rPr lang="en-US" altLang="zh-CN" sz="2800" dirty="0" smtClean="0">
                <a:solidFill>
                  <a:srgbClr val="F79646"/>
                </a:solidFill>
                <a:latin typeface="Arial" pitchFamily="34" charset="0"/>
                <a:cs typeface="Arial" pitchFamily="34" charset="0"/>
              </a:rPr>
              <a:t>norm</a:t>
            </a:r>
            <a:r>
              <a:rPr lang="en-US" altLang="zh-CN" sz="2800" dirty="0" smtClean="0">
                <a:solidFill>
                  <a:srgbClr val="333333"/>
                </a:solidFill>
                <a:latin typeface="Arial" pitchFamily="34" charset="0"/>
                <a:cs typeface="Arial" pitchFamily="34" charset="0"/>
              </a:rPr>
              <a:t> in winter.</a:t>
            </a:r>
            <a:endParaRPr lang="en-US" altLang="zh-CN" sz="2800" dirty="0">
              <a:solidFill>
                <a:srgbClr val="333333"/>
              </a:solidFill>
              <a:latin typeface="Arial" pitchFamily="34" charset="0"/>
              <a:cs typeface="Arial" pitchFamily="34" charset="0"/>
            </a:endParaRPr>
          </a:p>
        </p:txBody>
      </p:sp>
      <p:pic>
        <p:nvPicPr>
          <p:cNvPr id="12" name="图片 11" descr="u=2234413750,2220860211&amp;fm=15&amp;gp=0.jpg"/>
          <p:cNvPicPr>
            <a:picLocks noChangeAspect="1"/>
          </p:cNvPicPr>
          <p:nvPr/>
        </p:nvPicPr>
        <p:blipFill>
          <a:blip r:embed="rId4" cstate="print"/>
          <a:srcRect r="14992"/>
          <a:stretch>
            <a:fillRect/>
          </a:stretch>
        </p:blipFill>
        <p:spPr bwMode="auto">
          <a:xfrm>
            <a:off x="5004048" y="2636912"/>
            <a:ext cx="3600400" cy="1584176"/>
          </a:xfrm>
          <a:prstGeom prst="rect">
            <a:avLst/>
          </a:prstGeom>
          <a:noFill/>
          <a:ln w="9525">
            <a:noFill/>
            <a:miter lim="800000"/>
            <a:headEnd/>
            <a:tailEnd/>
          </a:ln>
        </p:spPr>
      </p:pic>
      <p:sp>
        <p:nvSpPr>
          <p:cNvPr id="9" name="矩形 8"/>
          <p:cNvSpPr/>
          <p:nvPr/>
        </p:nvSpPr>
        <p:spPr>
          <a:xfrm>
            <a:off x="0" y="620688"/>
            <a:ext cx="9144000" cy="54197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par>
                                <p:cTn id="8" presetID="18" presetClass="entr" presetSubtype="1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lide(fromLeft)">
                                      <p:cBhvr>
                                        <p:cTn id="15" dur="500"/>
                                        <p:tgtEl>
                                          <p:spTgt spid="1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Left)">
                                      <p:cBhvr>
                                        <p:cTn id="24" dur="500"/>
                                        <p:tgtEl>
                                          <p:spTgt spid="15"/>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448876"/>
          </a:xfrm>
          <a:prstGeom prst="rect">
            <a:avLst/>
          </a:prstGeom>
          <a:noFill/>
        </p:spPr>
        <p:txBody>
          <a:bodyPr wrap="square" rtlCol="0">
            <a:spAutoFit/>
          </a:bodyPr>
          <a:lstStyle/>
          <a:p>
            <a:pPr marL="446088" indent="-446088" algn="just">
              <a:lnSpc>
                <a:spcPct val="120000"/>
              </a:lnSpc>
              <a:tabLst>
                <a:tab pos="177800" algn="l"/>
              </a:tabLst>
              <a:defRPr/>
            </a:pPr>
            <a:r>
              <a:rPr lang="en-US" altLang="zh-CN" sz="2600" dirty="0" smtClean="0">
                <a:solidFill>
                  <a:srgbClr val="333333"/>
                </a:solidFill>
                <a:latin typeface="Arial" pitchFamily="34" charset="0"/>
                <a:cs typeface="Arial" pitchFamily="34" charset="0"/>
              </a:rPr>
              <a:t>8. “Typically, depression involves feelings of helplessness, hopelessness, worthlessness and guilt,” Hartoonian said. “The last two — feeling worthless and guilty — are the feelings I battled most.” (Para. 3)</a:t>
            </a:r>
            <a:endParaRPr lang="zh-CN" altLang="en-US" sz="2600" dirty="0" smtClean="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3244463"/>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[Paraphrase]:</a:t>
            </a:r>
          </a:p>
        </p:txBody>
      </p:sp>
      <p:sp>
        <p:nvSpPr>
          <p:cNvPr id="11" name="TextBox 10"/>
          <p:cNvSpPr txBox="1"/>
          <p:nvPr/>
        </p:nvSpPr>
        <p:spPr>
          <a:xfrm>
            <a:off x="539388" y="3842545"/>
            <a:ext cx="8104578" cy="2448876"/>
          </a:xfrm>
          <a:prstGeom prst="rect">
            <a:avLst/>
          </a:prstGeom>
          <a:noFill/>
        </p:spPr>
        <p:txBody>
          <a:bodyPr wrap="square" rtlCol="0">
            <a:spAutoFit/>
          </a:bodyPr>
          <a:lstStyle/>
          <a:p>
            <a:pPr>
              <a:lnSpc>
                <a:spcPct val="120000"/>
              </a:lnSpc>
            </a:pPr>
            <a:r>
              <a:rPr lang="en-US" altLang="zh-CN" sz="2600" dirty="0" smtClean="0">
                <a:solidFill>
                  <a:srgbClr val="0C9CDB"/>
                </a:solidFill>
                <a:latin typeface="Arial" pitchFamily="34" charset="0"/>
                <a:cs typeface="Arial" pitchFamily="34" charset="0"/>
              </a:rPr>
              <a:t>Generally depressed people tend to feel helpless, hopeless, worthless and guilty, in other words, they feel there is no hope in life, no one to help them, and what they do might be of no significance and might be wrong. The last two feelings depressed him most.</a:t>
            </a:r>
            <a:endParaRPr lang="en-US" altLang="zh-CN" sz="2600" dirty="0">
              <a:solidFill>
                <a:srgbClr val="0C9CDB"/>
              </a:solidFill>
              <a:latin typeface="Arial" pitchFamily="34" charset="0"/>
              <a:cs typeface="Arial" pitchFamily="34" charset="0"/>
            </a:endParaRP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69328"/>
          </a:xfrm>
          <a:prstGeom prst="rect">
            <a:avLst/>
          </a:prstGeom>
          <a:noFill/>
        </p:spPr>
        <p:txBody>
          <a:bodyPr wrap="square" rtlCol="0">
            <a:spAutoFit/>
          </a:bodyPr>
          <a:lstStyle/>
          <a:p>
            <a:pPr algn="just">
              <a:lnSpc>
                <a:spcPct val="110000"/>
              </a:lnSpc>
              <a:defRPr/>
            </a:pPr>
            <a:r>
              <a:rPr lang="en-US" altLang="zh-CN" sz="2800" dirty="0" smtClean="0">
                <a:solidFill>
                  <a:srgbClr val="333333"/>
                </a:solidFill>
                <a:latin typeface="Arial" pitchFamily="34" charset="0"/>
                <a:cs typeface="Arial" pitchFamily="34" charset="0"/>
                <a:sym typeface="Times New Roman" pitchFamily="18" charset="0"/>
              </a:rPr>
              <a:t>3    </a:t>
            </a:r>
            <a:r>
              <a:rPr lang="en-US" altLang="zh-CN" sz="2800" u="sng" dirty="0" smtClean="0">
                <a:solidFill>
                  <a:srgbClr val="0C9CDB"/>
                </a:solidFill>
                <a:latin typeface="Arial" pitchFamily="34" charset="0"/>
                <a:cs typeface="Arial" pitchFamily="34" charset="0"/>
                <a:sym typeface="Times New Roman" pitchFamily="18" charset="0"/>
              </a:rPr>
              <a:t>“Typically, depression involves feelings of helplessness, hopelessness, worthlessness and guilt,” Hartoonian said. “The last two — feeling worthless and guilty — are the feelings I battled most.”</a:t>
            </a:r>
            <a:r>
              <a:rPr lang="en-US" altLang="zh-CN" sz="2800" dirty="0" smtClean="0">
                <a:solidFill>
                  <a:srgbClr val="333333"/>
                </a:solidFill>
                <a:latin typeface="Arial" pitchFamily="34" charset="0"/>
                <a:cs typeface="Arial" pitchFamily="34" charset="0"/>
                <a:sym typeface="Times New Roman" pitchFamily="18" charset="0"/>
              </a:rPr>
              <a:t> He viewed his depression as </a:t>
            </a:r>
            <a:r>
              <a:rPr lang="en-US" altLang="zh-CN" sz="2800" u="sng" dirty="0" smtClean="0">
                <a:solidFill>
                  <a:srgbClr val="F79646"/>
                </a:solidFill>
                <a:latin typeface="Arial" pitchFamily="34" charset="0"/>
                <a:cs typeface="Arial" pitchFamily="34" charset="0"/>
                <a:sym typeface="Times New Roman" pitchFamily="18" charset="0"/>
              </a:rPr>
              <a:t>being stuck in </a:t>
            </a:r>
            <a:r>
              <a:rPr lang="en-US" altLang="zh-CN" sz="2800" dirty="0" smtClean="0">
                <a:solidFill>
                  <a:srgbClr val="333333"/>
                </a:solidFill>
                <a:latin typeface="Arial" pitchFamily="34" charset="0"/>
                <a:cs typeface="Arial" pitchFamily="34" charset="0"/>
                <a:sym typeface="Times New Roman" pitchFamily="18" charset="0"/>
              </a:rPr>
              <a:t>a negative circle. The feelings were so intense that he just figured it was part of his personality. “It wasn’t often that I was so depressed that I couldn’t get out of bed. I just wasn’t happy with my life, and couldn’t find my way out of the rut that I was in,” Hartoonian said. </a:t>
            </a:r>
            <a:endParaRPr lang="zh-CN" altLang="en-US" sz="2800" dirty="0" smtClean="0">
              <a:solidFill>
                <a:srgbClr val="333333"/>
              </a:solidFill>
              <a:latin typeface="Arial" pitchFamily="34" charset="0"/>
              <a:cs typeface="Arial" pitchFamily="34" charset="0"/>
              <a:sym typeface="Times New Roman" pitchFamily="18" charset="0"/>
            </a:endParaRP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9" name="矩形 8">
            <a:hlinkClick r:id="rId9" action="ppaction://hlinksldjump"/>
          </p:cNvPr>
          <p:cNvSpPr/>
          <p:nvPr/>
        </p:nvSpPr>
        <p:spPr>
          <a:xfrm>
            <a:off x="467544" y="836712"/>
            <a:ext cx="8064896" cy="180020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9" action="ppaction://hlinksldjump"/>
          </p:cNvPr>
          <p:cNvSpPr/>
          <p:nvPr/>
        </p:nvSpPr>
        <p:spPr>
          <a:xfrm>
            <a:off x="539552" y="2492896"/>
            <a:ext cx="1152128" cy="576064"/>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0" action="ppaction://hlinksldjump"/>
          </p:cNvPr>
          <p:cNvSpPr/>
          <p:nvPr/>
        </p:nvSpPr>
        <p:spPr>
          <a:xfrm>
            <a:off x="6300192" y="2708920"/>
            <a:ext cx="2304256" cy="36004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3" name="02.mp3">
            <a:hlinkClick r:id="" action="ppaction://media"/>
          </p:cNvPr>
          <p:cNvPicPr>
            <a:picLocks noRot="1" noChangeAspect="1"/>
          </p:cNvPicPr>
          <p:nvPr>
            <a:audioFile r:link="rId1"/>
          </p:nvPr>
        </p:nvPicPr>
        <p:blipFill>
          <a:blip r:embed="rId11" cstate="print"/>
          <a:stretch>
            <a:fillRect/>
          </a:stretch>
        </p:blipFill>
        <p:spPr>
          <a:xfrm>
            <a:off x="9540552" y="1556792"/>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3"/>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3"/>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3"/>
                                        </p:tgtEl>
                                      </p:cBhvr>
                                    </p:cmd>
                                  </p:childTnLst>
                                </p:cTn>
                              </p:par>
                            </p:childTnLst>
                          </p:cTn>
                        </p:par>
                      </p:childTnLst>
                    </p:cTn>
                  </p:par>
                </p:childTnLst>
              </p:cTn>
              <p:nextCondLst>
                <p:cond evt="onClick" delay="0">
                  <p:tgtEl>
                    <p:spTgt spid="28"/>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448876"/>
          </a:xfrm>
          <a:prstGeom prst="rect">
            <a:avLst/>
          </a:prstGeom>
          <a:noFill/>
        </p:spPr>
        <p:txBody>
          <a:bodyPr wrap="square" rtlCol="0">
            <a:spAutoFit/>
          </a:bodyPr>
          <a:lstStyle/>
          <a:p>
            <a:pPr marL="446088" indent="-446088" algn="just">
              <a:lnSpc>
                <a:spcPct val="120000"/>
              </a:lnSpc>
              <a:tabLst>
                <a:tab pos="177800" algn="l"/>
              </a:tabLst>
              <a:defRPr/>
            </a:pPr>
            <a:r>
              <a:rPr lang="en-US" altLang="zh-CN" sz="2600" dirty="0" smtClean="0">
                <a:solidFill>
                  <a:srgbClr val="333333"/>
                </a:solidFill>
                <a:latin typeface="Arial" pitchFamily="34" charset="0"/>
                <a:cs typeface="Arial" pitchFamily="34" charset="0"/>
              </a:rPr>
              <a:t>8. “Typically, depression involves feelings of helplessness, hopelessness, worthlessness and guilt,” Hartoonian said. “The last two — feeling worthless and guilty — are the feelings I battled most.” (Para. 3)</a:t>
            </a:r>
            <a:endParaRPr lang="zh-CN" altLang="en-US" sz="2600" dirty="0" smtClean="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3244463"/>
            <a:ext cx="8104578" cy="609398"/>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Analysis</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842545"/>
            <a:ext cx="8104578" cy="1606274"/>
          </a:xfrm>
          <a:prstGeom prst="rect">
            <a:avLst/>
          </a:prstGeom>
          <a:noFill/>
        </p:spPr>
        <p:txBody>
          <a:bodyPr wrap="square" rtlCol="0">
            <a:spAutoFit/>
          </a:bodyPr>
          <a:lstStyle/>
          <a:p>
            <a:pPr>
              <a:lnSpc>
                <a:spcPct val="120000"/>
              </a:lnSpc>
            </a:pPr>
            <a:r>
              <a:rPr lang="en-US" altLang="zh-CN" sz="2800" dirty="0" smtClean="0">
                <a:solidFill>
                  <a:srgbClr val="0C9CDB"/>
                </a:solidFill>
                <a:latin typeface="Arial" pitchFamily="34" charset="0"/>
                <a:cs typeface="Arial" pitchFamily="34" charset="0"/>
              </a:rPr>
              <a:t>The author uses three parallel words with the same word-building features to emphasize rhetorically the despair from depression.</a:t>
            </a:r>
            <a:endParaRPr lang="en-US" altLang="zh-CN" sz="2600" dirty="0">
              <a:solidFill>
                <a:srgbClr val="0C9CDB"/>
              </a:solidFill>
              <a:latin typeface="Arial" pitchFamily="34" charset="0"/>
              <a:cs typeface="Arial" pitchFamily="34" charset="0"/>
            </a:endParaRP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448876"/>
          </a:xfrm>
          <a:prstGeom prst="rect">
            <a:avLst/>
          </a:prstGeom>
          <a:noFill/>
        </p:spPr>
        <p:txBody>
          <a:bodyPr wrap="square" rtlCol="0">
            <a:spAutoFit/>
          </a:bodyPr>
          <a:lstStyle/>
          <a:p>
            <a:pPr marL="446088" indent="-446088" algn="just">
              <a:lnSpc>
                <a:spcPct val="120000"/>
              </a:lnSpc>
              <a:tabLst>
                <a:tab pos="177800" algn="l"/>
              </a:tabLst>
              <a:defRPr/>
            </a:pPr>
            <a:r>
              <a:rPr lang="en-US" altLang="zh-CN" sz="2600" dirty="0" smtClean="0">
                <a:solidFill>
                  <a:srgbClr val="333333"/>
                </a:solidFill>
                <a:latin typeface="Arial" pitchFamily="34" charset="0"/>
                <a:cs typeface="Arial" pitchFamily="34" charset="0"/>
              </a:rPr>
              <a:t>8. “Typically, depression involves feelings of helplessness, hopelessness, worthlessness and guilt,” Hartoonian said. “The last two — feeling worthless and guilty — are the feelings I battled most.” (Para. 3)</a:t>
            </a:r>
            <a:endParaRPr lang="zh-CN" altLang="en-US" sz="2600" dirty="0" smtClean="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3244463"/>
            <a:ext cx="8104578" cy="609398"/>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Translation</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842545"/>
            <a:ext cx="8104578" cy="1384995"/>
          </a:xfrm>
          <a:prstGeom prst="rect">
            <a:avLst/>
          </a:prstGeom>
          <a:noFill/>
        </p:spPr>
        <p:txBody>
          <a:bodyPr wrap="square" rtlCol="0">
            <a:spAutoFit/>
          </a:bodyPr>
          <a:lstStyle/>
          <a:p>
            <a:r>
              <a:rPr lang="zh-CN" altLang="en-US" sz="2800" dirty="0" smtClean="0"/>
              <a:t>“一般说来，抑郁让人感到无助、无望、无用和自责，”哈图年说，“无用和自责这后两种感觉最困扰我。”</a:t>
            </a:r>
            <a:endParaRPr lang="zh-CN" altLang="en-US" sz="2800" dirty="0"/>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446088" indent="-446088"/>
            <a:r>
              <a:rPr lang="en-US" altLang="zh-CN" sz="2800" dirty="0" smtClean="0">
                <a:solidFill>
                  <a:srgbClr val="333333"/>
                </a:solidFill>
                <a:latin typeface="Arial" pitchFamily="34" charset="0"/>
                <a:cs typeface="Arial" pitchFamily="34" charset="0"/>
              </a:rPr>
              <a:t>9. </a:t>
            </a:r>
            <a:r>
              <a:rPr lang="en-US" altLang="zh-CN" sz="2800" dirty="0" smtClean="0">
                <a:solidFill>
                  <a:srgbClr val="F79646"/>
                </a:solidFill>
                <a:latin typeface="Arial" pitchFamily="34" charset="0"/>
                <a:cs typeface="Arial" pitchFamily="34" charset="0"/>
              </a:rPr>
              <a:t>be stuck in </a:t>
            </a:r>
            <a:r>
              <a:rPr lang="en-US" altLang="zh-CN" sz="2800" dirty="0" smtClean="0">
                <a:solidFill>
                  <a:srgbClr val="333333"/>
                </a:solidFill>
                <a:latin typeface="Arial" pitchFamily="34" charset="0"/>
                <a:cs typeface="Arial" pitchFamily="34" charset="0"/>
              </a:rPr>
              <a:t>(Para. 3): to be trapped in; to be tied to</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266981"/>
            <a:ext cx="7777028" cy="954107"/>
          </a:xfrm>
          <a:prstGeom prst="rect">
            <a:avLst/>
          </a:prstGeom>
          <a:noFill/>
        </p:spPr>
        <p:txBody>
          <a:bodyPr wrap="square" rtlCol="0">
            <a:spAutoFit/>
          </a:bodyPr>
          <a:lstStyle/>
          <a:p>
            <a:r>
              <a:rPr lang="zh-CN" altLang="en-US" sz="2800" dirty="0" smtClean="0">
                <a:solidFill>
                  <a:srgbClr val="333333"/>
                </a:solidFill>
                <a:latin typeface="Arial" pitchFamily="34" charset="0"/>
                <a:cs typeface="Arial" pitchFamily="34" charset="0"/>
              </a:rPr>
              <a:t>他也许陷入了对幸福的追求过程，而不是真的幸福。</a:t>
            </a:r>
            <a:endParaRPr lang="en-US" altLang="zh-CN" sz="2800" dirty="0">
              <a:solidFill>
                <a:srgbClr val="333333"/>
              </a:solidFill>
              <a:latin typeface="Arial" pitchFamily="34" charset="0"/>
              <a:cs typeface="Arial" pitchFamily="34" charset="0"/>
            </a:endParaRPr>
          </a:p>
        </p:txBody>
      </p:sp>
      <p:sp>
        <p:nvSpPr>
          <p:cNvPr id="15" name="TextBox 14"/>
          <p:cNvSpPr txBox="1"/>
          <p:nvPr/>
        </p:nvSpPr>
        <p:spPr>
          <a:xfrm>
            <a:off x="539388" y="4275093"/>
            <a:ext cx="8281084" cy="954107"/>
          </a:xfrm>
          <a:prstGeom prst="rect">
            <a:avLst/>
          </a:prstGeom>
          <a:noFill/>
        </p:spPr>
        <p:txBody>
          <a:bodyPr wrap="square" rtlCol="0">
            <a:spAutoFit/>
          </a:bodyPr>
          <a:lstStyle/>
          <a:p>
            <a:pPr marL="357188"/>
            <a:r>
              <a:rPr lang="en-US" altLang="zh-CN" sz="2800" dirty="0" smtClean="0">
                <a:solidFill>
                  <a:srgbClr val="333333"/>
                </a:solidFill>
                <a:latin typeface="Arial" pitchFamily="34" charset="0"/>
                <a:cs typeface="Arial" pitchFamily="34" charset="0"/>
              </a:rPr>
              <a:t>He may </a:t>
            </a:r>
            <a:r>
              <a:rPr lang="en-US" altLang="zh-CN" sz="2800" dirty="0" smtClean="0">
                <a:solidFill>
                  <a:srgbClr val="F79646"/>
                </a:solidFill>
                <a:latin typeface="Arial" pitchFamily="34" charset="0"/>
                <a:cs typeface="Arial" pitchFamily="34" charset="0"/>
              </a:rPr>
              <a:t>be stuck in </a:t>
            </a:r>
            <a:r>
              <a:rPr lang="en-US" altLang="zh-CN" sz="2800" dirty="0" smtClean="0">
                <a:solidFill>
                  <a:srgbClr val="333333"/>
                </a:solidFill>
                <a:latin typeface="Arial" pitchFamily="34" charset="0"/>
                <a:cs typeface="Arial" pitchFamily="34" charset="0"/>
              </a:rPr>
              <a:t>the pursuit of happiness and not truly happy.</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346531"/>
            <a:ext cx="452775" cy="452775"/>
          </a:xfrm>
          <a:prstGeom prst="rect">
            <a:avLst/>
          </a:prstGeom>
          <a:noFill/>
        </p:spPr>
      </p:pic>
      <p:sp>
        <p:nvSpPr>
          <p:cNvPr id="8" name="TextBox 7"/>
          <p:cNvSpPr txBox="1"/>
          <p:nvPr/>
        </p:nvSpPr>
        <p:spPr>
          <a:xfrm>
            <a:off x="539388" y="1785500"/>
            <a:ext cx="8104578" cy="1384995"/>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The reason you may </a:t>
            </a:r>
            <a:r>
              <a:rPr lang="en-US" altLang="zh-CN" sz="2800" dirty="0" smtClean="0">
                <a:solidFill>
                  <a:srgbClr val="F79646"/>
                </a:solidFill>
                <a:latin typeface="Arial" pitchFamily="34" charset="0"/>
                <a:cs typeface="Arial" pitchFamily="34" charset="0"/>
              </a:rPr>
              <a:t>be stuck in </a:t>
            </a:r>
            <a:r>
              <a:rPr lang="en-US" altLang="zh-CN" sz="2800" dirty="0" smtClean="0">
                <a:solidFill>
                  <a:srgbClr val="333333"/>
                </a:solidFill>
                <a:latin typeface="Arial" pitchFamily="34" charset="0"/>
                <a:cs typeface="Arial" pitchFamily="34" charset="0"/>
              </a:rPr>
              <a:t>a negative thought pattern right now is that at some point, you chose it. </a:t>
            </a:r>
            <a:endParaRPr lang="en-US" altLang="zh-CN" sz="2800" dirty="0">
              <a:solidFill>
                <a:srgbClr val="333333"/>
              </a:solidFill>
              <a:latin typeface="Arial" pitchFamily="34" charset="0"/>
              <a:cs typeface="Arial" pitchFamily="34" charset="0"/>
            </a:endParaRPr>
          </a:p>
        </p:txBody>
      </p:sp>
      <p:sp>
        <p:nvSpPr>
          <p:cNvPr id="9" name="矩形 8"/>
          <p:cNvSpPr/>
          <p:nvPr/>
        </p:nvSpPr>
        <p:spPr>
          <a:xfrm>
            <a:off x="0" y="836712"/>
            <a:ext cx="9144000" cy="52037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81147"/>
          </a:xfrm>
          <a:prstGeom prst="rect">
            <a:avLst/>
          </a:prstGeom>
          <a:noFill/>
        </p:spPr>
        <p:txBody>
          <a:bodyPr wrap="square" rtlCol="0">
            <a:spAutoFit/>
          </a:bodyPr>
          <a:lstStyle/>
          <a:p>
            <a:pPr marL="534988" indent="-534988" algn="just">
              <a:lnSpc>
                <a:spcPct val="120000"/>
              </a:lnSpc>
              <a:tabLst>
                <a:tab pos="177800" algn="l"/>
              </a:tabLst>
              <a:defRPr/>
            </a:pPr>
            <a:r>
              <a:rPr lang="en-US" altLang="zh-CN" sz="2400" dirty="0" smtClean="0">
                <a:solidFill>
                  <a:srgbClr val="333333"/>
                </a:solidFill>
                <a:latin typeface="Arial" pitchFamily="34" charset="0"/>
                <a:cs typeface="Arial" pitchFamily="34" charset="0"/>
              </a:rPr>
              <a:t>10. </a:t>
            </a:r>
            <a:r>
              <a:rPr lang="en-US" altLang="zh-CN" sz="2400" dirty="0" smtClean="0">
                <a:latin typeface="Arial" pitchFamily="34" charset="0"/>
                <a:cs typeface="Arial" pitchFamily="34" charset="0"/>
              </a:rPr>
              <a:t>The fear of being labeled and perceived differently kept him from talking about it and from seeking help and treatment. (Para. 4)</a:t>
            </a:r>
            <a:endParaRPr lang="zh-CN" altLang="en-US" sz="2400" dirty="0" smtClean="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204864"/>
            <a:ext cx="8104578" cy="494751"/>
          </a:xfrm>
          <a:prstGeom prst="rect">
            <a:avLst/>
          </a:prstGeom>
          <a:noFill/>
        </p:spPr>
        <p:txBody>
          <a:bodyPr wrap="square" rtlCol="0">
            <a:spAutoFit/>
          </a:bodyPr>
          <a:lstStyle/>
          <a:p>
            <a:pPr>
              <a:lnSpc>
                <a:spcPct val="120000"/>
              </a:lnSpc>
              <a:defRPr/>
            </a:pPr>
            <a:r>
              <a:rPr lang="en-US" altLang="zh-CN" sz="2400" b="1" dirty="0" smtClean="0">
                <a:solidFill>
                  <a:srgbClr val="0C9CDB"/>
                </a:solidFill>
                <a:latin typeface="Arial" pitchFamily="34" charset="0"/>
                <a:ea typeface="宋体" pitchFamily="2" charset="-122"/>
                <a:cs typeface="Arial" pitchFamily="34" charset="0"/>
              </a:rPr>
              <a:t>[Paraphrase]:</a:t>
            </a:r>
          </a:p>
        </p:txBody>
      </p:sp>
      <p:sp>
        <p:nvSpPr>
          <p:cNvPr id="11" name="TextBox 10"/>
          <p:cNvSpPr txBox="1"/>
          <p:nvPr/>
        </p:nvSpPr>
        <p:spPr>
          <a:xfrm>
            <a:off x="539388" y="2802946"/>
            <a:ext cx="8104578" cy="1381147"/>
          </a:xfrm>
          <a:prstGeom prst="rect">
            <a:avLst/>
          </a:prstGeom>
          <a:noFill/>
        </p:spPr>
        <p:txBody>
          <a:bodyPr wrap="square" rtlCol="0">
            <a:spAutoFit/>
          </a:bodyPr>
          <a:lstStyle/>
          <a:p>
            <a:pPr>
              <a:lnSpc>
                <a:spcPct val="120000"/>
              </a:lnSpc>
            </a:pPr>
            <a:r>
              <a:rPr lang="en-US" altLang="zh-CN" sz="2400" dirty="0" smtClean="0">
                <a:solidFill>
                  <a:srgbClr val="0C9CDB"/>
                </a:solidFill>
                <a:latin typeface="Arial" pitchFamily="34" charset="0"/>
                <a:cs typeface="Arial" pitchFamily="34" charset="0"/>
              </a:rPr>
              <a:t>Just because he was afraid of being considered weird and recognized as such, he didn’t dare to talk to anyone about his problem, find help from others, or see a therapist.</a:t>
            </a:r>
            <a:endParaRPr lang="en-US" altLang="zh-CN" sz="2400" dirty="0">
              <a:solidFill>
                <a:srgbClr val="0C9CDB"/>
              </a:solidFill>
              <a:latin typeface="Arial" pitchFamily="34" charset="0"/>
              <a:cs typeface="Arial" pitchFamily="34" charset="0"/>
            </a:endParaRP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39388" y="4293096"/>
            <a:ext cx="8104578" cy="494751"/>
          </a:xfrm>
          <a:prstGeom prst="rect">
            <a:avLst/>
          </a:prstGeom>
          <a:noFill/>
        </p:spPr>
        <p:txBody>
          <a:bodyPr wrap="square" rtlCol="0">
            <a:spAutoFit/>
          </a:bodyPr>
          <a:lstStyle/>
          <a:p>
            <a:pPr>
              <a:lnSpc>
                <a:spcPct val="120000"/>
              </a:lnSpc>
              <a:defRPr/>
            </a:pPr>
            <a:r>
              <a:rPr lang="en-US" altLang="zh-CN" sz="2400" b="1" dirty="0" smtClean="0">
                <a:solidFill>
                  <a:srgbClr val="0C9CDB"/>
                </a:solidFill>
                <a:latin typeface="Arial" pitchFamily="34" charset="0"/>
                <a:ea typeface="宋体" pitchFamily="2" charset="-122"/>
                <a:cs typeface="Arial" pitchFamily="34" charset="0"/>
              </a:rPr>
              <a:t>[</a:t>
            </a:r>
            <a:r>
              <a:rPr lang="en-US" altLang="zh-CN" sz="2400" b="1" dirty="0" smtClean="0">
                <a:solidFill>
                  <a:srgbClr val="0C9CDB"/>
                </a:solidFill>
                <a:latin typeface="Arial" pitchFamily="34" charset="0"/>
                <a:cs typeface="Arial" pitchFamily="34" charset="0"/>
              </a:rPr>
              <a:t>Translation</a:t>
            </a:r>
            <a:r>
              <a:rPr lang="en-US" altLang="zh-CN" sz="2400" b="1" dirty="0" smtClean="0">
                <a:solidFill>
                  <a:srgbClr val="0C9CDB"/>
                </a:solidFill>
                <a:latin typeface="Arial" pitchFamily="34" charset="0"/>
                <a:ea typeface="宋体" pitchFamily="2" charset="-122"/>
                <a:cs typeface="Arial" pitchFamily="34" charset="0"/>
              </a:rPr>
              <a:t>]:</a:t>
            </a:r>
          </a:p>
        </p:txBody>
      </p:sp>
      <p:sp>
        <p:nvSpPr>
          <p:cNvPr id="12" name="TextBox 11"/>
          <p:cNvSpPr txBox="1"/>
          <p:nvPr/>
        </p:nvSpPr>
        <p:spPr>
          <a:xfrm>
            <a:off x="539388" y="4891178"/>
            <a:ext cx="8104578" cy="934679"/>
          </a:xfrm>
          <a:prstGeom prst="rect">
            <a:avLst/>
          </a:prstGeom>
          <a:noFill/>
        </p:spPr>
        <p:txBody>
          <a:bodyPr wrap="square" rtlCol="0">
            <a:spAutoFit/>
          </a:bodyPr>
          <a:lstStyle/>
          <a:p>
            <a:pPr>
              <a:lnSpc>
                <a:spcPct val="120000"/>
              </a:lnSpc>
            </a:pPr>
            <a:r>
              <a:rPr lang="zh-CN" altLang="en-US" sz="2400" dirty="0" smtClean="0">
                <a:latin typeface="Arial" pitchFamily="34" charset="0"/>
                <a:cs typeface="Arial" pitchFamily="34" charset="0"/>
              </a:rPr>
              <a:t>因为害怕自己被别人归入异类、另眼对待，哈图年不敢谈论他的抑郁，也不敢寻求帮助和治疗。</a:t>
            </a:r>
            <a:endParaRPr lang="en-US" altLang="zh-CN" sz="2400" dirty="0">
              <a:solidFill>
                <a:srgbClr val="0C9CDB"/>
              </a:solidFill>
              <a:latin typeface="Arial" pitchFamily="34" charset="0"/>
              <a:cs typeface="Arial" pitchFamily="34" charset="0"/>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Top)">
                                      <p:cBhvr>
                                        <p:cTn id="22" dur="500"/>
                                        <p:tgtEl>
                                          <p:spTgt spid="12"/>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P spid="8"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534988" indent="-534988">
              <a:tabLst>
                <a:tab pos="534988" algn="l"/>
              </a:tabLst>
            </a:pPr>
            <a:r>
              <a:rPr lang="en-US" altLang="zh-CN" sz="2800" dirty="0" smtClean="0">
                <a:solidFill>
                  <a:srgbClr val="333333"/>
                </a:solidFill>
                <a:latin typeface="Arial" pitchFamily="34" charset="0"/>
                <a:cs typeface="Arial" pitchFamily="34" charset="0"/>
              </a:rPr>
              <a:t>11. </a:t>
            </a:r>
            <a:r>
              <a:rPr lang="en-US" altLang="zh-CN" sz="2800" dirty="0" smtClean="0">
                <a:solidFill>
                  <a:srgbClr val="F79646"/>
                </a:solidFill>
                <a:latin typeface="Arial" pitchFamily="34" charset="0"/>
                <a:cs typeface="Arial" pitchFamily="34" charset="0"/>
              </a:rPr>
              <a:t>perceive </a:t>
            </a:r>
            <a:r>
              <a:rPr lang="en-US" altLang="zh-CN" sz="2800" dirty="0" smtClean="0">
                <a:solidFill>
                  <a:srgbClr val="333333"/>
                </a:solidFill>
                <a:latin typeface="Arial" pitchFamily="34" charset="0"/>
                <a:cs typeface="Arial" pitchFamily="34" charset="0"/>
              </a:rPr>
              <a:t>(Para. 4):</a:t>
            </a:r>
            <a:r>
              <a:rPr lang="en-US" altLang="zh-CN" sz="2800" dirty="0" smtClean="0">
                <a:solidFill>
                  <a:srgbClr val="F79646"/>
                </a:solidFill>
                <a:latin typeface="Arial" pitchFamily="34" charset="0"/>
                <a:cs typeface="Arial" pitchFamily="34" charset="0"/>
              </a:rPr>
              <a:t>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to understand or think of sb./sth. in a particular way</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266981"/>
            <a:ext cx="7777028" cy="954107"/>
          </a:xfrm>
          <a:prstGeom prst="rect">
            <a:avLst/>
          </a:prstGeom>
          <a:noFill/>
        </p:spPr>
        <p:txBody>
          <a:bodyPr wrap="square" rtlCol="0">
            <a:spAutoFit/>
          </a:bodyPr>
          <a:lstStyle/>
          <a:p>
            <a:r>
              <a:rPr lang="zh-CN" altLang="en-US" sz="2800" dirty="0" smtClean="0"/>
              <a:t>你如何面对并理解这些挑战将决定你整个过程的压力与焦虑。</a:t>
            </a:r>
            <a:endParaRPr lang="en-US" altLang="zh-CN" sz="2800" dirty="0"/>
          </a:p>
        </p:txBody>
      </p:sp>
      <p:sp>
        <p:nvSpPr>
          <p:cNvPr id="15" name="TextBox 14"/>
          <p:cNvSpPr txBox="1"/>
          <p:nvPr/>
        </p:nvSpPr>
        <p:spPr>
          <a:xfrm>
            <a:off x="539388" y="4275093"/>
            <a:ext cx="8281084" cy="1384995"/>
          </a:xfrm>
          <a:prstGeom prst="rect">
            <a:avLst/>
          </a:prstGeom>
          <a:noFill/>
        </p:spPr>
        <p:txBody>
          <a:bodyPr wrap="square" rtlCol="0">
            <a:spAutoFit/>
          </a:bodyPr>
          <a:lstStyle/>
          <a:p>
            <a:pPr marL="357188"/>
            <a:r>
              <a:rPr lang="en-US" altLang="zh-CN" sz="2800" dirty="0" smtClean="0">
                <a:solidFill>
                  <a:srgbClr val="333333"/>
                </a:solidFill>
                <a:latin typeface="Arial" pitchFamily="34" charset="0"/>
                <a:cs typeface="Arial" pitchFamily="34" charset="0"/>
              </a:rPr>
              <a:t>How you face and </a:t>
            </a:r>
            <a:r>
              <a:rPr lang="en-US" altLang="zh-CN" sz="2800" dirty="0" smtClean="0">
                <a:solidFill>
                  <a:srgbClr val="F79646"/>
                </a:solidFill>
                <a:latin typeface="Arial" pitchFamily="34" charset="0"/>
                <a:cs typeface="Arial" pitchFamily="34" charset="0"/>
              </a:rPr>
              <a:t>perceive</a:t>
            </a:r>
            <a:r>
              <a:rPr lang="en-US" altLang="zh-CN" sz="2800" dirty="0" smtClean="0">
                <a:solidFill>
                  <a:srgbClr val="333333"/>
                </a:solidFill>
                <a:latin typeface="Arial" pitchFamily="34" charset="0"/>
                <a:cs typeface="Arial" pitchFamily="34" charset="0"/>
              </a:rPr>
              <a:t> these challenges will determine your stress and anxiety levels throughout this process.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346531"/>
            <a:ext cx="452775" cy="452775"/>
          </a:xfrm>
          <a:prstGeom prst="rect">
            <a:avLst/>
          </a:prstGeom>
          <a:noFill/>
        </p:spPr>
      </p:pic>
      <p:sp>
        <p:nvSpPr>
          <p:cNvPr id="8" name="TextBox 7"/>
          <p:cNvSpPr txBox="1"/>
          <p:nvPr/>
        </p:nvSpPr>
        <p:spPr>
          <a:xfrm>
            <a:off x="539388" y="1785500"/>
            <a:ext cx="8104578" cy="1384995"/>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Experts believe that this dream reflects your anxieties about your appearance or how others </a:t>
            </a:r>
            <a:r>
              <a:rPr lang="en-US" altLang="zh-CN" sz="2800" dirty="0" smtClean="0">
                <a:solidFill>
                  <a:srgbClr val="F79646"/>
                </a:solidFill>
                <a:latin typeface="Arial" pitchFamily="34" charset="0"/>
                <a:cs typeface="Arial" pitchFamily="34" charset="0"/>
              </a:rPr>
              <a:t>perceive</a:t>
            </a:r>
            <a:r>
              <a:rPr lang="en-US" altLang="zh-CN" sz="2800" dirty="0" smtClean="0">
                <a:solidFill>
                  <a:srgbClr val="333333"/>
                </a:solidFill>
                <a:latin typeface="Arial" pitchFamily="34" charset="0"/>
                <a:cs typeface="Arial" pitchFamily="34" charset="0"/>
              </a:rPr>
              <a:t> you. </a:t>
            </a:r>
            <a:endParaRPr lang="en-US" altLang="zh-CN" sz="2800" dirty="0">
              <a:solidFill>
                <a:srgbClr val="333333"/>
              </a:solidFill>
              <a:latin typeface="Arial" pitchFamily="34" charset="0"/>
              <a:cs typeface="Arial" pitchFamily="34" charset="0"/>
            </a:endParaRPr>
          </a:p>
        </p:txBody>
      </p:sp>
      <p:sp>
        <p:nvSpPr>
          <p:cNvPr id="9" name="矩形 8"/>
          <p:cNvSpPr/>
          <p:nvPr/>
        </p:nvSpPr>
        <p:spPr>
          <a:xfrm>
            <a:off x="0" y="764704"/>
            <a:ext cx="9144000" cy="52757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r>
              <a:rPr lang="en-US" altLang="zh-CN" sz="2800" b="1" dirty="0" smtClean="0">
                <a:solidFill>
                  <a:srgbClr val="0C9CDB"/>
                </a:solidFill>
                <a:latin typeface="Arial" pitchFamily="34" charset="0"/>
                <a:cs typeface="Arial" pitchFamily="34" charset="0"/>
              </a:rPr>
              <a:t>Collocations:</a:t>
            </a:r>
            <a:endParaRPr lang="en-US" altLang="zh-CN" sz="2800" b="1" dirty="0">
              <a:solidFill>
                <a:srgbClr val="0C9CDB"/>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39388" y="1412776"/>
            <a:ext cx="4248636" cy="2630144"/>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itchFamily="34" charset="0"/>
                <a:cs typeface="Arial" pitchFamily="34" charset="0"/>
              </a:rPr>
              <a:t>dimly/vaguely </a:t>
            </a:r>
            <a:r>
              <a:rPr lang="en-US" altLang="zh-CN" sz="2800" dirty="0" smtClean="0">
                <a:solidFill>
                  <a:srgbClr val="F79646"/>
                </a:solidFill>
                <a:latin typeface="Arial" pitchFamily="34" charset="0"/>
                <a:cs typeface="Arial" pitchFamily="34" charset="0"/>
              </a:rPr>
              <a:t>perceive</a:t>
            </a:r>
          </a:p>
          <a:p>
            <a:pPr>
              <a:lnSpc>
                <a:spcPct val="120000"/>
              </a:lnSpc>
            </a:pPr>
            <a:r>
              <a:rPr lang="en-US" altLang="zh-CN" sz="2800" dirty="0" smtClean="0">
                <a:solidFill>
                  <a:srgbClr val="333333"/>
                </a:solidFill>
                <a:latin typeface="Arial" pitchFamily="34" charset="0"/>
                <a:cs typeface="Arial" pitchFamily="34" charset="0"/>
              </a:rPr>
              <a:t>distinctly/plainly </a:t>
            </a:r>
            <a:r>
              <a:rPr lang="en-US" altLang="zh-CN" sz="2800" dirty="0" smtClean="0">
                <a:solidFill>
                  <a:srgbClr val="F79646"/>
                </a:solidFill>
                <a:latin typeface="Arial" pitchFamily="34" charset="0"/>
                <a:cs typeface="Arial" pitchFamily="34" charset="0"/>
              </a:rPr>
              <a:t>perceive</a:t>
            </a:r>
          </a:p>
          <a:p>
            <a:pPr>
              <a:lnSpc>
                <a:spcPct val="120000"/>
              </a:lnSpc>
            </a:pPr>
            <a:r>
              <a:rPr lang="en-US" altLang="zh-CN" sz="2800" dirty="0" smtClean="0">
                <a:solidFill>
                  <a:srgbClr val="333333"/>
                </a:solidFill>
                <a:latin typeface="Arial" pitchFamily="34" charset="0"/>
                <a:cs typeface="Arial" pitchFamily="34" charset="0"/>
              </a:rPr>
              <a:t>easily </a:t>
            </a:r>
            <a:r>
              <a:rPr lang="en-US" altLang="zh-CN" sz="2800" dirty="0" smtClean="0">
                <a:solidFill>
                  <a:srgbClr val="F79646"/>
                </a:solidFill>
                <a:latin typeface="Arial" pitchFamily="34" charset="0"/>
                <a:cs typeface="Arial" pitchFamily="34" charset="0"/>
              </a:rPr>
              <a:t>perceive</a:t>
            </a:r>
          </a:p>
          <a:p>
            <a:pPr>
              <a:lnSpc>
                <a:spcPct val="120000"/>
              </a:lnSpc>
            </a:pPr>
            <a:r>
              <a:rPr lang="en-US" altLang="zh-CN" sz="2800" dirty="0" smtClean="0">
                <a:solidFill>
                  <a:srgbClr val="333333"/>
                </a:solidFill>
                <a:latin typeface="Arial" pitchFamily="34" charset="0"/>
                <a:cs typeface="Arial" pitchFamily="34" charset="0"/>
              </a:rPr>
              <a:t>gradually </a:t>
            </a:r>
            <a:r>
              <a:rPr lang="en-US" altLang="zh-CN" sz="2800" dirty="0" smtClean="0">
                <a:solidFill>
                  <a:srgbClr val="F79646"/>
                </a:solidFill>
                <a:latin typeface="Arial" pitchFamily="34" charset="0"/>
                <a:cs typeface="Arial" pitchFamily="34" charset="0"/>
              </a:rPr>
              <a:t>perceive</a:t>
            </a:r>
          </a:p>
          <a:p>
            <a:pPr>
              <a:lnSpc>
                <a:spcPct val="120000"/>
              </a:lnSpc>
            </a:pPr>
            <a:r>
              <a:rPr lang="en-US" altLang="zh-CN" sz="2800" dirty="0" smtClean="0">
                <a:solidFill>
                  <a:srgbClr val="333333"/>
                </a:solidFill>
                <a:latin typeface="Arial" pitchFamily="34" charset="0"/>
                <a:cs typeface="Arial" pitchFamily="34" charset="0"/>
              </a:rPr>
              <a:t>instinctively </a:t>
            </a:r>
            <a:r>
              <a:rPr lang="en-US" altLang="zh-CN" sz="2800" dirty="0" smtClean="0">
                <a:solidFill>
                  <a:srgbClr val="F79646"/>
                </a:solidFill>
                <a:latin typeface="Arial" pitchFamily="34" charset="0"/>
                <a:cs typeface="Arial" pitchFamily="34" charset="0"/>
              </a:rPr>
              <a:t>perceive</a:t>
            </a:r>
            <a:endParaRPr lang="en-US" altLang="zh-CN" sz="2800" dirty="0">
              <a:solidFill>
                <a:srgbClr val="F79646"/>
              </a:solidFill>
              <a:latin typeface="Arial" pitchFamily="34" charset="0"/>
              <a:cs typeface="Arial" pitchFamily="34" charset="0"/>
            </a:endParaRPr>
          </a:p>
        </p:txBody>
      </p:sp>
      <p:sp>
        <p:nvSpPr>
          <p:cNvPr id="17" name="TextBox 16"/>
          <p:cNvSpPr txBox="1"/>
          <p:nvPr/>
        </p:nvSpPr>
        <p:spPr>
          <a:xfrm>
            <a:off x="3347864" y="1412776"/>
            <a:ext cx="4608512" cy="2677656"/>
          </a:xfrm>
          <a:prstGeom prst="rect">
            <a:avLst/>
          </a:prstGeom>
          <a:noFill/>
        </p:spPr>
        <p:txBody>
          <a:bodyPr wrap="square" rtlCol="0">
            <a:spAutoFit/>
          </a:bodyPr>
          <a:lstStyle/>
          <a:p>
            <a:pPr indent="1160463">
              <a:lnSpc>
                <a:spcPct val="120000"/>
              </a:lnSpc>
            </a:pPr>
            <a:r>
              <a:rPr lang="zh-CN" altLang="en-US" sz="2800" dirty="0" smtClean="0">
                <a:solidFill>
                  <a:srgbClr val="F79646"/>
                </a:solidFill>
              </a:rPr>
              <a:t>隐约感觉到</a:t>
            </a:r>
            <a:endParaRPr lang="en-US" altLang="zh-CN" sz="2800" dirty="0" smtClean="0">
              <a:solidFill>
                <a:srgbClr val="F79646"/>
              </a:solidFill>
            </a:endParaRPr>
          </a:p>
          <a:p>
            <a:pPr indent="1527175">
              <a:lnSpc>
                <a:spcPct val="120000"/>
              </a:lnSpc>
            </a:pPr>
            <a:r>
              <a:rPr lang="zh-CN" altLang="en-US" sz="2800" dirty="0" smtClean="0">
                <a:solidFill>
                  <a:srgbClr val="F79646"/>
                </a:solidFill>
              </a:rPr>
              <a:t>清楚地感觉到</a:t>
            </a:r>
            <a:endParaRPr lang="en-US" altLang="zh-CN" sz="2800" dirty="0" smtClean="0">
              <a:solidFill>
                <a:srgbClr val="F79646"/>
              </a:solidFill>
            </a:endParaRPr>
          </a:p>
          <a:p>
            <a:pPr>
              <a:lnSpc>
                <a:spcPct val="120000"/>
              </a:lnSpc>
            </a:pPr>
            <a:r>
              <a:rPr lang="zh-CN" altLang="en-US" sz="2800" dirty="0" smtClean="0">
                <a:solidFill>
                  <a:srgbClr val="F79646"/>
                </a:solidFill>
              </a:rPr>
              <a:t>轻易地看出</a:t>
            </a:r>
            <a:endParaRPr lang="en-US" altLang="zh-CN" sz="2800" dirty="0" smtClean="0">
              <a:solidFill>
                <a:srgbClr val="F79646"/>
              </a:solidFill>
            </a:endParaRPr>
          </a:p>
          <a:p>
            <a:pPr indent="534988">
              <a:lnSpc>
                <a:spcPct val="120000"/>
              </a:lnSpc>
            </a:pPr>
            <a:r>
              <a:rPr lang="zh-CN" altLang="en-US" sz="2800" dirty="0" smtClean="0">
                <a:solidFill>
                  <a:srgbClr val="F79646"/>
                </a:solidFill>
              </a:rPr>
              <a:t>逐渐领悟到</a:t>
            </a:r>
            <a:endParaRPr lang="en-US" altLang="zh-CN" sz="2800" dirty="0" smtClean="0">
              <a:solidFill>
                <a:srgbClr val="F79646"/>
              </a:solidFill>
            </a:endParaRPr>
          </a:p>
          <a:p>
            <a:pPr indent="892175">
              <a:lnSpc>
                <a:spcPct val="120000"/>
              </a:lnSpc>
            </a:pPr>
            <a:r>
              <a:rPr lang="zh-CN" altLang="en-US" sz="2800" dirty="0" smtClean="0">
                <a:solidFill>
                  <a:srgbClr val="F79646"/>
                </a:solidFill>
              </a:rPr>
              <a:t>凭直觉感到</a:t>
            </a:r>
            <a:endParaRPr lang="en-US" altLang="zh-CN" sz="2800" dirty="0">
              <a:solidFill>
                <a:srgbClr val="F79646"/>
              </a:solidFill>
            </a:endParaRPr>
          </a:p>
        </p:txBody>
      </p:sp>
      <p:sp>
        <p:nvSpPr>
          <p:cNvPr id="18" name="矩形 17"/>
          <p:cNvSpPr/>
          <p:nvPr/>
        </p:nvSpPr>
        <p:spPr>
          <a:xfrm>
            <a:off x="0" y="1484784"/>
            <a:ext cx="449999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79512" y="1988840"/>
            <a:ext cx="453650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79512" y="2492896"/>
            <a:ext cx="295232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9512" y="2996952"/>
            <a:ext cx="360040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79512" y="3501008"/>
            <a:ext cx="388843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slide(fromLeft)">
                                      <p:cBhvr>
                                        <p:cTn id="7" dur="500"/>
                                        <p:tgtEl>
                                          <p:spTgt spid="17">
                                            <p:txEl>
                                              <p:pRg st="0" end="0"/>
                                            </p:txEl>
                                          </p:spTgt>
                                        </p:tgtEl>
                                      </p:cBhvr>
                                    </p:animEffect>
                                  </p:childTnLst>
                                </p:cTn>
                              </p:par>
                              <p:par>
                                <p:cTn id="8" presetID="1" presetClass="exit"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0" restart="whenNotActive" fill="hold" evtFilter="cancelBubble" nodeType="interactiveSeq">
                <p:stCondLst>
                  <p:cond evt="onClick" delay="0">
                    <p:tgtEl>
                      <p:spTgt spid="19"/>
                    </p:tgtEl>
                  </p:cond>
                </p:stCondLst>
                <p:endSync evt="end" delay="0">
                  <p:rtn val="all"/>
                </p:endSync>
                <p:childTnLst>
                  <p:par>
                    <p:cTn id="11" fill="hold">
                      <p:stCondLst>
                        <p:cond delay="0"/>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slide(fromLeft)">
                                      <p:cBhvr>
                                        <p:cTn id="15" dur="500"/>
                                        <p:tgtEl>
                                          <p:spTgt spid="17">
                                            <p:txEl>
                                              <p:pRg st="1" end="1"/>
                                            </p:txEl>
                                          </p:spTgt>
                                        </p:tgtEl>
                                      </p:cBhvr>
                                    </p:animEffect>
                                  </p:childTnLst>
                                </p:cTn>
                              </p:par>
                              <p:par>
                                <p:cTn id="16" presetID="1" presetClass="exit"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18" restart="whenNotActive" fill="hold" evtFilter="cancelBubble" nodeType="interactiveSeq">
                <p:stCondLst>
                  <p:cond evt="onClick" delay="0">
                    <p:tgtEl>
                      <p:spTgt spid="21"/>
                    </p:tgtEl>
                  </p:cond>
                </p:stCondLst>
                <p:endSync evt="end" delay="0">
                  <p:rtn val="all"/>
                </p:endSync>
                <p:childTnLst>
                  <p:par>
                    <p:cTn id="19" fill="hold">
                      <p:stCondLst>
                        <p:cond delay="0"/>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Effect transition="in" filter="slide(fromLeft)">
                                      <p:cBhvr>
                                        <p:cTn id="23" dur="500"/>
                                        <p:tgtEl>
                                          <p:spTgt spid="17">
                                            <p:txEl>
                                              <p:pRg st="2" end="2"/>
                                            </p:txEl>
                                          </p:spTgt>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26" restart="whenNotActive" fill="hold" evtFilter="cancelBubble" nodeType="interactiveSeq">
                <p:stCondLst>
                  <p:cond evt="onClick" delay="0">
                    <p:tgtEl>
                      <p:spTgt spid="22"/>
                    </p:tgtEl>
                  </p:cond>
                </p:stCondLst>
                <p:endSync evt="end" delay="0">
                  <p:rtn val="all"/>
                </p:endSync>
                <p:childTnLst>
                  <p:par>
                    <p:cTn id="27" fill="hold">
                      <p:stCondLst>
                        <p:cond delay="0"/>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Effect transition="in" filter="slide(fromLeft)">
                                      <p:cBhvr>
                                        <p:cTn id="31" dur="500"/>
                                        <p:tgtEl>
                                          <p:spTgt spid="17">
                                            <p:txEl>
                                              <p:pRg st="3" end="3"/>
                                            </p:txEl>
                                          </p:spTgt>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34" restart="whenNotActive" fill="hold" evtFilter="cancelBubble" nodeType="interactiveSeq">
                <p:stCondLst>
                  <p:cond evt="onClick" delay="0">
                    <p:tgtEl>
                      <p:spTgt spid="23"/>
                    </p:tgtEl>
                  </p:cond>
                </p:stCondLst>
                <p:endSync evt="end" delay="0">
                  <p:rtn val="all"/>
                </p:endSync>
                <p:childTnLst>
                  <p:par>
                    <p:cTn id="35" fill="hold">
                      <p:stCondLst>
                        <p:cond delay="0"/>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animEffect transition="in" filter="slide(fromLeft)">
                                      <p:cBhvr>
                                        <p:cTn id="39" dur="500"/>
                                        <p:tgtEl>
                                          <p:spTgt spid="17">
                                            <p:txEl>
                                              <p:pRg st="4" end="4"/>
                                            </p:txEl>
                                          </p:spTgt>
                                        </p:tgtEl>
                                      </p:cBhvr>
                                    </p:animEffect>
                                  </p:childTnLst>
                                </p:cTn>
                              </p:par>
                              <p:par>
                                <p:cTn id="40" presetID="1" presetClass="exit"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18" grpId="0" animBg="1"/>
      <p:bldP spid="19" grpId="0" animBg="1"/>
      <p:bldP spid="21" grpId="0" animBg="1"/>
      <p:bldP spid="22" grpId="0" animBg="1"/>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623888" indent="-623888" algn="just">
              <a:lnSpc>
                <a:spcPct val="120000"/>
              </a:lnSpc>
            </a:pPr>
            <a:r>
              <a:rPr lang="en-US" altLang="zh-CN" sz="2800" dirty="0" smtClean="0">
                <a:solidFill>
                  <a:srgbClr val="333333"/>
                </a:solidFill>
                <a:latin typeface="Arial" pitchFamily="34" charset="0"/>
                <a:cs typeface="Arial" pitchFamily="34" charset="0"/>
              </a:rPr>
              <a:t>12. Entrapped with his depression and having no means of managing it, he came to be invaded by thoughts of suicide. (Para. 4)</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459040"/>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[Paraphrase]:</a:t>
            </a:r>
          </a:p>
        </p:txBody>
      </p:sp>
      <p:sp>
        <p:nvSpPr>
          <p:cNvPr id="11" name="TextBox 10"/>
          <p:cNvSpPr txBox="1"/>
          <p:nvPr/>
        </p:nvSpPr>
        <p:spPr>
          <a:xfrm>
            <a:off x="539388" y="3129130"/>
            <a:ext cx="8104578" cy="1643527"/>
          </a:xfrm>
          <a:prstGeom prst="rect">
            <a:avLst/>
          </a:prstGeom>
          <a:noFill/>
        </p:spPr>
        <p:txBody>
          <a:bodyPr wrap="square" rtlCol="0">
            <a:spAutoFit/>
          </a:bodyPr>
          <a:lstStyle/>
          <a:p>
            <a:pPr>
              <a:lnSpc>
                <a:spcPct val="120000"/>
              </a:lnSpc>
            </a:pPr>
            <a:r>
              <a:rPr lang="en-US" altLang="zh-CN" sz="2800" dirty="0" smtClean="0">
                <a:solidFill>
                  <a:srgbClr val="0C9CDB"/>
                </a:solidFill>
                <a:latin typeface="Arial" pitchFamily="34" charset="0"/>
                <a:cs typeface="Arial" pitchFamily="34" charset="0"/>
              </a:rPr>
              <a:t>Because he was caught with a strong sense of distress and couldn’t find ways to overcome it, he began to think about suicide.</a:t>
            </a:r>
            <a:endParaRPr lang="en-US" altLang="zh-CN" sz="2800" dirty="0">
              <a:solidFill>
                <a:srgbClr val="0C9CDB"/>
              </a:solidFill>
              <a:latin typeface="Arial" pitchFamily="34" charset="0"/>
              <a:cs typeface="Arial" pitchFamily="34" charset="0"/>
            </a:endParaRP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623888" indent="-623888" algn="just">
              <a:lnSpc>
                <a:spcPct val="120000"/>
              </a:lnSpc>
            </a:pPr>
            <a:r>
              <a:rPr lang="en-US" altLang="zh-CN" sz="2800" dirty="0" smtClean="0">
                <a:solidFill>
                  <a:srgbClr val="333333"/>
                </a:solidFill>
                <a:latin typeface="Arial" pitchFamily="34" charset="0"/>
                <a:cs typeface="Arial" pitchFamily="34" charset="0"/>
              </a:rPr>
              <a:t>12. Entrapped with his depression and having no means of managing it, he came to be invaded by thoughts of suicide. (Para. 4)</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459040"/>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600" b="1" dirty="0" smtClean="0">
                <a:solidFill>
                  <a:srgbClr val="0C9CDB"/>
                </a:solidFill>
                <a:latin typeface="Arial" pitchFamily="34" charset="0"/>
                <a:cs typeface="Arial" pitchFamily="34" charset="0"/>
              </a:rPr>
              <a:t>Analysis</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068960"/>
            <a:ext cx="8104578" cy="1008481"/>
          </a:xfrm>
          <a:prstGeom prst="rect">
            <a:avLst/>
          </a:prstGeom>
          <a:noFill/>
        </p:spPr>
        <p:txBody>
          <a:bodyPr wrap="square" rtlCol="0">
            <a:spAutoFit/>
          </a:bodyPr>
          <a:lstStyle/>
          <a:p>
            <a:pPr>
              <a:lnSpc>
                <a:spcPct val="120000"/>
              </a:lnSpc>
            </a:pPr>
            <a:r>
              <a:rPr lang="en-US" altLang="zh-CN" sz="2600" dirty="0" smtClean="0">
                <a:solidFill>
                  <a:srgbClr val="0C9CDB"/>
                </a:solidFill>
                <a:latin typeface="Arial" pitchFamily="34" charset="0"/>
                <a:cs typeface="Arial" pitchFamily="34" charset="0"/>
              </a:rPr>
              <a:t>Remind students that participial adverbials should share the same logical subject with the main clause.</a:t>
            </a:r>
            <a:endParaRPr lang="en-US" altLang="zh-CN" sz="2600" dirty="0">
              <a:solidFill>
                <a:srgbClr val="0C9CDB"/>
              </a:solidFill>
              <a:latin typeface="Arial" pitchFamily="34" charset="0"/>
              <a:cs typeface="Arial" pitchFamily="34" charset="0"/>
            </a:endParaRPr>
          </a:p>
        </p:txBody>
      </p:sp>
      <p:sp>
        <p:nvSpPr>
          <p:cNvPr id="8" name="TextBox 7"/>
          <p:cNvSpPr txBox="1"/>
          <p:nvPr/>
        </p:nvSpPr>
        <p:spPr>
          <a:xfrm>
            <a:off x="539388" y="4268802"/>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600" b="1" dirty="0" smtClean="0">
                <a:solidFill>
                  <a:srgbClr val="0C9CDB"/>
                </a:solidFill>
                <a:latin typeface="Arial" pitchFamily="34" charset="0"/>
                <a:cs typeface="Arial" pitchFamily="34" charset="0"/>
              </a:rPr>
              <a:t>Translation</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2" name="TextBox 11"/>
          <p:cNvSpPr txBox="1"/>
          <p:nvPr/>
        </p:nvSpPr>
        <p:spPr>
          <a:xfrm>
            <a:off x="539388" y="4872382"/>
            <a:ext cx="8104578" cy="1004890"/>
          </a:xfrm>
          <a:prstGeom prst="rect">
            <a:avLst/>
          </a:prstGeom>
          <a:noFill/>
        </p:spPr>
        <p:txBody>
          <a:bodyPr wrap="square" rtlCol="0">
            <a:spAutoFit/>
          </a:bodyPr>
          <a:lstStyle/>
          <a:p>
            <a:pPr>
              <a:lnSpc>
                <a:spcPct val="120000"/>
              </a:lnSpc>
            </a:pPr>
            <a:r>
              <a:rPr lang="zh-CN" altLang="en-US" sz="2600" dirty="0" smtClean="0"/>
              <a:t>困在抑郁中又没有办法克服，自杀的念头开始在他的心中冒起。</a:t>
            </a:r>
            <a:endParaRPr lang="en-US" altLang="zh-CN" sz="2600" dirty="0">
              <a:solidFill>
                <a:srgbClr val="0C9CDB"/>
              </a:solidFill>
              <a:latin typeface="Arial" pitchFamily="34" charset="0"/>
              <a:cs typeface="Arial" pitchFamily="34" charset="0"/>
            </a:endParaRP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Top)">
                                      <p:cBhvr>
                                        <p:cTn id="22" dur="500"/>
                                        <p:tgtEl>
                                          <p:spTgt spid="12"/>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8" grpId="0"/>
      <p:bldP spid="12" grpId="0"/>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84995"/>
          </a:xfrm>
          <a:prstGeom prst="rect">
            <a:avLst/>
          </a:prstGeom>
          <a:noFill/>
        </p:spPr>
        <p:txBody>
          <a:bodyPr wrap="square" rtlCol="0">
            <a:spAutoFit/>
          </a:bodyPr>
          <a:lstStyle/>
          <a:p>
            <a:pPr marL="623888" indent="-623888"/>
            <a:r>
              <a:rPr lang="en-US" altLang="zh-CN" sz="2800" dirty="0" smtClean="0">
                <a:solidFill>
                  <a:srgbClr val="333333"/>
                </a:solidFill>
                <a:latin typeface="Arial" pitchFamily="34" charset="0"/>
                <a:cs typeface="Arial" pitchFamily="34" charset="0"/>
              </a:rPr>
              <a:t>13. </a:t>
            </a:r>
            <a:r>
              <a:rPr lang="en-US" altLang="zh-CN" sz="2800" dirty="0">
                <a:solidFill>
                  <a:srgbClr val="F79646"/>
                </a:solidFill>
                <a:latin typeface="Arial" pitchFamily="34" charset="0"/>
                <a:cs typeface="Arial" pitchFamily="34" charset="0"/>
              </a:rPr>
              <a:t>e</a:t>
            </a:r>
            <a:r>
              <a:rPr lang="en-US" altLang="zh-CN" sz="2800" dirty="0" smtClean="0">
                <a:solidFill>
                  <a:srgbClr val="F79646"/>
                </a:solidFill>
                <a:latin typeface="Arial" pitchFamily="34" charset="0"/>
                <a:cs typeface="Arial" pitchFamily="34" charset="0"/>
              </a:rPr>
              <a:t>ntrap </a:t>
            </a:r>
            <a:r>
              <a:rPr lang="en-US" altLang="zh-CN" sz="2800" dirty="0" smtClean="0">
                <a:solidFill>
                  <a:srgbClr val="333333"/>
                </a:solidFill>
                <a:latin typeface="Arial" pitchFamily="34" charset="0"/>
                <a:cs typeface="Arial" pitchFamily="34" charset="0"/>
              </a:rPr>
              <a:t>(Para. 4):</a:t>
            </a:r>
            <a:r>
              <a:rPr lang="en-US" altLang="zh-CN" sz="2800" dirty="0"/>
              <a:t>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to put or catch sb./sth. in a place or situation from which they cannot escape</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4129916"/>
            <a:ext cx="7777028" cy="523220"/>
          </a:xfrm>
          <a:prstGeom prst="rect">
            <a:avLst/>
          </a:prstGeom>
          <a:noFill/>
        </p:spPr>
        <p:txBody>
          <a:bodyPr wrap="square" rtlCol="0">
            <a:spAutoFit/>
          </a:bodyPr>
          <a:lstStyle/>
          <a:p>
            <a:r>
              <a:rPr lang="zh-CN" altLang="en-US" sz="2800" dirty="0" smtClean="0"/>
              <a:t>律师使证人陷入自相矛盾中。</a:t>
            </a:r>
            <a:endParaRPr lang="en-US" altLang="zh-CN" sz="2800" dirty="0"/>
          </a:p>
        </p:txBody>
      </p:sp>
      <p:sp>
        <p:nvSpPr>
          <p:cNvPr id="15" name="TextBox 14"/>
          <p:cNvSpPr txBox="1"/>
          <p:nvPr/>
        </p:nvSpPr>
        <p:spPr>
          <a:xfrm>
            <a:off x="539388" y="4707141"/>
            <a:ext cx="8281084" cy="954107"/>
          </a:xfrm>
          <a:prstGeom prst="rect">
            <a:avLst/>
          </a:prstGeom>
          <a:noFill/>
        </p:spPr>
        <p:txBody>
          <a:bodyPr wrap="square" rtlCol="0">
            <a:spAutoFit/>
          </a:bodyPr>
          <a:lstStyle/>
          <a:p>
            <a:pPr marL="357188"/>
            <a:r>
              <a:rPr lang="en-US" altLang="zh-CN" sz="2800" dirty="0" smtClean="0">
                <a:solidFill>
                  <a:srgbClr val="333333"/>
                </a:solidFill>
                <a:latin typeface="Arial" pitchFamily="34" charset="0"/>
                <a:cs typeface="Arial" pitchFamily="34" charset="0"/>
              </a:rPr>
              <a:t>The lawyer </a:t>
            </a:r>
            <a:r>
              <a:rPr lang="en-US" altLang="zh-CN" sz="2800" dirty="0" smtClean="0">
                <a:solidFill>
                  <a:srgbClr val="F79646"/>
                </a:solidFill>
                <a:latin typeface="Arial" pitchFamily="34" charset="0"/>
                <a:cs typeface="Arial" pitchFamily="34" charset="0"/>
              </a:rPr>
              <a:t>entrapped</a:t>
            </a:r>
            <a:r>
              <a:rPr lang="en-US" altLang="zh-CN" sz="2800" dirty="0" smtClean="0">
                <a:solidFill>
                  <a:srgbClr val="333333"/>
                </a:solidFill>
                <a:latin typeface="Arial" pitchFamily="34" charset="0"/>
                <a:cs typeface="Arial" pitchFamily="34" charset="0"/>
              </a:rPr>
              <a:t> the witness into contradicting himself.</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778579"/>
            <a:ext cx="452775" cy="452775"/>
          </a:xfrm>
          <a:prstGeom prst="rect">
            <a:avLst/>
          </a:prstGeom>
          <a:noFill/>
        </p:spPr>
      </p:pic>
      <p:sp>
        <p:nvSpPr>
          <p:cNvPr id="8" name="TextBox 7"/>
          <p:cNvSpPr txBox="1"/>
          <p:nvPr/>
        </p:nvSpPr>
        <p:spPr>
          <a:xfrm>
            <a:off x="539388" y="2217548"/>
            <a:ext cx="8104578" cy="1815882"/>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Some young adults grab the highest-paying jobs that they can get right out of college — jobs that </a:t>
            </a:r>
            <a:r>
              <a:rPr lang="en-US" altLang="zh-CN" sz="2800" dirty="0" smtClean="0">
                <a:solidFill>
                  <a:srgbClr val="F79646"/>
                </a:solidFill>
                <a:latin typeface="Arial" pitchFamily="34" charset="0"/>
                <a:cs typeface="Arial" pitchFamily="34" charset="0"/>
              </a:rPr>
              <a:t>entrap</a:t>
            </a:r>
            <a:r>
              <a:rPr lang="en-US" altLang="zh-CN" sz="2800" dirty="0" smtClean="0">
                <a:solidFill>
                  <a:srgbClr val="333333"/>
                </a:solidFill>
                <a:latin typeface="Arial" pitchFamily="34" charset="0"/>
                <a:cs typeface="Arial" pitchFamily="34" charset="0"/>
              </a:rPr>
              <a:t> them on a path leading away from their career dreams.</a:t>
            </a:r>
            <a:endParaRPr lang="en-US" altLang="zh-CN" sz="2800" dirty="0">
              <a:solidFill>
                <a:srgbClr val="333333"/>
              </a:solidFill>
              <a:latin typeface="Arial" pitchFamily="34" charset="0"/>
              <a:cs typeface="Arial" pitchFamily="34" charset="0"/>
            </a:endParaRPr>
          </a:p>
        </p:txBody>
      </p:sp>
      <p:sp>
        <p:nvSpPr>
          <p:cNvPr id="9" name="矩形 8"/>
          <p:cNvSpPr/>
          <p:nvPr/>
        </p:nvSpPr>
        <p:spPr>
          <a:xfrm>
            <a:off x="0" y="764704"/>
            <a:ext cx="9144000" cy="52757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534988" indent="-534988"/>
            <a:r>
              <a:rPr lang="en-US" altLang="zh-CN" sz="2800" dirty="0" smtClean="0">
                <a:solidFill>
                  <a:srgbClr val="333333"/>
                </a:solidFill>
                <a:latin typeface="Arial" pitchFamily="34" charset="0"/>
                <a:cs typeface="Arial" pitchFamily="34" charset="0"/>
              </a:rPr>
              <a:t>14. </a:t>
            </a:r>
            <a:r>
              <a:rPr lang="en-US" altLang="zh-CN" sz="2800" dirty="0">
                <a:solidFill>
                  <a:srgbClr val="F79646"/>
                </a:solidFill>
                <a:latin typeface="Arial" pitchFamily="34" charset="0"/>
                <a:cs typeface="Arial" pitchFamily="34" charset="0"/>
              </a:rPr>
              <a:t>i</a:t>
            </a:r>
            <a:r>
              <a:rPr lang="en-US" altLang="zh-CN" sz="2800" dirty="0" smtClean="0">
                <a:solidFill>
                  <a:srgbClr val="F79646"/>
                </a:solidFill>
                <a:latin typeface="Arial" pitchFamily="34" charset="0"/>
                <a:cs typeface="Arial" pitchFamily="34" charset="0"/>
              </a:rPr>
              <a:t>nvade </a:t>
            </a:r>
            <a:r>
              <a:rPr lang="en-US" altLang="zh-CN" sz="2800" dirty="0" smtClean="0">
                <a:solidFill>
                  <a:srgbClr val="333333"/>
                </a:solidFill>
                <a:latin typeface="Arial" pitchFamily="34" charset="0"/>
                <a:cs typeface="Arial" pitchFamily="34" charset="0"/>
              </a:rPr>
              <a:t>(Para. 4):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to affect sth. in an unpleasant or annoying way</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833772"/>
            <a:ext cx="7777028" cy="523220"/>
          </a:xfrm>
          <a:prstGeom prst="rect">
            <a:avLst/>
          </a:prstGeom>
          <a:noFill/>
        </p:spPr>
        <p:txBody>
          <a:bodyPr wrap="square" rtlCol="0">
            <a:spAutoFit/>
          </a:bodyPr>
          <a:lstStyle/>
          <a:p>
            <a:r>
              <a:rPr lang="zh-CN" altLang="en-US" sz="2800" dirty="0" smtClean="0"/>
              <a:t>对于侵犯我们隐私的人我们要学会说不。</a:t>
            </a:r>
            <a:endParaRPr lang="en-US" altLang="zh-CN" sz="2800" dirty="0"/>
          </a:p>
        </p:txBody>
      </p:sp>
      <p:sp>
        <p:nvSpPr>
          <p:cNvPr id="15" name="TextBox 14"/>
          <p:cNvSpPr txBox="1"/>
          <p:nvPr/>
        </p:nvSpPr>
        <p:spPr>
          <a:xfrm>
            <a:off x="539388" y="3410997"/>
            <a:ext cx="8281084" cy="954107"/>
          </a:xfrm>
          <a:prstGeom prst="rect">
            <a:avLst/>
          </a:prstGeom>
          <a:noFill/>
        </p:spPr>
        <p:txBody>
          <a:bodyPr wrap="square" rtlCol="0">
            <a:spAutoFit/>
          </a:bodyPr>
          <a:lstStyle/>
          <a:p>
            <a:pPr marL="357188"/>
            <a:r>
              <a:rPr lang="en-US" altLang="zh-CN" sz="2800" dirty="0" smtClean="0">
                <a:solidFill>
                  <a:srgbClr val="333333"/>
                </a:solidFill>
                <a:latin typeface="Arial" pitchFamily="34" charset="0"/>
                <a:cs typeface="Arial" pitchFamily="34" charset="0"/>
              </a:rPr>
              <a:t>We should learn to say no to people that </a:t>
            </a:r>
            <a:r>
              <a:rPr lang="en-US" altLang="zh-CN" sz="2800" dirty="0" smtClean="0">
                <a:solidFill>
                  <a:srgbClr val="F79646"/>
                </a:solidFill>
                <a:latin typeface="Arial" pitchFamily="34" charset="0"/>
                <a:cs typeface="Arial" pitchFamily="34" charset="0"/>
              </a:rPr>
              <a:t>invade</a:t>
            </a:r>
            <a:r>
              <a:rPr lang="en-US" altLang="zh-CN" sz="2800" dirty="0" smtClean="0">
                <a:solidFill>
                  <a:srgbClr val="333333"/>
                </a:solidFill>
                <a:latin typeface="Arial" pitchFamily="34" charset="0"/>
                <a:cs typeface="Arial" pitchFamily="34" charset="0"/>
              </a:rPr>
              <a:t> our privacy.</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3482435"/>
            <a:ext cx="452775" cy="452775"/>
          </a:xfrm>
          <a:prstGeom prst="rect">
            <a:avLst/>
          </a:prstGeom>
          <a:noFill/>
        </p:spPr>
      </p:pic>
      <p:sp>
        <p:nvSpPr>
          <p:cNvPr id="8" name="TextBox 7"/>
          <p:cNvSpPr txBox="1"/>
          <p:nvPr/>
        </p:nvSpPr>
        <p:spPr>
          <a:xfrm>
            <a:off x="539388" y="1785500"/>
            <a:ext cx="8104578" cy="954107"/>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In the summer, a swarm of tourists </a:t>
            </a:r>
            <a:r>
              <a:rPr lang="en-US" altLang="zh-CN" sz="2800" dirty="0" smtClean="0">
                <a:solidFill>
                  <a:srgbClr val="F79646"/>
                </a:solidFill>
                <a:latin typeface="Arial" pitchFamily="34" charset="0"/>
                <a:cs typeface="Arial" pitchFamily="34" charset="0"/>
              </a:rPr>
              <a:t>invade</a:t>
            </a:r>
            <a:r>
              <a:rPr lang="en-US" altLang="zh-CN" sz="2800" dirty="0" smtClean="0">
                <a:solidFill>
                  <a:srgbClr val="333333"/>
                </a:solidFill>
                <a:latin typeface="Arial" pitchFamily="34" charset="0"/>
                <a:cs typeface="Arial" pitchFamily="34" charset="0"/>
              </a:rPr>
              <a:t> this scenic valley, disturbing its tranquility.</a:t>
            </a:r>
            <a:endParaRPr lang="en-US" altLang="zh-CN" sz="2800" dirty="0">
              <a:solidFill>
                <a:srgbClr val="333333"/>
              </a:solidFill>
              <a:latin typeface="Arial" pitchFamily="34" charset="0"/>
              <a:cs typeface="Arial" pitchFamily="34" charset="0"/>
            </a:endParaRPr>
          </a:p>
        </p:txBody>
      </p:sp>
      <p:sp>
        <p:nvSpPr>
          <p:cNvPr id="9" name="矩形 8"/>
          <p:cNvSpPr/>
          <p:nvPr/>
        </p:nvSpPr>
        <p:spPr>
          <a:xfrm>
            <a:off x="0" y="764704"/>
            <a:ext cx="9144000" cy="52757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4 </a:t>
            </a:r>
            <a:r>
              <a:rPr lang="en-US" altLang="zh-CN" sz="2800" dirty="0" smtClean="0">
                <a:solidFill>
                  <a:srgbClr val="333333"/>
                </a:solidFill>
                <a:latin typeface="Arial" pitchFamily="34" charset="0"/>
                <a:cs typeface="Arial" pitchFamily="34" charset="0"/>
                <a:sym typeface="Corbel" pitchFamily="34" charset="0"/>
              </a:rPr>
              <a:t>    </a:t>
            </a:r>
            <a:r>
              <a:rPr lang="en-US" altLang="zh-CN" sz="2800" u="sng" dirty="0" smtClean="0">
                <a:solidFill>
                  <a:srgbClr val="0C9CDB"/>
                </a:solidFill>
                <a:latin typeface="Arial" pitchFamily="34" charset="0"/>
                <a:cs typeface="Arial" pitchFamily="34" charset="0"/>
                <a:sym typeface="Times New Roman" pitchFamily="18" charset="0"/>
              </a:rPr>
              <a:t>The fear of being labeled and </a:t>
            </a:r>
            <a:r>
              <a:rPr lang="en-US" altLang="zh-CN" sz="2800" u="sng" dirty="0" smtClean="0">
                <a:solidFill>
                  <a:srgbClr val="F79646"/>
                </a:solidFill>
                <a:latin typeface="Arial" pitchFamily="34" charset="0"/>
                <a:cs typeface="Arial" pitchFamily="34" charset="0"/>
                <a:sym typeface="Times New Roman" pitchFamily="18" charset="0"/>
              </a:rPr>
              <a:t>perceived</a:t>
            </a:r>
            <a:r>
              <a:rPr lang="en-US" altLang="zh-CN" sz="2800" u="sng" dirty="0" smtClean="0">
                <a:solidFill>
                  <a:srgbClr val="0C9CDB"/>
                </a:solidFill>
                <a:latin typeface="Arial" pitchFamily="34" charset="0"/>
                <a:cs typeface="Arial" pitchFamily="34" charset="0"/>
                <a:sym typeface="Times New Roman" pitchFamily="18" charset="0"/>
              </a:rPr>
              <a:t> differently kept him from talking about it and from seeking help and treatment.</a:t>
            </a:r>
            <a:r>
              <a:rPr lang="en-US" altLang="zh-CN" sz="2800" dirty="0" smtClean="0">
                <a:solidFill>
                  <a:srgbClr val="333333"/>
                </a:solidFill>
                <a:latin typeface="Arial" pitchFamily="34" charset="0"/>
                <a:cs typeface="Arial" pitchFamily="34" charset="0"/>
                <a:sym typeface="Times New Roman" pitchFamily="18" charset="0"/>
              </a:rPr>
              <a:t> </a:t>
            </a:r>
            <a:r>
              <a:rPr lang="en-US" altLang="zh-CN" sz="2800" u="sng" dirty="0" smtClean="0">
                <a:solidFill>
                  <a:srgbClr val="F79646"/>
                </a:solidFill>
                <a:latin typeface="Arial" pitchFamily="34" charset="0"/>
                <a:cs typeface="Arial" pitchFamily="34" charset="0"/>
                <a:sym typeface="Times New Roman" pitchFamily="18" charset="0"/>
              </a:rPr>
              <a:t>Entrapped</a:t>
            </a:r>
            <a:r>
              <a:rPr lang="en-US" altLang="zh-CN" sz="2800" u="sng" dirty="0" smtClean="0">
                <a:solidFill>
                  <a:srgbClr val="0C9CDB"/>
                </a:solidFill>
                <a:latin typeface="Arial" pitchFamily="34" charset="0"/>
                <a:cs typeface="Arial" pitchFamily="34" charset="0"/>
                <a:sym typeface="Times New Roman" pitchFamily="18" charset="0"/>
              </a:rPr>
              <a:t> with his depression and having no means of managing it, he came to be </a:t>
            </a:r>
            <a:r>
              <a:rPr lang="en-US" altLang="zh-CN" sz="2800" u="sng" dirty="0" smtClean="0">
                <a:solidFill>
                  <a:srgbClr val="F79646"/>
                </a:solidFill>
                <a:latin typeface="Arial" pitchFamily="34" charset="0"/>
                <a:cs typeface="Arial" pitchFamily="34" charset="0"/>
                <a:sym typeface="Times New Roman" pitchFamily="18" charset="0"/>
              </a:rPr>
              <a:t>invaded</a:t>
            </a:r>
            <a:r>
              <a:rPr lang="en-US" altLang="zh-CN" sz="2800" u="sng" dirty="0" smtClean="0">
                <a:solidFill>
                  <a:srgbClr val="0C9CDB"/>
                </a:solidFill>
                <a:latin typeface="Arial" pitchFamily="34" charset="0"/>
                <a:cs typeface="Arial" pitchFamily="34" charset="0"/>
                <a:sym typeface="Times New Roman" pitchFamily="18" charset="0"/>
              </a:rPr>
              <a:t> by thoughts of suicide. </a:t>
            </a:r>
            <a:r>
              <a:rPr lang="en-US" altLang="zh-CN" sz="2800" dirty="0" smtClean="0">
                <a:solidFill>
                  <a:srgbClr val="333333"/>
                </a:solidFill>
                <a:latin typeface="Arial" pitchFamily="34" charset="0"/>
                <a:cs typeface="Arial" pitchFamily="34" charset="0"/>
                <a:sym typeface="Times New Roman" pitchFamily="18" charset="0"/>
              </a:rPr>
              <a:t>“I have contemplated suicide and have even gone so far as to have planned it out,” Hartoonian said. “Not being afraid to talk about it is a big step for me.”</a:t>
            </a:r>
            <a:endParaRPr lang="zh-CN" altLang="en-US" sz="2800" dirty="0" smtClean="0">
              <a:solidFill>
                <a:srgbClr val="333333"/>
              </a:solidFill>
              <a:latin typeface="Arial" pitchFamily="34" charset="0"/>
              <a:cs typeface="Arial" pitchFamily="34" charset="0"/>
              <a:sym typeface="Times New Roman" pitchFamily="18"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sp>
        <p:nvSpPr>
          <p:cNvPr id="8" name="矩形 7">
            <a:hlinkClick r:id="rId8" action="ppaction://hlinksldjump"/>
          </p:cNvPr>
          <p:cNvSpPr/>
          <p:nvPr/>
        </p:nvSpPr>
        <p:spPr>
          <a:xfrm>
            <a:off x="467544" y="836712"/>
            <a:ext cx="8136904" cy="864096"/>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8" action="ppaction://hlinksldjump"/>
          </p:cNvPr>
          <p:cNvSpPr/>
          <p:nvPr/>
        </p:nvSpPr>
        <p:spPr>
          <a:xfrm>
            <a:off x="539552" y="1340768"/>
            <a:ext cx="4680520" cy="864096"/>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9" action="ppaction://hlinksldjump"/>
          </p:cNvPr>
          <p:cNvSpPr/>
          <p:nvPr/>
        </p:nvSpPr>
        <p:spPr>
          <a:xfrm>
            <a:off x="6948264" y="836712"/>
            <a:ext cx="1656184"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0" action="ppaction://hlinksldjump"/>
          </p:cNvPr>
          <p:cNvSpPr/>
          <p:nvPr/>
        </p:nvSpPr>
        <p:spPr>
          <a:xfrm>
            <a:off x="5436096" y="1772816"/>
            <a:ext cx="3096344" cy="72008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0" action="ppaction://hlinksldjump"/>
          </p:cNvPr>
          <p:cNvSpPr/>
          <p:nvPr/>
        </p:nvSpPr>
        <p:spPr>
          <a:xfrm>
            <a:off x="611560" y="2348880"/>
            <a:ext cx="7920880" cy="936104"/>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1" action="ppaction://hlinksldjump"/>
          </p:cNvPr>
          <p:cNvSpPr/>
          <p:nvPr/>
        </p:nvSpPr>
        <p:spPr>
          <a:xfrm>
            <a:off x="5436096" y="1844824"/>
            <a:ext cx="1656184"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2" action="ppaction://hlinksldjump"/>
          </p:cNvPr>
          <p:cNvSpPr/>
          <p:nvPr/>
        </p:nvSpPr>
        <p:spPr>
          <a:xfrm>
            <a:off x="3059832" y="2852936"/>
            <a:ext cx="1440160"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6" name="03.mp3">
            <a:hlinkClick r:id="" action="ppaction://media"/>
          </p:cNvPr>
          <p:cNvPicPr>
            <a:picLocks noRot="1" noChangeAspect="1"/>
          </p:cNvPicPr>
          <p:nvPr>
            <a:audioFile r:link="rId1"/>
          </p:nvPr>
        </p:nvPicPr>
        <p:blipFill>
          <a:blip r:embed="rId13" cstate="print"/>
          <a:stretch>
            <a:fillRect/>
          </a:stretch>
        </p:blipFill>
        <p:spPr>
          <a:xfrm>
            <a:off x="9612560" y="1412776"/>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6"/>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6"/>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6"/>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6"/>
                                        </p:tgtEl>
                                      </p:cBhvr>
                                    </p:cmd>
                                  </p:childTnLst>
                                </p:cTn>
                              </p:par>
                            </p:childTnLst>
                          </p:cTn>
                        </p:par>
                      </p:childTnLst>
                    </p:cTn>
                  </p:par>
                </p:childTnLst>
              </p:cTn>
              <p:nextCondLst>
                <p:cond evt="onClick" delay="0">
                  <p:tgtEl>
                    <p:spTgt spid="28"/>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3220"/>
          </a:xfrm>
          <a:prstGeom prst="rect">
            <a:avLst/>
          </a:prstGeom>
          <a:noFill/>
        </p:spPr>
        <p:txBody>
          <a:bodyPr wrap="square" rtlCol="0">
            <a:spAutoFit/>
          </a:bodyPr>
          <a:lstStyle/>
          <a:p>
            <a:r>
              <a:rPr lang="en-US" altLang="zh-CN" sz="2800" b="1" dirty="0" smtClean="0">
                <a:solidFill>
                  <a:srgbClr val="0C9CDB"/>
                </a:solidFill>
                <a:latin typeface="Arial" pitchFamily="34" charset="0"/>
                <a:cs typeface="Arial" pitchFamily="34" charset="0"/>
              </a:rPr>
              <a:t>Word-formation:</a:t>
            </a:r>
            <a:endParaRPr lang="en-US" altLang="zh-CN" sz="2800" b="1" dirty="0">
              <a:solidFill>
                <a:srgbClr val="0C9CDB"/>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2389040"/>
            <a:ext cx="7777028" cy="954107"/>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Forcing people to take a genetic test against their will is clearly a serious </a:t>
            </a:r>
            <a:r>
              <a:rPr lang="en-US" altLang="zh-CN" sz="2800" dirty="0" smtClean="0">
                <a:solidFill>
                  <a:srgbClr val="F79646"/>
                </a:solidFill>
                <a:latin typeface="Arial" pitchFamily="34" charset="0"/>
                <a:cs typeface="Arial" pitchFamily="34" charset="0"/>
              </a:rPr>
              <a:t>invasion</a:t>
            </a:r>
            <a:r>
              <a:rPr lang="en-US" altLang="zh-CN" sz="2800" dirty="0" smtClean="0">
                <a:solidFill>
                  <a:srgbClr val="333333"/>
                </a:solidFill>
                <a:latin typeface="Arial" pitchFamily="34" charset="0"/>
                <a:cs typeface="Arial" pitchFamily="34" charset="0"/>
              </a:rPr>
              <a:t> of privacy.</a:t>
            </a:r>
            <a:endParaRPr lang="en-US" altLang="zh-CN" sz="2800" dirty="0">
              <a:solidFill>
                <a:srgbClr val="333333"/>
              </a:solidFill>
              <a:latin typeface="Arial" pitchFamily="34" charset="0"/>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39388" y="1340768"/>
            <a:ext cx="8104578" cy="954107"/>
          </a:xfrm>
          <a:prstGeom prst="rect">
            <a:avLst/>
          </a:prstGeom>
          <a:noFill/>
        </p:spPr>
        <p:txBody>
          <a:bodyPr wrap="square" rtlCol="0">
            <a:spAutoFit/>
          </a:bodyPr>
          <a:lstStyle/>
          <a:p>
            <a:r>
              <a:rPr lang="en-US" altLang="zh-CN" sz="2800" dirty="0" smtClean="0">
                <a:solidFill>
                  <a:srgbClr val="F79646"/>
                </a:solidFill>
                <a:latin typeface="Arial" pitchFamily="34" charset="0"/>
                <a:cs typeface="Arial" pitchFamily="34" charset="0"/>
              </a:rPr>
              <a:t>invasion:</a:t>
            </a:r>
            <a:r>
              <a:rPr lang="en-US" altLang="zh-CN" sz="2800" dirty="0" smtClean="0">
                <a:solidFill>
                  <a:srgbClr val="333333"/>
                </a:solidFill>
                <a:latin typeface="Arial" pitchFamily="34" charset="0"/>
                <a:cs typeface="Arial" pitchFamily="34" charset="0"/>
              </a:rPr>
              <a:t>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an act or a process that affects sb./sth. in a way that is not welcome</a:t>
            </a:r>
            <a:endParaRPr lang="en-US" altLang="zh-CN" sz="2800" dirty="0">
              <a:solidFill>
                <a:srgbClr val="333333"/>
              </a:solidFill>
              <a:latin typeface="Arial" pitchFamily="34" charset="0"/>
              <a:cs typeface="Arial" pitchFamily="34" charset="0"/>
            </a:endParaRPr>
          </a:p>
        </p:txBody>
      </p:sp>
      <p:sp>
        <p:nvSpPr>
          <p:cNvPr id="10" name="TextBox 9"/>
          <p:cNvSpPr txBox="1"/>
          <p:nvPr/>
        </p:nvSpPr>
        <p:spPr>
          <a:xfrm>
            <a:off x="539388" y="3429000"/>
            <a:ext cx="7777028" cy="954107"/>
          </a:xfrm>
          <a:prstGeom prst="rect">
            <a:avLst/>
          </a:prstGeom>
          <a:noFill/>
        </p:spPr>
        <p:txBody>
          <a:bodyPr wrap="square" rtlCol="0">
            <a:spAutoFit/>
          </a:bodyPr>
          <a:lstStyle/>
          <a:p>
            <a:r>
              <a:rPr lang="en-US" altLang="zh-CN" sz="2800" dirty="0" smtClean="0">
                <a:solidFill>
                  <a:srgbClr val="F79646"/>
                </a:solidFill>
                <a:latin typeface="Arial" pitchFamily="34" charset="0"/>
                <a:cs typeface="Arial" pitchFamily="34" charset="0"/>
              </a:rPr>
              <a:t>invasive:</a:t>
            </a:r>
            <a:r>
              <a:rPr lang="en-US" altLang="zh-CN" sz="2800" dirty="0" smtClean="0">
                <a:solidFill>
                  <a:srgbClr val="333333"/>
                </a:solidFill>
                <a:latin typeface="Arial" pitchFamily="34" charset="0"/>
                <a:cs typeface="Arial" pitchFamily="34" charset="0"/>
              </a:rPr>
              <a:t> </a:t>
            </a:r>
            <a:r>
              <a:rPr lang="en-US" altLang="zh-CN" sz="2800" i="1" dirty="0" smtClean="0">
                <a:solidFill>
                  <a:srgbClr val="333333"/>
                </a:solidFill>
                <a:latin typeface="Arial" pitchFamily="34" charset="0"/>
                <a:cs typeface="Arial" pitchFamily="34" charset="0"/>
              </a:rPr>
              <a:t>adj.</a:t>
            </a:r>
            <a:r>
              <a:rPr lang="en-US" altLang="zh-CN" sz="2800" dirty="0" smtClean="0">
                <a:solidFill>
                  <a:srgbClr val="333333"/>
                </a:solidFill>
                <a:latin typeface="Arial" pitchFamily="34" charset="0"/>
                <a:cs typeface="Arial" pitchFamily="34" charset="0"/>
              </a:rPr>
              <a:t> spreading very quickly and difficult to stop</a:t>
            </a:r>
          </a:p>
        </p:txBody>
      </p:sp>
      <p:sp>
        <p:nvSpPr>
          <p:cNvPr id="11" name="TextBox 10"/>
          <p:cNvSpPr txBox="1"/>
          <p:nvPr/>
        </p:nvSpPr>
        <p:spPr>
          <a:xfrm>
            <a:off x="539388" y="4509120"/>
            <a:ext cx="7777028" cy="954107"/>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They found </a:t>
            </a:r>
            <a:r>
              <a:rPr lang="en-US" altLang="zh-CN" sz="2800" dirty="0" smtClean="0">
                <a:solidFill>
                  <a:srgbClr val="F79646"/>
                </a:solidFill>
                <a:latin typeface="Arial" pitchFamily="34" charset="0"/>
                <a:cs typeface="Arial" pitchFamily="34" charset="0"/>
              </a:rPr>
              <a:t>invasive</a:t>
            </a:r>
            <a:r>
              <a:rPr lang="en-US" altLang="zh-CN" sz="2800" dirty="0" smtClean="0">
                <a:solidFill>
                  <a:srgbClr val="333333"/>
                </a:solidFill>
                <a:latin typeface="Arial" pitchFamily="34" charset="0"/>
                <a:cs typeface="Arial" pitchFamily="34" charset="0"/>
              </a:rPr>
              <a:t> cancer during a routine examination.</a:t>
            </a:r>
            <a:endParaRPr lang="en-US" altLang="zh-CN" sz="2800" dirty="0">
              <a:solidFill>
                <a:srgbClr val="333333"/>
              </a:solidFill>
              <a:latin typeface="Arial" pitchFamily="34" charset="0"/>
              <a:cs typeface="Arial" pitchFamily="34" charset="0"/>
            </a:endParaRPr>
          </a:p>
        </p:txBody>
      </p:sp>
      <p:sp>
        <p:nvSpPr>
          <p:cNvPr id="9" name="矩形 8"/>
          <p:cNvSpPr/>
          <p:nvPr/>
        </p:nvSpPr>
        <p:spPr>
          <a:xfrm>
            <a:off x="0" y="764704"/>
            <a:ext cx="9144000" cy="52757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0" grpId="0"/>
      <p:bldP spid="11"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865126"/>
          </a:xfrm>
          <a:prstGeom prst="rect">
            <a:avLst/>
          </a:prstGeom>
          <a:noFill/>
        </p:spPr>
        <p:txBody>
          <a:bodyPr wrap="square" rtlCol="0">
            <a:spAutoFit/>
          </a:bodyPr>
          <a:lstStyle/>
          <a:p>
            <a:pPr marL="623888" indent="-623888" algn="just">
              <a:lnSpc>
                <a:spcPct val="120000"/>
              </a:lnSpc>
            </a:pPr>
            <a:r>
              <a:rPr lang="en-US" altLang="zh-CN" sz="2400" dirty="0" smtClean="0">
                <a:solidFill>
                  <a:srgbClr val="333333"/>
                </a:solidFill>
                <a:latin typeface="Arial" pitchFamily="34" charset="0"/>
                <a:cs typeface="Arial" pitchFamily="34" charset="0"/>
              </a:rPr>
              <a:t>15. The battle against depression is a struggle. A struggle an estimated 1-in-10 Americans deal with, according to the Center for Disease Control and Prevention. (Para. 5)</a:t>
            </a:r>
            <a:endParaRPr lang="en-US" altLang="zh-CN" sz="24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621288"/>
            <a:ext cx="8104578" cy="574901"/>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400" b="1" dirty="0" smtClean="0">
                <a:solidFill>
                  <a:srgbClr val="0C9CDB"/>
                </a:solidFill>
                <a:latin typeface="Arial" pitchFamily="34" charset="0"/>
                <a:cs typeface="Arial" pitchFamily="34" charset="0"/>
              </a:rPr>
              <a:t>Analysis</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57564"/>
            <a:ext cx="8104578" cy="1421928"/>
          </a:xfrm>
          <a:prstGeom prst="rect">
            <a:avLst/>
          </a:prstGeom>
          <a:noFill/>
        </p:spPr>
        <p:txBody>
          <a:bodyPr wrap="square" rtlCol="0">
            <a:spAutoFit/>
          </a:bodyPr>
          <a:lstStyle/>
          <a:p>
            <a:pPr>
              <a:lnSpc>
                <a:spcPct val="120000"/>
              </a:lnSpc>
            </a:pPr>
            <a:r>
              <a:rPr lang="en-US" altLang="zh-CN" sz="2400" dirty="0" smtClean="0">
                <a:solidFill>
                  <a:srgbClr val="0C9CDB"/>
                </a:solidFill>
                <a:latin typeface="Arial" pitchFamily="34" charset="0"/>
                <a:cs typeface="Arial" pitchFamily="34" charset="0"/>
              </a:rPr>
              <a:t>The second sentence is just a noun phrase, giving additional information to the “struggle”, showing that it is quite common among Americans.</a:t>
            </a:r>
            <a:endParaRPr lang="en-US" altLang="zh-CN" sz="2400" dirty="0">
              <a:solidFill>
                <a:srgbClr val="0C9CDB"/>
              </a:solidFill>
              <a:latin typeface="Arial" pitchFamily="34" charset="0"/>
              <a:cs typeface="Arial" pitchFamily="34" charset="0"/>
            </a:endParaRPr>
          </a:p>
        </p:txBody>
      </p:sp>
      <p:sp>
        <p:nvSpPr>
          <p:cNvPr id="8" name="TextBox 7"/>
          <p:cNvSpPr txBox="1"/>
          <p:nvPr/>
        </p:nvSpPr>
        <p:spPr>
          <a:xfrm>
            <a:off x="539388" y="4740867"/>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600" b="1" dirty="0" smtClean="0">
                <a:solidFill>
                  <a:srgbClr val="0C9CDB"/>
                </a:solidFill>
                <a:latin typeface="Arial" pitchFamily="34" charset="0"/>
                <a:cs typeface="Arial" pitchFamily="34" charset="0"/>
              </a:rPr>
              <a:t>Translation</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2" name="TextBox 11"/>
          <p:cNvSpPr txBox="1"/>
          <p:nvPr/>
        </p:nvSpPr>
        <p:spPr>
          <a:xfrm>
            <a:off x="539388" y="5330591"/>
            <a:ext cx="8104578" cy="978729"/>
          </a:xfrm>
          <a:prstGeom prst="rect">
            <a:avLst/>
          </a:prstGeom>
          <a:noFill/>
        </p:spPr>
        <p:txBody>
          <a:bodyPr wrap="square" rtlCol="0">
            <a:spAutoFit/>
          </a:bodyPr>
          <a:lstStyle/>
          <a:p>
            <a:pPr>
              <a:lnSpc>
                <a:spcPct val="120000"/>
              </a:lnSpc>
            </a:pPr>
            <a:r>
              <a:rPr lang="zh-CN" altLang="en-US" sz="2400" dirty="0" smtClean="0">
                <a:solidFill>
                  <a:srgbClr val="333333"/>
                </a:solidFill>
                <a:latin typeface="Arial" pitchFamily="34" charset="0"/>
                <a:cs typeface="Arial" pitchFamily="34" charset="0"/>
              </a:rPr>
              <a:t>抗击抑郁是一场艰难的奋战，而疾病控制与预防中心的数据表明，约十分之一的美国人有此经历。</a:t>
            </a:r>
            <a:endParaRPr lang="en-US" altLang="zh-CN" sz="2400" dirty="0">
              <a:solidFill>
                <a:srgbClr val="333333"/>
              </a:solidFill>
              <a:latin typeface="Arial" pitchFamily="34" charset="0"/>
              <a:cs typeface="Arial" pitchFamily="34" charset="0"/>
            </a:endParaRP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Top)">
                                      <p:cBhvr>
                                        <p:cTn id="22" dur="500"/>
                                        <p:tgtEl>
                                          <p:spTgt spid="12"/>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8" grpId="0"/>
      <p:bldP spid="12" grpId="0"/>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623888" indent="-623888">
              <a:lnSpc>
                <a:spcPct val="120000"/>
              </a:lnSpc>
            </a:pPr>
            <a:r>
              <a:rPr lang="en-US" altLang="zh-CN" sz="2800" dirty="0" smtClean="0">
                <a:solidFill>
                  <a:srgbClr val="333333"/>
                </a:solidFill>
                <a:latin typeface="Arial" pitchFamily="34" charset="0"/>
                <a:cs typeface="Arial" pitchFamily="34" charset="0"/>
              </a:rPr>
              <a:t>16. </a:t>
            </a:r>
            <a:r>
              <a:rPr lang="en-US" altLang="zh-CN" sz="2800" dirty="0">
                <a:solidFill>
                  <a:srgbClr val="F79646"/>
                </a:solidFill>
                <a:latin typeface="Arial" pitchFamily="34" charset="0"/>
                <a:cs typeface="Arial" pitchFamily="34" charset="0"/>
              </a:rPr>
              <a:t>e</a:t>
            </a:r>
            <a:r>
              <a:rPr lang="en-US" altLang="zh-CN" sz="2800" dirty="0" smtClean="0">
                <a:solidFill>
                  <a:srgbClr val="F79646"/>
                </a:solidFill>
                <a:latin typeface="Arial" pitchFamily="34" charset="0"/>
                <a:cs typeface="Arial" pitchFamily="34" charset="0"/>
              </a:rPr>
              <a:t>stimate </a:t>
            </a:r>
            <a:r>
              <a:rPr lang="en-US" altLang="zh-CN" sz="2800" dirty="0" smtClean="0">
                <a:solidFill>
                  <a:srgbClr val="333333"/>
                </a:solidFill>
                <a:latin typeface="Arial" pitchFamily="34" charset="0"/>
                <a:cs typeface="Arial" pitchFamily="34" charset="0"/>
              </a:rPr>
              <a:t>(Para. 5):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to form an idea of the cost, size, value, etc. of sth., but without calculating it exactly</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501008"/>
            <a:ext cx="7777028" cy="1075103"/>
          </a:xfrm>
          <a:prstGeom prst="rect">
            <a:avLst/>
          </a:prstGeom>
          <a:noFill/>
        </p:spPr>
        <p:txBody>
          <a:bodyPr wrap="square" rtlCol="0">
            <a:spAutoFit/>
          </a:bodyPr>
          <a:lstStyle/>
          <a:p>
            <a:pPr>
              <a:lnSpc>
                <a:spcPct val="120000"/>
              </a:lnSpc>
            </a:pPr>
            <a:r>
              <a:rPr lang="zh-CN" altLang="en-US" sz="2800" dirty="0" smtClean="0">
                <a:solidFill>
                  <a:srgbClr val="333333"/>
                </a:solidFill>
                <a:latin typeface="Arial" pitchFamily="34" charset="0"/>
                <a:cs typeface="Arial" pitchFamily="34" charset="0"/>
              </a:rPr>
              <a:t>据估计，由于高失业率，这个国家接近半数生活在贫困线或是贫困线以下。</a:t>
            </a:r>
            <a:endParaRPr lang="en-US" altLang="zh-CN" sz="2800" dirty="0">
              <a:solidFill>
                <a:srgbClr val="333333"/>
              </a:solidFill>
              <a:latin typeface="Arial" pitchFamily="34" charset="0"/>
              <a:cs typeface="Arial" pitchFamily="34" charset="0"/>
            </a:endParaRPr>
          </a:p>
        </p:txBody>
      </p:sp>
      <p:sp>
        <p:nvSpPr>
          <p:cNvPr id="15" name="TextBox 14"/>
          <p:cNvSpPr txBox="1"/>
          <p:nvPr/>
        </p:nvSpPr>
        <p:spPr>
          <a:xfrm>
            <a:off x="539388" y="4641298"/>
            <a:ext cx="8281084" cy="1643527"/>
          </a:xfrm>
          <a:prstGeom prst="rect">
            <a:avLst/>
          </a:prstGeom>
          <a:noFill/>
        </p:spPr>
        <p:txBody>
          <a:bodyPr wrap="square" rtlCol="0">
            <a:spAutoFit/>
          </a:bodyPr>
          <a:lstStyle/>
          <a:p>
            <a:pPr marL="357188">
              <a:lnSpc>
                <a:spcPct val="120000"/>
              </a:lnSpc>
            </a:pPr>
            <a:r>
              <a:rPr lang="en-US" altLang="zh-CN" sz="2800" dirty="0" smtClean="0">
                <a:solidFill>
                  <a:srgbClr val="333333"/>
                </a:solidFill>
                <a:latin typeface="Arial" pitchFamily="34" charset="0"/>
                <a:cs typeface="Arial" pitchFamily="34" charset="0"/>
              </a:rPr>
              <a:t>It’s </a:t>
            </a:r>
            <a:r>
              <a:rPr lang="en-US" altLang="zh-CN" sz="2800" dirty="0" smtClean="0">
                <a:solidFill>
                  <a:srgbClr val="F79646"/>
                </a:solidFill>
                <a:latin typeface="Arial" pitchFamily="34" charset="0"/>
                <a:cs typeface="Arial" pitchFamily="34" charset="0"/>
              </a:rPr>
              <a:t>estimated</a:t>
            </a:r>
            <a:r>
              <a:rPr lang="en-US" altLang="zh-CN" sz="2800" dirty="0" smtClean="0">
                <a:solidFill>
                  <a:srgbClr val="333333"/>
                </a:solidFill>
                <a:latin typeface="Arial" pitchFamily="34" charset="0"/>
                <a:cs typeface="Arial" pitchFamily="34" charset="0"/>
              </a:rPr>
              <a:t> that close to half the nation lives at or below the poverty level due to high unemployment rate.</a:t>
            </a:r>
            <a:endParaRPr lang="zh-CN" altLang="en-US" sz="2800" dirty="0">
              <a:solidFill>
                <a:srgbClr val="333333"/>
              </a:solidFill>
              <a:latin typeface="Arial" pitchFamily="34" charset="0"/>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712736"/>
            <a:ext cx="452775" cy="452775"/>
          </a:xfrm>
          <a:prstGeom prst="rect">
            <a:avLst/>
          </a:prstGeom>
          <a:noFill/>
        </p:spPr>
      </p:pic>
      <p:sp>
        <p:nvSpPr>
          <p:cNvPr id="8" name="TextBox 7"/>
          <p:cNvSpPr txBox="1"/>
          <p:nvPr/>
        </p:nvSpPr>
        <p:spPr>
          <a:xfrm>
            <a:off x="539388" y="2350050"/>
            <a:ext cx="8104578" cy="107895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itchFamily="34" charset="0"/>
                <a:cs typeface="Arial" pitchFamily="34" charset="0"/>
              </a:rPr>
              <a:t>Media reports </a:t>
            </a:r>
            <a:r>
              <a:rPr lang="en-US" altLang="zh-CN" sz="2800" dirty="0" smtClean="0">
                <a:solidFill>
                  <a:srgbClr val="F79646"/>
                </a:solidFill>
                <a:latin typeface="Arial" pitchFamily="34" charset="0"/>
                <a:cs typeface="Arial" pitchFamily="34" charset="0"/>
              </a:rPr>
              <a:t>estimate</a:t>
            </a:r>
            <a:r>
              <a:rPr lang="en-US" altLang="zh-CN" sz="2800" dirty="0" smtClean="0">
                <a:solidFill>
                  <a:srgbClr val="333333"/>
                </a:solidFill>
                <a:latin typeface="Arial" pitchFamily="34" charset="0"/>
                <a:cs typeface="Arial" pitchFamily="34" charset="0"/>
              </a:rPr>
              <a:t> at least 150 taxi strikes have broken out across the country since 2002.</a:t>
            </a:r>
            <a:endParaRPr lang="en-US" altLang="zh-CN" sz="2800" dirty="0">
              <a:solidFill>
                <a:srgbClr val="333333"/>
              </a:solidFill>
              <a:latin typeface="Arial" pitchFamily="34" charset="0"/>
              <a:cs typeface="Arial"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308324"/>
          </a:xfrm>
          <a:prstGeom prst="rect">
            <a:avLst/>
          </a:prstGeom>
          <a:noFill/>
        </p:spPr>
        <p:txBody>
          <a:bodyPr wrap="square" rtlCol="0">
            <a:spAutoFit/>
          </a:bodyPr>
          <a:lstStyle/>
          <a:p>
            <a:pPr marL="446088" indent="-446088" algn="just">
              <a:lnSpc>
                <a:spcPct val="120000"/>
              </a:lnSpc>
            </a:pPr>
            <a:r>
              <a:rPr lang="en-US" altLang="zh-CN" sz="2400" dirty="0" smtClean="0">
                <a:solidFill>
                  <a:srgbClr val="333333"/>
                </a:solidFill>
                <a:latin typeface="Arial" pitchFamily="34" charset="0"/>
                <a:cs typeface="Arial" pitchFamily="34" charset="0"/>
              </a:rPr>
              <a:t>17. Marshall Bloom, University Counseling Services (UCS) psychologist and head of the Blues Project, a group that conducts presentations on depression to classes on campus, is concerned for the lack of discussion about the subject. (Para. 8)</a:t>
            </a:r>
            <a:endParaRPr lang="en-US" altLang="zh-CN" sz="24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3284984"/>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400" b="1" dirty="0" smtClean="0">
                <a:solidFill>
                  <a:srgbClr val="0C9CDB"/>
                </a:solidFill>
                <a:latin typeface="Arial" pitchFamily="34" charset="0"/>
                <a:cs typeface="Arial" pitchFamily="34" charset="0"/>
              </a:rPr>
              <a:t>Paraphrase</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921260"/>
            <a:ext cx="8104578" cy="2267544"/>
          </a:xfrm>
          <a:prstGeom prst="rect">
            <a:avLst/>
          </a:prstGeom>
          <a:noFill/>
        </p:spPr>
        <p:txBody>
          <a:bodyPr wrap="square" rtlCol="0">
            <a:spAutoFit/>
          </a:bodyPr>
          <a:lstStyle/>
          <a:p>
            <a:pPr>
              <a:lnSpc>
                <a:spcPct val="120000"/>
              </a:lnSpc>
              <a:defRPr/>
            </a:pPr>
            <a:r>
              <a:rPr lang="en-US" altLang="zh-CN" sz="2400" dirty="0" smtClean="0">
                <a:solidFill>
                  <a:srgbClr val="0C9CDB"/>
                </a:solidFill>
                <a:latin typeface="Arial" pitchFamily="34" charset="0"/>
                <a:cs typeface="Arial" pitchFamily="34" charset="0"/>
              </a:rPr>
              <a:t>Marshall Bloom, psychologist of UCS, is responsible for the Blues Project which gives lectures to classes on campus on battling depression. As there are few discussions on the topic of depression, Marshall Bloom is quite worried about it.</a:t>
            </a: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308324"/>
          </a:xfrm>
          <a:prstGeom prst="rect">
            <a:avLst/>
          </a:prstGeom>
          <a:noFill/>
        </p:spPr>
        <p:txBody>
          <a:bodyPr wrap="square" rtlCol="0">
            <a:spAutoFit/>
          </a:bodyPr>
          <a:lstStyle/>
          <a:p>
            <a:pPr marL="446088" indent="-446088" algn="just">
              <a:lnSpc>
                <a:spcPct val="120000"/>
              </a:lnSpc>
            </a:pPr>
            <a:r>
              <a:rPr lang="en-US" altLang="zh-CN" sz="2400" dirty="0" smtClean="0">
                <a:solidFill>
                  <a:srgbClr val="333333"/>
                </a:solidFill>
                <a:latin typeface="Arial" pitchFamily="34" charset="0"/>
                <a:cs typeface="Arial" pitchFamily="34" charset="0"/>
              </a:rPr>
              <a:t>17. Marshall Bloom, University Counseling Services (UCS) psychologist and head of the Blues Project, a group that conducts presentations on depression to classes on campus, is concerned for the lack of discussion about the subject. (Para. 8)</a:t>
            </a:r>
            <a:endParaRPr lang="en-US" altLang="zh-CN" sz="24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3284984"/>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400" b="1" dirty="0" smtClean="0">
                <a:solidFill>
                  <a:srgbClr val="0C9CDB"/>
                </a:solidFill>
                <a:latin typeface="Arial" pitchFamily="34" charset="0"/>
                <a:cs typeface="Arial" pitchFamily="34" charset="0"/>
              </a:rPr>
              <a:t>Analysis</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921260"/>
            <a:ext cx="8104578" cy="1381147"/>
          </a:xfrm>
          <a:prstGeom prst="rect">
            <a:avLst/>
          </a:prstGeom>
          <a:noFill/>
        </p:spPr>
        <p:txBody>
          <a:bodyPr wrap="square" rtlCol="0">
            <a:spAutoFit/>
          </a:bodyPr>
          <a:lstStyle/>
          <a:p>
            <a:pPr>
              <a:lnSpc>
                <a:spcPct val="120000"/>
              </a:lnSpc>
              <a:defRPr/>
            </a:pPr>
            <a:r>
              <a:rPr lang="en-US" altLang="zh-CN" sz="2400" dirty="0" smtClean="0">
                <a:solidFill>
                  <a:srgbClr val="0C9CDB"/>
                </a:solidFill>
                <a:latin typeface="Arial" pitchFamily="34" charset="0"/>
                <a:cs typeface="Arial" pitchFamily="34" charset="0"/>
              </a:rPr>
              <a:t>There are two appositives in this sentence, modifying</a:t>
            </a:r>
          </a:p>
          <a:p>
            <a:pPr>
              <a:lnSpc>
                <a:spcPct val="120000"/>
              </a:lnSpc>
              <a:defRPr/>
            </a:pPr>
            <a:r>
              <a:rPr lang="en-US" altLang="zh-CN" sz="2400" dirty="0" smtClean="0">
                <a:solidFill>
                  <a:srgbClr val="0C9CDB"/>
                </a:solidFill>
                <a:latin typeface="Arial" pitchFamily="34" charset="0"/>
                <a:cs typeface="Arial" pitchFamily="34" charset="0"/>
              </a:rPr>
              <a:t>and explaining Marshall Bloom and the Blues Project respectively.</a:t>
            </a: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308324"/>
          </a:xfrm>
          <a:prstGeom prst="rect">
            <a:avLst/>
          </a:prstGeom>
          <a:noFill/>
        </p:spPr>
        <p:txBody>
          <a:bodyPr wrap="square" rtlCol="0">
            <a:spAutoFit/>
          </a:bodyPr>
          <a:lstStyle/>
          <a:p>
            <a:pPr marL="446088" indent="-446088" algn="just">
              <a:lnSpc>
                <a:spcPct val="120000"/>
              </a:lnSpc>
            </a:pPr>
            <a:r>
              <a:rPr lang="en-US" altLang="zh-CN" sz="2400" dirty="0" smtClean="0">
                <a:solidFill>
                  <a:srgbClr val="333333"/>
                </a:solidFill>
                <a:latin typeface="Arial" pitchFamily="34" charset="0"/>
                <a:cs typeface="Arial" pitchFamily="34" charset="0"/>
              </a:rPr>
              <a:t>17. Marshall Bloom, University Counseling Services (UCS) psychologist and head of the Blues Project, a group that conducts presentations on depression to classes on campus, is concerned for the lack of discussion about the subject. (Para. 8)</a:t>
            </a:r>
            <a:endParaRPr lang="en-US" altLang="zh-CN" sz="24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3284984"/>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400" b="1" dirty="0" smtClean="0">
                <a:solidFill>
                  <a:srgbClr val="0C9CDB"/>
                </a:solidFill>
                <a:latin typeface="Arial" pitchFamily="34" charset="0"/>
                <a:cs typeface="Arial" pitchFamily="34" charset="0"/>
              </a:rPr>
              <a:t>Translation</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921260"/>
            <a:ext cx="8104578" cy="1569660"/>
          </a:xfrm>
          <a:prstGeom prst="rect">
            <a:avLst/>
          </a:prstGeom>
          <a:noFill/>
        </p:spPr>
        <p:txBody>
          <a:bodyPr wrap="square" rtlCol="0">
            <a:spAutoFit/>
          </a:bodyPr>
          <a:lstStyle/>
          <a:p>
            <a:pPr>
              <a:defRPr/>
            </a:pPr>
            <a:r>
              <a:rPr lang="zh-CN" altLang="en-US" sz="2400" dirty="0" smtClean="0"/>
              <a:t>马歇尔</a:t>
            </a:r>
            <a:r>
              <a:rPr lang="en-US" altLang="zh-CN" sz="2400" dirty="0" smtClean="0">
                <a:latin typeface="+mn-ea"/>
              </a:rPr>
              <a:t>·</a:t>
            </a:r>
            <a:r>
              <a:rPr lang="zh-CN" altLang="en-US" sz="2400" dirty="0" smtClean="0"/>
              <a:t>布鲁姆是大学心理辅导服务机构的心理医生，也是抗抑郁工程的负责人。该辅导团队的工作是到学校各班级开展抗抑郁讲座。抑郁症这一话题鲜有讨论，为此他很担忧。</a:t>
            </a:r>
            <a:endParaRPr lang="en-US" altLang="zh-CN" sz="2400" dirty="0" smtClean="0">
              <a:solidFill>
                <a:srgbClr val="0C9CDB"/>
              </a:solidFill>
              <a:latin typeface="Arial" pitchFamily="34" charset="0"/>
              <a:cs typeface="Arial" pitchFamily="34" charset="0"/>
            </a:endParaRP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534988" indent="-534988">
              <a:lnSpc>
                <a:spcPct val="120000"/>
              </a:lnSpc>
            </a:pPr>
            <a:r>
              <a:rPr lang="en-US" altLang="zh-CN" sz="2800" dirty="0" smtClean="0">
                <a:solidFill>
                  <a:srgbClr val="333333"/>
                </a:solidFill>
                <a:latin typeface="Arial" pitchFamily="34" charset="0"/>
                <a:cs typeface="Arial" pitchFamily="34" charset="0"/>
              </a:rPr>
              <a:t>18. </a:t>
            </a:r>
            <a:r>
              <a:rPr lang="en-US" altLang="zh-CN" sz="2800" dirty="0" smtClean="0">
                <a:solidFill>
                  <a:srgbClr val="F79646"/>
                </a:solidFill>
                <a:latin typeface="Arial" pitchFamily="34" charset="0"/>
                <a:cs typeface="Arial" pitchFamily="34" charset="0"/>
              </a:rPr>
              <a:t>be concerned for </a:t>
            </a:r>
            <a:r>
              <a:rPr lang="en-US" altLang="zh-CN" sz="2800" dirty="0" smtClean="0">
                <a:solidFill>
                  <a:srgbClr val="333333"/>
                </a:solidFill>
                <a:latin typeface="Arial" pitchFamily="34" charset="0"/>
                <a:cs typeface="Arial" pitchFamily="34" charset="0"/>
              </a:rPr>
              <a:t>(Para. 8): to be worried and</a:t>
            </a:r>
          </a:p>
          <a:p>
            <a:pPr marL="534988" indent="-534988">
              <a:lnSpc>
                <a:spcPct val="120000"/>
              </a:lnSpc>
            </a:pPr>
            <a:r>
              <a:rPr lang="en-US" altLang="zh-CN" sz="2800" dirty="0" smtClean="0">
                <a:solidFill>
                  <a:srgbClr val="333333"/>
                </a:solidFill>
                <a:latin typeface="Arial" pitchFamily="34" charset="0"/>
                <a:cs typeface="Arial" pitchFamily="34" charset="0"/>
              </a:rPr>
              <a:t>      feel concerned about</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771037"/>
            <a:ext cx="5616788" cy="954107"/>
          </a:xfrm>
          <a:prstGeom prst="rect">
            <a:avLst/>
          </a:prstGeom>
          <a:noFill/>
        </p:spPr>
        <p:txBody>
          <a:bodyPr wrap="square" rtlCol="0">
            <a:spAutoFit/>
          </a:bodyPr>
          <a:lstStyle/>
          <a:p>
            <a:r>
              <a:rPr lang="zh-CN" altLang="en-US" sz="2800" dirty="0" smtClean="0">
                <a:solidFill>
                  <a:srgbClr val="333333"/>
                </a:solidFill>
                <a:latin typeface="Arial" pitchFamily="34" charset="0"/>
                <a:cs typeface="Arial" pitchFamily="34" charset="0"/>
              </a:rPr>
              <a:t>我们应该关心环境，为下一代创造更美好的未来。</a:t>
            </a:r>
            <a:endParaRPr lang="en-US" altLang="zh-CN" sz="2800" dirty="0">
              <a:solidFill>
                <a:srgbClr val="333333"/>
              </a:solidFill>
              <a:latin typeface="Arial" pitchFamily="34" charset="0"/>
              <a:cs typeface="Arial" pitchFamily="34" charset="0"/>
            </a:endParaRPr>
          </a:p>
        </p:txBody>
      </p:sp>
      <p:sp>
        <p:nvSpPr>
          <p:cNvPr id="15" name="TextBox 14"/>
          <p:cNvSpPr txBox="1"/>
          <p:nvPr/>
        </p:nvSpPr>
        <p:spPr>
          <a:xfrm>
            <a:off x="539388" y="4869160"/>
            <a:ext cx="8281084" cy="954107"/>
          </a:xfrm>
          <a:prstGeom prst="rect">
            <a:avLst/>
          </a:prstGeom>
          <a:noFill/>
        </p:spPr>
        <p:txBody>
          <a:bodyPr wrap="square" rtlCol="0">
            <a:spAutoFit/>
          </a:bodyPr>
          <a:lstStyle/>
          <a:p>
            <a:pPr marL="357188"/>
            <a:r>
              <a:rPr lang="en-US" altLang="zh-CN" sz="2800" dirty="0" smtClean="0">
                <a:solidFill>
                  <a:srgbClr val="333333"/>
                </a:solidFill>
                <a:latin typeface="Arial" pitchFamily="34" charset="0"/>
                <a:cs typeface="Arial" pitchFamily="34" charset="0"/>
              </a:rPr>
              <a:t>We should </a:t>
            </a:r>
            <a:r>
              <a:rPr lang="en-US" altLang="zh-CN" sz="2800" dirty="0" smtClean="0">
                <a:solidFill>
                  <a:srgbClr val="F79646"/>
                </a:solidFill>
                <a:latin typeface="Arial" pitchFamily="34" charset="0"/>
                <a:cs typeface="Arial" pitchFamily="34" charset="0"/>
              </a:rPr>
              <a:t>be concerned for </a:t>
            </a:r>
            <a:r>
              <a:rPr lang="en-US" altLang="zh-CN" sz="2800" dirty="0" smtClean="0">
                <a:solidFill>
                  <a:srgbClr val="333333"/>
                </a:solidFill>
                <a:latin typeface="Arial" pitchFamily="34" charset="0"/>
                <a:cs typeface="Arial" pitchFamily="34" charset="0"/>
              </a:rPr>
              <a:t>our environment and create a better future for the next generation.</a:t>
            </a:r>
            <a:endParaRPr lang="zh-CN" altLang="en-US" sz="2800" dirty="0">
              <a:solidFill>
                <a:srgbClr val="333333"/>
              </a:solidFill>
              <a:latin typeface="Arial" pitchFamily="34" charset="0"/>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940598"/>
            <a:ext cx="452775" cy="452775"/>
          </a:xfrm>
          <a:prstGeom prst="rect">
            <a:avLst/>
          </a:prstGeom>
          <a:noFill/>
        </p:spPr>
      </p:pic>
      <p:sp>
        <p:nvSpPr>
          <p:cNvPr id="8" name="TextBox 7"/>
          <p:cNvSpPr txBox="1"/>
          <p:nvPr/>
        </p:nvSpPr>
        <p:spPr>
          <a:xfrm>
            <a:off x="539388" y="1971997"/>
            <a:ext cx="8065060" cy="1384995"/>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There is a lot of emphasis these days on staying physically healthy, but we should also </a:t>
            </a:r>
            <a:r>
              <a:rPr lang="en-US" altLang="zh-CN" sz="2800" dirty="0" smtClean="0">
                <a:solidFill>
                  <a:srgbClr val="F79646"/>
                </a:solidFill>
                <a:latin typeface="Arial" pitchFamily="34" charset="0"/>
                <a:cs typeface="Arial" pitchFamily="34" charset="0"/>
              </a:rPr>
              <a:t>be concerned for</a:t>
            </a:r>
            <a:r>
              <a:rPr lang="en-US" altLang="zh-CN" sz="2800" dirty="0" smtClean="0">
                <a:solidFill>
                  <a:srgbClr val="333333"/>
                </a:solidFill>
                <a:latin typeface="Arial" pitchFamily="34" charset="0"/>
                <a:cs typeface="Arial" pitchFamily="34" charset="0"/>
              </a:rPr>
              <a:t> our mental well-being.</a:t>
            </a:r>
            <a:endParaRPr lang="en-US" altLang="zh-CN" sz="2800" dirty="0">
              <a:solidFill>
                <a:srgbClr val="333333"/>
              </a:solidFill>
              <a:latin typeface="Arial" pitchFamily="34" charset="0"/>
              <a:cs typeface="Arial" pitchFamily="34" charset="0"/>
            </a:endParaRPr>
          </a:p>
        </p:txBody>
      </p:sp>
      <p:pic>
        <p:nvPicPr>
          <p:cNvPr id="10" name="图片 9" descr="21941346756610.png"/>
          <p:cNvPicPr>
            <a:picLocks noChangeAspect="1"/>
          </p:cNvPicPr>
          <p:nvPr/>
        </p:nvPicPr>
        <p:blipFill>
          <a:blip r:embed="rId4" cstate="print"/>
          <a:srcRect/>
          <a:stretch>
            <a:fillRect/>
          </a:stretch>
        </p:blipFill>
        <p:spPr bwMode="auto">
          <a:xfrm>
            <a:off x="6300192" y="3356992"/>
            <a:ext cx="2560992" cy="1489720"/>
          </a:xfrm>
          <a:prstGeom prst="rect">
            <a:avLst/>
          </a:prstGeom>
          <a:noFill/>
          <a:ln w="9525">
            <a:noFill/>
            <a:miter lim="800000"/>
            <a:headEnd/>
            <a:tailEnd/>
          </a:ln>
        </p:spPr>
      </p:pic>
      <p:sp>
        <p:nvSpPr>
          <p:cNvPr id="9" name="矩形 8"/>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par>
                                <p:cTn id="8" presetID="18" presetClass="entr" presetSubtype="1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lide(fromLeft)">
                                      <p:cBhvr>
                                        <p:cTn id="15" dur="500"/>
                                        <p:tgtEl>
                                          <p:spTgt spid="1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Left)">
                                      <p:cBhvr>
                                        <p:cTn id="24" dur="500"/>
                                        <p:tgtEl>
                                          <p:spTgt spid="15"/>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968744"/>
          </a:xfrm>
          <a:prstGeom prst="rect">
            <a:avLst/>
          </a:prstGeom>
          <a:noFill/>
        </p:spPr>
        <p:txBody>
          <a:bodyPr wrap="square" rtlCol="0">
            <a:spAutoFit/>
          </a:bodyPr>
          <a:lstStyle/>
          <a:p>
            <a:pPr marL="534988" indent="-534988" algn="just">
              <a:lnSpc>
                <a:spcPct val="120000"/>
              </a:lnSpc>
            </a:pPr>
            <a:r>
              <a:rPr lang="en-US" altLang="zh-CN" sz="2600" dirty="0" smtClean="0">
                <a:solidFill>
                  <a:srgbClr val="333333"/>
                </a:solidFill>
                <a:latin typeface="Arial" pitchFamily="34" charset="0"/>
                <a:cs typeface="Arial" pitchFamily="34" charset="0"/>
              </a:rPr>
              <a:t>19. In 2008, suicide accounted for about 36,000 deaths, making it the 10th-leading cause of death in the U.S., according to the National Center for Injury Prevention and Control. (Para. 10)</a:t>
            </a:r>
            <a:endParaRPr lang="en-US" altLang="zh-CN" sz="26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970892"/>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600" b="1" dirty="0" smtClean="0">
                <a:solidFill>
                  <a:srgbClr val="0C9CDB"/>
                </a:solidFill>
                <a:latin typeface="Arial" pitchFamily="34" charset="0"/>
                <a:cs typeface="Arial" pitchFamily="34" charset="0"/>
              </a:rPr>
              <a:t>Paraphrase</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607168"/>
            <a:ext cx="8104578" cy="1968744"/>
          </a:xfrm>
          <a:prstGeom prst="rect">
            <a:avLst/>
          </a:prstGeom>
          <a:noFill/>
        </p:spPr>
        <p:txBody>
          <a:bodyPr wrap="square" rtlCol="0">
            <a:spAutoFit/>
          </a:bodyPr>
          <a:lstStyle/>
          <a:p>
            <a:pPr>
              <a:lnSpc>
                <a:spcPct val="120000"/>
              </a:lnSpc>
              <a:defRPr/>
            </a:pPr>
            <a:r>
              <a:rPr lang="en-US" altLang="zh-CN" sz="2600" dirty="0" smtClean="0">
                <a:solidFill>
                  <a:srgbClr val="0C9CDB"/>
                </a:solidFill>
                <a:latin typeface="Arial" pitchFamily="34" charset="0"/>
                <a:cs typeface="Arial" pitchFamily="34" charset="0"/>
              </a:rPr>
              <a:t>The total number of deaths from suicide amounted to 36,000 in 2008, which ranked the 10th on the list of main causes for death, as is released by the National Center for Injury Prevention and Control.</a:t>
            </a: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968744"/>
          </a:xfrm>
          <a:prstGeom prst="rect">
            <a:avLst/>
          </a:prstGeom>
          <a:noFill/>
        </p:spPr>
        <p:txBody>
          <a:bodyPr wrap="square" rtlCol="0">
            <a:spAutoFit/>
          </a:bodyPr>
          <a:lstStyle/>
          <a:p>
            <a:pPr marL="534988" indent="-534988" algn="just">
              <a:lnSpc>
                <a:spcPct val="120000"/>
              </a:lnSpc>
            </a:pPr>
            <a:r>
              <a:rPr lang="en-US" altLang="zh-CN" sz="2600" dirty="0" smtClean="0">
                <a:solidFill>
                  <a:srgbClr val="333333"/>
                </a:solidFill>
                <a:latin typeface="Arial" pitchFamily="34" charset="0"/>
                <a:cs typeface="Arial" pitchFamily="34" charset="0"/>
              </a:rPr>
              <a:t>19. In 2008, suicide accounted for about 36,000 deaths, making it the 10th-leading cause of death in the U.S., according to the National Center for Injury Prevention and Control. (Para. 10)</a:t>
            </a:r>
            <a:endParaRPr lang="en-US" altLang="zh-CN" sz="26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2970892"/>
            <a:ext cx="8104578" cy="561885"/>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Analysis</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607168"/>
            <a:ext cx="8104578" cy="1606274"/>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cs typeface="Arial" pitchFamily="34" charset="0"/>
              </a:rPr>
              <a:t>A present participle is used here as an adverbial indicating result. The sentence is complex in idea, but simple in structure.</a:t>
            </a:r>
            <a:endParaRPr lang="en-US" altLang="zh-CN" sz="2600" dirty="0" smtClean="0">
              <a:solidFill>
                <a:srgbClr val="0C9CDB"/>
              </a:solidFill>
              <a:latin typeface="Arial" pitchFamily="34" charset="0"/>
              <a:cs typeface="Arial" pitchFamily="34" charset="0"/>
            </a:endParaRP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968744"/>
          </a:xfrm>
          <a:prstGeom prst="rect">
            <a:avLst/>
          </a:prstGeom>
          <a:noFill/>
        </p:spPr>
        <p:txBody>
          <a:bodyPr wrap="square" rtlCol="0">
            <a:spAutoFit/>
          </a:bodyPr>
          <a:lstStyle/>
          <a:p>
            <a:pPr marL="534988" indent="-534988" algn="just">
              <a:lnSpc>
                <a:spcPct val="120000"/>
              </a:lnSpc>
            </a:pPr>
            <a:r>
              <a:rPr lang="en-US" altLang="zh-CN" sz="2600" dirty="0" smtClean="0">
                <a:solidFill>
                  <a:srgbClr val="333333"/>
                </a:solidFill>
                <a:latin typeface="Arial" pitchFamily="34" charset="0"/>
                <a:cs typeface="Arial" pitchFamily="34" charset="0"/>
              </a:rPr>
              <a:t>19. In 2008, suicide accounted for about 36,000 deaths, making it the 10th-leading cause of death in the U.S., according to the National Center for Injury Prevention and Control. (Para. 10)</a:t>
            </a:r>
            <a:endParaRPr lang="en-US" altLang="zh-CN" sz="26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970892"/>
            <a:ext cx="8104578" cy="609398"/>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Translation</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607168"/>
            <a:ext cx="8104578" cy="1384995"/>
          </a:xfrm>
          <a:prstGeom prst="rect">
            <a:avLst/>
          </a:prstGeom>
          <a:noFill/>
        </p:spPr>
        <p:txBody>
          <a:bodyPr wrap="square" rtlCol="0">
            <a:spAutoFit/>
          </a:bodyPr>
          <a:lstStyle/>
          <a:p>
            <a:r>
              <a:rPr lang="zh-CN" altLang="en-US" sz="2800" dirty="0" smtClean="0"/>
              <a:t>美国国家伤害预防与控制中心的统计数据表明，美国</a:t>
            </a:r>
            <a:r>
              <a:rPr lang="en-US" altLang="zh-CN" sz="2800" dirty="0" smtClean="0"/>
              <a:t>2008</a:t>
            </a:r>
            <a:r>
              <a:rPr lang="zh-CN" altLang="en-US" sz="2800" dirty="0" smtClean="0"/>
              <a:t>年有</a:t>
            </a:r>
            <a:r>
              <a:rPr lang="en-US" altLang="zh-CN" sz="2800" dirty="0" smtClean="0"/>
              <a:t>3.6</a:t>
            </a:r>
            <a:r>
              <a:rPr lang="zh-CN" altLang="en-US" sz="2800" dirty="0" smtClean="0"/>
              <a:t>万人自杀身亡，在死因排名中位列第十。</a:t>
            </a:r>
            <a:endParaRPr lang="zh-CN" altLang="en-US" sz="2800" dirty="0"/>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743304"/>
          </a:xfrm>
          <a:prstGeom prst="rect">
            <a:avLst/>
          </a:prstGeom>
          <a:noFill/>
        </p:spPr>
        <p:txBody>
          <a:bodyPr wrap="square" rtlCol="0">
            <a:spAutoFit/>
          </a:bodyPr>
          <a:lstStyle/>
          <a:p>
            <a:pPr algn="just">
              <a:lnSpc>
                <a:spcPct val="110000"/>
              </a:lnSpc>
              <a:defRPr/>
            </a:pPr>
            <a:r>
              <a:rPr lang="en-US" altLang="zh-CN" sz="2800" dirty="0" smtClean="0">
                <a:solidFill>
                  <a:srgbClr val="333333"/>
                </a:solidFill>
                <a:latin typeface="Arial" pitchFamily="34" charset="0"/>
                <a:cs typeface="Arial" pitchFamily="34" charset="0"/>
                <a:sym typeface="Times New Roman" pitchFamily="18" charset="0"/>
              </a:rPr>
              <a:t>5     Studies have shown that Hartoonian is far from alone. </a:t>
            </a:r>
            <a:r>
              <a:rPr lang="en-US" altLang="zh-CN" sz="2800" u="sng" dirty="0" smtClean="0">
                <a:solidFill>
                  <a:srgbClr val="0C9CDB"/>
                </a:solidFill>
                <a:latin typeface="Arial" pitchFamily="34" charset="0"/>
                <a:cs typeface="Arial" pitchFamily="34" charset="0"/>
                <a:sym typeface="Times New Roman" pitchFamily="18" charset="0"/>
              </a:rPr>
              <a:t>The battle against depression is a struggle. A struggle an </a:t>
            </a:r>
            <a:r>
              <a:rPr lang="en-US" altLang="zh-CN" sz="2800" u="sng" dirty="0" smtClean="0">
                <a:solidFill>
                  <a:srgbClr val="F79646"/>
                </a:solidFill>
                <a:latin typeface="Arial" pitchFamily="34" charset="0"/>
                <a:cs typeface="Arial" pitchFamily="34" charset="0"/>
                <a:sym typeface="Times New Roman" pitchFamily="18" charset="0"/>
              </a:rPr>
              <a:t>estimated</a:t>
            </a:r>
            <a:r>
              <a:rPr lang="en-US" altLang="zh-CN" sz="2800" u="sng" dirty="0" smtClean="0">
                <a:solidFill>
                  <a:srgbClr val="0C9CDB"/>
                </a:solidFill>
                <a:latin typeface="Arial" pitchFamily="34" charset="0"/>
                <a:cs typeface="Arial" pitchFamily="34" charset="0"/>
                <a:sym typeface="Times New Roman" pitchFamily="18" charset="0"/>
              </a:rPr>
              <a:t> 1-in-10 Americans deal with, according to the Center for Disease Control and Prevention.</a:t>
            </a:r>
            <a:r>
              <a:rPr lang="en-US" altLang="zh-CN" sz="2800" dirty="0" smtClean="0">
                <a:solidFill>
                  <a:srgbClr val="0C9CDB"/>
                </a:solidFill>
                <a:latin typeface="Arial" pitchFamily="34" charset="0"/>
                <a:cs typeface="Arial" pitchFamily="34" charset="0"/>
                <a:sym typeface="Times New Roman" pitchFamily="18" charset="0"/>
              </a:rPr>
              <a:t> </a:t>
            </a:r>
            <a:r>
              <a:rPr lang="en-US" altLang="zh-CN" sz="2800" dirty="0" smtClean="0">
                <a:solidFill>
                  <a:srgbClr val="333333"/>
                </a:solidFill>
                <a:latin typeface="Arial" pitchFamily="34" charset="0"/>
                <a:cs typeface="Arial" pitchFamily="34" charset="0"/>
                <a:sym typeface="Times New Roman" pitchFamily="18" charset="0"/>
              </a:rPr>
              <a:t>An American Psychological Association (APA) study shows that 53 percent of college students have experienced some form of depression. But many suffer in silence. Over two-thirds of young people do not talk about or seek help for mental </a:t>
            </a:r>
          </a:p>
          <a:p>
            <a:pPr algn="just">
              <a:lnSpc>
                <a:spcPct val="110000"/>
              </a:lnSpc>
              <a:defRPr/>
            </a:pPr>
            <a:r>
              <a:rPr lang="en-US" altLang="zh-CN" sz="2800" dirty="0" smtClean="0">
                <a:solidFill>
                  <a:srgbClr val="333333"/>
                </a:solidFill>
                <a:latin typeface="Arial" pitchFamily="34" charset="0"/>
                <a:cs typeface="Arial" pitchFamily="34" charset="0"/>
                <a:sym typeface="Times New Roman" pitchFamily="18" charset="0"/>
              </a:rPr>
              <a:t>health problems, according to </a:t>
            </a:r>
          </a:p>
          <a:p>
            <a:pPr algn="just">
              <a:lnSpc>
                <a:spcPct val="110000"/>
              </a:lnSpc>
              <a:defRPr/>
            </a:pPr>
            <a:r>
              <a:rPr lang="en-US" altLang="zh-CN" sz="2800" dirty="0" smtClean="0">
                <a:solidFill>
                  <a:srgbClr val="333333"/>
                </a:solidFill>
                <a:latin typeface="Arial" pitchFamily="34" charset="0"/>
                <a:cs typeface="Arial" pitchFamily="34" charset="0"/>
                <a:sym typeface="Times New Roman" pitchFamily="18" charset="0"/>
              </a:rPr>
              <a:t>Psych Central. </a:t>
            </a:r>
            <a:endParaRPr lang="zh-CN" altLang="en-US" sz="2800" dirty="0" smtClean="0">
              <a:solidFill>
                <a:srgbClr val="333333"/>
              </a:solidFill>
              <a:latin typeface="Arial" pitchFamily="34" charset="0"/>
              <a:cs typeface="Arial" pitchFamily="34" charset="0"/>
              <a:sym typeface="Times New Roman" pitchFamily="18"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pic>
        <p:nvPicPr>
          <p:cNvPr id="9" name="图片 2" descr="i6as.jpg"/>
          <p:cNvPicPr>
            <a:picLocks noChangeAspect="1" noChangeArrowheads="1"/>
          </p:cNvPicPr>
          <p:nvPr/>
        </p:nvPicPr>
        <p:blipFill>
          <a:blip r:embed="rId8" cstate="print"/>
          <a:srcRect/>
          <a:stretch>
            <a:fillRect/>
          </a:stretch>
        </p:blipFill>
        <p:spPr bwMode="auto">
          <a:xfrm>
            <a:off x="6156176" y="4968701"/>
            <a:ext cx="2376666" cy="1412627"/>
          </a:xfrm>
          <a:prstGeom prst="rect">
            <a:avLst/>
          </a:prstGeom>
          <a:noFill/>
          <a:ln w="9525">
            <a:noFill/>
            <a:miter lim="800000"/>
            <a:headEnd/>
            <a:tailEnd/>
          </a:ln>
        </p:spPr>
      </p:pic>
      <p:sp>
        <p:nvSpPr>
          <p:cNvPr id="10" name="矩形 9">
            <a:hlinkClick r:id="rId9" action="ppaction://hlinksldjump"/>
          </p:cNvPr>
          <p:cNvSpPr/>
          <p:nvPr/>
        </p:nvSpPr>
        <p:spPr>
          <a:xfrm>
            <a:off x="2627784" y="1196752"/>
            <a:ext cx="5904656" cy="504056"/>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9" action="ppaction://hlinksldjump"/>
          </p:cNvPr>
          <p:cNvSpPr/>
          <p:nvPr/>
        </p:nvSpPr>
        <p:spPr>
          <a:xfrm>
            <a:off x="611560" y="1628800"/>
            <a:ext cx="7992888" cy="1008112"/>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9" action="ppaction://hlinksldjump"/>
          </p:cNvPr>
          <p:cNvSpPr/>
          <p:nvPr/>
        </p:nvSpPr>
        <p:spPr>
          <a:xfrm>
            <a:off x="539552" y="2564904"/>
            <a:ext cx="5616624" cy="504056"/>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0" action="ppaction://hlinksldjump"/>
          </p:cNvPr>
          <p:cNvSpPr/>
          <p:nvPr/>
        </p:nvSpPr>
        <p:spPr>
          <a:xfrm>
            <a:off x="5364088" y="1772816"/>
            <a:ext cx="1728192" cy="36004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5" name="04.mp3">
            <a:hlinkClick r:id="" action="ppaction://media"/>
          </p:cNvPr>
          <p:cNvPicPr>
            <a:picLocks noRot="1" noChangeAspect="1"/>
          </p:cNvPicPr>
          <p:nvPr>
            <a:audioFile r:link="rId1"/>
          </p:nvPr>
        </p:nvPicPr>
        <p:blipFill>
          <a:blip r:embed="rId11" cstate="print"/>
          <a:stretch>
            <a:fillRect/>
          </a:stretch>
        </p:blipFill>
        <p:spPr>
          <a:xfrm>
            <a:off x="9468544" y="1556792"/>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5"/>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5"/>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5"/>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5"/>
                                        </p:tgtEl>
                                      </p:cBhvr>
                                    </p:cmd>
                                  </p:childTnLst>
                                </p:cTn>
                              </p:par>
                            </p:childTnLst>
                          </p:cTn>
                        </p:par>
                      </p:childTnLst>
                    </p:cTn>
                  </p:par>
                </p:childTnLst>
              </p:cTn>
              <p:nextCondLst>
                <p:cond evt="onClick" delay="0">
                  <p:tgtEl>
                    <p:spTgt spid="28"/>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534988" indent="-534988" algn="just">
              <a:lnSpc>
                <a:spcPct val="120000"/>
              </a:lnSpc>
            </a:pPr>
            <a:r>
              <a:rPr lang="en-US" altLang="zh-CN" sz="2800" dirty="0" smtClean="0">
                <a:solidFill>
                  <a:srgbClr val="333333"/>
                </a:solidFill>
                <a:latin typeface="Arial" pitchFamily="34" charset="0"/>
                <a:cs typeface="Arial" pitchFamily="34" charset="0"/>
              </a:rPr>
              <a:t>20. Over the years, I have seen anxiety and depression rise in prominence, as well as the levels of psychological distress … (Para. 10)</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564904"/>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600" b="1" dirty="0" smtClean="0">
                <a:solidFill>
                  <a:srgbClr val="0C9CDB"/>
                </a:solidFill>
                <a:latin typeface="Arial" pitchFamily="34" charset="0"/>
                <a:cs typeface="Arial" pitchFamily="34" charset="0"/>
              </a:rPr>
              <a:t>Paraphrase</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01180"/>
            <a:ext cx="8104578" cy="1643527"/>
          </a:xfrm>
          <a:prstGeom prst="rect">
            <a:avLst/>
          </a:prstGeom>
          <a:noFill/>
        </p:spPr>
        <p:txBody>
          <a:bodyPr wrap="square" rtlCol="0">
            <a:spAutoFit/>
          </a:bodyPr>
          <a:lstStyle/>
          <a:p>
            <a:pPr>
              <a:lnSpc>
                <a:spcPct val="120000"/>
              </a:lnSpc>
            </a:pPr>
            <a:r>
              <a:rPr lang="en-US" altLang="zh-CN" sz="2800" dirty="0" smtClean="0">
                <a:solidFill>
                  <a:srgbClr val="0C9CDB"/>
                </a:solidFill>
                <a:latin typeface="Arial" pitchFamily="34" charset="0"/>
                <a:cs typeface="Arial" pitchFamily="34" charset="0"/>
              </a:rPr>
              <a:t>During the past years, both the seriousness of anxiety and depression and the levels of psychological distress have risen noticeably.</a:t>
            </a:r>
            <a:endParaRPr lang="en-US" altLang="zh-CN" sz="2800" dirty="0">
              <a:solidFill>
                <a:srgbClr val="0C9CDB"/>
              </a:solidFill>
              <a:latin typeface="Arial" pitchFamily="34" charset="0"/>
              <a:cs typeface="Arial" pitchFamily="34" charset="0"/>
            </a:endParaRP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2564904"/>
            <a:ext cx="8104578" cy="561885"/>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Analysis</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01180"/>
            <a:ext cx="8104578" cy="2929007"/>
          </a:xfrm>
          <a:prstGeom prst="rect">
            <a:avLst/>
          </a:prstGeom>
          <a:noFill/>
        </p:spPr>
        <p:txBody>
          <a:bodyPr wrap="square" rtlCol="0">
            <a:spAutoFit/>
          </a:bodyPr>
          <a:lstStyle/>
          <a:p>
            <a:pPr>
              <a:lnSpc>
                <a:spcPct val="120000"/>
              </a:lnSpc>
              <a:defRPr/>
            </a:pPr>
            <a:r>
              <a:rPr lang="en-US" altLang="zh-CN" sz="2600" dirty="0" smtClean="0">
                <a:solidFill>
                  <a:srgbClr val="0C9CDB"/>
                </a:solidFill>
                <a:latin typeface="Arial" pitchFamily="34" charset="0"/>
                <a:cs typeface="Arial" pitchFamily="34" charset="0"/>
              </a:rPr>
              <a:t>The expression “as well as” connects the two phrases “anxiety and depression” and “the levels of psychological distress”, making the whole sentence concise. Another structure “see … rise in prominence” emphasizes the seriousness of the problem and indicates the speaker’s concern for it.</a:t>
            </a:r>
          </a:p>
        </p:txBody>
      </p:sp>
      <p:sp>
        <p:nvSpPr>
          <p:cNvPr id="9" name="矩形 8"/>
          <p:cNvSpPr/>
          <p:nvPr/>
        </p:nvSpPr>
        <p:spPr>
          <a:xfrm>
            <a:off x="0" y="2132856"/>
            <a:ext cx="9144000" cy="417646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720000"/>
            <a:ext cx="8104578" cy="1643527"/>
          </a:xfrm>
          <a:prstGeom prst="rect">
            <a:avLst/>
          </a:prstGeom>
          <a:noFill/>
        </p:spPr>
        <p:txBody>
          <a:bodyPr wrap="square" rtlCol="0">
            <a:spAutoFit/>
          </a:bodyPr>
          <a:lstStyle/>
          <a:p>
            <a:pPr marL="534988" indent="-534988" algn="just">
              <a:lnSpc>
                <a:spcPct val="120000"/>
              </a:lnSpc>
            </a:pPr>
            <a:r>
              <a:rPr lang="en-US" altLang="zh-CN" sz="2800" dirty="0" smtClean="0">
                <a:solidFill>
                  <a:srgbClr val="333333"/>
                </a:solidFill>
                <a:latin typeface="Arial" pitchFamily="34" charset="0"/>
                <a:cs typeface="Arial" pitchFamily="34" charset="0"/>
              </a:rPr>
              <a:t>20. Over the years, I have seen anxiety and depression rise in prominence, as well as the levels of psychological distress … (Para. 10)</a:t>
            </a:r>
            <a:endParaRPr lang="en-US" altLang="zh-CN" sz="2800" dirty="0">
              <a:solidFill>
                <a:srgbClr val="333333"/>
              </a:solidFill>
              <a:latin typeface="Arial" pitchFamily="34" charset="0"/>
              <a:cs typeface="Arial" pitchFamily="34" charset="0"/>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564904"/>
            <a:ext cx="8104578" cy="609398"/>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Translation</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01180"/>
            <a:ext cx="8104578" cy="954107"/>
          </a:xfrm>
          <a:prstGeom prst="rect">
            <a:avLst/>
          </a:prstGeom>
          <a:noFill/>
        </p:spPr>
        <p:txBody>
          <a:bodyPr wrap="square" rtlCol="0">
            <a:spAutoFit/>
          </a:bodyPr>
          <a:lstStyle/>
          <a:p>
            <a:r>
              <a:rPr lang="zh-CN" altLang="en-US" sz="2800" dirty="0" smtClean="0"/>
              <a:t>据我所知，近年来焦虑、抑郁者数量大幅上升，各类心理疾病的程度也在日渐加剧</a:t>
            </a:r>
            <a:r>
              <a:rPr lang="en-US" altLang="zh-CN" sz="2800" dirty="0" smtClean="0">
                <a:latin typeface="宋体" pitchFamily="2" charset="-122"/>
              </a:rPr>
              <a:t>……</a:t>
            </a:r>
            <a:endParaRPr lang="en-US" altLang="zh-CN" sz="2800" dirty="0"/>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39388" y="720000"/>
            <a:ext cx="8104578" cy="1643527"/>
          </a:xfrm>
          <a:prstGeom prst="rect">
            <a:avLst/>
          </a:prstGeom>
          <a:noFill/>
        </p:spPr>
        <p:txBody>
          <a:bodyPr wrap="square" rtlCol="0">
            <a:spAutoFit/>
          </a:bodyPr>
          <a:lstStyle/>
          <a:p>
            <a:pPr marL="534988" indent="-534988" algn="just">
              <a:lnSpc>
                <a:spcPct val="120000"/>
              </a:lnSpc>
            </a:pPr>
            <a:r>
              <a:rPr lang="en-US" altLang="zh-CN" sz="2800" dirty="0" smtClean="0">
                <a:solidFill>
                  <a:srgbClr val="333333"/>
                </a:solidFill>
                <a:latin typeface="Arial" pitchFamily="34" charset="0"/>
                <a:cs typeface="Arial" pitchFamily="34" charset="0"/>
              </a:rPr>
              <a:t>20. Over the years, I have seen anxiety and depression rise in prominence, as well as the levels of psychological distress … (Para. 10)</a:t>
            </a:r>
            <a:endParaRPr lang="en-US" altLang="zh-CN" sz="2800" dirty="0">
              <a:solidFill>
                <a:srgbClr val="333333"/>
              </a:solidFill>
              <a:latin typeface="Arial" pitchFamily="34" charset="0"/>
              <a:cs typeface="Arial" pitchFamily="34" charset="0"/>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3888" indent="-623888">
              <a:lnSpc>
                <a:spcPct val="120000"/>
              </a:lnSpc>
            </a:pPr>
            <a:r>
              <a:rPr lang="en-US" altLang="zh-CN" sz="2800" dirty="0" smtClean="0">
                <a:solidFill>
                  <a:srgbClr val="333333"/>
                </a:solidFill>
                <a:latin typeface="Arial" pitchFamily="34" charset="0"/>
                <a:cs typeface="Arial" pitchFamily="34" charset="0"/>
              </a:rPr>
              <a:t>21. </a:t>
            </a:r>
            <a:r>
              <a:rPr lang="en-US" altLang="zh-CN" sz="2800" dirty="0" smtClean="0">
                <a:solidFill>
                  <a:srgbClr val="F79646"/>
                </a:solidFill>
                <a:latin typeface="Arial" pitchFamily="34" charset="0"/>
                <a:cs typeface="Arial" pitchFamily="34" charset="0"/>
              </a:rPr>
              <a:t>prominence </a:t>
            </a:r>
            <a:r>
              <a:rPr lang="en-US" altLang="zh-CN" sz="2800" dirty="0" smtClean="0">
                <a:solidFill>
                  <a:srgbClr val="333333"/>
                </a:solidFill>
                <a:latin typeface="Arial" pitchFamily="34" charset="0"/>
                <a:cs typeface="Arial" pitchFamily="34" charset="0"/>
              </a:rPr>
              <a:t>(Para. 10):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the state of being important, well known or noticeable</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212976"/>
            <a:ext cx="5616788" cy="523220"/>
          </a:xfrm>
          <a:prstGeom prst="rect">
            <a:avLst/>
          </a:prstGeom>
          <a:noFill/>
        </p:spPr>
        <p:txBody>
          <a:bodyPr wrap="square" rtlCol="0">
            <a:spAutoFit/>
          </a:bodyPr>
          <a:lstStyle/>
          <a:p>
            <a:r>
              <a:rPr lang="zh-CN" altLang="en-US" sz="2800" dirty="0" smtClean="0"/>
              <a:t>这位律师在她职业生涯的早期成名。</a:t>
            </a:r>
            <a:endParaRPr lang="en-US" altLang="zh-CN" sz="2800" dirty="0"/>
          </a:p>
        </p:txBody>
      </p:sp>
      <p:sp>
        <p:nvSpPr>
          <p:cNvPr id="15" name="TextBox 14"/>
          <p:cNvSpPr txBox="1"/>
          <p:nvPr/>
        </p:nvSpPr>
        <p:spPr>
          <a:xfrm>
            <a:off x="539388" y="3717032"/>
            <a:ext cx="5760804" cy="1643527"/>
          </a:xfrm>
          <a:prstGeom prst="rect">
            <a:avLst/>
          </a:prstGeom>
          <a:noFill/>
        </p:spPr>
        <p:txBody>
          <a:bodyPr wrap="square" rtlCol="0">
            <a:spAutoFit/>
          </a:bodyPr>
          <a:lstStyle/>
          <a:p>
            <a:pPr marL="357188">
              <a:lnSpc>
                <a:spcPct val="120000"/>
              </a:lnSpc>
            </a:pPr>
            <a:r>
              <a:rPr lang="en-US" altLang="zh-CN" sz="2800" dirty="0" smtClean="0">
                <a:solidFill>
                  <a:srgbClr val="333333"/>
                </a:solidFill>
                <a:latin typeface="Arial" pitchFamily="34" charset="0"/>
                <a:cs typeface="Arial" pitchFamily="34" charset="0"/>
              </a:rPr>
              <a:t>The lawyer reached a position of </a:t>
            </a:r>
            <a:r>
              <a:rPr lang="en-US" altLang="zh-CN" sz="2800" dirty="0" smtClean="0">
                <a:solidFill>
                  <a:srgbClr val="F79646"/>
                </a:solidFill>
                <a:latin typeface="Arial" pitchFamily="34" charset="0"/>
                <a:cs typeface="Arial" pitchFamily="34" charset="0"/>
              </a:rPr>
              <a:t>prominence</a:t>
            </a:r>
            <a:r>
              <a:rPr lang="en-US" altLang="zh-CN" sz="2800" dirty="0" smtClean="0">
                <a:solidFill>
                  <a:srgbClr val="333333"/>
                </a:solidFill>
                <a:latin typeface="Arial" pitchFamily="34" charset="0"/>
                <a:cs typeface="Arial" pitchFamily="34" charset="0"/>
              </a:rPr>
              <a:t> in her profession at an early age.</a:t>
            </a:r>
            <a:endParaRPr lang="zh-CN" altLang="en-US" sz="2800" dirty="0">
              <a:solidFill>
                <a:srgbClr val="333333"/>
              </a:solidFill>
              <a:latin typeface="Arial" pitchFamily="34" charset="0"/>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3788470"/>
            <a:ext cx="452775" cy="452775"/>
          </a:xfrm>
          <a:prstGeom prst="rect">
            <a:avLst/>
          </a:prstGeom>
          <a:noFill/>
        </p:spPr>
      </p:pic>
      <p:sp>
        <p:nvSpPr>
          <p:cNvPr id="8" name="TextBox 7"/>
          <p:cNvSpPr txBox="1"/>
          <p:nvPr/>
        </p:nvSpPr>
        <p:spPr>
          <a:xfrm>
            <a:off x="539388" y="1971997"/>
            <a:ext cx="8065060" cy="107895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itchFamily="34" charset="0"/>
                <a:cs typeface="Arial" pitchFamily="34" charset="0"/>
              </a:rPr>
              <a:t>His report gave </a:t>
            </a:r>
            <a:r>
              <a:rPr lang="en-US" altLang="zh-CN" sz="2800" dirty="0" smtClean="0">
                <a:solidFill>
                  <a:srgbClr val="F79646"/>
                </a:solidFill>
                <a:latin typeface="Arial" pitchFamily="34" charset="0"/>
                <a:cs typeface="Arial" pitchFamily="34" charset="0"/>
              </a:rPr>
              <a:t>prominence</a:t>
            </a:r>
            <a:r>
              <a:rPr lang="en-US" altLang="zh-CN" sz="2800" dirty="0" smtClean="0">
                <a:solidFill>
                  <a:srgbClr val="333333"/>
                </a:solidFill>
                <a:latin typeface="Arial" pitchFamily="34" charset="0"/>
                <a:cs typeface="Arial" pitchFamily="34" charset="0"/>
              </a:rPr>
              <a:t> to the advantage of network media. </a:t>
            </a:r>
            <a:endParaRPr lang="en-US" altLang="zh-CN" sz="2800" dirty="0">
              <a:solidFill>
                <a:srgbClr val="333333"/>
              </a:solidFill>
              <a:latin typeface="Arial" pitchFamily="34" charset="0"/>
              <a:cs typeface="Arial" pitchFamily="34" charset="0"/>
            </a:endParaRPr>
          </a:p>
        </p:txBody>
      </p:sp>
      <p:pic>
        <p:nvPicPr>
          <p:cNvPr id="11" name="图片 10" descr="u=4199237112,3308378561&amp;fm=21&amp;gp=0.jpg"/>
          <p:cNvPicPr>
            <a:picLocks noChangeAspect="1"/>
          </p:cNvPicPr>
          <p:nvPr/>
        </p:nvPicPr>
        <p:blipFill>
          <a:blip r:embed="rId4" cstate="print"/>
          <a:srcRect/>
          <a:stretch>
            <a:fillRect/>
          </a:stretch>
        </p:blipFill>
        <p:spPr bwMode="auto">
          <a:xfrm>
            <a:off x="6300192" y="3284984"/>
            <a:ext cx="2684557" cy="2016224"/>
          </a:xfrm>
          <a:prstGeom prst="rect">
            <a:avLst/>
          </a:prstGeom>
          <a:noFill/>
          <a:ln w="9525">
            <a:noFill/>
            <a:miter lim="800000"/>
            <a:headEnd/>
            <a:tailEnd/>
          </a:ln>
        </p:spPr>
      </p:pic>
      <p:sp>
        <p:nvSpPr>
          <p:cNvPr id="9" name="矩形 8"/>
          <p:cNvSpPr/>
          <p:nvPr/>
        </p:nvSpPr>
        <p:spPr>
          <a:xfrm>
            <a:off x="0" y="620688"/>
            <a:ext cx="9144000" cy="568863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par>
                                <p:cTn id="13" presetID="18" presetClass="entr" presetSubtype="1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trips(downLeft)">
                                      <p:cBhvr>
                                        <p:cTn id="15" dur="500"/>
                                        <p:tgtEl>
                                          <p:spTgt spid="1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Left)">
                                      <p:cBhvr>
                                        <p:cTn id="24" dur="500"/>
                                        <p:tgtEl>
                                          <p:spTgt spid="15"/>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623888" indent="-623888"/>
            <a:r>
              <a:rPr lang="en-US" altLang="zh-CN" sz="2800" dirty="0" smtClean="0">
                <a:solidFill>
                  <a:srgbClr val="333333"/>
                </a:solidFill>
                <a:latin typeface="Arial" pitchFamily="34" charset="0"/>
                <a:cs typeface="Arial" pitchFamily="34" charset="0"/>
              </a:rPr>
              <a:t>22. </a:t>
            </a:r>
            <a:r>
              <a:rPr lang="en-US" altLang="zh-CN" sz="2800" dirty="0">
                <a:solidFill>
                  <a:srgbClr val="F79646"/>
                </a:solidFill>
                <a:latin typeface="Arial" pitchFamily="34" charset="0"/>
                <a:cs typeface="Arial" pitchFamily="34" charset="0"/>
              </a:rPr>
              <a:t>d</a:t>
            </a:r>
            <a:r>
              <a:rPr lang="en-US" altLang="zh-CN" sz="2800" dirty="0" smtClean="0">
                <a:solidFill>
                  <a:srgbClr val="F79646"/>
                </a:solidFill>
                <a:latin typeface="Arial" pitchFamily="34" charset="0"/>
                <a:cs typeface="Arial" pitchFamily="34" charset="0"/>
              </a:rPr>
              <a:t>istress </a:t>
            </a:r>
            <a:r>
              <a:rPr lang="en-US" altLang="zh-CN" sz="2800" dirty="0" smtClean="0">
                <a:solidFill>
                  <a:srgbClr val="333333"/>
                </a:solidFill>
                <a:latin typeface="Arial" pitchFamily="34" charset="0"/>
                <a:cs typeface="Arial" pitchFamily="34" charset="0"/>
              </a:rPr>
              <a:t>(Para. 10):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a feeling of great worry or unhappiness; great suffering</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140968"/>
            <a:ext cx="8137068" cy="954107"/>
          </a:xfrm>
          <a:prstGeom prst="rect">
            <a:avLst/>
          </a:prstGeom>
          <a:noFill/>
        </p:spPr>
        <p:txBody>
          <a:bodyPr wrap="square" rtlCol="0">
            <a:spAutoFit/>
          </a:bodyPr>
          <a:lstStyle/>
          <a:p>
            <a:r>
              <a:rPr lang="zh-CN" altLang="en-US" sz="2800" dirty="0" smtClean="0">
                <a:solidFill>
                  <a:srgbClr val="333333"/>
                </a:solidFill>
                <a:latin typeface="Arial" pitchFamily="34" charset="0"/>
                <a:cs typeface="Arial" pitchFamily="34" charset="0"/>
              </a:rPr>
              <a:t>有些人非常关注自己的利益，而对于朋友的不幸置若罔闻。</a:t>
            </a:r>
            <a:endParaRPr lang="en-US" altLang="zh-CN" sz="2800" dirty="0">
              <a:solidFill>
                <a:srgbClr val="333333"/>
              </a:solidFill>
              <a:latin typeface="Arial" pitchFamily="34" charset="0"/>
              <a:cs typeface="Arial" pitchFamily="34" charset="0"/>
            </a:endParaRPr>
          </a:p>
        </p:txBody>
      </p:sp>
      <p:sp>
        <p:nvSpPr>
          <p:cNvPr id="15" name="TextBox 14"/>
          <p:cNvSpPr txBox="1"/>
          <p:nvPr/>
        </p:nvSpPr>
        <p:spPr>
          <a:xfrm>
            <a:off x="539388" y="4221088"/>
            <a:ext cx="8209076" cy="1643527"/>
          </a:xfrm>
          <a:prstGeom prst="rect">
            <a:avLst/>
          </a:prstGeom>
          <a:noFill/>
        </p:spPr>
        <p:txBody>
          <a:bodyPr wrap="square" rtlCol="0">
            <a:spAutoFit/>
          </a:bodyPr>
          <a:lstStyle/>
          <a:p>
            <a:pPr marL="357188">
              <a:lnSpc>
                <a:spcPct val="120000"/>
              </a:lnSpc>
            </a:pPr>
            <a:r>
              <a:rPr lang="en-US" altLang="zh-CN" sz="2800" dirty="0" smtClean="0">
                <a:solidFill>
                  <a:srgbClr val="333333"/>
                </a:solidFill>
                <a:latin typeface="Arial" pitchFamily="34" charset="0"/>
                <a:cs typeface="Arial" pitchFamily="34" charset="0"/>
              </a:rPr>
              <a:t>Some people are awake enough to their own interests, who turn a deaf ear to their friends’ </a:t>
            </a:r>
            <a:r>
              <a:rPr lang="en-US" altLang="zh-CN" sz="2800" dirty="0" smtClean="0">
                <a:solidFill>
                  <a:srgbClr val="F79646"/>
                </a:solidFill>
                <a:latin typeface="Arial" pitchFamily="34" charset="0"/>
                <a:cs typeface="Arial" pitchFamily="34" charset="0"/>
              </a:rPr>
              <a:t>distress</a:t>
            </a:r>
            <a:r>
              <a:rPr lang="en-US" altLang="zh-CN" sz="2800" dirty="0" smtClean="0">
                <a:solidFill>
                  <a:srgbClr val="333333"/>
                </a:solidFill>
                <a:latin typeface="Arial" pitchFamily="34" charset="0"/>
                <a:cs typeface="Arial" pitchFamily="34" charset="0"/>
              </a:rPr>
              <a:t>.</a:t>
            </a:r>
            <a:endParaRPr lang="zh-CN" altLang="en-US" sz="2800" dirty="0" smtClean="0">
              <a:solidFill>
                <a:srgbClr val="333333"/>
              </a:solidFill>
              <a:latin typeface="Arial" pitchFamily="34" charset="0"/>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292526"/>
            <a:ext cx="452775" cy="452775"/>
          </a:xfrm>
          <a:prstGeom prst="rect">
            <a:avLst/>
          </a:prstGeom>
          <a:noFill/>
        </p:spPr>
      </p:pic>
      <p:sp>
        <p:nvSpPr>
          <p:cNvPr id="8" name="TextBox 7"/>
          <p:cNvSpPr txBox="1"/>
          <p:nvPr/>
        </p:nvSpPr>
        <p:spPr>
          <a:xfrm>
            <a:off x="539388" y="1971997"/>
            <a:ext cx="8065060" cy="107895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itchFamily="34" charset="0"/>
                <a:cs typeface="Arial" pitchFamily="34" charset="0"/>
              </a:rPr>
              <a:t>His wild behavior was a great </a:t>
            </a:r>
            <a:r>
              <a:rPr lang="en-US" altLang="zh-CN" sz="2800" dirty="0" smtClean="0">
                <a:solidFill>
                  <a:srgbClr val="F79646"/>
                </a:solidFill>
                <a:latin typeface="Arial" pitchFamily="34" charset="0"/>
                <a:cs typeface="Arial" pitchFamily="34" charset="0"/>
              </a:rPr>
              <a:t>distress</a:t>
            </a:r>
            <a:r>
              <a:rPr lang="en-US" altLang="zh-CN" sz="2800" dirty="0" smtClean="0">
                <a:solidFill>
                  <a:srgbClr val="333333"/>
                </a:solidFill>
                <a:latin typeface="Arial" pitchFamily="34" charset="0"/>
                <a:cs typeface="Arial" pitchFamily="34" charset="0"/>
              </a:rPr>
              <a:t> to his mother.</a:t>
            </a:r>
            <a:endParaRPr lang="en-US" altLang="zh-CN" sz="2800" dirty="0">
              <a:solidFill>
                <a:srgbClr val="333333"/>
              </a:solidFill>
              <a:latin typeface="Arial" pitchFamily="34" charset="0"/>
              <a:cs typeface="Arial" pitchFamily="34" charset="0"/>
            </a:endParaRPr>
          </a:p>
        </p:txBody>
      </p:sp>
      <p:sp>
        <p:nvSpPr>
          <p:cNvPr id="9" name="矩形 8"/>
          <p:cNvSpPr/>
          <p:nvPr/>
        </p:nvSpPr>
        <p:spPr>
          <a:xfrm>
            <a:off x="0" y="620688"/>
            <a:ext cx="9144000" cy="568863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824346"/>
          </a:xfrm>
          <a:prstGeom prst="rect">
            <a:avLst/>
          </a:prstGeom>
          <a:noFill/>
        </p:spPr>
        <p:txBody>
          <a:bodyPr wrap="square" rtlCol="0">
            <a:spAutoFit/>
          </a:bodyPr>
          <a:lstStyle/>
          <a:p>
            <a:pPr marL="534988" indent="-534988" algn="just">
              <a:lnSpc>
                <a:spcPct val="120000"/>
              </a:lnSpc>
            </a:pPr>
            <a:r>
              <a:rPr lang="en-US" altLang="zh-CN" sz="2400" dirty="0" smtClean="0">
                <a:solidFill>
                  <a:srgbClr val="333333"/>
                </a:solidFill>
                <a:latin typeface="Arial" pitchFamily="34" charset="0"/>
                <a:cs typeface="Arial" pitchFamily="34" charset="0"/>
              </a:rPr>
              <a:t>23. Currently enrolled students can take up to eight free counseling sessions at the UCS per academic year, with a one-to-two week wait for the first appointment, according to the UCS website. (Para. 11)</a:t>
            </a:r>
            <a:endParaRPr lang="en-US" altLang="zh-CN" sz="24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644640"/>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600" b="1" dirty="0" smtClean="0">
                <a:solidFill>
                  <a:srgbClr val="0C9CDB"/>
                </a:solidFill>
                <a:latin typeface="Arial" pitchFamily="34" charset="0"/>
                <a:cs typeface="Arial" pitchFamily="34" charset="0"/>
              </a:rPr>
              <a:t>Paraphrase</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12976"/>
            <a:ext cx="8104578" cy="2308324"/>
          </a:xfrm>
          <a:prstGeom prst="rect">
            <a:avLst/>
          </a:prstGeom>
          <a:noFill/>
        </p:spPr>
        <p:txBody>
          <a:bodyPr wrap="square" rtlCol="0">
            <a:spAutoFit/>
          </a:bodyPr>
          <a:lstStyle/>
          <a:p>
            <a:pPr>
              <a:lnSpc>
                <a:spcPct val="120000"/>
              </a:lnSpc>
            </a:pPr>
            <a:r>
              <a:rPr lang="en-US" altLang="zh-CN" sz="2400" dirty="0" smtClean="0">
                <a:solidFill>
                  <a:srgbClr val="0C9CDB"/>
                </a:solidFill>
                <a:latin typeface="Arial" pitchFamily="34" charset="0"/>
                <a:cs typeface="Arial" pitchFamily="34" charset="0"/>
              </a:rPr>
              <a:t>According to the information from the UCS website, all the students of the university can take as many as eight free counseling sessions at the UCS each academic year, and they don’t have to wait long, even the first appointment is only one or two weeks away.</a:t>
            </a:r>
            <a:endParaRPr lang="en-US" altLang="zh-CN" sz="2400" dirty="0">
              <a:solidFill>
                <a:srgbClr val="0C9CDB"/>
              </a:solidFill>
              <a:latin typeface="Arial" pitchFamily="34" charset="0"/>
              <a:cs typeface="Arial"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2635713"/>
            <a:ext cx="8104578" cy="561885"/>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Analysis</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71989"/>
            <a:ext cx="8104578" cy="1381147"/>
          </a:xfrm>
          <a:prstGeom prst="rect">
            <a:avLst/>
          </a:prstGeom>
          <a:noFill/>
        </p:spPr>
        <p:txBody>
          <a:bodyPr wrap="square" rtlCol="0">
            <a:spAutoFit/>
          </a:bodyPr>
          <a:lstStyle/>
          <a:p>
            <a:pPr>
              <a:lnSpc>
                <a:spcPct val="120000"/>
              </a:lnSpc>
              <a:defRPr/>
            </a:pPr>
            <a:r>
              <a:rPr lang="en-US" altLang="zh-CN" sz="2400" dirty="0" smtClean="0">
                <a:solidFill>
                  <a:srgbClr val="0C9CDB"/>
                </a:solidFill>
                <a:latin typeface="Arial" pitchFamily="34" charset="0"/>
                <a:cs typeface="Arial" pitchFamily="34" charset="0"/>
              </a:rPr>
              <a:t>The structure “with + noun phrase” serves as an adverbial providing further information. The word “wait” here is used as a noun though it usually functions as a verb.</a:t>
            </a: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39388" y="720000"/>
            <a:ext cx="8104578" cy="1824346"/>
          </a:xfrm>
          <a:prstGeom prst="rect">
            <a:avLst/>
          </a:prstGeom>
          <a:noFill/>
        </p:spPr>
        <p:txBody>
          <a:bodyPr wrap="square" rtlCol="0">
            <a:spAutoFit/>
          </a:bodyPr>
          <a:lstStyle/>
          <a:p>
            <a:pPr marL="534988" indent="-534988" algn="just">
              <a:lnSpc>
                <a:spcPct val="120000"/>
              </a:lnSpc>
            </a:pPr>
            <a:r>
              <a:rPr lang="en-US" altLang="zh-CN" sz="2400" dirty="0" smtClean="0">
                <a:solidFill>
                  <a:srgbClr val="333333"/>
                </a:solidFill>
                <a:latin typeface="Arial" pitchFamily="34" charset="0"/>
                <a:cs typeface="Arial" pitchFamily="34" charset="0"/>
              </a:rPr>
              <a:t>23. Currently enrolled students can take up to eight free counseling sessions at the UCS per academic year, with a one-to-two week wait for the first appointment, according to the UCS website. (Para. 11)</a:t>
            </a:r>
            <a:endParaRPr lang="en-US" altLang="zh-CN" sz="2400" dirty="0">
              <a:solidFill>
                <a:srgbClr val="333333"/>
              </a:solidFill>
              <a:latin typeface="Arial" pitchFamily="34" charset="0"/>
              <a:cs typeface="Arial" pitchFamily="34" charset="0"/>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630705"/>
            <a:ext cx="8104578" cy="609398"/>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Translation</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66981"/>
            <a:ext cx="8104578" cy="954107"/>
          </a:xfrm>
          <a:prstGeom prst="rect">
            <a:avLst/>
          </a:prstGeom>
          <a:noFill/>
        </p:spPr>
        <p:txBody>
          <a:bodyPr wrap="square" rtlCol="0">
            <a:spAutoFit/>
          </a:bodyPr>
          <a:lstStyle/>
          <a:p>
            <a:r>
              <a:rPr lang="zh-CN" altLang="en-US" sz="2800" dirty="0" smtClean="0"/>
              <a:t>目前在籍的学生每学年可以免费接受多达</a:t>
            </a:r>
            <a:r>
              <a:rPr lang="en-US" altLang="zh-CN" sz="2800" dirty="0" smtClean="0"/>
              <a:t>8</a:t>
            </a:r>
            <a:r>
              <a:rPr lang="zh-CN" altLang="en-US" sz="2800" dirty="0" smtClean="0"/>
              <a:t>次机构的咨询，初次预约也只要等待</a:t>
            </a:r>
            <a:r>
              <a:rPr lang="en-US" altLang="zh-CN" sz="2800" dirty="0" smtClean="0"/>
              <a:t>1</a:t>
            </a:r>
            <a:r>
              <a:rPr lang="zh-CN" altLang="en-US" sz="2800" dirty="0" smtClean="0"/>
              <a:t>至</a:t>
            </a:r>
            <a:r>
              <a:rPr lang="en-US" altLang="zh-CN" sz="2800" dirty="0" smtClean="0"/>
              <a:t>2</a:t>
            </a:r>
            <a:r>
              <a:rPr lang="zh-CN" altLang="en-US" sz="2800" dirty="0" smtClean="0"/>
              <a:t>周。</a:t>
            </a:r>
            <a:endParaRPr lang="zh-CN" altLang="en-US" sz="2800" dirty="0"/>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39388" y="720000"/>
            <a:ext cx="8104578" cy="1824346"/>
          </a:xfrm>
          <a:prstGeom prst="rect">
            <a:avLst/>
          </a:prstGeom>
          <a:noFill/>
        </p:spPr>
        <p:txBody>
          <a:bodyPr wrap="square" rtlCol="0">
            <a:spAutoFit/>
          </a:bodyPr>
          <a:lstStyle/>
          <a:p>
            <a:pPr marL="534988" indent="-534988" algn="just">
              <a:lnSpc>
                <a:spcPct val="120000"/>
              </a:lnSpc>
            </a:pPr>
            <a:r>
              <a:rPr lang="en-US" altLang="zh-CN" sz="2400" dirty="0" smtClean="0">
                <a:solidFill>
                  <a:srgbClr val="333333"/>
                </a:solidFill>
                <a:latin typeface="Arial" pitchFamily="34" charset="0"/>
                <a:cs typeface="Arial" pitchFamily="34" charset="0"/>
              </a:rPr>
              <a:t>23. Currently enrolled students can take up to eight free counseling sessions at the UCS per academic year, with a one-to-two week wait for the first appointment, according to the UCS website. (Para. 11)</a:t>
            </a:r>
            <a:endParaRPr lang="en-US" altLang="zh-CN" sz="2400" dirty="0">
              <a:solidFill>
                <a:srgbClr val="333333"/>
              </a:solidFill>
              <a:latin typeface="Arial" pitchFamily="34" charset="0"/>
              <a:cs typeface="Arial" pitchFamily="34" charset="0"/>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596014"/>
          </a:xfrm>
          <a:prstGeom prst="rect">
            <a:avLst/>
          </a:prstGeom>
          <a:noFill/>
        </p:spPr>
        <p:txBody>
          <a:bodyPr wrap="square" rtlCol="0">
            <a:spAutoFit/>
          </a:bodyPr>
          <a:lstStyle/>
          <a:p>
            <a:pPr marL="623888" indent="-623888" algn="just">
              <a:lnSpc>
                <a:spcPct val="120000"/>
              </a:lnSpc>
            </a:pPr>
            <a:r>
              <a:rPr lang="en-US" altLang="zh-CN" sz="2800" dirty="0" smtClean="0">
                <a:solidFill>
                  <a:srgbClr val="333333"/>
                </a:solidFill>
                <a:latin typeface="Arial" pitchFamily="34" charset="0"/>
                <a:cs typeface="Arial" pitchFamily="34" charset="0"/>
              </a:rPr>
              <a:t>24. Hartoonian said he understands that the leap to seek help can be daunting, as many factors contribute to depression. (Para. 13)</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644640"/>
            <a:ext cx="8104578" cy="528350"/>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600" b="1" dirty="0" smtClean="0">
                <a:solidFill>
                  <a:srgbClr val="0C9CDB"/>
                </a:solidFill>
                <a:latin typeface="Arial" pitchFamily="34" charset="0"/>
                <a:cs typeface="Arial" pitchFamily="34" charset="0"/>
              </a:rPr>
              <a:t>Paraphrase</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12976"/>
            <a:ext cx="8104578" cy="2630144"/>
          </a:xfrm>
          <a:prstGeom prst="rect">
            <a:avLst/>
          </a:prstGeom>
          <a:noFill/>
        </p:spPr>
        <p:txBody>
          <a:bodyPr wrap="square" rtlCol="0">
            <a:spAutoFit/>
          </a:bodyPr>
          <a:lstStyle/>
          <a:p>
            <a:pPr>
              <a:lnSpc>
                <a:spcPct val="120000"/>
              </a:lnSpc>
            </a:pPr>
            <a:r>
              <a:rPr lang="en-US" altLang="zh-CN" sz="2800" dirty="0" smtClean="0">
                <a:solidFill>
                  <a:srgbClr val="0C9CDB"/>
                </a:solidFill>
                <a:latin typeface="Arial" pitchFamily="34" charset="0"/>
                <a:cs typeface="Arial" pitchFamily="34" charset="0"/>
              </a:rPr>
              <a:t>Hartoonian said he understands that there are many causes leading to depression, so to make the decision to seek help from others is really a very difficult big step and you might be held back from doing so.</a:t>
            </a:r>
            <a:endParaRPr lang="en-US" altLang="zh-CN" sz="2800" dirty="0">
              <a:solidFill>
                <a:srgbClr val="0C9CDB"/>
              </a:solidFill>
              <a:latin typeface="Arial" pitchFamily="34" charset="0"/>
              <a:cs typeface="Arial" pitchFamily="34" charset="0"/>
            </a:endParaRPr>
          </a:p>
        </p:txBody>
      </p:sp>
      <p:sp>
        <p:nvSpPr>
          <p:cNvPr id="9" name="矩形 8"/>
          <p:cNvSpPr/>
          <p:nvPr/>
        </p:nvSpPr>
        <p:spPr>
          <a:xfrm>
            <a:off x="0" y="764704"/>
            <a:ext cx="9144000" cy="554461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2635713"/>
            <a:ext cx="8104578" cy="561885"/>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Analysis</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71989"/>
            <a:ext cx="8104578" cy="1596014"/>
          </a:xfrm>
          <a:prstGeom prst="rect">
            <a:avLst/>
          </a:prstGeom>
          <a:noFill/>
        </p:spPr>
        <p:txBody>
          <a:bodyPr wrap="square" rtlCol="0">
            <a:spAutoFit/>
          </a:bodyPr>
          <a:lstStyle/>
          <a:p>
            <a:pPr>
              <a:lnSpc>
                <a:spcPct val="120000"/>
              </a:lnSpc>
              <a:defRPr/>
            </a:pPr>
            <a:r>
              <a:rPr lang="en-US" altLang="zh-CN" sz="2800" dirty="0" smtClean="0">
                <a:solidFill>
                  <a:srgbClr val="0C9CDB"/>
                </a:solidFill>
                <a:latin typeface="Arial" pitchFamily="34" charset="0"/>
                <a:cs typeface="Arial" pitchFamily="34" charset="0"/>
              </a:rPr>
              <a:t>The word “leap”, mostly used as a verb, is here a noun to indicate vividly the difficulties for those who dare not seek help.</a:t>
            </a:r>
          </a:p>
        </p:txBody>
      </p:sp>
      <p:sp>
        <p:nvSpPr>
          <p:cNvPr id="9" name="矩形 8"/>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720000"/>
            <a:ext cx="8104578" cy="1596014"/>
          </a:xfrm>
          <a:prstGeom prst="rect">
            <a:avLst/>
          </a:prstGeom>
          <a:noFill/>
        </p:spPr>
        <p:txBody>
          <a:bodyPr wrap="square" rtlCol="0">
            <a:spAutoFit/>
          </a:bodyPr>
          <a:lstStyle/>
          <a:p>
            <a:pPr marL="623888" indent="-623888" algn="just">
              <a:lnSpc>
                <a:spcPct val="120000"/>
              </a:lnSpc>
            </a:pPr>
            <a:r>
              <a:rPr lang="en-US" altLang="zh-CN" sz="2800" dirty="0" smtClean="0">
                <a:solidFill>
                  <a:srgbClr val="333333"/>
                </a:solidFill>
                <a:latin typeface="Arial" pitchFamily="34" charset="0"/>
                <a:cs typeface="Arial" pitchFamily="34" charset="0"/>
              </a:rPr>
              <a:t>24. Hartoonian said he understands that the leap to seek help can be daunting, as many factors contribute to depression. (Para. 13)</a:t>
            </a:r>
            <a:endParaRPr lang="en-US" altLang="zh-CN" sz="2800" dirty="0">
              <a:solidFill>
                <a:srgbClr val="333333"/>
              </a:solidFill>
              <a:latin typeface="Arial" pitchFamily="34" charset="0"/>
              <a:cs typeface="Arial" pitchFamily="34" charset="0"/>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040337"/>
          </a:xfrm>
          <a:prstGeom prst="rect">
            <a:avLst/>
          </a:prstGeom>
          <a:noFill/>
        </p:spPr>
        <p:txBody>
          <a:bodyPr wrap="square" rtlCol="0">
            <a:spAutoFit/>
          </a:bodyPr>
          <a:lstStyle/>
          <a:p>
            <a:pPr algn="just">
              <a:lnSpc>
                <a:spcPct val="120000"/>
              </a:lnSpc>
              <a:defRPr/>
            </a:pPr>
            <a:r>
              <a:rPr lang="en-US" altLang="zh-CN" sz="2400" dirty="0" smtClean="0">
                <a:solidFill>
                  <a:srgbClr val="333333"/>
                </a:solidFill>
                <a:latin typeface="Arial" pitchFamily="34" charset="0"/>
                <a:cs typeface="Arial" pitchFamily="34" charset="0"/>
                <a:sym typeface="Times New Roman" pitchFamily="18" charset="0"/>
              </a:rPr>
              <a:t>6     Hartoonian never viewed his condition as an illness until his sophomore year in college, when he saw a Blues Project presentation. Not until then did he realize that his depression could be overcome, and that help was available. </a:t>
            </a:r>
            <a:endParaRPr lang="zh-CN" altLang="en-US" sz="2400" dirty="0" smtClean="0">
              <a:solidFill>
                <a:srgbClr val="333333"/>
              </a:solidFill>
              <a:latin typeface="Arial" pitchFamily="34" charset="0"/>
              <a:cs typeface="Arial" pitchFamily="34" charset="0"/>
              <a:sym typeface="Times New Roman" pitchFamily="18" charset="0"/>
            </a:endParaRPr>
          </a:p>
          <a:p>
            <a:pPr algn="just">
              <a:lnSpc>
                <a:spcPct val="120000"/>
              </a:lnSpc>
              <a:defRPr/>
            </a:pPr>
            <a:r>
              <a:rPr lang="en-US" altLang="zh-CN" sz="2400" dirty="0" smtClean="0">
                <a:solidFill>
                  <a:srgbClr val="333333"/>
                </a:solidFill>
                <a:latin typeface="Arial" pitchFamily="34" charset="0"/>
                <a:cs typeface="Arial" pitchFamily="34" charset="0"/>
                <a:sym typeface="Times New Roman" pitchFamily="18" charset="0"/>
              </a:rPr>
              <a:t>7     Seeking help is crucial, as depression can lead to thoughts of suicide. Nine percent of those participating in the APA’s study revealed that they contemplated suicide at least once since beginning college. An American College</a:t>
            </a:r>
            <a:endParaRPr lang="en-US" altLang="zh-CN" sz="2400" dirty="0">
              <a:solidFill>
                <a:srgbClr val="333333"/>
              </a:solidFill>
              <a:latin typeface="Arial" pitchFamily="34" charset="0"/>
              <a:cs typeface="Arial" pitchFamily="34" charset="0"/>
              <a:sym typeface="Arial" pitchFamily="34"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pic>
        <p:nvPicPr>
          <p:cNvPr id="10" name="图片 9" descr="equipment-smear-test-800x800.jpg"/>
          <p:cNvPicPr>
            <a:picLocks noChangeAspect="1"/>
          </p:cNvPicPr>
          <p:nvPr/>
        </p:nvPicPr>
        <p:blipFill>
          <a:blip r:embed="rId8" cstate="print"/>
          <a:srcRect/>
          <a:stretch>
            <a:fillRect/>
          </a:stretch>
        </p:blipFill>
        <p:spPr bwMode="auto">
          <a:xfrm>
            <a:off x="6228184" y="4725144"/>
            <a:ext cx="2376264" cy="1576475"/>
          </a:xfrm>
          <a:prstGeom prst="rect">
            <a:avLst/>
          </a:prstGeom>
          <a:noFill/>
          <a:ln w="9525">
            <a:noFill/>
            <a:miter lim="800000"/>
            <a:headEnd/>
            <a:tailEnd/>
          </a:ln>
        </p:spPr>
      </p:pic>
      <p:sp>
        <p:nvSpPr>
          <p:cNvPr id="11" name="TextBox 10"/>
          <p:cNvSpPr txBox="1"/>
          <p:nvPr/>
        </p:nvSpPr>
        <p:spPr>
          <a:xfrm>
            <a:off x="539388" y="4653136"/>
            <a:ext cx="5544780" cy="1421928"/>
          </a:xfrm>
          <a:prstGeom prst="rect">
            <a:avLst/>
          </a:prstGeom>
          <a:noFill/>
        </p:spPr>
        <p:txBody>
          <a:bodyPr wrap="square" rtlCol="0">
            <a:spAutoFit/>
          </a:bodyPr>
          <a:lstStyle/>
          <a:p>
            <a:pPr algn="just">
              <a:lnSpc>
                <a:spcPct val="120000"/>
              </a:lnSpc>
              <a:defRPr/>
            </a:pPr>
            <a:r>
              <a:rPr lang="en-US" altLang="zh-CN" sz="2400" dirty="0" smtClean="0">
                <a:solidFill>
                  <a:srgbClr val="333333"/>
                </a:solidFill>
                <a:latin typeface="Arial" pitchFamily="34" charset="0"/>
                <a:cs typeface="Arial" pitchFamily="34" charset="0"/>
                <a:sym typeface="Times New Roman" pitchFamily="18" charset="0"/>
              </a:rPr>
              <a:t>Health Association report found that 1.5 percent of 16,000 students have attempted suicide.   </a:t>
            </a:r>
            <a:endParaRPr lang="en-US" altLang="zh-CN" sz="2400" dirty="0">
              <a:solidFill>
                <a:srgbClr val="333333"/>
              </a:solidFill>
              <a:latin typeface="Arial" pitchFamily="34" charset="0"/>
              <a:cs typeface="Arial" pitchFamily="34" charset="0"/>
              <a:sym typeface="Arial" pitchFamily="34" charset="0"/>
            </a:endParaRPr>
          </a:p>
        </p:txBody>
      </p:sp>
      <p:sp>
        <p:nvSpPr>
          <p:cNvPr id="12" name="TextBox 11"/>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3" name="05.mp3">
            <a:hlinkClick r:id="" action="ppaction://media"/>
          </p:cNvPr>
          <p:cNvPicPr>
            <a:picLocks noRot="1" noChangeAspect="1"/>
          </p:cNvPicPr>
          <p:nvPr>
            <a:audioFile r:link="rId1"/>
          </p:nvPr>
        </p:nvPicPr>
        <p:blipFill>
          <a:blip r:embed="rId9" cstate="print"/>
          <a:stretch>
            <a:fillRect/>
          </a:stretch>
        </p:blipFill>
        <p:spPr>
          <a:xfrm>
            <a:off x="9828584" y="1340768"/>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3"/>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3"/>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3"/>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3"/>
                                        </p:tgtEl>
                                      </p:cBhvr>
                                    </p:cmd>
                                  </p:childTnLst>
                                </p:cTn>
                              </p:par>
                            </p:childTnLst>
                          </p:cTn>
                        </p:par>
                      </p:childTnLst>
                    </p:cTn>
                  </p:par>
                </p:childTnLst>
              </p:cTn>
              <p:nextCondLst>
                <p:cond evt="onClick" delay="0">
                  <p:tgtEl>
                    <p:spTgt spid="28"/>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2630705"/>
            <a:ext cx="8104578" cy="609398"/>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Translation</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66981"/>
            <a:ext cx="8104578" cy="954107"/>
          </a:xfrm>
          <a:prstGeom prst="rect">
            <a:avLst/>
          </a:prstGeom>
          <a:noFill/>
        </p:spPr>
        <p:txBody>
          <a:bodyPr wrap="square" rtlCol="0">
            <a:spAutoFit/>
          </a:bodyPr>
          <a:lstStyle/>
          <a:p>
            <a:r>
              <a:rPr lang="zh-CN" altLang="en-US" sz="2800" dirty="0" smtClean="0"/>
              <a:t>哈图年说，他知道迈过寻求帮助这道坎有可能令人望而却步，因为抑郁症的诱因很多。</a:t>
            </a:r>
            <a:endParaRPr lang="en-US" altLang="zh-CN" sz="2600" dirty="0"/>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39388" y="720000"/>
            <a:ext cx="8104578" cy="1596014"/>
          </a:xfrm>
          <a:prstGeom prst="rect">
            <a:avLst/>
          </a:prstGeom>
          <a:noFill/>
        </p:spPr>
        <p:txBody>
          <a:bodyPr wrap="square" rtlCol="0">
            <a:spAutoFit/>
          </a:bodyPr>
          <a:lstStyle/>
          <a:p>
            <a:pPr marL="623888" indent="-623888" algn="just">
              <a:lnSpc>
                <a:spcPct val="120000"/>
              </a:lnSpc>
            </a:pPr>
            <a:r>
              <a:rPr lang="en-US" altLang="zh-CN" sz="2800" dirty="0" smtClean="0">
                <a:solidFill>
                  <a:srgbClr val="333333"/>
                </a:solidFill>
                <a:latin typeface="Arial" pitchFamily="34" charset="0"/>
                <a:cs typeface="Arial" pitchFamily="34" charset="0"/>
              </a:rPr>
              <a:t>24. Hartoonian said he understands that the leap to seek help can be daunting, as many factors contribute to depression. (Para. 13)</a:t>
            </a:r>
            <a:endParaRPr lang="en-US" altLang="zh-CN" sz="2800" dirty="0">
              <a:solidFill>
                <a:srgbClr val="333333"/>
              </a:solidFill>
              <a:latin typeface="Arial" pitchFamily="34" charset="0"/>
              <a:cs typeface="Arial" pitchFamily="34" charset="0"/>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534988" indent="-534988">
              <a:lnSpc>
                <a:spcPct val="120000"/>
              </a:lnSpc>
            </a:pPr>
            <a:r>
              <a:rPr lang="en-US" altLang="zh-CN" sz="2800" dirty="0" smtClean="0">
                <a:solidFill>
                  <a:srgbClr val="333333"/>
                </a:solidFill>
                <a:latin typeface="Arial" pitchFamily="34" charset="0"/>
                <a:cs typeface="Arial" pitchFamily="34" charset="0"/>
              </a:rPr>
              <a:t>25. </a:t>
            </a:r>
            <a:r>
              <a:rPr lang="en-US" altLang="zh-CN" sz="2800" dirty="0">
                <a:solidFill>
                  <a:srgbClr val="F79646"/>
                </a:solidFill>
                <a:latin typeface="Arial" pitchFamily="34" charset="0"/>
                <a:cs typeface="Arial" pitchFamily="34" charset="0"/>
              </a:rPr>
              <a:t>l</a:t>
            </a:r>
            <a:r>
              <a:rPr lang="en-US" altLang="zh-CN" sz="2800" dirty="0" smtClean="0">
                <a:solidFill>
                  <a:srgbClr val="F79646"/>
                </a:solidFill>
                <a:latin typeface="Arial" pitchFamily="34" charset="0"/>
                <a:cs typeface="Arial" pitchFamily="34" charset="0"/>
              </a:rPr>
              <a:t>eap </a:t>
            </a:r>
            <a:r>
              <a:rPr lang="en-US" altLang="zh-CN" sz="2800" dirty="0" smtClean="0">
                <a:solidFill>
                  <a:srgbClr val="333333"/>
                </a:solidFill>
                <a:latin typeface="Arial" pitchFamily="34" charset="0"/>
                <a:cs typeface="Arial" pitchFamily="34" charset="0"/>
                <a:sym typeface="Wingdings" panose="05000000000000000000" pitchFamily="2" charset="2"/>
              </a:rPr>
              <a:t>(Para. 13):</a:t>
            </a:r>
            <a:r>
              <a:rPr lang="en-US" altLang="zh-CN" sz="2800" dirty="0" smtClean="0"/>
              <a:t>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a sudden large change or</a:t>
            </a:r>
          </a:p>
          <a:p>
            <a:pPr marL="534988" indent="-534988">
              <a:lnSpc>
                <a:spcPct val="120000"/>
              </a:lnSpc>
            </a:pPr>
            <a:r>
              <a:rPr lang="en-US" altLang="zh-CN" sz="2800" dirty="0">
                <a:solidFill>
                  <a:srgbClr val="333333"/>
                </a:solidFill>
                <a:latin typeface="Arial" pitchFamily="34" charset="0"/>
                <a:cs typeface="Arial" pitchFamily="34" charset="0"/>
              </a:rPr>
              <a:t> </a:t>
            </a:r>
            <a:r>
              <a:rPr lang="en-US" altLang="zh-CN" sz="2800" dirty="0" smtClean="0">
                <a:solidFill>
                  <a:srgbClr val="333333"/>
                </a:solidFill>
                <a:latin typeface="Arial" pitchFamily="34" charset="0"/>
                <a:cs typeface="Arial" pitchFamily="34" charset="0"/>
              </a:rPr>
              <a:t>     increase in sth.</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310650"/>
            <a:ext cx="8137068" cy="523220"/>
          </a:xfrm>
          <a:prstGeom prst="rect">
            <a:avLst/>
          </a:prstGeom>
          <a:noFill/>
        </p:spPr>
        <p:txBody>
          <a:bodyPr wrap="square" rtlCol="0">
            <a:spAutoFit/>
          </a:bodyPr>
          <a:lstStyle/>
          <a:p>
            <a:r>
              <a:rPr lang="zh-CN" altLang="zh-CN" sz="2800" dirty="0" smtClean="0"/>
              <a:t>熟能生巧</a:t>
            </a:r>
            <a:r>
              <a:rPr lang="zh-CN" altLang="en-US" sz="2800" dirty="0" smtClean="0"/>
              <a:t>！发现困难不要退缩，你会取得飞跃。</a:t>
            </a:r>
            <a:endParaRPr lang="en-US" altLang="zh-CN" sz="2800" dirty="0">
              <a:solidFill>
                <a:srgbClr val="333333"/>
              </a:solidFill>
              <a:latin typeface="Arial" pitchFamily="34" charset="0"/>
              <a:cs typeface="Arial" pitchFamily="34" charset="0"/>
            </a:endParaRPr>
          </a:p>
        </p:txBody>
      </p:sp>
      <p:sp>
        <p:nvSpPr>
          <p:cNvPr id="15" name="TextBox 14"/>
          <p:cNvSpPr txBox="1"/>
          <p:nvPr/>
        </p:nvSpPr>
        <p:spPr>
          <a:xfrm>
            <a:off x="539388" y="3958722"/>
            <a:ext cx="8209076" cy="1078950"/>
          </a:xfrm>
          <a:prstGeom prst="rect">
            <a:avLst/>
          </a:prstGeom>
          <a:noFill/>
        </p:spPr>
        <p:txBody>
          <a:bodyPr wrap="square" rtlCol="0">
            <a:spAutoFit/>
          </a:bodyPr>
          <a:lstStyle/>
          <a:p>
            <a:pPr marL="357188">
              <a:lnSpc>
                <a:spcPct val="120000"/>
              </a:lnSpc>
            </a:pPr>
            <a:r>
              <a:rPr lang="en-US" altLang="zh-CN" sz="2800" dirty="0" smtClean="0">
                <a:solidFill>
                  <a:srgbClr val="333333"/>
                </a:solidFill>
                <a:latin typeface="Arial" pitchFamily="34" charset="0"/>
                <a:cs typeface="Arial" pitchFamily="34" charset="0"/>
              </a:rPr>
              <a:t>Practice makes perfect! Don’t withdraw after discovering difficulties. You’ll take a </a:t>
            </a:r>
            <a:r>
              <a:rPr lang="en-US" altLang="zh-CN" sz="2800" dirty="0" smtClean="0">
                <a:solidFill>
                  <a:srgbClr val="F79646"/>
                </a:solidFill>
                <a:latin typeface="Arial" pitchFamily="34" charset="0"/>
                <a:cs typeface="Arial" pitchFamily="34" charset="0"/>
              </a:rPr>
              <a:t>leap</a:t>
            </a:r>
            <a:r>
              <a:rPr lang="en-US" altLang="zh-CN" sz="2800" dirty="0" smtClean="0">
                <a:solidFill>
                  <a:srgbClr val="333333"/>
                </a:solidFill>
                <a:latin typeface="Arial" pitchFamily="34" charset="0"/>
                <a:cs typeface="Arial" pitchFamily="34" charset="0"/>
              </a:rPr>
              <a:t>.</a:t>
            </a:r>
            <a:endParaRPr lang="zh-CN" altLang="en-US" sz="2800" dirty="0" smtClean="0">
              <a:solidFill>
                <a:srgbClr val="333333"/>
              </a:solidFill>
              <a:latin typeface="Arial" pitchFamily="34" charset="0"/>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030160"/>
            <a:ext cx="452775" cy="452775"/>
          </a:xfrm>
          <a:prstGeom prst="rect">
            <a:avLst/>
          </a:prstGeom>
          <a:noFill/>
        </p:spPr>
      </p:pic>
      <p:sp>
        <p:nvSpPr>
          <p:cNvPr id="8" name="TextBox 7"/>
          <p:cNvSpPr txBox="1"/>
          <p:nvPr/>
        </p:nvSpPr>
        <p:spPr>
          <a:xfrm>
            <a:off x="539388" y="1971997"/>
            <a:ext cx="8065060" cy="107895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itchFamily="34" charset="0"/>
                <a:cs typeface="Arial" pitchFamily="34" charset="0"/>
              </a:rPr>
              <a:t>The party does not need a huge </a:t>
            </a:r>
            <a:r>
              <a:rPr lang="en-US" altLang="zh-CN" sz="2800" dirty="0" smtClean="0">
                <a:solidFill>
                  <a:srgbClr val="F79646"/>
                </a:solidFill>
                <a:latin typeface="Arial" pitchFamily="34" charset="0"/>
                <a:cs typeface="Arial" pitchFamily="34" charset="0"/>
              </a:rPr>
              <a:t>leap</a:t>
            </a:r>
            <a:r>
              <a:rPr lang="en-US" altLang="zh-CN" sz="2800" dirty="0" smtClean="0">
                <a:solidFill>
                  <a:srgbClr val="333333"/>
                </a:solidFill>
                <a:latin typeface="Arial" pitchFamily="34" charset="0"/>
                <a:cs typeface="Arial" pitchFamily="34" charset="0"/>
              </a:rPr>
              <a:t> in parliamentary seats to win the next election.</a:t>
            </a:r>
            <a:endParaRPr lang="en-US" altLang="zh-CN" sz="2800" dirty="0">
              <a:solidFill>
                <a:srgbClr val="333333"/>
              </a:solidFill>
              <a:latin typeface="Arial" pitchFamily="34" charset="0"/>
              <a:cs typeface="Arial" pitchFamily="34" charset="0"/>
            </a:endParaRPr>
          </a:p>
        </p:txBody>
      </p:sp>
      <p:sp>
        <p:nvSpPr>
          <p:cNvPr id="9" name="矩形 8"/>
          <p:cNvSpPr/>
          <p:nvPr/>
        </p:nvSpPr>
        <p:spPr>
          <a:xfrm>
            <a:off x="0" y="836712"/>
            <a:ext cx="9144000" cy="547260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3888" indent="-623888">
              <a:lnSpc>
                <a:spcPct val="120000"/>
              </a:lnSpc>
            </a:pPr>
            <a:r>
              <a:rPr lang="en-US" altLang="zh-CN" sz="2800" dirty="0" smtClean="0">
                <a:solidFill>
                  <a:srgbClr val="333333"/>
                </a:solidFill>
                <a:latin typeface="Arial" pitchFamily="34" charset="0"/>
                <a:cs typeface="Arial" pitchFamily="34" charset="0"/>
              </a:rPr>
              <a:t>26. </a:t>
            </a:r>
            <a:r>
              <a:rPr lang="en-US" altLang="zh-CN" sz="2800" dirty="0">
                <a:solidFill>
                  <a:srgbClr val="F79646"/>
                </a:solidFill>
                <a:latin typeface="Arial" pitchFamily="34" charset="0"/>
                <a:cs typeface="Arial" pitchFamily="34" charset="0"/>
              </a:rPr>
              <a:t>d</a:t>
            </a:r>
            <a:r>
              <a:rPr lang="en-US" altLang="zh-CN" sz="2800" dirty="0" smtClean="0">
                <a:solidFill>
                  <a:srgbClr val="F79646"/>
                </a:solidFill>
                <a:latin typeface="Arial" pitchFamily="34" charset="0"/>
                <a:cs typeface="Arial" pitchFamily="34" charset="0"/>
              </a:rPr>
              <a:t>aunting </a:t>
            </a:r>
            <a:r>
              <a:rPr lang="en-US" altLang="zh-CN" sz="2800" dirty="0" smtClean="0">
                <a:solidFill>
                  <a:srgbClr val="333333"/>
                </a:solidFill>
                <a:latin typeface="Arial" pitchFamily="34" charset="0"/>
                <a:cs typeface="Arial" pitchFamily="34" charset="0"/>
                <a:sym typeface="Wingdings" panose="05000000000000000000" pitchFamily="2" charset="2"/>
              </a:rPr>
              <a:t>(Para. 13): </a:t>
            </a:r>
            <a:r>
              <a:rPr lang="en-US" altLang="zh-CN" sz="2800" i="1" dirty="0" smtClean="0">
                <a:solidFill>
                  <a:srgbClr val="333333"/>
                </a:solidFill>
                <a:latin typeface="Arial" pitchFamily="34" charset="0"/>
                <a:cs typeface="Arial" pitchFamily="34" charset="0"/>
              </a:rPr>
              <a:t>adj.</a:t>
            </a:r>
            <a:r>
              <a:rPr lang="en-US" altLang="zh-CN" sz="2800" dirty="0" smtClean="0">
                <a:solidFill>
                  <a:srgbClr val="333333"/>
                </a:solidFill>
                <a:latin typeface="Arial" pitchFamily="34" charset="0"/>
                <a:cs typeface="Arial" pitchFamily="34" charset="0"/>
              </a:rPr>
              <a:t> making sb. feel nervous and less confident about doing sth.</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310650"/>
            <a:ext cx="8137068" cy="523220"/>
          </a:xfrm>
          <a:prstGeom prst="rect">
            <a:avLst/>
          </a:prstGeom>
          <a:noFill/>
        </p:spPr>
        <p:txBody>
          <a:bodyPr wrap="square" rtlCol="0">
            <a:spAutoFit/>
          </a:bodyPr>
          <a:lstStyle/>
          <a:p>
            <a:r>
              <a:rPr lang="zh-CN" altLang="en-US" sz="2800" dirty="0" smtClean="0"/>
              <a:t>她是勇敢的女士，从不躲避让人生畏的任务。</a:t>
            </a:r>
            <a:endParaRPr lang="en-US" altLang="zh-CN" sz="2800" dirty="0"/>
          </a:p>
        </p:txBody>
      </p:sp>
      <p:sp>
        <p:nvSpPr>
          <p:cNvPr id="15" name="TextBox 14"/>
          <p:cNvSpPr txBox="1"/>
          <p:nvPr/>
        </p:nvSpPr>
        <p:spPr>
          <a:xfrm>
            <a:off x="539388" y="3958722"/>
            <a:ext cx="8209076" cy="1078950"/>
          </a:xfrm>
          <a:prstGeom prst="rect">
            <a:avLst/>
          </a:prstGeom>
          <a:noFill/>
        </p:spPr>
        <p:txBody>
          <a:bodyPr wrap="square" rtlCol="0">
            <a:spAutoFit/>
          </a:bodyPr>
          <a:lstStyle/>
          <a:p>
            <a:pPr marL="357188">
              <a:lnSpc>
                <a:spcPct val="120000"/>
              </a:lnSpc>
            </a:pPr>
            <a:r>
              <a:rPr lang="en-US" altLang="zh-CN" sz="2800" dirty="0" smtClean="0">
                <a:solidFill>
                  <a:srgbClr val="333333"/>
                </a:solidFill>
                <a:latin typeface="Arial" pitchFamily="34" charset="0"/>
                <a:cs typeface="Arial" pitchFamily="34" charset="0"/>
              </a:rPr>
              <a:t>She was a brave woman and never shunned </a:t>
            </a:r>
            <a:r>
              <a:rPr lang="en-US" altLang="zh-CN" sz="2800" dirty="0" smtClean="0">
                <a:solidFill>
                  <a:srgbClr val="F79646"/>
                </a:solidFill>
                <a:latin typeface="Arial" pitchFamily="34" charset="0"/>
                <a:cs typeface="Arial" pitchFamily="34" charset="0"/>
              </a:rPr>
              <a:t>daunting</a:t>
            </a:r>
            <a:r>
              <a:rPr lang="en-US" altLang="zh-CN" sz="2800" dirty="0" smtClean="0">
                <a:solidFill>
                  <a:srgbClr val="333333"/>
                </a:solidFill>
                <a:latin typeface="Arial" pitchFamily="34" charset="0"/>
                <a:cs typeface="Arial" pitchFamily="34" charset="0"/>
              </a:rPr>
              <a:t> tasks.</a:t>
            </a:r>
            <a:endParaRPr lang="en-US" altLang="zh-CN" sz="2800" dirty="0">
              <a:solidFill>
                <a:srgbClr val="333333"/>
              </a:solidFill>
              <a:latin typeface="Arial" pitchFamily="34" charset="0"/>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030160"/>
            <a:ext cx="452775" cy="452775"/>
          </a:xfrm>
          <a:prstGeom prst="rect">
            <a:avLst/>
          </a:prstGeom>
          <a:noFill/>
        </p:spPr>
      </p:pic>
      <p:sp>
        <p:nvSpPr>
          <p:cNvPr id="8" name="TextBox 7"/>
          <p:cNvSpPr txBox="1"/>
          <p:nvPr/>
        </p:nvSpPr>
        <p:spPr>
          <a:xfrm>
            <a:off x="539388" y="1971997"/>
            <a:ext cx="8065060" cy="107895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itchFamily="34" charset="0"/>
                <a:cs typeface="Arial" pitchFamily="34" charset="0"/>
              </a:rPr>
              <a:t>The new job was a bit </a:t>
            </a:r>
            <a:r>
              <a:rPr lang="en-US" altLang="zh-CN" sz="2800" dirty="0" smtClean="0">
                <a:solidFill>
                  <a:srgbClr val="F79646"/>
                </a:solidFill>
                <a:latin typeface="Arial" pitchFamily="34" charset="0"/>
                <a:cs typeface="Arial" pitchFamily="34" charset="0"/>
              </a:rPr>
              <a:t>daunting</a:t>
            </a:r>
            <a:r>
              <a:rPr lang="en-US" altLang="zh-CN" sz="2800" dirty="0" smtClean="0">
                <a:solidFill>
                  <a:srgbClr val="333333"/>
                </a:solidFill>
                <a:latin typeface="Arial" pitchFamily="34" charset="0"/>
                <a:cs typeface="Arial" pitchFamily="34" charset="0"/>
              </a:rPr>
              <a:t> at first but it was all right once I’d got my eye in. </a:t>
            </a:r>
            <a:endParaRPr lang="en-US" altLang="zh-CN" sz="2800" dirty="0">
              <a:solidFill>
                <a:srgbClr val="333333"/>
              </a:solidFill>
              <a:latin typeface="Arial" pitchFamily="34" charset="0"/>
              <a:cs typeface="Arial" pitchFamily="34" charset="0"/>
            </a:endParaRPr>
          </a:p>
        </p:txBody>
      </p:sp>
      <p:sp>
        <p:nvSpPr>
          <p:cNvPr id="9" name="矩形 8"/>
          <p:cNvSpPr/>
          <p:nvPr/>
        </p:nvSpPr>
        <p:spPr>
          <a:xfrm>
            <a:off x="0" y="764704"/>
            <a:ext cx="9144000" cy="554461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2635713"/>
            <a:ext cx="8104578" cy="561885"/>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Analysis</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3271989"/>
            <a:ext cx="8104578" cy="1596014"/>
          </a:xfrm>
          <a:prstGeom prst="rect">
            <a:avLst/>
          </a:prstGeom>
          <a:noFill/>
        </p:spPr>
        <p:txBody>
          <a:bodyPr wrap="square" rtlCol="0">
            <a:spAutoFit/>
          </a:bodyPr>
          <a:lstStyle/>
          <a:p>
            <a:pPr>
              <a:lnSpc>
                <a:spcPct val="120000"/>
              </a:lnSpc>
            </a:pPr>
            <a:r>
              <a:rPr lang="en-US" altLang="zh-CN" sz="2800" dirty="0" smtClean="0">
                <a:solidFill>
                  <a:srgbClr val="0C9CDB"/>
                </a:solidFill>
                <a:latin typeface="Arial" pitchFamily="34" charset="0"/>
                <a:cs typeface="Arial" pitchFamily="34" charset="0"/>
              </a:rPr>
              <a:t>The synonyms “fears” and “apprehensions” are used together for emphasis, denoting all kinds of fears.</a:t>
            </a:r>
            <a:endParaRPr lang="en-US" altLang="zh-CN" sz="2800" dirty="0">
              <a:solidFill>
                <a:srgbClr val="0C9CDB"/>
              </a:solidFill>
              <a:latin typeface="Arial" pitchFamily="34" charset="0"/>
              <a:cs typeface="Arial" pitchFamily="34" charset="0"/>
            </a:endParaRPr>
          </a:p>
        </p:txBody>
      </p:sp>
      <p:sp>
        <p:nvSpPr>
          <p:cNvPr id="9" name="矩形 8"/>
          <p:cNvSpPr/>
          <p:nvPr/>
        </p:nvSpPr>
        <p:spPr>
          <a:xfrm>
            <a:off x="0" y="908720"/>
            <a:ext cx="9144000" cy="5400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720000"/>
            <a:ext cx="8104578" cy="1596014"/>
          </a:xfrm>
          <a:prstGeom prst="rect">
            <a:avLst/>
          </a:prstGeom>
          <a:noFill/>
        </p:spPr>
        <p:txBody>
          <a:bodyPr wrap="square" rtlCol="0">
            <a:spAutoFit/>
          </a:bodyPr>
          <a:lstStyle/>
          <a:p>
            <a:pPr marL="534988" indent="-534988" algn="just">
              <a:lnSpc>
                <a:spcPct val="120000"/>
              </a:lnSpc>
            </a:pPr>
            <a:r>
              <a:rPr lang="en-US" altLang="zh-CN" sz="2800" dirty="0" smtClean="0">
                <a:solidFill>
                  <a:srgbClr val="333333"/>
                </a:solidFill>
                <a:latin typeface="Arial" pitchFamily="34" charset="0"/>
                <a:cs typeface="Arial" pitchFamily="34" charset="0"/>
              </a:rPr>
              <a:t>27. After abandoning his fears and apprehensions, he made an appointment for his first session. (Para. 14)</a:t>
            </a:r>
            <a:endParaRPr lang="en-US" altLang="zh-CN" sz="2800" dirty="0">
              <a:solidFill>
                <a:srgbClr val="333333"/>
              </a:solidFill>
              <a:latin typeface="Arial" pitchFamily="34" charset="0"/>
              <a:cs typeface="Arial" pitchFamily="34" charset="0"/>
            </a:endParaRPr>
          </a:p>
        </p:txBody>
      </p:sp>
      <p:sp>
        <p:nvSpPr>
          <p:cNvPr id="8" name="矩形 7">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623888" indent="-623888">
              <a:lnSpc>
                <a:spcPct val="120000"/>
              </a:lnSpc>
            </a:pPr>
            <a:r>
              <a:rPr lang="en-US" altLang="zh-CN" sz="2800" dirty="0" smtClean="0">
                <a:solidFill>
                  <a:srgbClr val="333333"/>
                </a:solidFill>
                <a:latin typeface="Arial" pitchFamily="34" charset="0"/>
                <a:cs typeface="Arial" pitchFamily="34" charset="0"/>
              </a:rPr>
              <a:t>28. </a:t>
            </a:r>
            <a:r>
              <a:rPr lang="en-US" altLang="zh-CN" sz="2800" dirty="0">
                <a:solidFill>
                  <a:srgbClr val="F79646"/>
                </a:solidFill>
                <a:latin typeface="Arial" pitchFamily="34" charset="0"/>
                <a:cs typeface="Arial" pitchFamily="34" charset="0"/>
              </a:rPr>
              <a:t>a</a:t>
            </a:r>
            <a:r>
              <a:rPr lang="en-US" altLang="zh-CN" sz="2800" dirty="0" smtClean="0">
                <a:solidFill>
                  <a:srgbClr val="F79646"/>
                </a:solidFill>
                <a:latin typeface="Arial" pitchFamily="34" charset="0"/>
                <a:cs typeface="Arial" pitchFamily="34" charset="0"/>
              </a:rPr>
              <a:t>pprehension </a:t>
            </a:r>
            <a:r>
              <a:rPr lang="en-US" altLang="zh-CN" sz="2800" dirty="0" smtClean="0">
                <a:solidFill>
                  <a:srgbClr val="333333"/>
                </a:solidFill>
                <a:latin typeface="Arial" pitchFamily="34" charset="0"/>
                <a:cs typeface="Arial" pitchFamily="34" charset="0"/>
                <a:sym typeface="Wingdings" panose="05000000000000000000" pitchFamily="2" charset="2"/>
              </a:rPr>
              <a:t>(Para. 14):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worry or fear that sth. unpleasant may happen; anxiety</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310650"/>
            <a:ext cx="8137068" cy="523220"/>
          </a:xfrm>
          <a:prstGeom prst="rect">
            <a:avLst/>
          </a:prstGeom>
          <a:noFill/>
        </p:spPr>
        <p:txBody>
          <a:bodyPr wrap="square" rtlCol="0">
            <a:spAutoFit/>
          </a:bodyPr>
          <a:lstStyle/>
          <a:p>
            <a:r>
              <a:rPr lang="zh-CN" altLang="en-US" sz="2800" dirty="0" smtClean="0"/>
              <a:t>她害怕会重归贫困。</a:t>
            </a:r>
            <a:endParaRPr lang="en-US" altLang="zh-CN" sz="2800" dirty="0"/>
          </a:p>
        </p:txBody>
      </p:sp>
      <p:sp>
        <p:nvSpPr>
          <p:cNvPr id="15" name="TextBox 14"/>
          <p:cNvSpPr txBox="1"/>
          <p:nvPr/>
        </p:nvSpPr>
        <p:spPr>
          <a:xfrm>
            <a:off x="539388" y="3958722"/>
            <a:ext cx="8209076" cy="1078950"/>
          </a:xfrm>
          <a:prstGeom prst="rect">
            <a:avLst/>
          </a:prstGeom>
          <a:noFill/>
        </p:spPr>
        <p:txBody>
          <a:bodyPr wrap="square" rtlCol="0">
            <a:spAutoFit/>
          </a:bodyPr>
          <a:lstStyle/>
          <a:p>
            <a:pPr marL="357188">
              <a:lnSpc>
                <a:spcPct val="120000"/>
              </a:lnSpc>
            </a:pPr>
            <a:r>
              <a:rPr lang="en-US" altLang="zh-CN" sz="2800" dirty="0" smtClean="0">
                <a:solidFill>
                  <a:srgbClr val="333333"/>
                </a:solidFill>
                <a:latin typeface="Arial" pitchFamily="34" charset="0"/>
                <a:cs typeface="Arial" pitchFamily="34" charset="0"/>
              </a:rPr>
              <a:t>She was under the </a:t>
            </a:r>
            <a:r>
              <a:rPr lang="en-US" altLang="zh-CN" sz="2800" dirty="0" smtClean="0">
                <a:solidFill>
                  <a:srgbClr val="F79646"/>
                </a:solidFill>
                <a:latin typeface="Arial" pitchFamily="34" charset="0"/>
                <a:cs typeface="Arial" pitchFamily="34" charset="0"/>
              </a:rPr>
              <a:t>apprehension</a:t>
            </a:r>
            <a:r>
              <a:rPr lang="en-US" altLang="zh-CN" sz="2800" dirty="0" smtClean="0">
                <a:solidFill>
                  <a:srgbClr val="333333"/>
                </a:solidFill>
                <a:latin typeface="Arial" pitchFamily="34" charset="0"/>
                <a:cs typeface="Arial" pitchFamily="34" charset="0"/>
              </a:rPr>
              <a:t> that she would fall back in poverty.</a:t>
            </a:r>
            <a:endParaRPr lang="zh-CN" altLang="en-US" sz="2800" dirty="0">
              <a:solidFill>
                <a:srgbClr val="333333"/>
              </a:solidFill>
              <a:latin typeface="Arial" pitchFamily="34" charset="0"/>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030160"/>
            <a:ext cx="452775" cy="452775"/>
          </a:xfrm>
          <a:prstGeom prst="rect">
            <a:avLst/>
          </a:prstGeom>
          <a:noFill/>
        </p:spPr>
      </p:pic>
      <p:sp>
        <p:nvSpPr>
          <p:cNvPr id="8" name="TextBox 7"/>
          <p:cNvSpPr txBox="1"/>
          <p:nvPr/>
        </p:nvSpPr>
        <p:spPr>
          <a:xfrm>
            <a:off x="539388" y="1971997"/>
            <a:ext cx="8065060" cy="1078950"/>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itchFamily="34" charset="0"/>
                <a:cs typeface="Arial" pitchFamily="34" charset="0"/>
              </a:rPr>
              <a:t>We waited for their decision with a great deal of </a:t>
            </a:r>
            <a:r>
              <a:rPr lang="en-US" altLang="zh-CN" sz="2800" dirty="0" smtClean="0">
                <a:solidFill>
                  <a:srgbClr val="F79646"/>
                </a:solidFill>
                <a:latin typeface="Arial" pitchFamily="34" charset="0"/>
                <a:cs typeface="Arial" pitchFamily="34" charset="0"/>
              </a:rPr>
              <a:t>apprehension</a:t>
            </a:r>
            <a:r>
              <a:rPr lang="en-US" altLang="zh-CN" sz="2800" dirty="0" smtClean="0">
                <a:solidFill>
                  <a:srgbClr val="333333"/>
                </a:solidFill>
                <a:latin typeface="Arial" pitchFamily="34" charset="0"/>
                <a:cs typeface="Arial" pitchFamily="34" charset="0"/>
              </a:rPr>
              <a:t>.</a:t>
            </a:r>
            <a:endParaRPr lang="en-US" altLang="zh-CN" sz="2800" dirty="0">
              <a:solidFill>
                <a:srgbClr val="333333"/>
              </a:solidFill>
              <a:latin typeface="Arial" pitchFamily="34" charset="0"/>
              <a:cs typeface="Arial" pitchFamily="34" charset="0"/>
            </a:endParaRPr>
          </a:p>
        </p:txBody>
      </p:sp>
      <p:pic>
        <p:nvPicPr>
          <p:cNvPr id="10" name="图片 9" descr="u=3962079589,1102912304&amp;fm=21&amp;gp=0.jpg"/>
          <p:cNvPicPr>
            <a:picLocks noChangeAspect="1"/>
          </p:cNvPicPr>
          <p:nvPr/>
        </p:nvPicPr>
        <p:blipFill>
          <a:blip r:embed="rId4" cstate="print"/>
          <a:srcRect t="5154"/>
          <a:stretch>
            <a:fillRect/>
          </a:stretch>
        </p:blipFill>
        <p:spPr bwMode="auto">
          <a:xfrm>
            <a:off x="5652120" y="4509120"/>
            <a:ext cx="1818208" cy="1746947"/>
          </a:xfrm>
          <a:prstGeom prst="rect">
            <a:avLst/>
          </a:prstGeom>
          <a:noFill/>
          <a:ln w="9525">
            <a:noFill/>
            <a:miter lim="800000"/>
            <a:headEnd/>
            <a:tailEnd/>
          </a:ln>
        </p:spPr>
      </p:pic>
      <p:sp>
        <p:nvSpPr>
          <p:cNvPr id="9" name="矩形 8"/>
          <p:cNvSpPr/>
          <p:nvPr/>
        </p:nvSpPr>
        <p:spPr>
          <a:xfrm>
            <a:off x="0" y="764704"/>
            <a:ext cx="9144000" cy="554461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par>
                                <p:cTn id="13" presetID="18" presetClass="entr" presetSubtype="1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Left)">
                                      <p:cBhvr>
                                        <p:cTn id="24" dur="500"/>
                                        <p:tgtEl>
                                          <p:spTgt spid="15"/>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2060848"/>
            <a:ext cx="8104578" cy="609398"/>
          </a:xfrm>
          <a:prstGeom prst="rect">
            <a:avLst/>
          </a:prstGeom>
          <a:noFill/>
        </p:spPr>
        <p:txBody>
          <a:bodyPr wrap="square" rtlCol="0">
            <a:spAutoFit/>
          </a:bodyPr>
          <a:lstStyle/>
          <a:p>
            <a:pPr>
              <a:lnSpc>
                <a:spcPct val="120000"/>
              </a:lnSpc>
              <a:defRPr/>
            </a:pPr>
            <a:r>
              <a:rPr lang="en-US" altLang="zh-CN" sz="26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Paraphrase</a:t>
            </a:r>
            <a:r>
              <a:rPr lang="en-US" altLang="zh-CN" sz="26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2758830"/>
            <a:ext cx="8104578" cy="1606274"/>
          </a:xfrm>
          <a:prstGeom prst="rect">
            <a:avLst/>
          </a:prstGeom>
          <a:noFill/>
        </p:spPr>
        <p:txBody>
          <a:bodyPr wrap="square" rtlCol="0">
            <a:spAutoFit/>
          </a:bodyPr>
          <a:lstStyle/>
          <a:p>
            <a:pPr>
              <a:lnSpc>
                <a:spcPct val="120000"/>
              </a:lnSpc>
            </a:pPr>
            <a:r>
              <a:rPr lang="en-US" altLang="zh-CN" sz="2800" dirty="0" smtClean="0">
                <a:solidFill>
                  <a:srgbClr val="0C9CDB"/>
                </a:solidFill>
                <a:latin typeface="Arial" pitchFamily="34" charset="0"/>
                <a:cs typeface="Arial" pitchFamily="34" charset="0"/>
              </a:rPr>
              <a:t>Hartoonian remembers how relieved he felt after speaking out his feelings and thoughts during his first sessions.</a:t>
            </a:r>
            <a:endParaRPr lang="en-US" altLang="zh-CN" sz="2800" dirty="0">
              <a:solidFill>
                <a:srgbClr val="0C9CDB"/>
              </a:solidFill>
              <a:latin typeface="Arial" pitchFamily="34" charset="0"/>
              <a:cs typeface="Arial" pitchFamily="34" charset="0"/>
            </a:endParaRPr>
          </a:p>
        </p:txBody>
      </p:sp>
      <p:sp>
        <p:nvSpPr>
          <p:cNvPr id="9" name="矩形 8"/>
          <p:cNvSpPr/>
          <p:nvPr/>
        </p:nvSpPr>
        <p:spPr>
          <a:xfrm>
            <a:off x="0" y="836712"/>
            <a:ext cx="9144000" cy="54726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720000"/>
            <a:ext cx="8104578" cy="1078950"/>
          </a:xfrm>
          <a:prstGeom prst="rect">
            <a:avLst/>
          </a:prstGeom>
          <a:noFill/>
        </p:spPr>
        <p:txBody>
          <a:bodyPr wrap="square" rtlCol="0">
            <a:spAutoFit/>
          </a:bodyPr>
          <a:lstStyle/>
          <a:p>
            <a:pPr marL="534988" indent="-534988" algn="just">
              <a:lnSpc>
                <a:spcPct val="120000"/>
              </a:lnSpc>
            </a:pPr>
            <a:r>
              <a:rPr lang="en-US" altLang="zh-CN" sz="2800" dirty="0" smtClean="0">
                <a:solidFill>
                  <a:srgbClr val="333333"/>
                </a:solidFill>
                <a:latin typeface="Arial" pitchFamily="34" charset="0"/>
                <a:cs typeface="Arial" pitchFamily="34" charset="0"/>
              </a:rPr>
              <a:t>29. Hartoonian remembers the sense of relief by venting during his first sessions. (Para. 15)</a:t>
            </a:r>
            <a:endParaRPr lang="en-US" altLang="zh-CN" sz="2800" dirty="0">
              <a:solidFill>
                <a:srgbClr val="333333"/>
              </a:solidFill>
              <a:latin typeface="Arial" pitchFamily="34" charset="0"/>
              <a:cs typeface="Arial" pitchFamily="34" charset="0"/>
            </a:endParaRPr>
          </a:p>
        </p:txBody>
      </p:sp>
      <p:sp>
        <p:nvSpPr>
          <p:cNvPr id="8" name="矩形 7">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643527"/>
          </a:xfrm>
          <a:prstGeom prst="rect">
            <a:avLst/>
          </a:prstGeom>
          <a:noFill/>
        </p:spPr>
        <p:txBody>
          <a:bodyPr wrap="square" rtlCol="0">
            <a:spAutoFit/>
          </a:bodyPr>
          <a:lstStyle/>
          <a:p>
            <a:pPr marL="623888" indent="-623888">
              <a:lnSpc>
                <a:spcPct val="120000"/>
              </a:lnSpc>
            </a:pPr>
            <a:r>
              <a:rPr lang="en-US" altLang="zh-CN" sz="2800" dirty="0" smtClean="0">
                <a:solidFill>
                  <a:srgbClr val="333333"/>
                </a:solidFill>
                <a:latin typeface="Arial" pitchFamily="34" charset="0"/>
                <a:cs typeface="Arial" pitchFamily="34" charset="0"/>
              </a:rPr>
              <a:t>30. </a:t>
            </a:r>
            <a:r>
              <a:rPr lang="en-US" altLang="zh-CN" sz="2800" dirty="0">
                <a:solidFill>
                  <a:srgbClr val="F79646"/>
                </a:solidFill>
                <a:latin typeface="Arial" pitchFamily="34" charset="0"/>
                <a:cs typeface="Arial" pitchFamily="34" charset="0"/>
              </a:rPr>
              <a:t>r</a:t>
            </a:r>
            <a:r>
              <a:rPr lang="en-US" altLang="zh-CN" sz="2800" dirty="0" smtClean="0">
                <a:solidFill>
                  <a:srgbClr val="F79646"/>
                </a:solidFill>
                <a:latin typeface="Arial" pitchFamily="34" charset="0"/>
                <a:cs typeface="Arial" pitchFamily="34" charset="0"/>
              </a:rPr>
              <a:t>elief </a:t>
            </a:r>
            <a:r>
              <a:rPr lang="en-US" altLang="zh-CN" sz="2800" dirty="0" smtClean="0">
                <a:solidFill>
                  <a:srgbClr val="333333"/>
                </a:solidFill>
                <a:latin typeface="Arial" pitchFamily="34" charset="0"/>
                <a:cs typeface="Arial" pitchFamily="34" charset="0"/>
              </a:rPr>
              <a:t>(Para. 15):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the feeling of happiness that you have when sth. unpleasant stops or does not happen</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4" name="TextBox 13"/>
          <p:cNvSpPr txBox="1"/>
          <p:nvPr/>
        </p:nvSpPr>
        <p:spPr>
          <a:xfrm>
            <a:off x="539388" y="3310650"/>
            <a:ext cx="8137068" cy="523220"/>
          </a:xfrm>
          <a:prstGeom prst="rect">
            <a:avLst/>
          </a:prstGeom>
          <a:noFill/>
        </p:spPr>
        <p:txBody>
          <a:bodyPr wrap="square" rtlCol="0">
            <a:spAutoFit/>
          </a:bodyPr>
          <a:lstStyle/>
          <a:p>
            <a:r>
              <a:rPr lang="zh-CN" altLang="en-US" sz="2800" dirty="0" smtClean="0"/>
              <a:t>他离开的时候，我们都松了一口气。</a:t>
            </a:r>
            <a:endParaRPr lang="en-US" altLang="zh-CN" sz="2800" dirty="0"/>
          </a:p>
        </p:txBody>
      </p:sp>
      <p:sp>
        <p:nvSpPr>
          <p:cNvPr id="15" name="TextBox 14"/>
          <p:cNvSpPr txBox="1"/>
          <p:nvPr/>
        </p:nvSpPr>
        <p:spPr>
          <a:xfrm>
            <a:off x="539388" y="3958722"/>
            <a:ext cx="8209076" cy="572144"/>
          </a:xfrm>
          <a:prstGeom prst="rect">
            <a:avLst/>
          </a:prstGeom>
          <a:noFill/>
        </p:spPr>
        <p:txBody>
          <a:bodyPr wrap="square" rtlCol="0">
            <a:spAutoFit/>
          </a:bodyPr>
          <a:lstStyle/>
          <a:p>
            <a:pPr marL="357188">
              <a:lnSpc>
                <a:spcPct val="120000"/>
              </a:lnSpc>
            </a:pPr>
            <a:r>
              <a:rPr lang="en-US" altLang="zh-CN" sz="2800" dirty="0" smtClean="0">
                <a:solidFill>
                  <a:srgbClr val="333333"/>
                </a:solidFill>
                <a:latin typeface="Arial" pitchFamily="34" charset="0"/>
                <a:cs typeface="Arial" pitchFamily="34" charset="0"/>
              </a:rPr>
              <a:t>We all breathed a sigh of </a:t>
            </a:r>
            <a:r>
              <a:rPr lang="en-US" altLang="zh-CN" sz="2800" dirty="0" smtClean="0">
                <a:solidFill>
                  <a:srgbClr val="F79646"/>
                </a:solidFill>
                <a:latin typeface="Arial" pitchFamily="34" charset="0"/>
                <a:cs typeface="Arial" pitchFamily="34" charset="0"/>
              </a:rPr>
              <a:t>relief</a:t>
            </a:r>
            <a:r>
              <a:rPr lang="en-US" altLang="zh-CN" sz="2800" dirty="0" smtClean="0">
                <a:solidFill>
                  <a:srgbClr val="333333"/>
                </a:solidFill>
                <a:latin typeface="Arial" pitchFamily="34" charset="0"/>
                <a:cs typeface="Arial" pitchFamily="34" charset="0"/>
              </a:rPr>
              <a:t> when he left.</a:t>
            </a:r>
            <a:endParaRPr lang="zh-CN" altLang="en-US" sz="2800" dirty="0">
              <a:solidFill>
                <a:srgbClr val="333333"/>
              </a:solidFill>
              <a:latin typeface="Arial" pitchFamily="34" charset="0"/>
              <a:cs typeface="Arial" pitchFamily="34" charset="0"/>
            </a:endParaRP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CC\Desktop\图片1.png"/>
          <p:cNvPicPr>
            <a:picLocks noChangeAspect="1" noChangeArrowheads="1"/>
          </p:cNvPicPr>
          <p:nvPr/>
        </p:nvPicPr>
        <p:blipFill>
          <a:blip r:embed="rId3" cstate="print"/>
          <a:srcRect/>
          <a:stretch>
            <a:fillRect/>
          </a:stretch>
        </p:blipFill>
        <p:spPr bwMode="auto">
          <a:xfrm>
            <a:off x="500034" y="4030160"/>
            <a:ext cx="452775" cy="452775"/>
          </a:xfrm>
          <a:prstGeom prst="rect">
            <a:avLst/>
          </a:prstGeom>
          <a:noFill/>
        </p:spPr>
      </p:pic>
      <p:sp>
        <p:nvSpPr>
          <p:cNvPr id="8" name="TextBox 7"/>
          <p:cNvSpPr txBox="1"/>
          <p:nvPr/>
        </p:nvSpPr>
        <p:spPr>
          <a:xfrm>
            <a:off x="539388" y="2507075"/>
            <a:ext cx="8065060" cy="561885"/>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itchFamily="34" charset="0"/>
                <a:cs typeface="Arial" pitchFamily="34" charset="0"/>
              </a:rPr>
              <a:t>Much to my </a:t>
            </a:r>
            <a:r>
              <a:rPr lang="en-US" altLang="zh-CN" sz="2800" dirty="0" smtClean="0">
                <a:solidFill>
                  <a:srgbClr val="F79646"/>
                </a:solidFill>
                <a:latin typeface="Arial" pitchFamily="34" charset="0"/>
                <a:cs typeface="Arial" pitchFamily="34" charset="0"/>
              </a:rPr>
              <a:t>relief</a:t>
            </a:r>
            <a:r>
              <a:rPr lang="en-US" altLang="zh-CN" sz="2800" dirty="0" smtClean="0">
                <a:solidFill>
                  <a:srgbClr val="333333"/>
                </a:solidFill>
                <a:latin typeface="Arial" pitchFamily="34" charset="0"/>
                <a:cs typeface="Arial" pitchFamily="34" charset="0"/>
              </a:rPr>
              <a:t>, the car was not damaged. </a:t>
            </a:r>
            <a:endParaRPr lang="en-US" altLang="zh-CN" sz="2800" dirty="0">
              <a:solidFill>
                <a:srgbClr val="333333"/>
              </a:solidFill>
              <a:latin typeface="Arial" pitchFamily="34" charset="0"/>
              <a:cs typeface="Arial" pitchFamily="34" charset="0"/>
            </a:endParaRPr>
          </a:p>
        </p:txBody>
      </p:sp>
      <p:sp>
        <p:nvSpPr>
          <p:cNvPr id="9" name="矩形 8"/>
          <p:cNvSpPr/>
          <p:nvPr/>
        </p:nvSpPr>
        <p:spPr>
          <a:xfrm>
            <a:off x="0" y="836712"/>
            <a:ext cx="9144000" cy="547260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4" grpId="0"/>
      <p:bldP spid="15" grpId="0"/>
      <p:bldP spid="8" grpId="0"/>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52596"/>
          </a:xfrm>
          <a:prstGeom prst="rect">
            <a:avLst/>
          </a:prstGeom>
          <a:noFill/>
        </p:spPr>
        <p:txBody>
          <a:bodyPr wrap="square" rtlCol="0">
            <a:spAutoFit/>
          </a:bodyPr>
          <a:lstStyle/>
          <a:p>
            <a:pPr>
              <a:lnSpc>
                <a:spcPct val="120000"/>
              </a:lnSpc>
            </a:pPr>
            <a:r>
              <a:rPr lang="en-US" altLang="zh-CN" sz="2600" dirty="0" smtClean="0">
                <a:solidFill>
                  <a:srgbClr val="F79646"/>
                </a:solidFill>
                <a:latin typeface="Arial" pitchFamily="34" charset="0"/>
                <a:cs typeface="Arial" pitchFamily="34" charset="0"/>
              </a:rPr>
              <a:t>relieve:</a:t>
            </a:r>
            <a:r>
              <a:rPr lang="en-US" altLang="zh-CN" sz="2600" dirty="0" smtClean="0">
                <a:solidFill>
                  <a:srgbClr val="333333"/>
                </a:solidFill>
                <a:latin typeface="Arial" pitchFamily="34" charset="0"/>
                <a:cs typeface="Arial" pitchFamily="34" charset="0"/>
              </a:rPr>
              <a:t> </a:t>
            </a:r>
            <a:r>
              <a:rPr lang="en-US" altLang="zh-CN" sz="2600" i="1" dirty="0" smtClean="0">
                <a:solidFill>
                  <a:srgbClr val="333333"/>
                </a:solidFill>
                <a:latin typeface="Arial" pitchFamily="34" charset="0"/>
                <a:cs typeface="Arial" pitchFamily="34" charset="0"/>
              </a:rPr>
              <a:t>v. </a:t>
            </a:r>
          </a:p>
          <a:p>
            <a:pPr marL="357188" indent="-357188">
              <a:lnSpc>
                <a:spcPct val="120000"/>
              </a:lnSpc>
            </a:pPr>
            <a:r>
              <a:rPr lang="en-US" altLang="zh-CN" sz="2600" dirty="0" smtClean="0">
                <a:solidFill>
                  <a:srgbClr val="333333"/>
                </a:solidFill>
                <a:latin typeface="Arial" pitchFamily="34" charset="0"/>
                <a:cs typeface="Arial" pitchFamily="34" charset="0"/>
              </a:rPr>
              <a:t>1) to remove or reduce an unpleasant feeling or pain</a:t>
            </a:r>
            <a:endParaRPr lang="en-US" altLang="zh-CN" sz="26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39388" y="1820296"/>
            <a:ext cx="8104578" cy="1008481"/>
          </a:xfrm>
          <a:prstGeom prst="rect">
            <a:avLst/>
          </a:prstGeom>
          <a:noFill/>
        </p:spPr>
        <p:txBody>
          <a:bodyPr wrap="square" rtlCol="0">
            <a:spAutoFit/>
          </a:bodyPr>
          <a:lstStyle/>
          <a:p>
            <a:pPr>
              <a:lnSpc>
                <a:spcPct val="120000"/>
              </a:lnSpc>
            </a:pPr>
            <a:r>
              <a:rPr lang="en-US" altLang="zh-CN" sz="2600" dirty="0" smtClean="0">
                <a:solidFill>
                  <a:srgbClr val="333333"/>
                </a:solidFill>
                <a:latin typeface="Arial" pitchFamily="34" charset="0"/>
                <a:cs typeface="Arial" pitchFamily="34" charset="0"/>
              </a:rPr>
              <a:t>Treatment may allow you to live longer and can help </a:t>
            </a:r>
            <a:r>
              <a:rPr lang="en-US" altLang="zh-CN" sz="2600" dirty="0" smtClean="0">
                <a:solidFill>
                  <a:srgbClr val="F79646"/>
                </a:solidFill>
                <a:latin typeface="Arial" pitchFamily="34" charset="0"/>
                <a:cs typeface="Arial" pitchFamily="34" charset="0"/>
              </a:rPr>
              <a:t>relieve</a:t>
            </a:r>
            <a:r>
              <a:rPr lang="en-US" altLang="zh-CN" sz="2600" dirty="0" smtClean="0">
                <a:solidFill>
                  <a:srgbClr val="333333"/>
                </a:solidFill>
                <a:latin typeface="Arial" pitchFamily="34" charset="0"/>
                <a:cs typeface="Arial" pitchFamily="34" charset="0"/>
              </a:rPr>
              <a:t> symptoms the cancer is causing.  </a:t>
            </a:r>
            <a:endParaRPr lang="en-US" altLang="zh-CN" sz="2600" dirty="0">
              <a:solidFill>
                <a:srgbClr val="333333"/>
              </a:solidFill>
              <a:latin typeface="Arial" pitchFamily="34" charset="0"/>
              <a:cs typeface="Arial" pitchFamily="34" charset="0"/>
            </a:endParaRPr>
          </a:p>
        </p:txBody>
      </p:sp>
      <p:sp>
        <p:nvSpPr>
          <p:cNvPr id="11" name="TextBox 10"/>
          <p:cNvSpPr txBox="1"/>
          <p:nvPr/>
        </p:nvSpPr>
        <p:spPr>
          <a:xfrm>
            <a:off x="539388" y="2924944"/>
            <a:ext cx="7777028" cy="528350"/>
          </a:xfrm>
          <a:prstGeom prst="rect">
            <a:avLst/>
          </a:prstGeom>
          <a:noFill/>
        </p:spPr>
        <p:txBody>
          <a:bodyPr wrap="square" rtlCol="0">
            <a:spAutoFit/>
          </a:bodyPr>
          <a:lstStyle/>
          <a:p>
            <a:pPr>
              <a:lnSpc>
                <a:spcPct val="120000"/>
              </a:lnSpc>
            </a:pPr>
            <a:r>
              <a:rPr lang="en-US" altLang="zh-CN" sz="2600" dirty="0" smtClean="0">
                <a:solidFill>
                  <a:srgbClr val="333333"/>
                </a:solidFill>
                <a:latin typeface="Arial" pitchFamily="34" charset="0"/>
                <a:cs typeface="Arial" pitchFamily="34" charset="0"/>
              </a:rPr>
              <a:t>2) to make a problem less serious</a:t>
            </a:r>
          </a:p>
        </p:txBody>
      </p:sp>
      <p:pic>
        <p:nvPicPr>
          <p:cNvPr id="13" name="图片 12" descr="131943673_21n.jpg"/>
          <p:cNvPicPr>
            <a:picLocks noChangeAspect="1"/>
          </p:cNvPicPr>
          <p:nvPr/>
        </p:nvPicPr>
        <p:blipFill>
          <a:blip r:embed="rId3" cstate="print"/>
          <a:srcRect b="6442"/>
          <a:stretch>
            <a:fillRect/>
          </a:stretch>
        </p:blipFill>
        <p:spPr bwMode="auto">
          <a:xfrm>
            <a:off x="5009004" y="4581128"/>
            <a:ext cx="2947372" cy="1618357"/>
          </a:xfrm>
          <a:prstGeom prst="rect">
            <a:avLst/>
          </a:prstGeom>
          <a:noFill/>
          <a:ln w="9525">
            <a:noFill/>
            <a:miter lim="800000"/>
            <a:headEnd/>
            <a:tailEnd/>
          </a:ln>
        </p:spPr>
      </p:pic>
      <p:sp>
        <p:nvSpPr>
          <p:cNvPr id="9" name="矩形 8"/>
          <p:cNvSpPr/>
          <p:nvPr/>
        </p:nvSpPr>
        <p:spPr>
          <a:xfrm>
            <a:off x="0" y="692696"/>
            <a:ext cx="9144000" cy="552236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7"/>
          <p:cNvSpPr txBox="1"/>
          <p:nvPr/>
        </p:nvSpPr>
        <p:spPr>
          <a:xfrm>
            <a:off x="539388" y="3528000"/>
            <a:ext cx="7777028" cy="1488613"/>
          </a:xfrm>
          <a:prstGeom prst="rect">
            <a:avLst/>
          </a:prstGeom>
          <a:noFill/>
        </p:spPr>
        <p:txBody>
          <a:bodyPr wrap="square" rtlCol="0">
            <a:spAutoFit/>
          </a:bodyPr>
          <a:lstStyle/>
          <a:p>
            <a:pPr>
              <a:lnSpc>
                <a:spcPct val="120000"/>
              </a:lnSpc>
            </a:pPr>
            <a:r>
              <a:rPr lang="en-US" altLang="zh-CN" sz="2600" dirty="0" smtClean="0">
                <a:solidFill>
                  <a:srgbClr val="333333"/>
                </a:solidFill>
                <a:latin typeface="Arial" pitchFamily="34" charset="0"/>
                <a:cs typeface="Arial" pitchFamily="34" charset="0"/>
              </a:rPr>
              <a:t>Effective and immediate measures should be taken so as to </a:t>
            </a:r>
            <a:r>
              <a:rPr lang="en-US" altLang="zh-CN" sz="2600" dirty="0" smtClean="0">
                <a:solidFill>
                  <a:srgbClr val="F79646"/>
                </a:solidFill>
                <a:latin typeface="Arial" pitchFamily="34" charset="0"/>
                <a:cs typeface="Arial" pitchFamily="34" charset="0"/>
              </a:rPr>
              <a:t>relieve</a:t>
            </a:r>
            <a:r>
              <a:rPr lang="en-US" altLang="zh-CN" sz="2600" dirty="0" smtClean="0">
                <a:solidFill>
                  <a:srgbClr val="333333"/>
                </a:solidFill>
                <a:latin typeface="Arial" pitchFamily="34" charset="0"/>
                <a:cs typeface="Arial" pitchFamily="34" charset="0"/>
              </a:rPr>
              <a:t> the traffic congestion in this metropolitan city. </a:t>
            </a:r>
            <a:endParaRPr lang="zh-CN" altLang="en-US" sz="2600" dirty="0">
              <a:solidFill>
                <a:srgbClr val="333333"/>
              </a:solidFill>
              <a:latin typeface="Arial" pitchFamily="34" charset="0"/>
              <a:cs typeface="Arial" pitchFamily="34" charset="0"/>
            </a:endParaRPr>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lide(fromLeft)">
                                      <p:cBhvr>
                                        <p:cTn id="17" dur="500"/>
                                        <p:tgtEl>
                                          <p:spTgt spid="18"/>
                                        </p:tgtEl>
                                      </p:cBhvr>
                                    </p:animEffect>
                                  </p:childTnLst>
                                </p:cTn>
                              </p:par>
                              <p:par>
                                <p:cTn id="18" presetID="18" presetClass="entr" presetSubtype="1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500"/>
                                        <p:tgtEl>
                                          <p:spTgt spid="13"/>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388" y="2228586"/>
            <a:ext cx="8104578" cy="494751"/>
          </a:xfrm>
          <a:prstGeom prst="rect">
            <a:avLst/>
          </a:prstGeom>
          <a:noFill/>
        </p:spPr>
        <p:txBody>
          <a:bodyPr wrap="square" rtlCol="0">
            <a:spAutoFit/>
          </a:bodyPr>
          <a:lstStyle/>
          <a:p>
            <a:pPr>
              <a:lnSpc>
                <a:spcPct val="120000"/>
              </a:lnSpc>
              <a:defRPr/>
            </a:pPr>
            <a:r>
              <a:rPr lang="en-US" altLang="zh-CN" sz="2400" b="1" dirty="0" smtClean="0">
                <a:solidFill>
                  <a:srgbClr val="0C9CDB"/>
                </a:solidFill>
                <a:latin typeface="Arial" pitchFamily="34" charset="0"/>
                <a:ea typeface="宋体" pitchFamily="2" charset="-122"/>
                <a:cs typeface="Arial" pitchFamily="34" charset="0"/>
              </a:rPr>
              <a:t>[</a:t>
            </a:r>
            <a:r>
              <a:rPr lang="en-US" altLang="zh-CN" sz="2400" b="1" dirty="0" smtClean="0">
                <a:solidFill>
                  <a:srgbClr val="0C9CDB"/>
                </a:solidFill>
                <a:latin typeface="Arial" pitchFamily="34" charset="0"/>
                <a:cs typeface="Arial" pitchFamily="34" charset="0"/>
              </a:rPr>
              <a:t>Paraphrase</a:t>
            </a:r>
            <a:r>
              <a:rPr lang="en-US" altLang="zh-CN" sz="24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388" y="2814027"/>
            <a:ext cx="8104578" cy="1381147"/>
          </a:xfrm>
          <a:prstGeom prst="rect">
            <a:avLst/>
          </a:prstGeom>
          <a:noFill/>
        </p:spPr>
        <p:txBody>
          <a:bodyPr wrap="square" rtlCol="0">
            <a:spAutoFit/>
          </a:bodyPr>
          <a:lstStyle/>
          <a:p>
            <a:pPr>
              <a:lnSpc>
                <a:spcPct val="120000"/>
              </a:lnSpc>
            </a:pPr>
            <a:r>
              <a:rPr lang="en-US" altLang="zh-CN" sz="2400" dirty="0" smtClean="0">
                <a:solidFill>
                  <a:srgbClr val="0C9CDB"/>
                </a:solidFill>
                <a:latin typeface="Arial" pitchFamily="34" charset="0"/>
                <a:cs typeface="Arial" pitchFamily="34" charset="0"/>
              </a:rPr>
              <a:t>After we talked for quite some while (probably on several occasions), the psychologist helped me realize that it was some of my habits in life that had led to my depression.</a:t>
            </a:r>
            <a:endParaRPr lang="en-US" altLang="zh-CN" sz="2400" dirty="0">
              <a:solidFill>
                <a:srgbClr val="0C9CDB"/>
              </a:solidFill>
              <a:latin typeface="Arial" pitchFamily="34" charset="0"/>
              <a:cs typeface="Arial" pitchFamily="34" charset="0"/>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39388" y="720000"/>
            <a:ext cx="8104578" cy="1381147"/>
          </a:xfrm>
          <a:prstGeom prst="rect">
            <a:avLst/>
          </a:prstGeom>
          <a:noFill/>
        </p:spPr>
        <p:txBody>
          <a:bodyPr wrap="square" rtlCol="0">
            <a:spAutoFit/>
          </a:bodyPr>
          <a:lstStyle/>
          <a:p>
            <a:pPr marL="534988" indent="-534988" algn="just">
              <a:lnSpc>
                <a:spcPct val="120000"/>
              </a:lnSpc>
            </a:pPr>
            <a:r>
              <a:rPr lang="en-US" altLang="zh-CN" sz="2400" dirty="0" smtClean="0">
                <a:solidFill>
                  <a:srgbClr val="333333"/>
                </a:solidFill>
                <a:latin typeface="Arial" pitchFamily="34" charset="0"/>
                <a:cs typeface="Arial" pitchFamily="34" charset="0"/>
              </a:rPr>
              <a:t>31. We eventually got to a point where the psychologist was helping me notice certain patterns in my life that really contributed to depression … (Para. 16)</a:t>
            </a:r>
            <a:endParaRPr lang="en-US" altLang="zh-CN" sz="2400" dirty="0">
              <a:solidFill>
                <a:srgbClr val="333333"/>
              </a:solidFill>
              <a:latin typeface="Arial" pitchFamily="34" charset="0"/>
              <a:cs typeface="Arial" pitchFamily="34" charset="0"/>
            </a:endParaRPr>
          </a:p>
        </p:txBody>
      </p:sp>
      <p:sp>
        <p:nvSpPr>
          <p:cNvPr id="8" name="TextBox 7"/>
          <p:cNvSpPr txBox="1"/>
          <p:nvPr/>
        </p:nvSpPr>
        <p:spPr>
          <a:xfrm>
            <a:off x="539388" y="4293096"/>
            <a:ext cx="8104578" cy="535531"/>
          </a:xfrm>
          <a:prstGeom prst="rect">
            <a:avLst/>
          </a:prstGeom>
          <a:noFill/>
        </p:spPr>
        <p:txBody>
          <a:bodyPr wrap="square" rtlCol="0">
            <a:spAutoFit/>
          </a:bodyPr>
          <a:lstStyle/>
          <a:p>
            <a:pPr>
              <a:lnSpc>
                <a:spcPct val="120000"/>
              </a:lnSpc>
              <a:defRPr/>
            </a:pPr>
            <a:r>
              <a:rPr lang="en-US" altLang="zh-CN" sz="2400" b="1" dirty="0" smtClean="0">
                <a:solidFill>
                  <a:srgbClr val="0C9CDB"/>
                </a:solidFill>
                <a:latin typeface="Arial" pitchFamily="34" charset="0"/>
                <a:ea typeface="宋体" pitchFamily="2" charset="-122"/>
                <a:cs typeface="Arial" pitchFamily="34" charset="0"/>
              </a:rPr>
              <a:t>[</a:t>
            </a:r>
            <a:r>
              <a:rPr lang="en-US" altLang="zh-CN" sz="2400" b="1" dirty="0" smtClean="0">
                <a:solidFill>
                  <a:srgbClr val="0C9CDB"/>
                </a:solidFill>
                <a:latin typeface="Arial" pitchFamily="34" charset="0"/>
                <a:cs typeface="Arial" pitchFamily="34" charset="0"/>
              </a:rPr>
              <a:t>Translation</a:t>
            </a:r>
            <a:r>
              <a:rPr lang="en-US" altLang="zh-CN" sz="2400" b="1" dirty="0" smtClean="0">
                <a:solidFill>
                  <a:srgbClr val="0C9CDB"/>
                </a:solidFill>
                <a:latin typeface="Arial" pitchFamily="34" charset="0"/>
                <a:ea typeface="宋体" pitchFamily="2" charset="-122"/>
                <a:cs typeface="Arial" pitchFamily="34" charset="0"/>
              </a:rPr>
              <a:t>]:</a:t>
            </a:r>
          </a:p>
        </p:txBody>
      </p:sp>
      <p:sp>
        <p:nvSpPr>
          <p:cNvPr id="12" name="TextBox 11"/>
          <p:cNvSpPr txBox="1"/>
          <p:nvPr/>
        </p:nvSpPr>
        <p:spPr>
          <a:xfrm>
            <a:off x="539388" y="4902259"/>
            <a:ext cx="8104578" cy="830997"/>
          </a:xfrm>
          <a:prstGeom prst="rect">
            <a:avLst/>
          </a:prstGeom>
          <a:noFill/>
        </p:spPr>
        <p:txBody>
          <a:bodyPr wrap="square" rtlCol="0">
            <a:spAutoFit/>
          </a:bodyPr>
          <a:lstStyle/>
          <a:p>
            <a:r>
              <a:rPr lang="zh-CN" altLang="en-US" sz="2400" dirty="0" smtClean="0">
                <a:solidFill>
                  <a:srgbClr val="333333"/>
                </a:solidFill>
              </a:rPr>
              <a:t>谈到后来，心理医生开始帮我找出是哪些生活习惯导致我患上了抑郁症。</a:t>
            </a:r>
            <a:endParaRPr lang="en-US" altLang="zh-CN" sz="2400" dirty="0">
              <a:solidFill>
                <a:srgbClr val="333333"/>
              </a:solidFill>
            </a:endParaRP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Top)">
                                      <p:cBhvr>
                                        <p:cTn id="22" dur="500"/>
                                        <p:tgtEl>
                                          <p:spTgt spid="12"/>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9" grpId="0" animBg="1"/>
      <p:bldP spid="8" grpId="0"/>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552" y="1869599"/>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Analysis</a:t>
            </a:r>
            <a:r>
              <a:rPr lang="en-US" altLang="zh-CN" sz="28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552" y="2455040"/>
            <a:ext cx="8104578" cy="2630144"/>
          </a:xfrm>
          <a:prstGeom prst="rect">
            <a:avLst/>
          </a:prstGeom>
          <a:noFill/>
        </p:spPr>
        <p:txBody>
          <a:bodyPr wrap="square" rtlCol="0">
            <a:spAutoFit/>
          </a:bodyPr>
          <a:lstStyle/>
          <a:p>
            <a:pPr>
              <a:lnSpc>
                <a:spcPct val="120000"/>
              </a:lnSpc>
            </a:pPr>
            <a:r>
              <a:rPr lang="en-US" altLang="zh-CN" sz="2800" dirty="0" smtClean="0">
                <a:solidFill>
                  <a:srgbClr val="0C9CDB"/>
                </a:solidFill>
                <a:latin typeface="Arial" pitchFamily="34" charset="0"/>
                <a:cs typeface="Arial" pitchFamily="34" charset="0"/>
              </a:rPr>
              <a:t>Very simple words and structure are used in this sentence to indicate how relieved Hartoonian was after talking with the therapist about his problem and how overjoyed he was to find the process so simple and direct.</a:t>
            </a:r>
            <a:endParaRPr lang="en-US" altLang="zh-CN" sz="2800" dirty="0">
              <a:solidFill>
                <a:srgbClr val="0C9CDB"/>
              </a:solidFill>
              <a:latin typeface="Arial" pitchFamily="34" charset="0"/>
              <a:cs typeface="Arial" pitchFamily="34" charset="0"/>
            </a:endParaRPr>
          </a:p>
        </p:txBody>
      </p:sp>
      <p:sp>
        <p:nvSpPr>
          <p:cNvPr id="7" name="TextBox 6"/>
          <p:cNvSpPr txBox="1"/>
          <p:nvPr/>
        </p:nvSpPr>
        <p:spPr>
          <a:xfrm>
            <a:off x="539552" y="720000"/>
            <a:ext cx="8208912" cy="523220"/>
          </a:xfrm>
          <a:prstGeom prst="rect">
            <a:avLst/>
          </a:prstGeom>
          <a:noFill/>
        </p:spPr>
        <p:txBody>
          <a:bodyPr wrap="square" rtlCol="0">
            <a:spAutoFit/>
          </a:bodyPr>
          <a:lstStyle/>
          <a:p>
            <a:r>
              <a:rPr lang="en-US" altLang="zh-CN" sz="2800" dirty="0" smtClean="0">
                <a:solidFill>
                  <a:srgbClr val="333333"/>
                </a:solidFill>
                <a:latin typeface="Arial" pitchFamily="34" charset="0"/>
                <a:cs typeface="Arial" pitchFamily="34" charset="0"/>
              </a:rPr>
              <a:t>32. It was all surprisingly straightforward</a:t>
            </a:r>
            <a:r>
              <a:rPr lang="en-US" altLang="zh-CN" sz="2800" dirty="0" smtClean="0">
                <a:solidFill>
                  <a:srgbClr val="333333"/>
                </a:solidFill>
                <a:latin typeface="Arial" pitchFamily="34" charset="0"/>
                <a:cs typeface="Arial" pitchFamily="34" charset="0"/>
              </a:rPr>
              <a:t>. (</a:t>
            </a:r>
            <a:r>
              <a:rPr lang="en-US" altLang="zh-CN" sz="2800" dirty="0" smtClean="0">
                <a:solidFill>
                  <a:srgbClr val="333333"/>
                </a:solidFill>
                <a:latin typeface="Arial" pitchFamily="34" charset="0"/>
                <a:cs typeface="Arial" pitchFamily="34" charset="0"/>
              </a:rPr>
              <a:t>Para. 16)</a:t>
            </a:r>
            <a:endParaRPr lang="en-US" altLang="zh-CN" sz="2800" dirty="0">
              <a:solidFill>
                <a:srgbClr val="333333"/>
              </a:solidFill>
              <a:latin typeface="Arial" pitchFamily="34" charset="0"/>
              <a:cs typeface="Arial" pitchFamily="34" charset="0"/>
            </a:endParaRPr>
          </a:p>
        </p:txBody>
      </p:sp>
      <p:sp>
        <p:nvSpPr>
          <p:cNvPr id="8" name="TextBox 7"/>
          <p:cNvSpPr txBox="1"/>
          <p:nvPr/>
        </p:nvSpPr>
        <p:spPr>
          <a:xfrm>
            <a:off x="539552" y="5176937"/>
            <a:ext cx="8104578" cy="561885"/>
          </a:xfrm>
          <a:prstGeom prst="rect">
            <a:avLst/>
          </a:prstGeom>
          <a:noFill/>
        </p:spPr>
        <p:txBody>
          <a:bodyPr wrap="square" rtlCol="0">
            <a:spAutoFit/>
          </a:bodyPr>
          <a:lstStyle/>
          <a:p>
            <a:pPr>
              <a:lnSpc>
                <a:spcPct val="120000"/>
              </a:lnSpc>
              <a:defRPr/>
            </a:pPr>
            <a:r>
              <a:rPr lang="en-US" altLang="zh-CN" sz="2800" b="1" dirty="0" smtClean="0">
                <a:solidFill>
                  <a:srgbClr val="0C9CDB"/>
                </a:solidFill>
                <a:latin typeface="Arial" pitchFamily="34" charset="0"/>
                <a:ea typeface="宋体" pitchFamily="2" charset="-122"/>
                <a:cs typeface="Arial" pitchFamily="34" charset="0"/>
              </a:rPr>
              <a:t>[</a:t>
            </a:r>
            <a:r>
              <a:rPr lang="en-US" altLang="zh-CN" sz="2800" b="1" dirty="0" smtClean="0">
                <a:solidFill>
                  <a:srgbClr val="0C9CDB"/>
                </a:solidFill>
                <a:latin typeface="Arial" pitchFamily="34" charset="0"/>
                <a:cs typeface="Arial" pitchFamily="34" charset="0"/>
              </a:rPr>
              <a:t>Translation</a:t>
            </a:r>
            <a:r>
              <a:rPr lang="en-US" altLang="zh-CN" sz="2800" b="1" dirty="0" smtClean="0">
                <a:solidFill>
                  <a:srgbClr val="0C9CDB"/>
                </a:solidFill>
                <a:latin typeface="Arial" pitchFamily="34" charset="0"/>
                <a:ea typeface="宋体" pitchFamily="2" charset="-122"/>
                <a:cs typeface="Arial" pitchFamily="34" charset="0"/>
              </a:rPr>
              <a:t>]:</a:t>
            </a:r>
          </a:p>
        </p:txBody>
      </p:sp>
      <p:sp>
        <p:nvSpPr>
          <p:cNvPr id="12" name="TextBox 11"/>
          <p:cNvSpPr txBox="1"/>
          <p:nvPr/>
        </p:nvSpPr>
        <p:spPr>
          <a:xfrm>
            <a:off x="539388" y="5786100"/>
            <a:ext cx="8104578" cy="523220"/>
          </a:xfrm>
          <a:prstGeom prst="rect">
            <a:avLst/>
          </a:prstGeom>
          <a:noFill/>
        </p:spPr>
        <p:txBody>
          <a:bodyPr wrap="square" rtlCol="0">
            <a:spAutoFit/>
          </a:bodyPr>
          <a:lstStyle/>
          <a:p>
            <a:r>
              <a:rPr lang="zh-CN" altLang="en-US" sz="2800" dirty="0" smtClean="0"/>
              <a:t>所有的谈话都坦诚得出奇。</a:t>
            </a:r>
            <a:endParaRPr lang="en-US" altLang="zh-CN" sz="2800" dirty="0">
              <a:solidFill>
                <a:srgbClr val="333333"/>
              </a:solidFill>
            </a:endParaRPr>
          </a:p>
        </p:txBody>
      </p:sp>
      <p:sp>
        <p:nvSpPr>
          <p:cNvPr id="9" name="矩形 8"/>
          <p:cNvSpPr/>
          <p:nvPr/>
        </p:nvSpPr>
        <p:spPr>
          <a:xfrm>
            <a:off x="0" y="692696"/>
            <a:ext cx="9144000" cy="561662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Top)">
                                      <p:cBhvr>
                                        <p:cTn id="22" dur="500"/>
                                        <p:tgtEl>
                                          <p:spTgt spid="12"/>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8" grpId="0"/>
      <p:bldP spid="12"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15467"/>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8     </a:t>
            </a:r>
            <a:r>
              <a:rPr lang="en-US" altLang="zh-CN" sz="2800" u="sng" dirty="0" smtClean="0">
                <a:solidFill>
                  <a:srgbClr val="0C9CDB"/>
                </a:solidFill>
                <a:latin typeface="Arial" pitchFamily="34" charset="0"/>
                <a:cs typeface="Arial" pitchFamily="34" charset="0"/>
                <a:sym typeface="Times New Roman" pitchFamily="18" charset="0"/>
              </a:rPr>
              <a:t>Marshall Bloom, University Counseling Services (UCS) psychologist and head of the Blues Project, a group that conducts presentations on depression to classes on campus, </a:t>
            </a:r>
            <a:r>
              <a:rPr lang="en-US" altLang="zh-CN" sz="2800" u="sng" dirty="0" smtClean="0">
                <a:solidFill>
                  <a:srgbClr val="F79646"/>
                </a:solidFill>
                <a:latin typeface="Arial" pitchFamily="34" charset="0"/>
                <a:cs typeface="Arial" pitchFamily="34" charset="0"/>
                <a:sym typeface="Times New Roman" pitchFamily="18" charset="0"/>
              </a:rPr>
              <a:t>is concerned for</a:t>
            </a:r>
            <a:r>
              <a:rPr lang="en-US" altLang="zh-CN" sz="2800" u="sng" dirty="0" smtClean="0">
                <a:solidFill>
                  <a:srgbClr val="0C9CDB"/>
                </a:solidFill>
                <a:latin typeface="Arial" pitchFamily="34" charset="0"/>
                <a:cs typeface="Arial" pitchFamily="34" charset="0"/>
                <a:sym typeface="Times New Roman" pitchFamily="18" charset="0"/>
              </a:rPr>
              <a:t> the lack of discussion about the subject. </a:t>
            </a:r>
          </a:p>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9     “I’m surprised with how accurate the numbers are,” Bloom said. “Fifteen to 20 percent of students suffer from depression, and one percent will attempt suicide.”</a:t>
            </a:r>
            <a:endParaRPr lang="zh-CN" altLang="en-US" sz="2800" dirty="0" smtClean="0">
              <a:solidFill>
                <a:srgbClr val="333333"/>
              </a:solidFill>
              <a:latin typeface="Arial" pitchFamily="34" charset="0"/>
              <a:cs typeface="Arial" pitchFamily="34" charset="0"/>
              <a:sym typeface="Times New Roman" pitchFamily="18"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sp>
        <p:nvSpPr>
          <p:cNvPr id="8" name="矩形 7">
            <a:hlinkClick r:id="rId8" action="ppaction://hlinksldjump"/>
          </p:cNvPr>
          <p:cNvSpPr/>
          <p:nvPr/>
        </p:nvSpPr>
        <p:spPr>
          <a:xfrm>
            <a:off x="395536" y="836712"/>
            <a:ext cx="8208912" cy="2448272"/>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8" action="ppaction://hlinksldjump"/>
          </p:cNvPr>
          <p:cNvSpPr/>
          <p:nvPr/>
        </p:nvSpPr>
        <p:spPr>
          <a:xfrm>
            <a:off x="539552" y="3284984"/>
            <a:ext cx="3024336" cy="504056"/>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9" action="ppaction://hlinksldjump"/>
          </p:cNvPr>
          <p:cNvSpPr/>
          <p:nvPr/>
        </p:nvSpPr>
        <p:spPr>
          <a:xfrm>
            <a:off x="2051720" y="2852936"/>
            <a:ext cx="2808312"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2" name="06.mp3">
            <a:hlinkClick r:id="" action="ppaction://media"/>
          </p:cNvPr>
          <p:cNvPicPr>
            <a:picLocks noRot="1" noChangeAspect="1"/>
          </p:cNvPicPr>
          <p:nvPr>
            <a:audioFile r:link="rId1"/>
          </p:nvPr>
        </p:nvPicPr>
        <p:blipFill>
          <a:blip r:embed="rId10" cstate="print"/>
          <a:stretch>
            <a:fillRect/>
          </a:stretch>
        </p:blipFill>
        <p:spPr>
          <a:xfrm>
            <a:off x="9540552" y="1700808"/>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2"/>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2"/>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2"/>
                                        </p:tgtEl>
                                      </p:cBhvr>
                                    </p:cmd>
                                  </p:childTnLst>
                                </p:cTn>
                              </p:par>
                            </p:childTnLst>
                          </p:cTn>
                        </p:par>
                      </p:childTnLst>
                    </p:cTn>
                  </p:par>
                </p:childTnLst>
              </p:cTn>
              <p:nextCondLst>
                <p:cond evt="onClick" delay="0">
                  <p:tgtEl>
                    <p:spTgt spid="28"/>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539552" y="1641967"/>
            <a:ext cx="8104578" cy="467051"/>
          </a:xfrm>
          <a:prstGeom prst="rect">
            <a:avLst/>
          </a:prstGeom>
          <a:noFill/>
        </p:spPr>
        <p:txBody>
          <a:bodyPr wrap="square" rtlCol="0">
            <a:spAutoFit/>
          </a:bodyPr>
          <a:lstStyle/>
          <a:p>
            <a:pPr>
              <a:lnSpc>
                <a:spcPct val="110000"/>
              </a:lnSpc>
              <a:defRPr/>
            </a:pPr>
            <a:r>
              <a:rPr lang="en-US" altLang="zh-CN" sz="2400" b="1" dirty="0" smtClean="0">
                <a:solidFill>
                  <a:srgbClr val="0C9CDB"/>
                </a:solidFill>
                <a:latin typeface="Arial" pitchFamily="34" charset="0"/>
                <a:ea typeface="宋体" pitchFamily="2" charset="-122"/>
                <a:cs typeface="Arial" pitchFamily="34" charset="0"/>
              </a:rPr>
              <a:t>[</a:t>
            </a:r>
            <a:r>
              <a:rPr lang="en-US" altLang="zh-CN" sz="2400" b="1" dirty="0" smtClean="0">
                <a:solidFill>
                  <a:srgbClr val="0C9CDB"/>
                </a:solidFill>
                <a:latin typeface="Arial" pitchFamily="34" charset="0"/>
                <a:cs typeface="Arial" pitchFamily="34" charset="0"/>
              </a:rPr>
              <a:t>Paraphrase</a:t>
            </a:r>
            <a:r>
              <a:rPr lang="en-US" altLang="zh-CN" sz="2400" b="1" dirty="0" smtClean="0">
                <a:solidFill>
                  <a:srgbClr val="0C9CDB"/>
                </a:solidFill>
                <a:latin typeface="Arial" pitchFamily="34" charset="0"/>
                <a:ea typeface="宋体" pitchFamily="2" charset="-122"/>
                <a:cs typeface="Arial" pitchFamily="34" charset="0"/>
              </a:rPr>
              <a:t>]:</a:t>
            </a:r>
          </a:p>
        </p:txBody>
      </p:sp>
      <p:sp>
        <p:nvSpPr>
          <p:cNvPr id="11" name="TextBox 10"/>
          <p:cNvSpPr txBox="1"/>
          <p:nvPr/>
        </p:nvSpPr>
        <p:spPr>
          <a:xfrm>
            <a:off x="539552" y="2157669"/>
            <a:ext cx="8104578" cy="1279581"/>
          </a:xfrm>
          <a:prstGeom prst="rect">
            <a:avLst/>
          </a:prstGeom>
          <a:noFill/>
        </p:spPr>
        <p:txBody>
          <a:bodyPr wrap="square" rtlCol="0">
            <a:spAutoFit/>
          </a:bodyPr>
          <a:lstStyle/>
          <a:p>
            <a:pPr>
              <a:lnSpc>
                <a:spcPct val="110000"/>
              </a:lnSpc>
            </a:pPr>
            <a:r>
              <a:rPr lang="en-US" altLang="zh-CN" sz="2400" dirty="0" smtClean="0">
                <a:solidFill>
                  <a:srgbClr val="0C9CDB"/>
                </a:solidFill>
                <a:latin typeface="Arial" pitchFamily="34" charset="0"/>
                <a:cs typeface="Arial" pitchFamily="34" charset="0"/>
              </a:rPr>
              <a:t>I don’t want to give others a false impression that counselors and therapists are able to solve all the problems.</a:t>
            </a:r>
            <a:endParaRPr lang="en-US" altLang="zh-CN" sz="2400" dirty="0">
              <a:solidFill>
                <a:srgbClr val="0C9CDB"/>
              </a:solidFill>
              <a:latin typeface="Arial" pitchFamily="34" charset="0"/>
              <a:cs typeface="Arial" pitchFamily="34" charset="0"/>
            </a:endParaRPr>
          </a:p>
        </p:txBody>
      </p:sp>
      <p:sp>
        <p:nvSpPr>
          <p:cNvPr id="7" name="TextBox 6"/>
          <p:cNvSpPr txBox="1"/>
          <p:nvPr/>
        </p:nvSpPr>
        <p:spPr>
          <a:xfrm>
            <a:off x="539552" y="720000"/>
            <a:ext cx="8104578" cy="904863"/>
          </a:xfrm>
          <a:prstGeom prst="rect">
            <a:avLst/>
          </a:prstGeom>
          <a:noFill/>
        </p:spPr>
        <p:txBody>
          <a:bodyPr wrap="square" rtlCol="0">
            <a:spAutoFit/>
          </a:bodyPr>
          <a:lstStyle/>
          <a:p>
            <a:pPr marL="446088" indent="-446088" algn="just">
              <a:lnSpc>
                <a:spcPct val="110000"/>
              </a:lnSpc>
            </a:pPr>
            <a:r>
              <a:rPr lang="en-US" altLang="zh-CN" sz="2400" dirty="0" smtClean="0">
                <a:latin typeface="Arial" pitchFamily="34" charset="0"/>
                <a:cs typeface="Arial" pitchFamily="34" charset="0"/>
              </a:rPr>
              <a:t>33. I don’t want to make it seem like counselors and</a:t>
            </a:r>
          </a:p>
          <a:p>
            <a:pPr marL="446088" indent="-446088">
              <a:lnSpc>
                <a:spcPct val="110000"/>
              </a:lnSpc>
            </a:pPr>
            <a:r>
              <a:rPr lang="en-US" altLang="zh-CN" sz="2400" dirty="0" smtClean="0">
                <a:latin typeface="Arial" pitchFamily="34" charset="0"/>
                <a:cs typeface="Arial" pitchFamily="34" charset="0"/>
              </a:rPr>
              <a:t>      therapists have all the answers. (Para. 18)</a:t>
            </a:r>
            <a:endParaRPr lang="en-US" altLang="zh-CN" sz="2400" dirty="0">
              <a:latin typeface="Arial" pitchFamily="34" charset="0"/>
              <a:cs typeface="Arial" pitchFamily="34" charset="0"/>
            </a:endParaRPr>
          </a:p>
        </p:txBody>
      </p:sp>
      <p:sp>
        <p:nvSpPr>
          <p:cNvPr id="8" name="TextBox 7"/>
          <p:cNvSpPr txBox="1"/>
          <p:nvPr/>
        </p:nvSpPr>
        <p:spPr>
          <a:xfrm>
            <a:off x="539552" y="4923570"/>
            <a:ext cx="8104578" cy="467051"/>
          </a:xfrm>
          <a:prstGeom prst="rect">
            <a:avLst/>
          </a:prstGeom>
          <a:noFill/>
        </p:spPr>
        <p:txBody>
          <a:bodyPr wrap="square" rtlCol="0">
            <a:spAutoFit/>
          </a:bodyPr>
          <a:lstStyle/>
          <a:p>
            <a:pPr>
              <a:lnSpc>
                <a:spcPct val="110000"/>
              </a:lnSpc>
              <a:defRPr/>
            </a:pPr>
            <a:r>
              <a:rPr lang="en-US" altLang="zh-CN" sz="2400" b="1" dirty="0" smtClean="0">
                <a:solidFill>
                  <a:srgbClr val="0C9CDB"/>
                </a:solidFill>
                <a:latin typeface="Arial" pitchFamily="34" charset="0"/>
                <a:ea typeface="宋体" pitchFamily="2" charset="-122"/>
                <a:cs typeface="Arial" pitchFamily="34" charset="0"/>
              </a:rPr>
              <a:t>[</a:t>
            </a:r>
            <a:r>
              <a:rPr lang="en-US" altLang="zh-CN" sz="2400" b="1" dirty="0" smtClean="0">
                <a:solidFill>
                  <a:srgbClr val="0C9CDB"/>
                </a:solidFill>
                <a:latin typeface="Arial" pitchFamily="34" charset="0"/>
                <a:cs typeface="Arial" pitchFamily="34" charset="0"/>
              </a:rPr>
              <a:t>Translation</a:t>
            </a:r>
            <a:r>
              <a:rPr lang="en-US" altLang="zh-CN" sz="2400" b="1" dirty="0" smtClean="0">
                <a:solidFill>
                  <a:srgbClr val="0C9CDB"/>
                </a:solidFill>
                <a:latin typeface="Arial" pitchFamily="34" charset="0"/>
                <a:ea typeface="宋体" pitchFamily="2" charset="-122"/>
                <a:cs typeface="Arial" pitchFamily="34" charset="0"/>
              </a:rPr>
              <a:t>]:</a:t>
            </a:r>
          </a:p>
        </p:txBody>
      </p:sp>
      <p:sp>
        <p:nvSpPr>
          <p:cNvPr id="12" name="TextBox 11"/>
          <p:cNvSpPr txBox="1"/>
          <p:nvPr/>
        </p:nvSpPr>
        <p:spPr>
          <a:xfrm>
            <a:off x="539388" y="5439274"/>
            <a:ext cx="8104578" cy="904863"/>
          </a:xfrm>
          <a:prstGeom prst="rect">
            <a:avLst/>
          </a:prstGeom>
          <a:noFill/>
        </p:spPr>
        <p:txBody>
          <a:bodyPr wrap="square" rtlCol="0">
            <a:spAutoFit/>
          </a:bodyPr>
          <a:lstStyle/>
          <a:p>
            <a:pPr>
              <a:lnSpc>
                <a:spcPct val="110000"/>
              </a:lnSpc>
            </a:pPr>
            <a:r>
              <a:rPr lang="zh-CN" altLang="en-US" sz="2400" dirty="0" smtClean="0">
                <a:latin typeface="Arial" pitchFamily="34" charset="0"/>
                <a:cs typeface="Arial" pitchFamily="34" charset="0"/>
              </a:rPr>
              <a:t>我不想给大家一个错觉，好像心理辅导师和治疗师无所不能。</a:t>
            </a:r>
            <a:endParaRPr lang="en-US" altLang="zh-CN" sz="2400" dirty="0">
              <a:solidFill>
                <a:srgbClr val="333333"/>
              </a:solidFill>
              <a:latin typeface="Arial" pitchFamily="34" charset="0"/>
              <a:cs typeface="Arial" pitchFamily="34" charset="0"/>
            </a:endParaRPr>
          </a:p>
        </p:txBody>
      </p:sp>
      <p:sp>
        <p:nvSpPr>
          <p:cNvPr id="13" name="TextBox 12"/>
          <p:cNvSpPr txBox="1"/>
          <p:nvPr/>
        </p:nvSpPr>
        <p:spPr>
          <a:xfrm>
            <a:off x="539552" y="3485901"/>
            <a:ext cx="8104578" cy="467051"/>
          </a:xfrm>
          <a:prstGeom prst="rect">
            <a:avLst/>
          </a:prstGeom>
          <a:noFill/>
        </p:spPr>
        <p:txBody>
          <a:bodyPr wrap="square" rtlCol="0">
            <a:spAutoFit/>
          </a:bodyPr>
          <a:lstStyle/>
          <a:p>
            <a:pPr>
              <a:lnSpc>
                <a:spcPct val="110000"/>
              </a:lnSpc>
              <a:defRPr/>
            </a:pPr>
            <a:r>
              <a:rPr lang="en-US" altLang="zh-CN" sz="2400" b="1" dirty="0" smtClean="0">
                <a:solidFill>
                  <a:srgbClr val="0C9CDB"/>
                </a:solidFill>
                <a:latin typeface="Arial" pitchFamily="34" charset="0"/>
                <a:ea typeface="宋体" pitchFamily="2" charset="-122"/>
                <a:cs typeface="Arial" pitchFamily="34" charset="0"/>
              </a:rPr>
              <a:t>[</a:t>
            </a:r>
            <a:r>
              <a:rPr lang="en-US" altLang="zh-CN" sz="2400" b="1" dirty="0" smtClean="0">
                <a:solidFill>
                  <a:srgbClr val="0C9CDB"/>
                </a:solidFill>
                <a:latin typeface="Arial" pitchFamily="34" charset="0"/>
                <a:cs typeface="Arial" pitchFamily="34" charset="0"/>
              </a:rPr>
              <a:t>Analysis</a:t>
            </a:r>
            <a:r>
              <a:rPr lang="en-US" altLang="zh-CN" sz="2400" b="1" dirty="0" smtClean="0">
                <a:solidFill>
                  <a:srgbClr val="0C9CDB"/>
                </a:solidFill>
                <a:latin typeface="Arial" pitchFamily="34" charset="0"/>
                <a:ea typeface="宋体" pitchFamily="2" charset="-122"/>
                <a:cs typeface="Arial" pitchFamily="34" charset="0"/>
              </a:rPr>
              <a:t>]:</a:t>
            </a:r>
          </a:p>
        </p:txBody>
      </p:sp>
      <p:sp>
        <p:nvSpPr>
          <p:cNvPr id="14" name="TextBox 13"/>
          <p:cNvSpPr txBox="1"/>
          <p:nvPr/>
        </p:nvSpPr>
        <p:spPr>
          <a:xfrm>
            <a:off x="539552" y="4001603"/>
            <a:ext cx="8104578" cy="873316"/>
          </a:xfrm>
          <a:prstGeom prst="rect">
            <a:avLst/>
          </a:prstGeom>
          <a:noFill/>
        </p:spPr>
        <p:txBody>
          <a:bodyPr wrap="square" rtlCol="0">
            <a:spAutoFit/>
          </a:bodyPr>
          <a:lstStyle/>
          <a:p>
            <a:pPr>
              <a:lnSpc>
                <a:spcPct val="110000"/>
              </a:lnSpc>
            </a:pPr>
            <a:r>
              <a:rPr lang="en-US" altLang="zh-CN" sz="2400" dirty="0" smtClean="0">
                <a:solidFill>
                  <a:srgbClr val="0C9CDB"/>
                </a:solidFill>
                <a:latin typeface="Arial" pitchFamily="34" charset="0"/>
                <a:cs typeface="Arial" pitchFamily="34" charset="0"/>
              </a:rPr>
              <a:t>“Like” can be used as a conjunction in utterances of casual style.</a:t>
            </a:r>
            <a:endParaRPr lang="en-US" altLang="zh-CN" sz="2400" dirty="0">
              <a:solidFill>
                <a:srgbClr val="0C9CDB"/>
              </a:solidFill>
              <a:latin typeface="Arial" pitchFamily="34" charset="0"/>
              <a:cs typeface="Arial" pitchFamily="34" charset="0"/>
            </a:endParaRPr>
          </a:p>
        </p:txBody>
      </p:sp>
      <p:sp>
        <p:nvSpPr>
          <p:cNvPr id="15" name="矩形 14">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Top)">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Top)">
                                      <p:cBhvr>
                                        <p:cTn id="22" dur="500"/>
                                        <p:tgtEl>
                                          <p:spTgt spid="14"/>
                                        </p:tgtEl>
                                      </p:cBhvr>
                                    </p:animEffect>
                                  </p:childTnLst>
                                </p:cTn>
                              </p:par>
                            </p:childTnLst>
                          </p:cTn>
                        </p:par>
                        <p:par>
                          <p:cTn id="23" fill="hold">
                            <p:stCondLst>
                              <p:cond delay="500"/>
                            </p:stCondLst>
                            <p:childTnLst>
                              <p:par>
                                <p:cTn id="24" presetID="1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lide(from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lide(fromTop)">
                                      <p:cBhvr>
                                        <p:cTn id="31" dur="500"/>
                                        <p:tgtEl>
                                          <p:spTgt spid="12"/>
                                        </p:tgtEl>
                                      </p:cBhvr>
                                    </p:animEffect>
                                  </p:childTnLst>
                                </p:cTn>
                              </p:par>
                              <p:par>
                                <p:cTn id="32" presetID="1" presetClass="exit"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1" grpId="0"/>
      <p:bldP spid="8" grpId="0"/>
      <p:bldP spid="12" grpId="0"/>
      <p:bldP spid="13" grpId="0"/>
      <p:bldP spid="14"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3711785"/>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10  </a:t>
            </a:r>
            <a:r>
              <a:rPr lang="en-US" altLang="zh-CN" sz="2800" u="sng" dirty="0" smtClean="0">
                <a:solidFill>
                  <a:srgbClr val="0C9CDB"/>
                </a:solidFill>
                <a:latin typeface="Arial" pitchFamily="34" charset="0"/>
                <a:cs typeface="Arial" pitchFamily="34" charset="0"/>
                <a:sym typeface="Times New Roman" pitchFamily="18" charset="0"/>
              </a:rPr>
              <a:t>In 2008, suicide accounted for about 36,000 deaths, making it the 10th-leading cause of death in the U.S., according to the National Center for Injury Prevention and Control.</a:t>
            </a:r>
            <a:r>
              <a:rPr lang="en-US" altLang="zh-CN" sz="2800" dirty="0" smtClean="0">
                <a:solidFill>
                  <a:srgbClr val="0C9CDB"/>
                </a:solidFill>
                <a:latin typeface="Arial" pitchFamily="34" charset="0"/>
                <a:cs typeface="Arial" pitchFamily="34" charset="0"/>
                <a:sym typeface="Times New Roman" pitchFamily="18" charset="0"/>
              </a:rPr>
              <a:t> </a:t>
            </a:r>
            <a:r>
              <a:rPr lang="en-US" altLang="zh-CN" sz="2800" dirty="0" smtClean="0">
                <a:solidFill>
                  <a:srgbClr val="333333"/>
                </a:solidFill>
                <a:latin typeface="Arial" pitchFamily="34" charset="0"/>
                <a:cs typeface="Arial" pitchFamily="34" charset="0"/>
                <a:sym typeface="Times New Roman" pitchFamily="18" charset="0"/>
              </a:rPr>
              <a:t>It was ranked third among those aged 15 to 24. </a:t>
            </a:r>
            <a:r>
              <a:rPr lang="en-US" altLang="zh-CN" sz="2800" u="sng" dirty="0" smtClean="0">
                <a:solidFill>
                  <a:srgbClr val="0C9CDB"/>
                </a:solidFill>
                <a:latin typeface="Arial" pitchFamily="34" charset="0"/>
                <a:cs typeface="Arial" pitchFamily="34" charset="0"/>
                <a:sym typeface="Times New Roman" pitchFamily="18" charset="0"/>
              </a:rPr>
              <a:t>“Over the years, I have seen anxiety and depression rise in </a:t>
            </a:r>
            <a:r>
              <a:rPr lang="en-US" altLang="zh-CN" sz="2800" u="sng" dirty="0" smtClean="0">
                <a:solidFill>
                  <a:srgbClr val="F79646"/>
                </a:solidFill>
                <a:latin typeface="Arial" pitchFamily="34" charset="0"/>
                <a:cs typeface="Arial" pitchFamily="34" charset="0"/>
                <a:sym typeface="Times New Roman" pitchFamily="18" charset="0"/>
              </a:rPr>
              <a:t>prominence</a:t>
            </a:r>
            <a:r>
              <a:rPr lang="en-US" altLang="zh-CN" sz="2800" u="sng" dirty="0" smtClean="0">
                <a:solidFill>
                  <a:srgbClr val="0C9CDB"/>
                </a:solidFill>
                <a:latin typeface="Arial" pitchFamily="34" charset="0"/>
                <a:cs typeface="Arial" pitchFamily="34" charset="0"/>
                <a:sym typeface="Times New Roman" pitchFamily="18" charset="0"/>
              </a:rPr>
              <a:t>, as well as the levels of psychological</a:t>
            </a: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pic>
        <p:nvPicPr>
          <p:cNvPr id="8" name="图片 7" descr="u=2765615581,1418586825&amp;fm=21&amp;gp=0.jpg"/>
          <p:cNvPicPr>
            <a:picLocks noChangeAspect="1"/>
          </p:cNvPicPr>
          <p:nvPr/>
        </p:nvPicPr>
        <p:blipFill>
          <a:blip r:embed="rId8" cstate="print"/>
          <a:stretch>
            <a:fillRect/>
          </a:stretch>
        </p:blipFill>
        <p:spPr>
          <a:xfrm>
            <a:off x="5402238" y="4365104"/>
            <a:ext cx="2914178" cy="1947201"/>
          </a:xfrm>
          <a:prstGeom prst="rect">
            <a:avLst/>
          </a:prstGeom>
          <a:ln>
            <a:noFill/>
          </a:ln>
          <a:effectLst>
            <a:softEdge rad="112500"/>
          </a:effectLst>
        </p:spPr>
      </p:pic>
      <p:sp>
        <p:nvSpPr>
          <p:cNvPr id="9" name="TextBox 8"/>
          <p:cNvSpPr txBox="1"/>
          <p:nvPr/>
        </p:nvSpPr>
        <p:spPr>
          <a:xfrm>
            <a:off x="539388" y="4377761"/>
            <a:ext cx="4680684" cy="1643527"/>
          </a:xfrm>
          <a:prstGeom prst="rect">
            <a:avLst/>
          </a:prstGeom>
          <a:noFill/>
        </p:spPr>
        <p:txBody>
          <a:bodyPr wrap="square" rtlCol="0">
            <a:spAutoFit/>
          </a:bodyPr>
          <a:lstStyle/>
          <a:p>
            <a:pPr algn="just">
              <a:lnSpc>
                <a:spcPct val="120000"/>
              </a:lnSpc>
              <a:defRPr/>
            </a:pPr>
            <a:r>
              <a:rPr lang="en-US" altLang="zh-CN" sz="2800" u="sng" dirty="0" smtClean="0">
                <a:solidFill>
                  <a:srgbClr val="F79646"/>
                </a:solidFill>
                <a:latin typeface="Arial" pitchFamily="34" charset="0"/>
                <a:cs typeface="Arial" pitchFamily="34" charset="0"/>
                <a:sym typeface="Times New Roman" pitchFamily="18" charset="0"/>
              </a:rPr>
              <a:t>distress</a:t>
            </a:r>
            <a:r>
              <a:rPr lang="en-US" altLang="zh-CN" sz="2800" dirty="0" smtClean="0">
                <a:solidFill>
                  <a:srgbClr val="333333"/>
                </a:solidFill>
                <a:latin typeface="Arial" pitchFamily="34" charset="0"/>
                <a:cs typeface="Arial" pitchFamily="34" charset="0"/>
                <a:sym typeface="Times New Roman" pitchFamily="18" charset="0"/>
              </a:rPr>
              <a:t>,” Bloom said. “Depression is treatable, and suicide is preventable.” </a:t>
            </a:r>
          </a:p>
        </p:txBody>
      </p:sp>
      <p:sp>
        <p:nvSpPr>
          <p:cNvPr id="10" name="矩形 9">
            <a:hlinkClick r:id="rId9" action="ppaction://hlinksldjump"/>
          </p:cNvPr>
          <p:cNvSpPr/>
          <p:nvPr/>
        </p:nvSpPr>
        <p:spPr>
          <a:xfrm>
            <a:off x="611560" y="836712"/>
            <a:ext cx="7920880" cy="151216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9" action="ppaction://hlinksldjump"/>
          </p:cNvPr>
          <p:cNvSpPr/>
          <p:nvPr/>
        </p:nvSpPr>
        <p:spPr>
          <a:xfrm>
            <a:off x="611560" y="2348880"/>
            <a:ext cx="4896544"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0" action="ppaction://hlinksldjump"/>
          </p:cNvPr>
          <p:cNvSpPr/>
          <p:nvPr/>
        </p:nvSpPr>
        <p:spPr>
          <a:xfrm>
            <a:off x="5508104" y="2852936"/>
            <a:ext cx="3096344"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0" action="ppaction://hlinksldjump"/>
          </p:cNvPr>
          <p:cNvSpPr/>
          <p:nvPr/>
        </p:nvSpPr>
        <p:spPr>
          <a:xfrm>
            <a:off x="611560" y="3356992"/>
            <a:ext cx="7992888" cy="936104"/>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1" action="ppaction://hlinksldjump"/>
          </p:cNvPr>
          <p:cNvSpPr/>
          <p:nvPr/>
        </p:nvSpPr>
        <p:spPr>
          <a:xfrm>
            <a:off x="611560" y="3933056"/>
            <a:ext cx="1872208"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12" action="ppaction://hlinksldjump"/>
          </p:cNvPr>
          <p:cNvSpPr/>
          <p:nvPr/>
        </p:nvSpPr>
        <p:spPr>
          <a:xfrm>
            <a:off x="539552" y="4509120"/>
            <a:ext cx="1440160" cy="432048"/>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7" name="07.mp3">
            <a:hlinkClick r:id="" action="ppaction://media"/>
          </p:cNvPr>
          <p:cNvPicPr>
            <a:picLocks noRot="1" noChangeAspect="1"/>
          </p:cNvPicPr>
          <p:nvPr>
            <a:audioFile r:link="rId1"/>
          </p:nvPr>
        </p:nvPicPr>
        <p:blipFill>
          <a:blip r:embed="rId13" cstate="print"/>
          <a:stretch>
            <a:fillRect/>
          </a:stretch>
        </p:blipFill>
        <p:spPr>
          <a:xfrm>
            <a:off x="9396536" y="1484784"/>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7"/>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7"/>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7"/>
                                        </p:tgtEl>
                                      </p:cBhvr>
                                    </p:cmd>
                                  </p:childTnLst>
                                </p:cTn>
                              </p:par>
                            </p:childTnLst>
                          </p:cTn>
                        </p:par>
                      </p:childTnLst>
                    </p:cTn>
                  </p:par>
                </p:childTnLst>
              </p:cTn>
              <p:nextCondLst>
                <p:cond evt="onClick" delay="0">
                  <p:tgtEl>
                    <p:spTgt spid="2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181337"/>
          </a:xfrm>
          <a:prstGeom prst="rect">
            <a:avLst/>
          </a:prstGeom>
          <a:noFill/>
        </p:spPr>
        <p:txBody>
          <a:bodyPr wrap="square" rtlCol="0">
            <a:spAutoFit/>
          </a:bodyPr>
          <a:lstStyle/>
          <a:p>
            <a:pPr algn="just">
              <a:lnSpc>
                <a:spcPct val="120000"/>
              </a:lnSpc>
              <a:defRPr/>
            </a:pPr>
            <a:r>
              <a:rPr lang="en-US" altLang="zh-CN" sz="2800" dirty="0" smtClean="0">
                <a:solidFill>
                  <a:srgbClr val="333333"/>
                </a:solidFill>
                <a:latin typeface="Arial" pitchFamily="34" charset="0"/>
                <a:cs typeface="Arial" pitchFamily="34" charset="0"/>
                <a:sym typeface="Times New Roman" pitchFamily="18" charset="0"/>
              </a:rPr>
              <a:t>11   The counseling service is free and confidential; the UCS website notes that its records are kept separate from academic records. </a:t>
            </a:r>
            <a:r>
              <a:rPr lang="en-US" altLang="zh-CN" sz="2800" u="sng" dirty="0" smtClean="0">
                <a:solidFill>
                  <a:srgbClr val="0C9CDB"/>
                </a:solidFill>
                <a:latin typeface="Arial" pitchFamily="34" charset="0"/>
                <a:cs typeface="Arial" pitchFamily="34" charset="0"/>
                <a:sym typeface="Times New Roman" pitchFamily="18" charset="0"/>
              </a:rPr>
              <a:t>Currently enrolled students can take up to eight free counseling sessions at the UCS per academic year, with a one-to-two week wait for the first appointment, according to the UCS website.</a:t>
            </a:r>
            <a:endParaRPr lang="zh-CN" altLang="en-US" sz="2800" u="sng" dirty="0" smtClean="0">
              <a:solidFill>
                <a:srgbClr val="0C9CDB"/>
              </a:solidFill>
              <a:latin typeface="Arial" pitchFamily="34" charset="0"/>
              <a:cs typeface="Arial" pitchFamily="34" charset="0"/>
              <a:sym typeface="Times New Roman" pitchFamily="18" charset="0"/>
            </a:endParaRPr>
          </a:p>
        </p:txBody>
      </p:sp>
      <p:pic>
        <p:nvPicPr>
          <p:cNvPr id="22" name="Picture 7" descr="C:\Users\CC\Desktop\播放.png"/>
          <p:cNvPicPr>
            <a:picLocks noChangeAspect="1" noChangeArrowheads="1"/>
          </p:cNvPicPr>
          <p:nvPr/>
        </p:nvPicPr>
        <p:blipFill>
          <a:blip r:embed="rId3"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4"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5" cstate="print"/>
          <a:srcRect/>
          <a:stretch>
            <a:fillRect/>
          </a:stretch>
        </p:blipFill>
        <p:spPr bwMode="auto">
          <a:xfrm>
            <a:off x="8636063" y="2682342"/>
            <a:ext cx="507937" cy="482540"/>
          </a:xfrm>
          <a:prstGeom prst="rect">
            <a:avLst/>
          </a:prstGeom>
          <a:noFill/>
        </p:spPr>
      </p:pic>
      <p:pic>
        <p:nvPicPr>
          <p:cNvPr id="29" name="Picture 10" descr="C:\Users\CC\Desktop\链接.png">
            <a:hlinkClick r:id="rId6" action="ppaction://hlinkfile"/>
          </p:cNvPr>
          <p:cNvPicPr>
            <a:picLocks noChangeAspect="1" noChangeArrowheads="1"/>
          </p:cNvPicPr>
          <p:nvPr/>
        </p:nvPicPr>
        <p:blipFill>
          <a:blip r:embed="rId7" cstate="print"/>
          <a:srcRect/>
          <a:stretch>
            <a:fillRect/>
          </a:stretch>
        </p:blipFill>
        <p:spPr bwMode="auto">
          <a:xfrm>
            <a:off x="8636063" y="3201988"/>
            <a:ext cx="507937" cy="482540"/>
          </a:xfrm>
          <a:prstGeom prst="rect">
            <a:avLst/>
          </a:prstGeom>
          <a:noFill/>
        </p:spPr>
      </p:pic>
      <p:sp>
        <p:nvSpPr>
          <p:cNvPr id="8" name="矩形 7">
            <a:hlinkClick r:id="rId8" action="ppaction://hlinksldjump"/>
          </p:cNvPr>
          <p:cNvSpPr/>
          <p:nvPr/>
        </p:nvSpPr>
        <p:spPr>
          <a:xfrm>
            <a:off x="539552" y="2348880"/>
            <a:ext cx="8064896" cy="2448272"/>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2357422" y="29916"/>
            <a:ext cx="5958994" cy="430887"/>
          </a:xfrm>
          <a:prstGeom prst="rect">
            <a:avLst/>
          </a:prstGeom>
          <a:noFill/>
        </p:spPr>
        <p:txBody>
          <a:bodyPr wrap="square" rtlCol="0">
            <a:spAutoFit/>
          </a:bodyPr>
          <a:lstStyle/>
          <a:p>
            <a:pPr>
              <a:defRPr/>
            </a:pPr>
            <a:r>
              <a:rPr lang="en-US" altLang="zh-CN" sz="2200" dirty="0" smtClean="0">
                <a:solidFill>
                  <a:schemeClr val="bg1"/>
                </a:solidFill>
                <a:latin typeface="Arial Rounded MT Bold" pitchFamily="34" charset="0"/>
                <a:cs typeface="Arial" pitchFamily="34" charset="0"/>
                <a:sym typeface="Times New Roman" pitchFamily="18" charset="0"/>
              </a:rPr>
              <a:t>Battling Depression as a College Student</a:t>
            </a:r>
            <a:endParaRPr lang="en-US" altLang="zh-CN" sz="2200" dirty="0" smtClean="0">
              <a:solidFill>
                <a:schemeClr val="bg1"/>
              </a:solidFill>
              <a:latin typeface="Arial Rounded MT Bold" pitchFamily="34" charset="0"/>
              <a:cs typeface="Arial" pitchFamily="34" charset="0"/>
              <a:sym typeface="宋体" pitchFamily="2" charset="-122"/>
            </a:endParaRPr>
          </a:p>
        </p:txBody>
      </p:sp>
      <p:pic>
        <p:nvPicPr>
          <p:cNvPr id="10" name="08.mp3">
            <a:hlinkClick r:id="" action="ppaction://media"/>
          </p:cNvPr>
          <p:cNvPicPr>
            <a:picLocks noRot="1" noChangeAspect="1"/>
          </p:cNvPicPr>
          <p:nvPr>
            <a:audioFile r:link="rId1"/>
          </p:nvPr>
        </p:nvPicPr>
        <p:blipFill>
          <a:blip r:embed="rId9" cstate="print"/>
          <a:stretch>
            <a:fillRect/>
          </a:stretch>
        </p:blipFill>
        <p:spPr>
          <a:xfrm>
            <a:off x="9756576" y="1268760"/>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0"/>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0"/>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0"/>
                                        </p:tgtEl>
                                      </p:cBhvr>
                                    </p:cmd>
                                  </p:childTnLst>
                                </p:cTn>
                              </p:par>
                            </p:childTnLst>
                          </p:cTn>
                        </p:par>
                      </p:childTnLst>
                    </p:cTn>
                  </p:par>
                </p:childTnLst>
              </p:cTn>
              <p:nextCondLst>
                <p:cond evt="onClick" delay="0">
                  <p:tgtEl>
                    <p:spTgt spid="28"/>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3393</TotalTime>
  <Words>5050</Words>
  <Application>Microsoft Office PowerPoint</Application>
  <PresentationFormat>全屏显示(4:3)</PresentationFormat>
  <Paragraphs>338</Paragraphs>
  <Slides>70</Slides>
  <Notes>0</Notes>
  <HiddenSlides>0</HiddenSlides>
  <MMClips>14</MMClips>
  <ScaleCrop>false</ScaleCrop>
  <HeadingPairs>
    <vt:vector size="4" baseType="variant">
      <vt:variant>
        <vt:lpstr>主题</vt:lpstr>
      </vt:variant>
      <vt:variant>
        <vt:i4>6</vt:i4>
      </vt:variant>
      <vt:variant>
        <vt:lpstr>幻灯片标题</vt:lpstr>
      </vt:variant>
      <vt:variant>
        <vt:i4>70</vt:i4>
      </vt:variant>
    </vt:vector>
  </HeadingPairs>
  <TitlesOfParts>
    <vt:vector size="76" baseType="lpstr">
      <vt:lpstr>Office 主题</vt:lpstr>
      <vt:lpstr>自定义设计方案</vt:lpstr>
      <vt:lpstr>1_自定义设计方案</vt:lpstr>
      <vt:lpstr>2_自定义设计方案</vt:lpstr>
      <vt:lpstr>3_自定义设计方案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精时信息科技有限公司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cuijiaxin</dc:creator>
  <cp:lastModifiedBy>sflep</cp:lastModifiedBy>
  <cp:revision>623</cp:revision>
  <dcterms:created xsi:type="dcterms:W3CDTF">2015-11-30T02:00:05Z</dcterms:created>
  <dcterms:modified xsi:type="dcterms:W3CDTF">2017-12-20T03:52:17Z</dcterms:modified>
</cp:coreProperties>
</file>