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64"/>
  </p:notesMasterIdLst>
  <p:handoutMasterIdLst>
    <p:handoutMasterId r:id="rId65"/>
  </p:handoutMasterIdLst>
  <p:sldIdLst>
    <p:sldId id="256" r:id="rId7"/>
    <p:sldId id="258" r:id="rId8"/>
    <p:sldId id="259" r:id="rId9"/>
    <p:sldId id="633" r:id="rId10"/>
    <p:sldId id="634" r:id="rId11"/>
    <p:sldId id="635" r:id="rId12"/>
    <p:sldId id="636" r:id="rId13"/>
    <p:sldId id="637" r:id="rId14"/>
    <p:sldId id="638" r:id="rId15"/>
    <p:sldId id="639" r:id="rId16"/>
    <p:sldId id="640" r:id="rId17"/>
    <p:sldId id="641" r:id="rId18"/>
    <p:sldId id="642" r:id="rId19"/>
    <p:sldId id="499" r:id="rId20"/>
    <p:sldId id="643" r:id="rId21"/>
    <p:sldId id="644" r:id="rId22"/>
    <p:sldId id="645" r:id="rId23"/>
    <p:sldId id="646" r:id="rId24"/>
    <p:sldId id="647" r:id="rId25"/>
    <p:sldId id="648" r:id="rId26"/>
    <p:sldId id="649" r:id="rId27"/>
    <p:sldId id="650" r:id="rId28"/>
    <p:sldId id="651" r:id="rId29"/>
    <p:sldId id="652" r:id="rId30"/>
    <p:sldId id="653" r:id="rId31"/>
    <p:sldId id="654" r:id="rId32"/>
    <p:sldId id="655" r:id="rId33"/>
    <p:sldId id="656" r:id="rId34"/>
    <p:sldId id="657" r:id="rId35"/>
    <p:sldId id="686" r:id="rId36"/>
    <p:sldId id="659" r:id="rId37"/>
    <p:sldId id="660" r:id="rId38"/>
    <p:sldId id="661" r:id="rId39"/>
    <p:sldId id="663" r:id="rId40"/>
    <p:sldId id="662" r:id="rId41"/>
    <p:sldId id="664" r:id="rId42"/>
    <p:sldId id="665" r:id="rId43"/>
    <p:sldId id="666" r:id="rId44"/>
    <p:sldId id="667" r:id="rId45"/>
    <p:sldId id="668" r:id="rId46"/>
    <p:sldId id="669" r:id="rId47"/>
    <p:sldId id="670" r:id="rId48"/>
    <p:sldId id="671" r:id="rId49"/>
    <p:sldId id="672" r:id="rId50"/>
    <p:sldId id="673" r:id="rId51"/>
    <p:sldId id="674" r:id="rId52"/>
    <p:sldId id="675" r:id="rId53"/>
    <p:sldId id="676" r:id="rId54"/>
    <p:sldId id="677" r:id="rId55"/>
    <p:sldId id="678" r:id="rId56"/>
    <p:sldId id="679" r:id="rId57"/>
    <p:sldId id="680" r:id="rId58"/>
    <p:sldId id="681" r:id="rId59"/>
    <p:sldId id="682" r:id="rId60"/>
    <p:sldId id="683" r:id="rId61"/>
    <p:sldId id="684" r:id="rId62"/>
    <p:sldId id="685"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333333"/>
    <a:srgbClr val="0C9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1" autoAdjust="0"/>
    <p:restoredTop sz="94660"/>
  </p:normalViewPr>
  <p:slideViewPr>
    <p:cSldViewPr>
      <p:cViewPr varScale="1">
        <p:scale>
          <a:sx n="114" d="100"/>
          <a:sy n="114" d="100"/>
        </p:scale>
        <p:origin x="-1554" y="-108"/>
      </p:cViewPr>
      <p:guideLst>
        <p:guide orient="horz" pos="2160"/>
        <p:guide pos="2880"/>
      </p:guideLst>
    </p:cSldViewPr>
  </p:slideViewPr>
  <p:notesTextViewPr>
    <p:cViewPr>
      <p:scale>
        <a:sx n="100" d="100"/>
        <a:sy n="100" d="100"/>
      </p:scale>
      <p:origin x="0" y="0"/>
    </p:cViewPr>
  </p:notesTextViewPr>
  <p:notesViewPr>
    <p:cSldViewPr>
      <p:cViewPr varScale="1">
        <p:scale>
          <a:sx n="64" d="100"/>
          <a:sy n="64" d="100"/>
        </p:scale>
        <p:origin x="-334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BE6346-8510-4D5C-85DF-0ACC88FE12BC}" type="datetimeFigureOut">
              <a:rPr lang="zh-CN" altLang="en-US" smtClean="0"/>
              <a:pPr/>
              <a:t>2017/12/20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7707EB-A5AE-4EFF-B2AE-FDBDFC83EC6B}" type="slidenum">
              <a:rPr lang="zh-CN" altLang="en-US" smtClean="0"/>
              <a:pPr/>
              <a:t>‹#›</a:t>
            </a:fld>
            <a:endParaRPr lang="zh-CN" altLang="en-US"/>
          </a:p>
        </p:txBody>
      </p:sp>
    </p:spTree>
    <p:extLst>
      <p:ext uri="{BB962C8B-B14F-4D97-AF65-F5344CB8AC3E}">
        <p14:creationId xmlns:p14="http://schemas.microsoft.com/office/powerpoint/2010/main" val="1326947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E307B-5EDE-44FC-83E0-748BAB84D033}" type="datetimeFigureOut">
              <a:rPr lang="zh-CN" altLang="en-US" smtClean="0"/>
              <a:pPr/>
              <a:t>2017/12/20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0365A-4F7C-4043-A538-5F058D345A48}" type="slidenum">
              <a:rPr lang="zh-CN" altLang="en-US" smtClean="0"/>
              <a:pPr/>
              <a:t>‹#›</a:t>
            </a:fld>
            <a:endParaRPr lang="zh-CN" altLang="en-US"/>
          </a:p>
        </p:txBody>
      </p:sp>
    </p:spTree>
    <p:extLst>
      <p:ext uri="{BB962C8B-B14F-4D97-AF65-F5344CB8AC3E}">
        <p14:creationId xmlns:p14="http://schemas.microsoft.com/office/powerpoint/2010/main" val="55402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FE71B74-D786-404D-A240-1DE0E36D679D}"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FCA4EB4-18BD-41D7-A65C-A0AF27BDC0F9}" type="slidenum">
              <a:rPr lang="zh-CN" altLang="en-US" smtClean="0"/>
              <a:pPr/>
              <a:t>‹#›</a:t>
            </a:fld>
            <a:endParaRPr lang="zh-CN" altLang="en-US"/>
          </a:p>
        </p:txBody>
      </p:sp>
    </p:spTree>
  </p:cSld>
  <p:clrMapOvr>
    <a:masterClrMapping/>
  </p:clrMapOvr>
  <p:transition advClick="0">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F9CC360-6547-48F4-9F53-DA317D11A753}"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6939DBA-407B-47D1-A80C-88AF8EACDA6A}" type="slidenum">
              <a:rPr lang="zh-CN" altLang="en-US" smtClean="0"/>
              <a:pPr/>
              <a:t>‹#›</a:t>
            </a:fld>
            <a:endParaRPr lang="zh-CN" altLang="en-US"/>
          </a:p>
        </p:txBody>
      </p:sp>
    </p:spTree>
  </p:cSld>
  <p:clrMapOvr>
    <a:masterClrMapping/>
  </p:clrMapOvr>
  <p:transition advClick="0">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73660C5B-E25A-4FCD-9F4D-CC1B4536D552}"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462A4719-D2D6-4BA1-B928-707A437C7E3C}" type="slidenum">
              <a:rPr lang="zh-CN" altLang="en-US" smtClean="0"/>
              <a:pPr/>
              <a:t>‹#›</a:t>
            </a:fld>
            <a:endParaRPr lang="zh-CN" altLang="en-US"/>
          </a:p>
        </p:txBody>
      </p:sp>
    </p:spTree>
  </p:cSld>
  <p:clrMapOvr>
    <a:masterClrMapping/>
  </p:clrMapOvr>
  <p:transition advClick="0">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00955EC-2B3E-40D9-AD44-76D77A7231BB}"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1288D25A-2D0A-42FA-819B-B741677FFBDD}" type="slidenum">
              <a:rPr lang="zh-CN" altLang="en-US" smtClean="0"/>
              <a:pPr/>
              <a:t>‹#›</a:t>
            </a:fld>
            <a:endParaRPr lang="zh-CN" altLang="en-US"/>
          </a:p>
        </p:txBody>
      </p:sp>
    </p:spTree>
  </p:cSld>
  <p:clrMapOvr>
    <a:masterClrMapping/>
  </p:clrMapOvr>
  <p:transition advClick="0">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131282D-1138-4C3C-BFFE-E599DC52AEC0}" type="datetimeFigureOut">
              <a:rPr lang="zh-CN" altLang="en-US" smtClean="0"/>
              <a:pPr/>
              <a:t>2017/12/20</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1909A2-23B9-45B5-BEF2-DDD1ADF66A7F}" type="slidenum">
              <a:rPr lang="zh-CN" altLang="en-US" smtClean="0"/>
              <a:pPr/>
              <a:t>‹#›</a:t>
            </a:fld>
            <a:endParaRPr lang="zh-CN" altLang="en-US"/>
          </a:p>
        </p:txBody>
      </p:sp>
    </p:spTree>
  </p:cSld>
  <p:clrMapOvr>
    <a:masterClrMapping/>
  </p:clrMapOvr>
  <p:transition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6D0D943-06EE-4BB2-9157-D1CB582B1582}" type="datetimeFigureOut">
              <a:rPr lang="zh-CN" altLang="en-US" smtClean="0"/>
              <a:pPr/>
              <a:t>2017/12/20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030EF2-7816-4638-88B7-9D695511BF2A}" type="slidenum">
              <a:rPr lang="zh-CN" altLang="en-US" smtClean="0"/>
              <a:pPr/>
              <a:t>‹#›</a:t>
            </a:fld>
            <a:endParaRPr lang="zh-CN" altLang="en-US"/>
          </a:p>
        </p:txBody>
      </p:sp>
    </p:spTree>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 Target="../slides/slide1.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 Target="../slides/slide2.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 Target="../slides/slide2.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 Target="../slides/slide2.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0D943-06EE-4BB2-9157-D1CB582B1582}" type="datetimeFigureOut">
              <a:rPr lang="zh-CN" altLang="en-US" smtClean="0"/>
              <a:pPr/>
              <a:t>2017/12/20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30EF2-7816-4638-88B7-9D695511BF2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6" cy="6857142"/>
          </a:xfrm>
          <a:prstGeom prst="rect">
            <a:avLst/>
          </a:prstGeom>
          <a:noFill/>
        </p:spPr>
      </p:pic>
      <p:pic>
        <p:nvPicPr>
          <p:cNvPr id="9" name="Picture 3" descr="F:\公司\上海外语教育出版社\倪老师PPT\完成\第三册\无前.png"/>
          <p:cNvPicPr>
            <a:picLocks noChangeAspect="1" noChangeArrowheads="1"/>
          </p:cNvPicPr>
          <p:nvPr userDrawn="1"/>
        </p:nvPicPr>
        <p:blipFill>
          <a:blip r:embed="rId14" cstate="print"/>
          <a:srcRect/>
          <a:stretch>
            <a:fillRect/>
          </a:stretch>
        </p:blipFill>
        <p:spPr bwMode="auto">
          <a:xfrm>
            <a:off x="7488891" y="6300401"/>
            <a:ext cx="1587302" cy="533334"/>
          </a:xfrm>
          <a:prstGeom prst="rect">
            <a:avLst/>
          </a:prstGeom>
          <a:noFill/>
        </p:spPr>
      </p:pic>
      <p:sp>
        <p:nvSpPr>
          <p:cNvPr id="11" name="矩形 10">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5" action="ppaction://hlinksldjump" tooltip="返回"/>
          </p:cNvPr>
          <p:cNvSpPr/>
          <p:nvPr userDrawn="1"/>
        </p:nvSpPr>
        <p:spPr>
          <a:xfrm>
            <a:off x="8604448" y="6309320"/>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6" cy="6857142"/>
          </a:xfrm>
          <a:prstGeom prst="rect">
            <a:avLst/>
          </a:prstGeom>
          <a:noFill/>
        </p:spPr>
      </p:pic>
      <p:pic>
        <p:nvPicPr>
          <p:cNvPr id="12" name="Picture 2" descr="F:\公司\上海外语教育出版社\倪老师PPT\完成\第三册\无后.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6" cy="6857142"/>
          </a:xfrm>
          <a:prstGeom prst="rect">
            <a:avLst/>
          </a:prstGeom>
          <a:noFill/>
        </p:spPr>
      </p:pic>
      <p:pic>
        <p:nvPicPr>
          <p:cNvPr id="12" name="Picture 2" descr="F:\公司\上海外语教育出版社\倪老师PPT\完成\第三册\无返.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6" cy="6857142"/>
          </a:xfrm>
          <a:prstGeom prst="rect">
            <a:avLst/>
          </a:prstGeom>
          <a:noFill/>
        </p:spPr>
      </p:pic>
      <p:pic>
        <p:nvPicPr>
          <p:cNvPr id="14" name="Picture 2" descr="F:\公司\上海外语教育出版社\倪老师PPT\完成\第三册\全.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8" name="矩形 7">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 action="ppaction://hlinkshowjump?jump=previousslide" tooltip="上一页"/>
          </p:cNvPr>
          <p:cNvSpPr/>
          <p:nvPr userDrawn="1"/>
        </p:nvSpPr>
        <p:spPr>
          <a:xfrm>
            <a:off x="750095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 action="ppaction://hlinkshowjump?jump=nextslide" tooltip="下一页"/>
          </p:cNvPr>
          <p:cNvSpPr/>
          <p:nvPr userDrawn="1"/>
        </p:nvSpPr>
        <p:spPr>
          <a:xfrm>
            <a:off x="8076148"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2" descr="F:\公司\上海外语教育出版社\倪老师PPT\完成\第三册\讲解内容.png"/>
          <p:cNvPicPr>
            <a:picLocks noChangeAspect="1" noChangeArrowheads="1"/>
          </p:cNvPicPr>
          <p:nvPr userDrawn="1"/>
        </p:nvPicPr>
        <p:blipFill>
          <a:blip r:embed="rId13" cstate="print"/>
          <a:stretch>
            <a:fillRect/>
          </a:stretch>
        </p:blipFill>
        <p:spPr bwMode="auto">
          <a:xfrm>
            <a:off x="0" y="0"/>
            <a:ext cx="9142856" cy="6857142"/>
          </a:xfrm>
          <a:prstGeom prst="rect">
            <a:avLst/>
          </a:prstGeom>
          <a:noFill/>
        </p:spPr>
      </p:pic>
      <p:pic>
        <p:nvPicPr>
          <p:cNvPr id="9" name="Picture 2" descr="F:\公司\上海外语教育出版社\倪老师PPT\完成\第三册\返回.png"/>
          <p:cNvPicPr>
            <a:picLocks noChangeAspect="1" noChangeArrowheads="1"/>
          </p:cNvPicPr>
          <p:nvPr userDrawn="1"/>
        </p:nvPicPr>
        <p:blipFill>
          <a:blip r:embed="rId14" cstate="print"/>
          <a:srcRect/>
          <a:stretch>
            <a:fillRect/>
          </a:stretch>
        </p:blipFill>
        <p:spPr bwMode="auto">
          <a:xfrm>
            <a:off x="7488000" y="6300000"/>
            <a:ext cx="1587302" cy="533334"/>
          </a:xfrm>
          <a:prstGeom prst="rect">
            <a:avLst/>
          </a:prstGeom>
          <a:noFill/>
        </p:spPr>
      </p:pic>
      <p:sp>
        <p:nvSpPr>
          <p:cNvPr id="7" name="矩形 6">
            <a:hlinkClick r:id="" action="ppaction://hlinkshowjump?jump=endshow"/>
          </p:cNvPr>
          <p:cNvSpPr/>
          <p:nvPr userDrawn="1"/>
        </p:nvSpPr>
        <p:spPr>
          <a:xfrm>
            <a:off x="0" y="0"/>
            <a:ext cx="857224" cy="57148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5" action="ppaction://hlinksldjump" tooltip="返回"/>
          </p:cNvPr>
          <p:cNvSpPr/>
          <p:nvPr userDrawn="1"/>
        </p:nvSpPr>
        <p:spPr>
          <a:xfrm>
            <a:off x="8636587" y="6357958"/>
            <a:ext cx="500034" cy="5000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userDrawn="1"/>
        </p:nvSpPr>
        <p:spPr>
          <a:xfrm>
            <a:off x="841182" y="30924"/>
            <a:ext cx="858120" cy="492443"/>
          </a:xfrm>
          <a:prstGeom prst="rect">
            <a:avLst/>
          </a:prstGeom>
          <a:noFill/>
        </p:spPr>
        <p:txBody>
          <a:bodyPr wrap="none" rtlCol="0">
            <a:spAutoFit/>
          </a:bodyPr>
          <a:lstStyle/>
          <a:p>
            <a:r>
              <a:rPr lang="en-US" altLang="zh-CN" sz="2600" dirty="0" smtClean="0">
                <a:solidFill>
                  <a:schemeClr val="bg1"/>
                </a:solidFill>
                <a:latin typeface="Arial Rounded MT Bold" pitchFamily="34" charset="0"/>
              </a:rPr>
              <a:t>Text</a:t>
            </a:r>
            <a:endParaRPr lang="zh-CN" altLang="en-US" sz="2600" dirty="0">
              <a:solidFill>
                <a:schemeClr val="bg1"/>
              </a:solidFill>
              <a:latin typeface="Arial Rounded MT Bold"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advClick="0">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25.xml"/><Relationship Id="rId7" Type="http://schemas.openxmlformats.org/officeDocument/2006/relationships/hyperlink" Target="08.mp3" TargetMode="External"/><Relationship Id="rId12" Type="http://schemas.openxmlformats.org/officeDocument/2006/relationships/image" Target="../media/image23.png"/><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7-0918\04%20Text\08.mp3" TargetMode="External"/><Relationship Id="rId6" Type="http://schemas.openxmlformats.org/officeDocument/2006/relationships/image" Target="../media/image12.png"/><Relationship Id="rId11" Type="http://schemas.openxmlformats.org/officeDocument/2006/relationships/slide" Target="slide46.xml"/><Relationship Id="rId5" Type="http://schemas.openxmlformats.org/officeDocument/2006/relationships/image" Target="../media/image11.png"/><Relationship Id="rId10" Type="http://schemas.openxmlformats.org/officeDocument/2006/relationships/slide" Target="slide44.xml"/><Relationship Id="rId4" Type="http://schemas.openxmlformats.org/officeDocument/2006/relationships/image" Target="../media/image10.png"/><Relationship Id="rId9" Type="http://schemas.openxmlformats.org/officeDocument/2006/relationships/slide" Target="slide4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25.xml"/><Relationship Id="rId7" Type="http://schemas.openxmlformats.org/officeDocument/2006/relationships/hyperlink" Target="09.mp3" TargetMode="External"/><Relationship Id="rId12" Type="http://schemas.openxmlformats.org/officeDocument/2006/relationships/image" Target="../media/image24.png"/><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7-0918\04%20Text\09.mp3" TargetMode="External"/><Relationship Id="rId6" Type="http://schemas.openxmlformats.org/officeDocument/2006/relationships/image" Target="../media/image12.png"/><Relationship Id="rId11" Type="http://schemas.openxmlformats.org/officeDocument/2006/relationships/slide" Target="slide50.xml"/><Relationship Id="rId5" Type="http://schemas.openxmlformats.org/officeDocument/2006/relationships/image" Target="../media/image11.png"/><Relationship Id="rId10" Type="http://schemas.openxmlformats.org/officeDocument/2006/relationships/slide" Target="slide49.xml"/><Relationship Id="rId4" Type="http://schemas.openxmlformats.org/officeDocument/2006/relationships/image" Target="../media/image10.png"/><Relationship Id="rId9" Type="http://schemas.openxmlformats.org/officeDocument/2006/relationships/slide" Target="slide47.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25.xml"/><Relationship Id="rId7" Type="http://schemas.openxmlformats.org/officeDocument/2006/relationships/hyperlink" Target="10.mp3" TargetMode="External"/><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7-0918\04%20Text\10.mp3" TargetMode="External"/><Relationship Id="rId6" Type="http://schemas.openxmlformats.org/officeDocument/2006/relationships/image" Target="../media/image12.png"/><Relationship Id="rId11" Type="http://schemas.openxmlformats.org/officeDocument/2006/relationships/image" Target="../media/image25.png"/><Relationship Id="rId5" Type="http://schemas.openxmlformats.org/officeDocument/2006/relationships/image" Target="../media/image11.png"/><Relationship Id="rId10" Type="http://schemas.openxmlformats.org/officeDocument/2006/relationships/slide" Target="slide53.xml"/><Relationship Id="rId4" Type="http://schemas.openxmlformats.org/officeDocument/2006/relationships/image" Target="../media/image10.png"/><Relationship Id="rId9" Type="http://schemas.openxmlformats.org/officeDocument/2006/relationships/slide" Target="slide5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7.png"/><Relationship Id="rId3" Type="http://schemas.openxmlformats.org/officeDocument/2006/relationships/slide" Target="slide25.xml"/><Relationship Id="rId7" Type="http://schemas.openxmlformats.org/officeDocument/2006/relationships/hyperlink" Target="11.mp3" TargetMode="External"/><Relationship Id="rId12" Type="http://schemas.openxmlformats.org/officeDocument/2006/relationships/slide" Target="slide57.xml"/><Relationship Id="rId2" Type="http://schemas.openxmlformats.org/officeDocument/2006/relationships/slideLayout" Target="../slideLayouts/slideLayout29.xml"/><Relationship Id="rId1" Type="http://schemas.openxmlformats.org/officeDocument/2006/relationships/audio" Target="file:///E:\&#26032;&#30446;&#26631;&#32508;&#21512;3&#30005;&#23376;&#25945;&#26696;-1219\&#26032;&#30446;&#26631;&#32508;&#21512;3&#30005;&#23376;&#25945;&#26696;-0927\&#26032;&#30446;&#26631;&#32508;&#21512;3%20Unit%207-0918\04%20Text\11.mp3" TargetMode="External"/><Relationship Id="rId6" Type="http://schemas.openxmlformats.org/officeDocument/2006/relationships/image" Target="../media/image12.png"/><Relationship Id="rId11" Type="http://schemas.openxmlformats.org/officeDocument/2006/relationships/slide" Target="slide55.xml"/><Relationship Id="rId5" Type="http://schemas.openxmlformats.org/officeDocument/2006/relationships/image" Target="../media/image11.png"/><Relationship Id="rId10" Type="http://schemas.openxmlformats.org/officeDocument/2006/relationships/slide" Target="slide54.xml"/><Relationship Id="rId4" Type="http://schemas.openxmlformats.org/officeDocument/2006/relationships/image" Target="../media/image10.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3.xml"/><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3.xml"/><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4.xml"/><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4.xml"/><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14.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Unit%2007%20-%20Text%20A.MP3"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4.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28.png"/><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5.xml"/><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5.xml"/><Relationship Id="rId1" Type="http://schemas.openxmlformats.org/officeDocument/2006/relationships/slideLayout" Target="../slideLayouts/slideLayout6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5.xml"/><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25.xml"/><Relationship Id="rId7" Type="http://schemas.openxmlformats.org/officeDocument/2006/relationships/hyperlink" Target="01.mp3" TargetMode="External"/><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7-0918\04%20Text\01.mp3" TargetMode="External"/><Relationship Id="rId6" Type="http://schemas.openxmlformats.org/officeDocument/2006/relationships/image" Target="../media/image12.png"/><Relationship Id="rId11" Type="http://schemas.openxmlformats.org/officeDocument/2006/relationships/image" Target="../media/image13.png"/><Relationship Id="rId5" Type="http://schemas.openxmlformats.org/officeDocument/2006/relationships/image" Target="../media/image11.png"/><Relationship Id="rId10" Type="http://schemas.openxmlformats.org/officeDocument/2006/relationships/slide" Target="slide15.xml"/><Relationship Id="rId4" Type="http://schemas.openxmlformats.org/officeDocument/2006/relationships/image" Target="../media/image10.png"/><Relationship Id="rId9" Type="http://schemas.openxmlformats.org/officeDocument/2006/relationships/slide" Target="slide14.xml"/></Relationships>
</file>

<file path=ppt/slides/_rels/slide3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6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6.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6.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6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7.xml"/><Relationship Id="rId1" Type="http://schemas.openxmlformats.org/officeDocument/2006/relationships/slideLayout" Target="../slideLayouts/slideLayout6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8.xml"/><Relationship Id="rId1" Type="http://schemas.openxmlformats.org/officeDocument/2006/relationships/slideLayout" Target="../slideLayouts/slideLayout6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8.xml"/><Relationship Id="rId1" Type="http://schemas.openxmlformats.org/officeDocument/2006/relationships/slideLayout" Target="../slideLayouts/slideLayout62.xml"/></Relationships>
</file>

<file path=ppt/slides/_rels/slide3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20.xml"/><Relationship Id="rId3" Type="http://schemas.openxmlformats.org/officeDocument/2006/relationships/slide" Target="slide25.xml"/><Relationship Id="rId7" Type="http://schemas.openxmlformats.org/officeDocument/2006/relationships/hyperlink" Target="02.mp3" TargetMode="External"/><Relationship Id="rId12" Type="http://schemas.openxmlformats.org/officeDocument/2006/relationships/slide" Target="slide19.xml"/><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7-0918\04%20Text\02.mp3" TargetMode="External"/><Relationship Id="rId6" Type="http://schemas.openxmlformats.org/officeDocument/2006/relationships/image" Target="../media/image12.png"/><Relationship Id="rId11" Type="http://schemas.openxmlformats.org/officeDocument/2006/relationships/slide" Target="slide18.xml"/><Relationship Id="rId5" Type="http://schemas.openxmlformats.org/officeDocument/2006/relationships/image" Target="../media/image11.png"/><Relationship Id="rId10" Type="http://schemas.openxmlformats.org/officeDocument/2006/relationships/slide" Target="slide17.xml"/><Relationship Id="rId4" Type="http://schemas.openxmlformats.org/officeDocument/2006/relationships/image" Target="../media/image10.png"/><Relationship Id="rId9" Type="http://schemas.openxmlformats.org/officeDocument/2006/relationships/slide" Target="slide16.xml"/><Relationship Id="rId14"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9.xml"/><Relationship Id="rId1" Type="http://schemas.openxmlformats.org/officeDocument/2006/relationships/slideLayout" Target="../slideLayouts/slideLayout6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9.xml"/><Relationship Id="rId1" Type="http://schemas.openxmlformats.org/officeDocument/2006/relationships/slideLayout" Target="../slideLayouts/slideLayout62.xml"/></Relationships>
</file>

<file path=ppt/slides/_rels/slide4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10.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10.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10.xml"/><Relationship Id="rId1" Type="http://schemas.openxmlformats.org/officeDocument/2006/relationships/slideLayout" Target="../slideLayouts/slideLayout6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11.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11.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11.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slide" Target="slide30.xml"/><Relationship Id="rId3" Type="http://schemas.openxmlformats.org/officeDocument/2006/relationships/slide" Target="slide25.xml"/><Relationship Id="rId7" Type="http://schemas.openxmlformats.org/officeDocument/2006/relationships/hyperlink" Target="03.mp3" TargetMode="External"/><Relationship Id="rId12" Type="http://schemas.openxmlformats.org/officeDocument/2006/relationships/slide" Target="slide27.xml"/><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7-0918\04%20Text\03.mp3" TargetMode="External"/><Relationship Id="rId6" Type="http://schemas.openxmlformats.org/officeDocument/2006/relationships/image" Target="../media/image12.png"/><Relationship Id="rId11" Type="http://schemas.openxmlformats.org/officeDocument/2006/relationships/slide" Target="slide26.xml"/><Relationship Id="rId5" Type="http://schemas.openxmlformats.org/officeDocument/2006/relationships/image" Target="../media/image11.png"/><Relationship Id="rId15" Type="http://schemas.openxmlformats.org/officeDocument/2006/relationships/image" Target="../media/image15.png"/><Relationship Id="rId10" Type="http://schemas.openxmlformats.org/officeDocument/2006/relationships/slide" Target="slide24.xml"/><Relationship Id="rId4" Type="http://schemas.openxmlformats.org/officeDocument/2006/relationships/image" Target="../media/image10.png"/><Relationship Id="rId9" Type="http://schemas.openxmlformats.org/officeDocument/2006/relationships/slide" Target="slide22.xml"/><Relationship Id="rId14" Type="http://schemas.openxmlformats.org/officeDocument/2006/relationships/slide" Target="slide29.xml"/></Relationships>
</file>

<file path=ppt/slides/_rels/slide5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12.xml"/><Relationship Id="rId1" Type="http://schemas.openxmlformats.org/officeDocument/2006/relationships/slideLayout" Target="../slideLayouts/slideLayout6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12.xml"/><Relationship Id="rId1" Type="http://schemas.openxmlformats.org/officeDocument/2006/relationships/slideLayout" Target="../slideLayouts/slideLayout6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13.xml"/><Relationship Id="rId1" Type="http://schemas.openxmlformats.org/officeDocument/2006/relationships/slideLayout" Target="../slideLayouts/slideLayout62.xml"/></Relationships>
</file>

<file path=ppt/slides/_rels/slide55.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13.xml"/><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25.xml"/><Relationship Id="rId7" Type="http://schemas.openxmlformats.org/officeDocument/2006/relationships/hyperlink" Target="04.mp3" TargetMode="External"/><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7-0918\04%20Text\04.mp3" TargetMode="Externa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11.png"/><Relationship Id="rId10" Type="http://schemas.openxmlformats.org/officeDocument/2006/relationships/slide" Target="slide33.xml"/><Relationship Id="rId4" Type="http://schemas.openxmlformats.org/officeDocument/2006/relationships/image" Target="../media/image10.png"/><Relationship Id="rId9" Type="http://schemas.openxmlformats.org/officeDocument/2006/relationships/slide" Target="slide3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9.png"/><Relationship Id="rId3" Type="http://schemas.openxmlformats.org/officeDocument/2006/relationships/slide" Target="slide25.xml"/><Relationship Id="rId7" Type="http://schemas.openxmlformats.org/officeDocument/2006/relationships/hyperlink" Target="05.mp3" TargetMode="External"/><Relationship Id="rId12" Type="http://schemas.openxmlformats.org/officeDocument/2006/relationships/slide" Target="slide35.xml"/><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7-0918\04%20Text\05.mp3" TargetMode="External"/><Relationship Id="rId6" Type="http://schemas.openxmlformats.org/officeDocument/2006/relationships/image" Target="../media/image12.png"/><Relationship Id="rId11" Type="http://schemas.openxmlformats.org/officeDocument/2006/relationships/slide" Target="slide34.xml"/><Relationship Id="rId5" Type="http://schemas.openxmlformats.org/officeDocument/2006/relationships/image" Target="../media/image11.png"/><Relationship Id="rId10"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25.xml"/><Relationship Id="rId7" Type="http://schemas.openxmlformats.org/officeDocument/2006/relationships/hyperlink" Target="06.mp3" TargetMode="External"/><Relationship Id="rId12" Type="http://schemas.openxmlformats.org/officeDocument/2006/relationships/image" Target="../media/image21.png"/><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7-0918\04%20Text\06.mp3" TargetMode="External"/><Relationship Id="rId6" Type="http://schemas.openxmlformats.org/officeDocument/2006/relationships/image" Target="../media/image12.png"/><Relationship Id="rId11" Type="http://schemas.openxmlformats.org/officeDocument/2006/relationships/slide" Target="slide37.xml"/><Relationship Id="rId5" Type="http://schemas.openxmlformats.org/officeDocument/2006/relationships/image" Target="../media/image11.png"/><Relationship Id="rId10" Type="http://schemas.openxmlformats.org/officeDocument/2006/relationships/slide" Target="slide36.xml"/><Relationship Id="rId4" Type="http://schemas.openxmlformats.org/officeDocument/2006/relationships/image" Target="../media/image10.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25.xml"/><Relationship Id="rId7" Type="http://schemas.openxmlformats.org/officeDocument/2006/relationships/hyperlink" Target="07.mp3" TargetMode="External"/><Relationship Id="rId12" Type="http://schemas.openxmlformats.org/officeDocument/2006/relationships/image" Target="../media/image22.png"/><Relationship Id="rId2" Type="http://schemas.openxmlformats.org/officeDocument/2006/relationships/slideLayout" Target="../slideLayouts/slideLayout40.xml"/><Relationship Id="rId1" Type="http://schemas.openxmlformats.org/officeDocument/2006/relationships/audio" Target="file:///E:\&#26032;&#30446;&#26631;&#32508;&#21512;3&#30005;&#23376;&#25945;&#26696;-1219\&#26032;&#30446;&#26631;&#32508;&#21512;3&#30005;&#23376;&#25945;&#26696;-0927\&#26032;&#30446;&#26631;&#32508;&#21512;3%20Unit%207-0918\04%20Text\07.mp3" TargetMode="External"/><Relationship Id="rId6" Type="http://schemas.openxmlformats.org/officeDocument/2006/relationships/image" Target="../media/image12.png"/><Relationship Id="rId11" Type="http://schemas.openxmlformats.org/officeDocument/2006/relationships/slide" Target="slide41.xml"/><Relationship Id="rId5" Type="http://schemas.openxmlformats.org/officeDocument/2006/relationships/image" Target="../media/image11.png"/><Relationship Id="rId10" Type="http://schemas.openxmlformats.org/officeDocument/2006/relationships/slide" Target="slide40.xml"/><Relationship Id="rId4" Type="http://schemas.openxmlformats.org/officeDocument/2006/relationships/image" Target="../media/image10.png"/><Relationship Id="rId9" Type="http://schemas.openxmlformats.org/officeDocument/2006/relationships/slide" Target="slide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公司\上海外语教育出版社\倪老师PPT\完成\第三册\Text.png"/>
          <p:cNvPicPr>
            <a:picLocks noChangeAspect="1" noChangeArrowheads="1"/>
          </p:cNvPicPr>
          <p:nvPr/>
        </p:nvPicPr>
        <p:blipFill>
          <a:blip r:embed="rId2" cstate="print"/>
          <a:stretch>
            <a:fillRect/>
          </a:stretch>
        </p:blipFill>
        <p:spPr bwMode="auto">
          <a:xfrm>
            <a:off x="1144" y="0"/>
            <a:ext cx="9142856" cy="6857142"/>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369932"/>
          </a:xfrm>
          <a:prstGeom prst="rect">
            <a:avLst/>
          </a:prstGeom>
          <a:noFill/>
        </p:spPr>
        <p:txBody>
          <a:bodyPr wrap="square" rtlCol="0">
            <a:spAutoFit/>
          </a:bodyPr>
          <a:lstStyle/>
          <a:p>
            <a:pPr lvl="0" algn="just" eaLnBrk="0" fontAlgn="base" hangingPunct="0">
              <a:lnSpc>
                <a:spcPct val="120000"/>
              </a:lnSpc>
              <a:spcBef>
                <a:spcPct val="0"/>
              </a:spcBef>
              <a:spcAft>
                <a:spcPct val="0"/>
              </a:spcAft>
              <a:defRPr/>
            </a:pPr>
            <a:r>
              <a:rPr lang="en-US" altLang="zh-CN" sz="2400" dirty="0" smtClean="0">
                <a:solidFill>
                  <a:srgbClr val="333333"/>
                </a:solidFill>
                <a:latin typeface="Arial" pitchFamily="34" charset="0"/>
                <a:ea typeface="宋体" pitchFamily="2" charset="-122"/>
                <a:cs typeface="Arial" pitchFamily="34" charset="0"/>
              </a:rPr>
              <a:t>8  The last Labour government introduced a series of measures that could have been designed to put people off ever volunteering their time and labour for anything. </a:t>
            </a:r>
            <a:r>
              <a:rPr lang="en-US" altLang="zh-CN" sz="2400" u="sng" dirty="0" smtClean="0">
                <a:solidFill>
                  <a:srgbClr val="0C9CDB"/>
                </a:solidFill>
                <a:latin typeface="Arial" pitchFamily="34" charset="0"/>
                <a:ea typeface="宋体" pitchFamily="2" charset="-122"/>
                <a:cs typeface="Arial" pitchFamily="34" charset="0"/>
              </a:rPr>
              <a:t>The most onerous was the Criminal Records Bureau (CRB) checks, which were ordered for anyone who was going to do anything where they might come into contact with children.</a:t>
            </a:r>
            <a:r>
              <a:rPr lang="en-US" altLang="zh-CN" sz="2400" dirty="0" smtClean="0">
                <a:solidFill>
                  <a:srgbClr val="333333"/>
                </a:solidFill>
                <a:latin typeface="Arial" pitchFamily="34" charset="0"/>
                <a:ea typeface="宋体" pitchFamily="2" charset="-122"/>
                <a:cs typeface="Arial" pitchFamily="34" charset="0"/>
              </a:rPr>
              <a:t> The </a:t>
            </a:r>
            <a:r>
              <a:rPr lang="en-US" altLang="zh-CN" sz="2400" u="sng" dirty="0" smtClean="0">
                <a:solidFill>
                  <a:srgbClr val="F79646"/>
                </a:solidFill>
                <a:latin typeface="Arial" pitchFamily="34" charset="0"/>
                <a:ea typeface="宋体" pitchFamily="2" charset="-122"/>
                <a:cs typeface="Arial" pitchFamily="34" charset="0"/>
              </a:rPr>
              <a:t>intention</a:t>
            </a:r>
            <a:r>
              <a:rPr lang="en-US" altLang="zh-CN" sz="2400" dirty="0" smtClean="0">
                <a:solidFill>
                  <a:srgbClr val="333333"/>
                </a:solidFill>
                <a:latin typeface="Arial" pitchFamily="34" charset="0"/>
                <a:ea typeface="宋体" pitchFamily="2" charset="-122"/>
                <a:cs typeface="Arial" pitchFamily="34" charset="0"/>
              </a:rPr>
              <a:t> was good, but the result was ridiculous: women who arranged flowers in cathedrals, and even parents who took their children to Cubs and Scouts were investigated. But although the </a:t>
            </a:r>
            <a:r>
              <a:rPr lang="en-US" altLang="zh-CN" sz="2400" u="sng" dirty="0" smtClean="0">
                <a:solidFill>
                  <a:srgbClr val="F79646"/>
                </a:solidFill>
                <a:latin typeface="Arial" pitchFamily="34" charset="0"/>
                <a:ea typeface="宋体" pitchFamily="2" charset="-122"/>
                <a:cs typeface="Arial" pitchFamily="34" charset="0"/>
              </a:rPr>
              <a:t>procedure</a:t>
            </a:r>
            <a:r>
              <a:rPr lang="en-US" altLang="zh-CN" sz="2400" dirty="0" smtClean="0">
                <a:solidFill>
                  <a:srgbClr val="333333"/>
                </a:solidFill>
                <a:latin typeface="Arial" pitchFamily="34" charset="0"/>
                <a:ea typeface="宋体" pitchFamily="2" charset="-122"/>
                <a:cs typeface="Arial" pitchFamily="34" charset="0"/>
              </a:rPr>
              <a:t> was frequently laughable, it none the less had a very real effect. It still does.</a:t>
            </a:r>
          </a:p>
        </p:txBody>
      </p:sp>
      <p:sp>
        <p:nvSpPr>
          <p:cNvPr id="26" name="矩形 25">
            <a:hlinkClick r:id="rId3" action="ppaction://hlinksldjump"/>
          </p:cNvPr>
          <p:cNvSpPr/>
          <p:nvPr/>
        </p:nvSpPr>
        <p:spPr>
          <a:xfrm>
            <a:off x="467544" y="4941168"/>
            <a:ext cx="23042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29"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9" name="矩形 8">
            <a:hlinkClick r:id="rId9" action="ppaction://hlinksldjump"/>
          </p:cNvPr>
          <p:cNvSpPr/>
          <p:nvPr/>
        </p:nvSpPr>
        <p:spPr>
          <a:xfrm>
            <a:off x="7956376" y="1628800"/>
            <a:ext cx="648072"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9" action="ppaction://hlinksldjump"/>
          </p:cNvPr>
          <p:cNvSpPr/>
          <p:nvPr/>
        </p:nvSpPr>
        <p:spPr>
          <a:xfrm>
            <a:off x="539552" y="2132856"/>
            <a:ext cx="8064896" cy="122413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9" action="ppaction://hlinksldjump"/>
          </p:cNvPr>
          <p:cNvSpPr/>
          <p:nvPr/>
        </p:nvSpPr>
        <p:spPr>
          <a:xfrm>
            <a:off x="611560" y="3356992"/>
            <a:ext cx="122413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10" action="ppaction://hlinksldjump"/>
          </p:cNvPr>
          <p:cNvSpPr/>
          <p:nvPr/>
        </p:nvSpPr>
        <p:spPr>
          <a:xfrm>
            <a:off x="2699792" y="3429000"/>
            <a:ext cx="122413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1" action="ppaction://hlinksldjump"/>
          </p:cNvPr>
          <p:cNvSpPr/>
          <p:nvPr/>
        </p:nvSpPr>
        <p:spPr>
          <a:xfrm>
            <a:off x="6516216" y="4725144"/>
            <a:ext cx="144016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08.mp3">
            <a:hlinkClick r:id="" action="ppaction://media"/>
          </p:cNvPr>
          <p:cNvPicPr>
            <a:picLocks noRot="1" noChangeAspect="1"/>
          </p:cNvPicPr>
          <p:nvPr>
            <a:audioFile r:link="rId1"/>
          </p:nvPr>
        </p:nvPicPr>
        <p:blipFill>
          <a:blip r:embed="rId12" cstate="print"/>
          <a:stretch>
            <a:fillRect/>
          </a:stretch>
        </p:blipFill>
        <p:spPr>
          <a:xfrm>
            <a:off x="9684568" y="1988840"/>
            <a:ext cx="304800" cy="304800"/>
          </a:xfrm>
          <a:prstGeom prst="rect">
            <a:avLst/>
          </a:prstGeom>
        </p:spPr>
      </p:pic>
      <p:sp>
        <p:nvSpPr>
          <p:cNvPr id="16" name="TextBox 15"/>
          <p:cNvSpPr txBox="1"/>
          <p:nvPr/>
        </p:nvSpPr>
        <p:spPr>
          <a:xfrm>
            <a:off x="2357422" y="29916"/>
            <a:ext cx="5958994" cy="461665"/>
          </a:xfrm>
          <a:prstGeom prst="rect">
            <a:avLst/>
          </a:prstGeom>
          <a:noFill/>
        </p:spPr>
        <p:txBody>
          <a:bodyPr wrap="square" rtlCol="0">
            <a:spAutoFit/>
          </a:bodyPr>
          <a:lstStyle/>
          <a:p>
            <a:pPr>
              <a:defRPr/>
            </a:pPr>
            <a:r>
              <a:rPr lang="en-US" altLang="zh-CN" sz="2400" dirty="0" smtClean="0">
                <a:solidFill>
                  <a:schemeClr val="bg1"/>
                </a:solidFill>
                <a:latin typeface="Arial Rounded MT Bold" pitchFamily="34" charset="0"/>
                <a:cs typeface="Arial" pitchFamily="34" charset="0"/>
                <a:sym typeface="Times New Roman" pitchFamily="18" charset="0"/>
              </a:rPr>
              <a:t>Let the Volunteer Spirit Shine</a:t>
            </a:r>
            <a:endParaRPr lang="en-US" altLang="zh-CN" sz="2400" dirty="0" smtClean="0">
              <a:solidFill>
                <a:schemeClr val="bg1"/>
              </a:solidFill>
              <a:latin typeface="Arial Rounded MT Bold" pitchFamily="34" charset="0"/>
              <a:cs typeface="Arial" pitchFamily="34" charset="0"/>
              <a:sym typeface="宋体"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5"/>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5"/>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5"/>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5"/>
                                        </p:tgtEl>
                                      </p:cBhvr>
                                    </p:cmd>
                                  </p:childTnLst>
                                </p:cTn>
                              </p:par>
                            </p:childTnLst>
                          </p:cTn>
                        </p:par>
                      </p:childTnLst>
                    </p:cTn>
                  </p:par>
                </p:childTnLst>
              </p:cTn>
              <p:nextCondLst>
                <p:cond evt="onClick" delay="0">
                  <p:tgtEl>
                    <p:spTgt spid="28"/>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745915"/>
          </a:xfrm>
          <a:prstGeom prst="rect">
            <a:avLst/>
          </a:prstGeom>
          <a:noFill/>
        </p:spPr>
        <p:txBody>
          <a:bodyPr wrap="square" rtlCol="0">
            <a:spAutoFit/>
          </a:bodyPr>
          <a:lstStyle/>
          <a:p>
            <a:pPr lvl="0" algn="just">
              <a:lnSpc>
                <a:spcPct val="120000"/>
              </a:lnSpc>
              <a:buNone/>
            </a:pPr>
            <a:r>
              <a:rPr lang="en-US" altLang="zh-CN" sz="2800" dirty="0" smtClean="0">
                <a:solidFill>
                  <a:srgbClr val="333333"/>
                </a:solidFill>
                <a:latin typeface="Arial" pitchFamily="34" charset="0"/>
                <a:cs typeface="Arial" pitchFamily="34" charset="0"/>
              </a:rPr>
              <a:t>9   Many people who have tried to organise some form of event or service within their community have been confronted by local officials who tell them that the law </a:t>
            </a:r>
            <a:r>
              <a:rPr lang="en-US" altLang="zh-CN" sz="2800" u="sng" dirty="0" smtClean="0">
                <a:solidFill>
                  <a:srgbClr val="F79646"/>
                </a:solidFill>
                <a:latin typeface="Arial" pitchFamily="34" charset="0"/>
                <a:cs typeface="Arial" pitchFamily="34" charset="0"/>
              </a:rPr>
              <a:t>prohibits</a:t>
            </a:r>
            <a:r>
              <a:rPr lang="en-US" altLang="zh-CN" sz="2800" dirty="0" smtClean="0">
                <a:solidFill>
                  <a:srgbClr val="333333"/>
                </a:solidFill>
                <a:latin typeface="Arial" pitchFamily="34" charset="0"/>
                <a:cs typeface="Arial" pitchFamily="34" charset="0"/>
              </a:rPr>
              <a:t> what they want to do, or will </a:t>
            </a:r>
            <a:r>
              <a:rPr lang="en-US" altLang="zh-CN" sz="2800" u="sng" dirty="0" smtClean="0">
                <a:solidFill>
                  <a:srgbClr val="F79646"/>
                </a:solidFill>
                <a:latin typeface="Arial" pitchFamily="34" charset="0"/>
                <a:cs typeface="Arial" pitchFamily="34" charset="0"/>
              </a:rPr>
              <a:t>impose</a:t>
            </a:r>
            <a:r>
              <a:rPr lang="en-US" altLang="zh-CN" sz="2800" dirty="0" smtClean="0">
                <a:solidFill>
                  <a:srgbClr val="333333"/>
                </a:solidFill>
                <a:latin typeface="Arial" pitchFamily="34" charset="0"/>
                <a:cs typeface="Arial" pitchFamily="34" charset="0"/>
              </a:rPr>
              <a:t> impossibly onerous burdens and require them to pay enormous costs. </a:t>
            </a:r>
            <a:r>
              <a:rPr lang="en-US" altLang="zh-CN" sz="2800" u="sng" dirty="0" smtClean="0">
                <a:solidFill>
                  <a:srgbClr val="0C9CDB"/>
                </a:solidFill>
                <a:latin typeface="Arial" pitchFamily="34" charset="0"/>
                <a:cs typeface="Arial" pitchFamily="34" charset="0"/>
              </a:rPr>
              <a:t>That claim is often false — but to prove it requires an informed legal opinion, and acquiring one is usually prohibitively expensive.</a:t>
            </a:r>
            <a:endParaRPr lang="en-US" altLang="zh-CN" sz="2800" u="sng" dirty="0" smtClean="0">
              <a:solidFill>
                <a:srgbClr val="0C9CDB"/>
              </a:solidFill>
              <a:latin typeface="Arial" pitchFamily="34" charset="0"/>
              <a:ea typeface="宋体" pitchFamily="2" charset="-122"/>
              <a:cs typeface="Arial" pitchFamily="34" charset="0"/>
            </a:endParaRPr>
          </a:p>
        </p:txBody>
      </p:sp>
      <p:sp>
        <p:nvSpPr>
          <p:cNvPr id="26" name="矩形 25">
            <a:hlinkClick r:id="rId3" action="ppaction://hlinksldjump"/>
          </p:cNvPr>
          <p:cNvSpPr/>
          <p:nvPr/>
        </p:nvSpPr>
        <p:spPr>
          <a:xfrm>
            <a:off x="467544" y="4941168"/>
            <a:ext cx="23042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29"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9" name="矩形 8">
            <a:hlinkClick r:id="rId9" action="ppaction://hlinksldjump"/>
          </p:cNvPr>
          <p:cNvSpPr/>
          <p:nvPr/>
        </p:nvSpPr>
        <p:spPr>
          <a:xfrm>
            <a:off x="3491880" y="2348880"/>
            <a:ext cx="144016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0" action="ppaction://hlinksldjump"/>
          </p:cNvPr>
          <p:cNvSpPr/>
          <p:nvPr/>
        </p:nvSpPr>
        <p:spPr>
          <a:xfrm>
            <a:off x="1691680" y="2852936"/>
            <a:ext cx="129614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1" action="ppaction://hlinksldjump"/>
          </p:cNvPr>
          <p:cNvSpPr/>
          <p:nvPr/>
        </p:nvSpPr>
        <p:spPr>
          <a:xfrm>
            <a:off x="6516216" y="3356992"/>
            <a:ext cx="201622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11" action="ppaction://hlinksldjump"/>
          </p:cNvPr>
          <p:cNvSpPr/>
          <p:nvPr/>
        </p:nvSpPr>
        <p:spPr>
          <a:xfrm>
            <a:off x="611560" y="3861048"/>
            <a:ext cx="7992888" cy="151216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09.mp3">
            <a:hlinkClick r:id="" action="ppaction://media"/>
          </p:cNvPr>
          <p:cNvPicPr>
            <a:picLocks noRot="1" noChangeAspect="1"/>
          </p:cNvPicPr>
          <p:nvPr>
            <a:audioFile r:link="rId1"/>
          </p:nvPr>
        </p:nvPicPr>
        <p:blipFill>
          <a:blip r:embed="rId12" cstate="print"/>
          <a:stretch>
            <a:fillRect/>
          </a:stretch>
        </p:blipFill>
        <p:spPr>
          <a:xfrm>
            <a:off x="9468544" y="1988840"/>
            <a:ext cx="304800" cy="304800"/>
          </a:xfrm>
          <a:prstGeom prst="rect">
            <a:avLst/>
          </a:prstGeom>
        </p:spPr>
      </p:pic>
      <p:sp>
        <p:nvSpPr>
          <p:cNvPr id="15" name="TextBox 14"/>
          <p:cNvSpPr txBox="1"/>
          <p:nvPr/>
        </p:nvSpPr>
        <p:spPr>
          <a:xfrm>
            <a:off x="2357422" y="29916"/>
            <a:ext cx="5958994" cy="461665"/>
          </a:xfrm>
          <a:prstGeom prst="rect">
            <a:avLst/>
          </a:prstGeom>
          <a:noFill/>
        </p:spPr>
        <p:txBody>
          <a:bodyPr wrap="square" rtlCol="0">
            <a:spAutoFit/>
          </a:bodyPr>
          <a:lstStyle/>
          <a:p>
            <a:pPr>
              <a:defRPr/>
            </a:pPr>
            <a:r>
              <a:rPr lang="en-US" altLang="zh-CN" sz="2400" dirty="0" smtClean="0">
                <a:solidFill>
                  <a:schemeClr val="bg1"/>
                </a:solidFill>
                <a:latin typeface="Arial Rounded MT Bold" pitchFamily="34" charset="0"/>
                <a:cs typeface="Arial" pitchFamily="34" charset="0"/>
                <a:sym typeface="Times New Roman" pitchFamily="18" charset="0"/>
              </a:rPr>
              <a:t>Let the Volunteer Spirit Shine</a:t>
            </a:r>
            <a:endParaRPr lang="en-US" altLang="zh-CN" sz="2400" dirty="0" smtClean="0">
              <a:solidFill>
                <a:schemeClr val="bg1"/>
              </a:solidFill>
              <a:latin typeface="Arial Rounded MT Bold" pitchFamily="34" charset="0"/>
              <a:cs typeface="Arial" pitchFamily="34" charset="0"/>
              <a:sym typeface="宋体"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4"/>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4"/>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4"/>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4"/>
                                        </p:tgtEl>
                                      </p:cBhvr>
                                    </p:cmd>
                                  </p:childTnLst>
                                </p:cTn>
                              </p:par>
                            </p:childTnLst>
                          </p:cTn>
                        </p:par>
                      </p:childTnLst>
                    </p:cTn>
                  </p:par>
                </p:childTnLst>
              </p:cTn>
              <p:nextCondLst>
                <p:cond evt="onClick" delay="0">
                  <p:tgtEl>
                    <p:spTgt spid="28"/>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329664"/>
          </a:xfrm>
          <a:prstGeom prst="rect">
            <a:avLst/>
          </a:prstGeom>
          <a:noFill/>
        </p:spPr>
        <p:txBody>
          <a:bodyPr wrap="square" rtlCol="0">
            <a:spAutoFit/>
          </a:bodyPr>
          <a:lstStyle/>
          <a:p>
            <a:pPr lvl="0" algn="just">
              <a:lnSpc>
                <a:spcPct val="120000"/>
              </a:lnSpc>
              <a:buNone/>
            </a:pPr>
            <a:r>
              <a:rPr lang="en-US" altLang="zh-CN" sz="2600" dirty="0" smtClean="0">
                <a:solidFill>
                  <a:srgbClr val="333333"/>
                </a:solidFill>
                <a:latin typeface="Arial" pitchFamily="34" charset="0"/>
                <a:ea typeface="Times New Roman" pitchFamily="18" charset="0"/>
                <a:cs typeface="Arial" pitchFamily="34" charset="0"/>
              </a:rPr>
              <a:t>10   That is why we believe that it is not enough for the Government to have changed the law. Ministers need to go </a:t>
            </a:r>
            <a:r>
              <a:rPr lang="en-US" altLang="zh-CN" sz="2600" u="sng" dirty="0" smtClean="0">
                <a:solidFill>
                  <a:srgbClr val="F79646"/>
                </a:solidFill>
                <a:latin typeface="Arial" pitchFamily="34" charset="0"/>
                <a:ea typeface="Times New Roman" pitchFamily="18" charset="0"/>
                <a:cs typeface="Arial" pitchFamily="34" charset="0"/>
              </a:rPr>
              <a:t>on the offensive</a:t>
            </a:r>
            <a:r>
              <a:rPr lang="en-US" altLang="zh-CN" sz="2600" dirty="0" smtClean="0">
                <a:solidFill>
                  <a:srgbClr val="333333"/>
                </a:solidFill>
                <a:latin typeface="Arial" pitchFamily="34" charset="0"/>
                <a:ea typeface="Times New Roman" pitchFamily="18" charset="0"/>
                <a:cs typeface="Arial" pitchFamily="34" charset="0"/>
              </a:rPr>
              <a:t>. The Home Office has indeed provided a guide to the changes to the law on CRB checks, but hardly anyone knows where to find it, and ministers have not publicised it. What is also needed is a comprehensive, and well advertised, guide to what the law does, and does not, require from volunteers. That would enable citizens to challenge officials who put up </a:t>
            </a:r>
            <a:r>
              <a:rPr lang="en-US" altLang="zh-CN" sz="2600" u="sng" dirty="0" smtClean="0">
                <a:solidFill>
                  <a:srgbClr val="F79646"/>
                </a:solidFill>
                <a:latin typeface="Arial" pitchFamily="34" charset="0"/>
                <a:ea typeface="Times New Roman" pitchFamily="18" charset="0"/>
                <a:cs typeface="Arial" pitchFamily="34" charset="0"/>
              </a:rPr>
              <a:t>obstructions</a:t>
            </a:r>
            <a:r>
              <a:rPr lang="en-US" altLang="zh-CN" sz="2600" dirty="0" smtClean="0">
                <a:solidFill>
                  <a:srgbClr val="333333"/>
                </a:solidFill>
                <a:latin typeface="Arial" pitchFamily="34" charset="0"/>
                <a:ea typeface="Times New Roman" pitchFamily="18" charset="0"/>
                <a:cs typeface="Arial" pitchFamily="34" charset="0"/>
              </a:rPr>
              <a:t> in the way of voluntary activity.</a:t>
            </a:r>
          </a:p>
        </p:txBody>
      </p:sp>
      <p:sp>
        <p:nvSpPr>
          <p:cNvPr id="26" name="矩形 25">
            <a:hlinkClick r:id="rId3" action="ppaction://hlinksldjump"/>
          </p:cNvPr>
          <p:cNvSpPr/>
          <p:nvPr/>
        </p:nvSpPr>
        <p:spPr>
          <a:xfrm>
            <a:off x="467544" y="4941168"/>
            <a:ext cx="23042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29"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9" name="矩形 8">
            <a:hlinkClick r:id="rId9" action="ppaction://hlinksldjump"/>
          </p:cNvPr>
          <p:cNvSpPr/>
          <p:nvPr/>
        </p:nvSpPr>
        <p:spPr>
          <a:xfrm>
            <a:off x="2483768" y="1700808"/>
            <a:ext cx="259228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0" action="ppaction://hlinksldjump"/>
          </p:cNvPr>
          <p:cNvSpPr/>
          <p:nvPr/>
        </p:nvSpPr>
        <p:spPr>
          <a:xfrm>
            <a:off x="5148064" y="5085184"/>
            <a:ext cx="180020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10.mp3">
            <a:hlinkClick r:id="" action="ppaction://media"/>
          </p:cNvPr>
          <p:cNvPicPr>
            <a:picLocks noRot="1" noChangeAspect="1"/>
          </p:cNvPicPr>
          <p:nvPr>
            <a:audioFile r:link="rId1"/>
          </p:nvPr>
        </p:nvPicPr>
        <p:blipFill>
          <a:blip r:embed="rId11" cstate="print"/>
          <a:stretch>
            <a:fillRect/>
          </a:stretch>
        </p:blipFill>
        <p:spPr>
          <a:xfrm>
            <a:off x="9756576" y="1700808"/>
            <a:ext cx="304800" cy="304800"/>
          </a:xfrm>
          <a:prstGeom prst="rect">
            <a:avLst/>
          </a:prstGeom>
        </p:spPr>
      </p:pic>
      <p:sp>
        <p:nvSpPr>
          <p:cNvPr id="13" name="TextBox 12"/>
          <p:cNvSpPr txBox="1"/>
          <p:nvPr/>
        </p:nvSpPr>
        <p:spPr>
          <a:xfrm>
            <a:off x="2357422" y="29916"/>
            <a:ext cx="5958994" cy="461665"/>
          </a:xfrm>
          <a:prstGeom prst="rect">
            <a:avLst/>
          </a:prstGeom>
          <a:noFill/>
        </p:spPr>
        <p:txBody>
          <a:bodyPr wrap="square" rtlCol="0">
            <a:spAutoFit/>
          </a:bodyPr>
          <a:lstStyle/>
          <a:p>
            <a:pPr>
              <a:defRPr/>
            </a:pPr>
            <a:r>
              <a:rPr lang="en-US" altLang="zh-CN" sz="2400" dirty="0" smtClean="0">
                <a:solidFill>
                  <a:schemeClr val="bg1"/>
                </a:solidFill>
                <a:latin typeface="Arial Rounded MT Bold" pitchFamily="34" charset="0"/>
                <a:cs typeface="Arial" pitchFamily="34" charset="0"/>
                <a:sym typeface="Times New Roman" pitchFamily="18" charset="0"/>
              </a:rPr>
              <a:t>Let the Volunteer Spirit Shine</a:t>
            </a:r>
            <a:endParaRPr lang="en-US" altLang="zh-CN" sz="2400" dirty="0" smtClean="0">
              <a:solidFill>
                <a:schemeClr val="bg1"/>
              </a:solidFill>
              <a:latin typeface="Arial Rounded MT Bold" pitchFamily="34" charset="0"/>
              <a:cs typeface="Arial" pitchFamily="34" charset="0"/>
              <a:sym typeface="宋体"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1"/>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1"/>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1"/>
                                        </p:tgtEl>
                                      </p:cBhvr>
                                    </p:cmd>
                                  </p:childTnLst>
                                </p:cTn>
                              </p:par>
                            </p:childTnLst>
                          </p:cTn>
                        </p:par>
                      </p:childTnLst>
                    </p:cTn>
                  </p:par>
                </p:childTnLst>
              </p:cTn>
              <p:nextCondLst>
                <p:cond evt="onClick" delay="0">
                  <p:tgtEl>
                    <p:spTgt spid="28"/>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936188"/>
          </a:xfrm>
          <a:prstGeom prst="rect">
            <a:avLst/>
          </a:prstGeom>
          <a:noFill/>
        </p:spPr>
        <p:txBody>
          <a:bodyPr wrap="square" rtlCol="0">
            <a:spAutoFit/>
          </a:bodyPr>
          <a:lstStyle/>
          <a:p>
            <a:pPr lvl="0" algn="just">
              <a:lnSpc>
                <a:spcPct val="110000"/>
              </a:lnSpc>
              <a:buNone/>
            </a:pPr>
            <a:r>
              <a:rPr lang="en-US" altLang="zh-CN" sz="2800" dirty="0" smtClean="0">
                <a:solidFill>
                  <a:srgbClr val="333333"/>
                </a:solidFill>
                <a:latin typeface="Arial" pitchFamily="34" charset="0"/>
                <a:ea typeface="Times New Roman" pitchFamily="18" charset="0"/>
                <a:cs typeface="Arial" pitchFamily="34" charset="0"/>
              </a:rPr>
              <a:t>11 The London Olympics have </a:t>
            </a:r>
            <a:r>
              <a:rPr lang="en-US" altLang="zh-CN" sz="2800" u="sng" dirty="0" smtClean="0">
                <a:solidFill>
                  <a:srgbClr val="F79646"/>
                </a:solidFill>
                <a:latin typeface="Arial" pitchFamily="34" charset="0"/>
                <a:ea typeface="Times New Roman" pitchFamily="18" charset="0"/>
                <a:cs typeface="Arial" pitchFamily="34" charset="0"/>
              </a:rPr>
              <a:t>laid the foundation for</a:t>
            </a:r>
            <a:r>
              <a:rPr lang="en-US" altLang="zh-CN" sz="2800" dirty="0" smtClean="0">
                <a:solidFill>
                  <a:srgbClr val="333333"/>
                </a:solidFill>
                <a:latin typeface="Arial" pitchFamily="34" charset="0"/>
                <a:ea typeface="Times New Roman" pitchFamily="18" charset="0"/>
                <a:cs typeface="Arial" pitchFamily="34" charset="0"/>
              </a:rPr>
              <a:t> a new culture of volunteering in Britain. </a:t>
            </a:r>
            <a:r>
              <a:rPr lang="en-US" altLang="zh-CN" sz="2800" u="sng" dirty="0" smtClean="0">
                <a:solidFill>
                  <a:srgbClr val="0C9CDB"/>
                </a:solidFill>
                <a:latin typeface="Arial" pitchFamily="34" charset="0"/>
                <a:ea typeface="Times New Roman" pitchFamily="18" charset="0"/>
                <a:cs typeface="Arial" pitchFamily="34" charset="0"/>
              </a:rPr>
              <a:t>But if that foundation is to be built upon, so that a lasting edifice is constructed, the Government must act to ensure that the barriers which </a:t>
            </a:r>
            <a:r>
              <a:rPr lang="en-US" altLang="zh-CN" sz="2800" u="sng" dirty="0" smtClean="0">
                <a:solidFill>
                  <a:srgbClr val="F79646"/>
                </a:solidFill>
                <a:latin typeface="Arial" pitchFamily="34" charset="0"/>
                <a:ea typeface="Times New Roman" pitchFamily="18" charset="0"/>
                <a:cs typeface="Arial" pitchFamily="34" charset="0"/>
              </a:rPr>
              <a:t>deter</a:t>
            </a:r>
            <a:r>
              <a:rPr lang="en-US" altLang="zh-CN" sz="2800" u="sng" dirty="0" smtClean="0">
                <a:solidFill>
                  <a:srgbClr val="0C9CDB"/>
                </a:solidFill>
                <a:latin typeface="Arial" pitchFamily="34" charset="0"/>
                <a:ea typeface="Times New Roman" pitchFamily="18" charset="0"/>
                <a:cs typeface="Arial" pitchFamily="34" charset="0"/>
              </a:rPr>
              <a:t> people </a:t>
            </a:r>
            <a:r>
              <a:rPr lang="en-US" altLang="zh-CN" sz="2800" u="sng" dirty="0" smtClean="0">
                <a:solidFill>
                  <a:srgbClr val="F79646"/>
                </a:solidFill>
                <a:latin typeface="Arial" pitchFamily="34" charset="0"/>
                <a:ea typeface="Times New Roman" pitchFamily="18" charset="0"/>
                <a:cs typeface="Arial" pitchFamily="34" charset="0"/>
              </a:rPr>
              <a:t>from</a:t>
            </a:r>
            <a:r>
              <a:rPr lang="en-US" altLang="zh-CN" sz="2800" u="sng" dirty="0" smtClean="0">
                <a:solidFill>
                  <a:srgbClr val="0C9CDB"/>
                </a:solidFill>
                <a:latin typeface="Arial" pitchFamily="34" charset="0"/>
                <a:ea typeface="Times New Roman" pitchFamily="18" charset="0"/>
                <a:cs typeface="Arial" pitchFamily="34" charset="0"/>
              </a:rPr>
              <a:t> volunteering are removed.</a:t>
            </a:r>
            <a:endParaRPr lang="en-US" altLang="zh-CN" sz="2800" u="sng" dirty="0">
              <a:solidFill>
                <a:srgbClr val="0C9CDB"/>
              </a:solidFill>
              <a:latin typeface="Arial" pitchFamily="34" charset="0"/>
              <a:ea typeface="Times New Roman" pitchFamily="18" charset="0"/>
              <a:cs typeface="Arial" pitchFamily="34" charset="0"/>
            </a:endParaRPr>
          </a:p>
        </p:txBody>
      </p:sp>
      <p:sp>
        <p:nvSpPr>
          <p:cNvPr id="26" name="矩形 25">
            <a:hlinkClick r:id="rId3" action="ppaction://hlinksldjump"/>
          </p:cNvPr>
          <p:cNvSpPr/>
          <p:nvPr/>
        </p:nvSpPr>
        <p:spPr>
          <a:xfrm>
            <a:off x="467544" y="4941168"/>
            <a:ext cx="23042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29"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pic>
        <p:nvPicPr>
          <p:cNvPr id="9" name="图片 8"/>
          <p:cNvPicPr>
            <a:picLocks noChangeAspect="1"/>
          </p:cNvPicPr>
          <p:nvPr/>
        </p:nvPicPr>
        <p:blipFill>
          <a:blip r:embed="rId9" cstate="print"/>
          <a:stretch>
            <a:fillRect/>
          </a:stretch>
        </p:blipFill>
        <p:spPr>
          <a:xfrm>
            <a:off x="2477727" y="3717245"/>
            <a:ext cx="4026577" cy="2520067"/>
          </a:xfrm>
          <a:prstGeom prst="rect">
            <a:avLst/>
          </a:prstGeom>
        </p:spPr>
      </p:pic>
      <p:sp>
        <p:nvSpPr>
          <p:cNvPr id="10" name="矩形 9">
            <a:hlinkClick r:id="rId10" action="ppaction://hlinksldjump"/>
          </p:cNvPr>
          <p:cNvSpPr/>
          <p:nvPr/>
        </p:nvSpPr>
        <p:spPr>
          <a:xfrm>
            <a:off x="5508104" y="764704"/>
            <a:ext cx="3168352"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0" action="ppaction://hlinksldjump"/>
          </p:cNvPr>
          <p:cNvSpPr/>
          <p:nvPr/>
        </p:nvSpPr>
        <p:spPr>
          <a:xfrm>
            <a:off x="539552" y="1268760"/>
            <a:ext cx="57606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11" action="ppaction://hlinksldjump"/>
          </p:cNvPr>
          <p:cNvSpPr/>
          <p:nvPr/>
        </p:nvSpPr>
        <p:spPr>
          <a:xfrm>
            <a:off x="7668344" y="1268760"/>
            <a:ext cx="93610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1" action="ppaction://hlinksldjump"/>
          </p:cNvPr>
          <p:cNvSpPr/>
          <p:nvPr/>
        </p:nvSpPr>
        <p:spPr>
          <a:xfrm>
            <a:off x="611560" y="1700808"/>
            <a:ext cx="7992888" cy="187220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12" action="ppaction://hlinksldjump"/>
          </p:cNvPr>
          <p:cNvSpPr/>
          <p:nvPr/>
        </p:nvSpPr>
        <p:spPr>
          <a:xfrm>
            <a:off x="7668344" y="2708920"/>
            <a:ext cx="93610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12" action="ppaction://hlinksldjump"/>
          </p:cNvPr>
          <p:cNvSpPr/>
          <p:nvPr/>
        </p:nvSpPr>
        <p:spPr>
          <a:xfrm>
            <a:off x="1763688" y="3140968"/>
            <a:ext cx="79208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11.mp3">
            <a:hlinkClick r:id="" action="ppaction://media"/>
          </p:cNvPr>
          <p:cNvPicPr>
            <a:picLocks noRot="1" noChangeAspect="1"/>
          </p:cNvPicPr>
          <p:nvPr>
            <a:audioFile r:link="rId1"/>
          </p:nvPr>
        </p:nvPicPr>
        <p:blipFill>
          <a:blip r:embed="rId13" cstate="print"/>
          <a:stretch>
            <a:fillRect/>
          </a:stretch>
        </p:blipFill>
        <p:spPr>
          <a:xfrm>
            <a:off x="9828584" y="1772816"/>
            <a:ext cx="304800" cy="304800"/>
          </a:xfrm>
          <a:prstGeom prst="rect">
            <a:avLst/>
          </a:prstGeom>
        </p:spPr>
      </p:pic>
      <p:sp>
        <p:nvSpPr>
          <p:cNvPr id="18" name="TextBox 17"/>
          <p:cNvSpPr txBox="1"/>
          <p:nvPr/>
        </p:nvSpPr>
        <p:spPr>
          <a:xfrm>
            <a:off x="2357422" y="29916"/>
            <a:ext cx="5958994" cy="461665"/>
          </a:xfrm>
          <a:prstGeom prst="rect">
            <a:avLst/>
          </a:prstGeom>
          <a:noFill/>
        </p:spPr>
        <p:txBody>
          <a:bodyPr wrap="square" rtlCol="0">
            <a:spAutoFit/>
          </a:bodyPr>
          <a:lstStyle/>
          <a:p>
            <a:pPr>
              <a:defRPr/>
            </a:pPr>
            <a:r>
              <a:rPr lang="en-US" altLang="zh-CN" sz="2400" dirty="0" smtClean="0">
                <a:solidFill>
                  <a:schemeClr val="bg1"/>
                </a:solidFill>
                <a:latin typeface="Arial Rounded MT Bold" pitchFamily="34" charset="0"/>
                <a:cs typeface="Arial" pitchFamily="34" charset="0"/>
                <a:sym typeface="Times New Roman" pitchFamily="18" charset="0"/>
              </a:rPr>
              <a:t>Let the Volunteer Spirit Shine</a:t>
            </a:r>
            <a:endParaRPr lang="en-US" altLang="zh-CN" sz="2400" dirty="0" smtClean="0">
              <a:solidFill>
                <a:schemeClr val="bg1"/>
              </a:solidFill>
              <a:latin typeface="Arial Rounded MT Bold" pitchFamily="34" charset="0"/>
              <a:cs typeface="Arial" pitchFamily="34" charset="0"/>
              <a:sym typeface="宋体"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7"/>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7"/>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7"/>
                                        </p:tgtEl>
                                      </p:cBhvr>
                                    </p:cmd>
                                  </p:childTnLst>
                                </p:cTn>
                              </p:par>
                            </p:childTnLst>
                          </p:cTn>
                        </p:par>
                      </p:childTnLst>
                    </p:cTn>
                  </p:par>
                </p:childTnLst>
              </p:cTn>
              <p:nextCondLst>
                <p:cond evt="onClick" delay="0">
                  <p:tgtEl>
                    <p:spTgt spid="28"/>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03544"/>
          </a:xfrm>
          <a:prstGeom prst="rect">
            <a:avLst/>
          </a:prstGeom>
          <a:noFill/>
        </p:spPr>
        <p:txBody>
          <a:bodyPr wrap="square" rtlCol="0">
            <a:spAutoFit/>
          </a:bodyPr>
          <a:lstStyle/>
          <a:p>
            <a:pPr marL="357188" lvl="0" indent="-357188" eaLnBrk="0" hangingPunct="0">
              <a:lnSpc>
                <a:spcPct val="110000"/>
              </a:lnSpc>
            </a:pPr>
            <a:r>
              <a:rPr lang="en-US" altLang="zh-CN" sz="2800" dirty="0" smtClean="0">
                <a:solidFill>
                  <a:srgbClr val="333333"/>
                </a:solidFill>
                <a:latin typeface="Arial" pitchFamily="34" charset="0"/>
                <a:cs typeface="Arial" pitchFamily="34" charset="0"/>
              </a:rPr>
              <a:t>1. </a:t>
            </a:r>
            <a:r>
              <a:rPr lang="en-US" altLang="zh-CN" sz="2800" dirty="0" smtClean="0">
                <a:solidFill>
                  <a:srgbClr val="F79646"/>
                </a:solidFill>
                <a:latin typeface="Arial" pitchFamily="34" charset="0"/>
                <a:cs typeface="Arial" pitchFamily="34" charset="0"/>
              </a:rPr>
              <a:t>conviction</a:t>
            </a:r>
            <a:r>
              <a:rPr lang="en-US" altLang="zh-CN" sz="2800" i="1" dirty="0" smtClean="0">
                <a:solidFill>
                  <a:srgbClr val="333333"/>
                </a:solidFill>
                <a:latin typeface="Arial" pitchFamily="34" charset="0"/>
                <a:cs typeface="Arial" pitchFamily="34" charset="0"/>
              </a:rPr>
              <a:t> </a:t>
            </a:r>
            <a:r>
              <a:rPr lang="en-US" altLang="zh-CN" sz="2800" dirty="0" smtClean="0">
                <a:solidFill>
                  <a:srgbClr val="333333"/>
                </a:solidFill>
                <a:latin typeface="Arial" pitchFamily="34" charset="0"/>
                <a:cs typeface="Arial" pitchFamily="34" charset="0"/>
              </a:rPr>
              <a:t>(Para. 1):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a strong opinion or belief</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3" name="矩形 12">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931918" y="3717032"/>
            <a:ext cx="8104578" cy="1003544"/>
          </a:xfrm>
          <a:prstGeom prst="rect">
            <a:avLst/>
          </a:prstGeom>
          <a:noFill/>
        </p:spPr>
        <p:txBody>
          <a:bodyPr wrap="square" rtlCol="0">
            <a:spAutoFit/>
          </a:bodyPr>
          <a:lstStyle/>
          <a:p>
            <a:pPr lvl="0" eaLnBrk="0" hangingPunct="0">
              <a:lnSpc>
                <a:spcPct val="110000"/>
              </a:lnSpc>
            </a:pPr>
            <a:r>
              <a:rPr lang="en-US" altLang="zh-CN" sz="2800" dirty="0" smtClean="0">
                <a:solidFill>
                  <a:srgbClr val="333333"/>
                </a:solidFill>
                <a:latin typeface="Arial" pitchFamily="34" charset="0"/>
                <a:cs typeface="Arial" pitchFamily="34" charset="0"/>
              </a:rPr>
              <a:t>It is our firm </a:t>
            </a:r>
            <a:r>
              <a:rPr lang="en-US" altLang="zh-CN" sz="2800" dirty="0" smtClean="0">
                <a:solidFill>
                  <a:srgbClr val="F79646"/>
                </a:solidFill>
                <a:latin typeface="Arial" pitchFamily="34" charset="0"/>
                <a:cs typeface="Arial" pitchFamily="34" charset="0"/>
              </a:rPr>
              <a:t>conviction</a:t>
            </a:r>
            <a:r>
              <a:rPr lang="en-US" altLang="zh-CN" sz="2800" dirty="0" smtClean="0">
                <a:solidFill>
                  <a:srgbClr val="333333"/>
                </a:solidFill>
                <a:latin typeface="Arial" pitchFamily="34" charset="0"/>
                <a:cs typeface="Arial" pitchFamily="34" charset="0"/>
              </a:rPr>
              <a:t> that a step forward has been taken.</a:t>
            </a:r>
          </a:p>
        </p:txBody>
      </p:sp>
      <p:sp>
        <p:nvSpPr>
          <p:cNvPr id="14" name="TextBox 13"/>
          <p:cNvSpPr txBox="1"/>
          <p:nvPr/>
        </p:nvSpPr>
        <p:spPr>
          <a:xfrm>
            <a:off x="107504" y="2977788"/>
            <a:ext cx="8104578" cy="523220"/>
          </a:xfrm>
          <a:prstGeom prst="rect">
            <a:avLst/>
          </a:prstGeom>
          <a:noFill/>
        </p:spPr>
        <p:txBody>
          <a:bodyPr wrap="square" rtlCol="0">
            <a:spAutoFit/>
          </a:bodyPr>
          <a:lstStyle/>
          <a:p>
            <a:pPr lvl="0" indent="361950" eaLnBrk="0" hangingPunct="0"/>
            <a:r>
              <a:rPr lang="zh-CN" altLang="en-US" sz="2800" dirty="0" smtClean="0">
                <a:solidFill>
                  <a:srgbClr val="333333"/>
                </a:solidFill>
                <a:latin typeface="Times New Roman" pitchFamily="18" charset="0"/>
                <a:cs typeface="Times New Roman" pitchFamily="18" charset="0"/>
              </a:rPr>
              <a:t>我们坚信已经向前迈进了一步。</a:t>
            </a:r>
          </a:p>
        </p:txBody>
      </p:sp>
      <p:sp>
        <p:nvSpPr>
          <p:cNvPr id="15" name="TextBox 14"/>
          <p:cNvSpPr txBox="1"/>
          <p:nvPr/>
        </p:nvSpPr>
        <p:spPr>
          <a:xfrm>
            <a:off x="539388" y="1812651"/>
            <a:ext cx="8104578" cy="1040285"/>
          </a:xfrm>
          <a:prstGeom prst="rect">
            <a:avLst/>
          </a:prstGeom>
          <a:noFill/>
        </p:spPr>
        <p:txBody>
          <a:bodyPr wrap="square" rtlCol="0">
            <a:spAutoFit/>
          </a:bodyPr>
          <a:lstStyle/>
          <a:p>
            <a:pPr lvl="0" eaLnBrk="0" hangingPunct="0">
              <a:lnSpc>
                <a:spcPct val="110000"/>
              </a:lnSpc>
            </a:pPr>
            <a:r>
              <a:rPr lang="zh-CN" altLang="en-US" sz="2800" dirty="0" smtClean="0">
                <a:solidFill>
                  <a:srgbClr val="333333"/>
                </a:solidFill>
                <a:latin typeface="Arial" pitchFamily="34" charset="0"/>
                <a:cs typeface="Arial" pitchFamily="34" charset="0"/>
              </a:rPr>
              <a:t>If you have a </a:t>
            </a:r>
            <a:r>
              <a:rPr lang="zh-CN" altLang="en-US" sz="2800" dirty="0" smtClean="0">
                <a:solidFill>
                  <a:srgbClr val="F79646"/>
                </a:solidFill>
                <a:latin typeface="Arial" pitchFamily="34" charset="0"/>
                <a:cs typeface="Arial" pitchFamily="34" charset="0"/>
              </a:rPr>
              <a:t>conviction</a:t>
            </a:r>
            <a:r>
              <a:rPr lang="zh-CN" altLang="en-US" sz="2800" dirty="0" smtClean="0">
                <a:solidFill>
                  <a:srgbClr val="333333"/>
                </a:solidFill>
                <a:latin typeface="Arial" pitchFamily="34" charset="0"/>
                <a:cs typeface="Arial" pitchFamily="34" charset="0"/>
              </a:rPr>
              <a:t> about something, stick with it.</a:t>
            </a:r>
          </a:p>
        </p:txBody>
      </p:sp>
      <p:pic>
        <p:nvPicPr>
          <p:cNvPr id="9" name="Picture 2" descr="C:\Users\CC\Desktop\图片1.png"/>
          <p:cNvPicPr>
            <a:picLocks noChangeAspect="1" noChangeArrowheads="1"/>
          </p:cNvPicPr>
          <p:nvPr/>
        </p:nvPicPr>
        <p:blipFill>
          <a:blip r:embed="rId3" cstate="print"/>
          <a:srcRect/>
          <a:stretch>
            <a:fillRect/>
          </a:stretch>
        </p:blipFill>
        <p:spPr bwMode="auto">
          <a:xfrm>
            <a:off x="500034" y="3789040"/>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Left)">
                                      <p:cBhvr>
                                        <p:cTn id="20" dur="500"/>
                                        <p:tgtEl>
                                          <p:spTgt spid="12"/>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2" grpId="0"/>
      <p:bldP spid="14" grpId="0"/>
      <p:bldP spid="15" grpId="0"/>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40285"/>
          </a:xfrm>
          <a:prstGeom prst="rect">
            <a:avLst/>
          </a:prstGeom>
          <a:noFill/>
        </p:spPr>
        <p:txBody>
          <a:bodyPr wrap="square" rtlCol="0">
            <a:spAutoFit/>
          </a:bodyPr>
          <a:lstStyle/>
          <a:p>
            <a:pPr marL="357188" lvl="0" indent="-357188" eaLnBrk="0" hangingPunct="0">
              <a:lnSpc>
                <a:spcPct val="110000"/>
              </a:lnSpc>
            </a:pPr>
            <a:r>
              <a:rPr lang="en-US" altLang="zh-CN" sz="2800" dirty="0" smtClean="0">
                <a:solidFill>
                  <a:srgbClr val="333333"/>
                </a:solidFill>
                <a:latin typeface="Arial" pitchFamily="34" charset="0"/>
                <a:cs typeface="Arial" pitchFamily="34" charset="0"/>
              </a:rPr>
              <a:t>2. </a:t>
            </a:r>
            <a:r>
              <a:rPr lang="en-US" altLang="zh-CN" sz="2800" dirty="0" smtClean="0">
                <a:solidFill>
                  <a:srgbClr val="F79646"/>
                </a:solidFill>
                <a:latin typeface="Arial" pitchFamily="34" charset="0"/>
                <a:cs typeface="Arial" pitchFamily="34" charset="0"/>
              </a:rPr>
              <a:t>stage</a:t>
            </a:r>
            <a:r>
              <a:rPr lang="en-US" altLang="zh-CN" sz="2800" dirty="0" smtClean="0">
                <a:solidFill>
                  <a:srgbClr val="333333"/>
                </a:solidFill>
                <a:latin typeface="Arial" pitchFamily="34" charset="0"/>
                <a:cs typeface="Arial" pitchFamily="34" charset="0"/>
              </a:rPr>
              <a:t> (Para. 1): </a:t>
            </a:r>
            <a:r>
              <a:rPr lang="en-US" altLang="zh-CN" sz="2800" i="1" dirty="0" smtClean="0">
                <a:solidFill>
                  <a:srgbClr val="333333"/>
                </a:solidFill>
                <a:latin typeface="Arial" pitchFamily="34" charset="0"/>
                <a:cs typeface="Arial" pitchFamily="34" charset="0"/>
              </a:rPr>
              <a:t>v</a:t>
            </a:r>
            <a:r>
              <a:rPr lang="en-US" altLang="zh-CN" sz="2800" dirty="0" smtClean="0">
                <a:solidFill>
                  <a:srgbClr val="333333"/>
                </a:solidFill>
                <a:latin typeface="Arial" pitchFamily="34" charset="0"/>
                <a:cs typeface="Arial" pitchFamily="34" charset="0"/>
              </a:rPr>
              <a:t>. to plan, organize, and carry out (an event)</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2" name="TextBox 11"/>
          <p:cNvSpPr txBox="1"/>
          <p:nvPr/>
        </p:nvSpPr>
        <p:spPr>
          <a:xfrm>
            <a:off x="931918" y="3933056"/>
            <a:ext cx="8104578" cy="1514261"/>
          </a:xfrm>
          <a:prstGeom prst="rect">
            <a:avLst/>
          </a:prstGeom>
          <a:noFill/>
        </p:spPr>
        <p:txBody>
          <a:bodyPr wrap="square" rtlCol="0">
            <a:spAutoFit/>
          </a:bodyPr>
          <a:lstStyle/>
          <a:p>
            <a:pPr lvl="0" eaLnBrk="0" hangingPunct="0">
              <a:lnSpc>
                <a:spcPct val="110000"/>
              </a:lnSpc>
            </a:pPr>
            <a:r>
              <a:rPr lang="en-US" altLang="zh-CN" sz="2800" dirty="0" smtClean="0">
                <a:solidFill>
                  <a:srgbClr val="333333"/>
                </a:solidFill>
                <a:latin typeface="Arial" pitchFamily="34" charset="0"/>
                <a:cs typeface="Arial" pitchFamily="34" charset="0"/>
              </a:rPr>
              <a:t>Russian workers have </a:t>
            </a:r>
            <a:r>
              <a:rPr lang="en-US" altLang="zh-CN" sz="2800" dirty="0" smtClean="0">
                <a:solidFill>
                  <a:srgbClr val="F79646"/>
                </a:solidFill>
                <a:latin typeface="Arial" pitchFamily="34" charset="0"/>
                <a:cs typeface="Arial" pitchFamily="34" charset="0"/>
              </a:rPr>
              <a:t>staged</a:t>
            </a:r>
            <a:r>
              <a:rPr lang="en-US" altLang="zh-CN" sz="2800" dirty="0" smtClean="0">
                <a:solidFill>
                  <a:srgbClr val="333333"/>
                </a:solidFill>
                <a:latin typeface="Arial" pitchFamily="34" charset="0"/>
                <a:cs typeface="Arial" pitchFamily="34" charset="0"/>
              </a:rPr>
              <a:t> a number of </a:t>
            </a:r>
          </a:p>
          <a:p>
            <a:pPr lvl="0" eaLnBrk="0" hangingPunct="0">
              <a:lnSpc>
                <a:spcPct val="110000"/>
              </a:lnSpc>
            </a:pPr>
            <a:r>
              <a:rPr lang="en-US" altLang="zh-CN" sz="2800" dirty="0" smtClean="0">
                <a:solidFill>
                  <a:srgbClr val="333333"/>
                </a:solidFill>
                <a:latin typeface="Arial" pitchFamily="34" charset="0"/>
                <a:cs typeface="Arial" pitchFamily="34" charset="0"/>
              </a:rPr>
              <a:t>strikes in protest at the republic’s declaration </a:t>
            </a:r>
          </a:p>
          <a:p>
            <a:pPr lvl="0" eaLnBrk="0" hangingPunct="0">
              <a:lnSpc>
                <a:spcPct val="110000"/>
              </a:lnSpc>
            </a:pPr>
            <a:r>
              <a:rPr lang="en-US" altLang="zh-CN" sz="2800" dirty="0" smtClean="0">
                <a:solidFill>
                  <a:srgbClr val="333333"/>
                </a:solidFill>
                <a:latin typeface="Arial" pitchFamily="34" charset="0"/>
                <a:cs typeface="Arial" pitchFamily="34" charset="0"/>
              </a:rPr>
              <a:t>of independence.</a:t>
            </a:r>
          </a:p>
        </p:txBody>
      </p:sp>
      <p:sp>
        <p:nvSpPr>
          <p:cNvPr id="14" name="TextBox 13"/>
          <p:cNvSpPr txBox="1"/>
          <p:nvPr/>
        </p:nvSpPr>
        <p:spPr>
          <a:xfrm>
            <a:off x="107504" y="2906941"/>
            <a:ext cx="8104578" cy="954107"/>
          </a:xfrm>
          <a:prstGeom prst="rect">
            <a:avLst/>
          </a:prstGeom>
          <a:noFill/>
        </p:spPr>
        <p:txBody>
          <a:bodyPr wrap="square" rtlCol="0">
            <a:spAutoFit/>
          </a:bodyPr>
          <a:lstStyle/>
          <a:p>
            <a:pPr marL="361950" lvl="0" eaLnBrk="0" hangingPunct="0"/>
            <a:r>
              <a:rPr lang="zh-CN" altLang="en-US" sz="2800" dirty="0" smtClean="0">
                <a:latin typeface="Times New Roman" pitchFamily="18" charset="0"/>
                <a:cs typeface="Times New Roman" pitchFamily="18" charset="0"/>
              </a:rPr>
              <a:t>俄罗斯工人已经举行了数次罢工，抗议该共和国宣布独立。</a:t>
            </a:r>
            <a:endParaRPr lang="zh-CN" altLang="en-US" sz="2800" dirty="0" smtClean="0">
              <a:solidFill>
                <a:srgbClr val="333333"/>
              </a:solidFill>
              <a:latin typeface="Times New Roman" pitchFamily="18" charset="0"/>
              <a:cs typeface="Times New Roman" pitchFamily="18" charset="0"/>
            </a:endParaRPr>
          </a:p>
        </p:txBody>
      </p:sp>
      <p:sp>
        <p:nvSpPr>
          <p:cNvPr id="15" name="TextBox 14"/>
          <p:cNvSpPr txBox="1"/>
          <p:nvPr/>
        </p:nvSpPr>
        <p:spPr>
          <a:xfrm>
            <a:off x="539388" y="1772816"/>
            <a:ext cx="8104578" cy="1040285"/>
          </a:xfrm>
          <a:prstGeom prst="rect">
            <a:avLst/>
          </a:prstGeom>
          <a:noFill/>
        </p:spPr>
        <p:txBody>
          <a:bodyPr wrap="square" rtlCol="0">
            <a:spAutoFit/>
          </a:bodyPr>
          <a:lstStyle/>
          <a:p>
            <a:pPr lvl="0" eaLnBrk="0" hangingPunct="0">
              <a:lnSpc>
                <a:spcPct val="110000"/>
              </a:lnSpc>
            </a:pPr>
            <a:r>
              <a:rPr lang="en-US" altLang="zh-CN" sz="2800" dirty="0" smtClean="0">
                <a:solidFill>
                  <a:srgbClr val="333333"/>
                </a:solidFill>
                <a:latin typeface="Arial" pitchFamily="34" charset="0"/>
                <a:cs typeface="Arial" pitchFamily="34" charset="0"/>
              </a:rPr>
              <a:t>Two universities will unite to </a:t>
            </a:r>
            <a:r>
              <a:rPr lang="en-US" altLang="zh-CN" sz="2800" dirty="0" smtClean="0">
                <a:solidFill>
                  <a:srgbClr val="F79646"/>
                </a:solidFill>
                <a:latin typeface="Arial" pitchFamily="34" charset="0"/>
                <a:cs typeface="Arial" pitchFamily="34" charset="0"/>
              </a:rPr>
              <a:t>stage</a:t>
            </a:r>
            <a:r>
              <a:rPr lang="en-US" altLang="zh-CN" sz="2800" dirty="0" smtClean="0">
                <a:solidFill>
                  <a:srgbClr val="333333"/>
                </a:solidFill>
                <a:latin typeface="Arial" pitchFamily="34" charset="0"/>
                <a:cs typeface="Arial" pitchFamily="34" charset="0"/>
              </a:rPr>
              <a:t> an art show next month.</a:t>
            </a:r>
            <a:endParaRPr lang="zh-CN" altLang="en-US" sz="2800" dirty="0" smtClean="0">
              <a:solidFill>
                <a:srgbClr val="333333"/>
              </a:solidFill>
              <a:latin typeface="Arial" pitchFamily="34" charset="0"/>
              <a:cs typeface="Arial" pitchFamily="34" charset="0"/>
            </a:endParaRP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C:\Users\CC\Desktop\图片1.png"/>
          <p:cNvPicPr>
            <a:picLocks noChangeAspect="1" noChangeArrowheads="1"/>
          </p:cNvPicPr>
          <p:nvPr/>
        </p:nvPicPr>
        <p:blipFill>
          <a:blip r:embed="rId3" cstate="print"/>
          <a:srcRect/>
          <a:stretch>
            <a:fillRect/>
          </a:stretch>
        </p:blipFill>
        <p:spPr bwMode="auto">
          <a:xfrm>
            <a:off x="500034" y="4056345"/>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Left)">
                                      <p:cBhvr>
                                        <p:cTn id="20" dur="500"/>
                                        <p:tgtEl>
                                          <p:spTgt spid="12"/>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2" grpId="0"/>
      <p:bldP spid="14" grpId="0"/>
      <p:bldP spid="15" grpId="0"/>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477520"/>
          </a:xfrm>
          <a:prstGeom prst="rect">
            <a:avLst/>
          </a:prstGeom>
          <a:noFill/>
        </p:spPr>
        <p:txBody>
          <a:bodyPr wrap="square" rtlCol="0">
            <a:spAutoFit/>
          </a:bodyPr>
          <a:lstStyle/>
          <a:p>
            <a:pPr marL="357188" lvl="0" indent="-357188">
              <a:lnSpc>
                <a:spcPct val="110000"/>
              </a:lnSpc>
            </a:pPr>
            <a:r>
              <a:rPr lang="en-US" altLang="zh-CN" sz="2800" dirty="0" smtClean="0">
                <a:solidFill>
                  <a:srgbClr val="333333"/>
                </a:solidFill>
                <a:latin typeface="Arial" pitchFamily="34" charset="0"/>
                <a:cs typeface="Arial" pitchFamily="34" charset="0"/>
              </a:rPr>
              <a:t>3. </a:t>
            </a:r>
            <a:r>
              <a:rPr lang="en-US" altLang="zh-CN" sz="2800" dirty="0" smtClean="0">
                <a:solidFill>
                  <a:srgbClr val="F79646"/>
                </a:solidFill>
                <a:latin typeface="Arial" pitchFamily="34" charset="0"/>
                <a:cs typeface="Arial" pitchFamily="34" charset="0"/>
              </a:rPr>
              <a:t>be confronted with </a:t>
            </a:r>
            <a:r>
              <a:rPr lang="en-US" altLang="zh-CN" sz="2800" dirty="0" smtClean="0">
                <a:solidFill>
                  <a:srgbClr val="333333"/>
                </a:solidFill>
                <a:latin typeface="Arial" pitchFamily="34" charset="0"/>
                <a:cs typeface="Arial" pitchFamily="34" charset="0"/>
                <a:sym typeface="+mn-ea"/>
              </a:rPr>
              <a:t>(Para. 2)</a:t>
            </a:r>
            <a:r>
              <a:rPr lang="en-US" altLang="zh-CN" sz="2800" dirty="0" smtClean="0">
                <a:solidFill>
                  <a:srgbClr val="333333"/>
                </a:solidFill>
                <a:latin typeface="Arial" pitchFamily="34" charset="0"/>
                <a:cs typeface="Arial" pitchFamily="34" charset="0"/>
              </a:rPr>
              <a:t>: to have sth. in front of you that you have to deal with or react to</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2" name="TextBox 11"/>
          <p:cNvSpPr txBox="1"/>
          <p:nvPr/>
        </p:nvSpPr>
        <p:spPr>
          <a:xfrm>
            <a:off x="1003926" y="4437112"/>
            <a:ext cx="8104578" cy="1003544"/>
          </a:xfrm>
          <a:prstGeom prst="rect">
            <a:avLst/>
          </a:prstGeom>
          <a:noFill/>
        </p:spPr>
        <p:txBody>
          <a:bodyPr wrap="square" rtlCol="0">
            <a:spAutoFit/>
          </a:bodyPr>
          <a:lstStyle/>
          <a:p>
            <a:pPr lvl="0">
              <a:lnSpc>
                <a:spcPct val="110000"/>
              </a:lnSpc>
            </a:pPr>
            <a:r>
              <a:rPr lang="en-US" altLang="zh-CN" sz="2800" dirty="0" smtClean="0">
                <a:solidFill>
                  <a:srgbClr val="333333"/>
                </a:solidFill>
                <a:latin typeface="Arial" pitchFamily="34" charset="0"/>
                <a:cs typeface="Arial" pitchFamily="34" charset="0"/>
              </a:rPr>
              <a:t>I think in the future, we might </a:t>
            </a:r>
            <a:r>
              <a:rPr lang="en-US" altLang="zh-CN" sz="2800" dirty="0" smtClean="0">
                <a:solidFill>
                  <a:srgbClr val="F79646"/>
                </a:solidFill>
                <a:latin typeface="Arial" pitchFamily="34" charset="0"/>
                <a:cs typeface="Arial" pitchFamily="34" charset="0"/>
              </a:rPr>
              <a:t>be confronted with </a:t>
            </a:r>
            <a:r>
              <a:rPr lang="en-US" altLang="zh-CN" sz="2800" dirty="0" smtClean="0">
                <a:solidFill>
                  <a:srgbClr val="333333"/>
                </a:solidFill>
                <a:latin typeface="Arial" pitchFamily="34" charset="0"/>
                <a:cs typeface="Arial" pitchFamily="34" charset="0"/>
              </a:rPr>
              <a:t>an increasing number of incidents like this.</a:t>
            </a:r>
          </a:p>
        </p:txBody>
      </p:sp>
      <p:sp>
        <p:nvSpPr>
          <p:cNvPr id="14" name="TextBox 13"/>
          <p:cNvSpPr txBox="1"/>
          <p:nvPr/>
        </p:nvSpPr>
        <p:spPr>
          <a:xfrm>
            <a:off x="107504" y="3392070"/>
            <a:ext cx="8104578" cy="954107"/>
          </a:xfrm>
          <a:prstGeom prst="rect">
            <a:avLst/>
          </a:prstGeom>
          <a:noFill/>
        </p:spPr>
        <p:txBody>
          <a:bodyPr wrap="square" rtlCol="0">
            <a:spAutoFit/>
          </a:bodyPr>
          <a:lstStyle/>
          <a:p>
            <a:pPr marL="361950" lvl="0"/>
            <a:r>
              <a:rPr lang="zh-CN" altLang="en-US" sz="2800" dirty="0" smtClean="0">
                <a:latin typeface="Times New Roman" pitchFamily="18" charset="0"/>
                <a:cs typeface="Times New Roman" pitchFamily="18" charset="0"/>
              </a:rPr>
              <a:t>我想在未来，我们可能会遭遇到越来越多类似的事件。</a:t>
            </a:r>
          </a:p>
        </p:txBody>
      </p:sp>
      <p:sp>
        <p:nvSpPr>
          <p:cNvPr id="15" name="TextBox 14"/>
          <p:cNvSpPr txBox="1"/>
          <p:nvPr/>
        </p:nvSpPr>
        <p:spPr>
          <a:xfrm>
            <a:off x="539388" y="2244699"/>
            <a:ext cx="8104578" cy="1040285"/>
          </a:xfrm>
          <a:prstGeom prst="rect">
            <a:avLst/>
          </a:prstGeom>
          <a:noFill/>
        </p:spPr>
        <p:txBody>
          <a:bodyPr wrap="square" rtlCol="0">
            <a:spAutoFit/>
          </a:bodyPr>
          <a:lstStyle/>
          <a:p>
            <a:pPr lvl="0">
              <a:lnSpc>
                <a:spcPct val="110000"/>
              </a:lnSpc>
            </a:pPr>
            <a:r>
              <a:rPr lang="en-US" altLang="zh-CN" sz="2800" dirty="0" smtClean="0">
                <a:solidFill>
                  <a:srgbClr val="333333"/>
                </a:solidFill>
                <a:latin typeface="Arial" pitchFamily="34" charset="0"/>
                <a:cs typeface="Arial" pitchFamily="34" charset="0"/>
              </a:rPr>
              <a:t>The state-owned hotels will </a:t>
            </a:r>
            <a:r>
              <a:rPr lang="en-US" altLang="zh-CN" sz="2800" dirty="0" smtClean="0">
                <a:solidFill>
                  <a:srgbClr val="F79646"/>
                </a:solidFill>
                <a:latin typeface="Arial" pitchFamily="34" charset="0"/>
                <a:cs typeface="Arial" pitchFamily="34" charset="0"/>
              </a:rPr>
              <a:t>be confronted with </a:t>
            </a:r>
            <a:r>
              <a:rPr lang="en-US" altLang="zh-CN" sz="2800" dirty="0" smtClean="0">
                <a:solidFill>
                  <a:srgbClr val="333333"/>
                </a:solidFill>
                <a:latin typeface="Arial" pitchFamily="34" charset="0"/>
                <a:cs typeface="Arial" pitchFamily="34" charset="0"/>
              </a:rPr>
              <a:t>more severe competition.</a:t>
            </a: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C:\Users\CC\Desktop\图片1.png"/>
          <p:cNvPicPr>
            <a:picLocks noChangeAspect="1" noChangeArrowheads="1"/>
          </p:cNvPicPr>
          <p:nvPr/>
        </p:nvPicPr>
        <p:blipFill>
          <a:blip r:embed="rId3" cstate="print"/>
          <a:srcRect/>
          <a:stretch>
            <a:fillRect/>
          </a:stretch>
        </p:blipFill>
        <p:spPr bwMode="auto">
          <a:xfrm>
            <a:off x="500034" y="4560401"/>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Left)">
                                      <p:cBhvr>
                                        <p:cTn id="20" dur="500"/>
                                        <p:tgtEl>
                                          <p:spTgt spid="12"/>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2" grpId="0"/>
      <p:bldP spid="14" grpId="0"/>
      <p:bldP spid="15" grpId="0"/>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marL="342900" lvl="0" indent="-342900" eaLnBrk="0" fontAlgn="base" hangingPunct="0">
              <a:lnSpc>
                <a:spcPct val="120000"/>
              </a:lnSpc>
              <a:spcBef>
                <a:spcPts val="2000"/>
              </a:spcBef>
              <a:spcAft>
                <a:spcPct val="0"/>
              </a:spcAft>
              <a:buClr>
                <a:schemeClr val="accent1"/>
              </a:buClr>
              <a:buSzPct val="90000"/>
              <a:defRPr/>
            </a:pPr>
            <a:r>
              <a:rPr kumimoji="1" lang="en-US" altLang="zh-CN" sz="2800" dirty="0" smtClean="0">
                <a:solidFill>
                  <a:srgbClr val="333333"/>
                </a:solidFill>
                <a:latin typeface="Arial" pitchFamily="34" charset="0"/>
                <a:ea typeface="宋体" charset="0"/>
                <a:cs typeface="Arial" pitchFamily="34" charset="0"/>
              </a:rPr>
              <a:t>4.	London was not about 7/7 for me any more. (Para. 2)</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1916832"/>
            <a:ext cx="8104578" cy="563809"/>
          </a:xfrm>
          <a:prstGeom prst="rect">
            <a:avLst/>
          </a:prstGeom>
          <a:noFill/>
        </p:spPr>
        <p:txBody>
          <a:bodyPr wrap="square" rtlCol="0">
            <a:spAutoFit/>
          </a:bodyPr>
          <a:lstStyle/>
          <a:p>
            <a:pPr marL="342900" lvl="0" indent="-342900" eaLnBrk="0" fontAlgn="base" hangingPunct="0">
              <a:lnSpc>
                <a:spcPct val="120000"/>
              </a:lnSpc>
              <a:spcBef>
                <a:spcPts val="2000"/>
              </a:spcBef>
              <a:spcAft>
                <a:spcPct val="0"/>
              </a:spcAft>
              <a:buClr>
                <a:schemeClr val="accent1"/>
              </a:buClr>
              <a:buSzPct val="90000"/>
              <a:defRPr/>
            </a:pPr>
            <a:r>
              <a:rPr kumimoji="1" lang="en-US" altLang="zh-CN" sz="2800" b="1" dirty="0" smtClean="0">
                <a:solidFill>
                  <a:srgbClr val="0C9CDB"/>
                </a:solidFill>
                <a:latin typeface="Arial" pitchFamily="34" charset="0"/>
                <a:ea typeface="宋体" charset="0"/>
                <a:cs typeface="Arial" pitchFamily="34" charset="0"/>
              </a:rPr>
              <a:t>[Paraphrase]:</a:t>
            </a:r>
          </a:p>
        </p:txBody>
      </p:sp>
      <p:sp>
        <p:nvSpPr>
          <p:cNvPr id="10" name="TextBox 9"/>
          <p:cNvSpPr txBox="1"/>
          <p:nvPr/>
        </p:nvSpPr>
        <p:spPr>
          <a:xfrm>
            <a:off x="539388" y="2564904"/>
            <a:ext cx="8104578" cy="1643527"/>
          </a:xfrm>
          <a:prstGeom prst="rect">
            <a:avLst/>
          </a:prstGeom>
          <a:noFill/>
        </p:spPr>
        <p:txBody>
          <a:bodyPr wrap="square" rtlCol="0">
            <a:spAutoFit/>
          </a:bodyPr>
          <a:lstStyle/>
          <a:p>
            <a:pPr lvl="0" eaLnBrk="0" fontAlgn="base" hangingPunct="0">
              <a:lnSpc>
                <a:spcPct val="120000"/>
              </a:lnSpc>
              <a:spcBef>
                <a:spcPts val="2000"/>
              </a:spcBef>
              <a:spcAft>
                <a:spcPct val="0"/>
              </a:spcAft>
              <a:buClr>
                <a:schemeClr val="accent1"/>
              </a:buClr>
              <a:buSzPct val="90000"/>
              <a:defRPr/>
            </a:pPr>
            <a:r>
              <a:rPr kumimoji="1" lang="en-US" altLang="zh-CN" sz="2800" dirty="0" smtClean="0">
                <a:solidFill>
                  <a:srgbClr val="0C9CDB"/>
                </a:solidFill>
                <a:latin typeface="Arial" pitchFamily="34" charset="0"/>
                <a:ea typeface="宋体" charset="0"/>
                <a:cs typeface="Arial" pitchFamily="34" charset="0"/>
              </a:rPr>
              <a:t>To me, London during the Olympics was totally different from the city once attacked by the suicide bombings on July 7, 2005.</a:t>
            </a:r>
            <a:endParaRPr kumimoji="1" lang="en-US" altLang="zh-CN" sz="2800" b="1" dirty="0" smtClean="0">
              <a:solidFill>
                <a:srgbClr val="0C9CDB"/>
              </a:solidFill>
              <a:latin typeface="Arial" pitchFamily="34" charset="0"/>
              <a:ea typeface="宋体" charset="0"/>
              <a:cs typeface="Arial" pitchFamily="34" charset="0"/>
            </a:endParaRPr>
          </a:p>
        </p:txBody>
      </p:sp>
      <p:sp>
        <p:nvSpPr>
          <p:cNvPr id="11" name="TextBox 10"/>
          <p:cNvSpPr txBox="1"/>
          <p:nvPr/>
        </p:nvSpPr>
        <p:spPr>
          <a:xfrm>
            <a:off x="539388" y="4365104"/>
            <a:ext cx="8104578" cy="563809"/>
          </a:xfrm>
          <a:prstGeom prst="rect">
            <a:avLst/>
          </a:prstGeom>
          <a:noFill/>
        </p:spPr>
        <p:txBody>
          <a:bodyPr wrap="square" rtlCol="0">
            <a:spAutoFit/>
          </a:bodyPr>
          <a:lstStyle/>
          <a:p>
            <a:pPr marL="342900" lvl="0" indent="-342900" eaLnBrk="0" fontAlgn="base" hangingPunct="0">
              <a:lnSpc>
                <a:spcPct val="120000"/>
              </a:lnSpc>
              <a:spcBef>
                <a:spcPts val="2000"/>
              </a:spcBef>
              <a:spcAft>
                <a:spcPct val="0"/>
              </a:spcAft>
              <a:buClr>
                <a:schemeClr val="accent1"/>
              </a:buClr>
              <a:buSzPct val="90000"/>
              <a:defRPr/>
            </a:pPr>
            <a:r>
              <a:rPr kumimoji="1" lang="en-US" altLang="zh-CN" sz="2800" b="1" dirty="0" smtClean="0">
                <a:solidFill>
                  <a:srgbClr val="0C9CDB"/>
                </a:solidFill>
                <a:latin typeface="Arial" pitchFamily="34" charset="0"/>
                <a:ea typeface="宋体" charset="0"/>
                <a:cs typeface="Arial" pitchFamily="34" charset="0"/>
              </a:rPr>
              <a:t>[Translation]:</a:t>
            </a:r>
          </a:p>
        </p:txBody>
      </p:sp>
      <p:sp>
        <p:nvSpPr>
          <p:cNvPr id="16" name="TextBox 15"/>
          <p:cNvSpPr txBox="1"/>
          <p:nvPr/>
        </p:nvSpPr>
        <p:spPr>
          <a:xfrm>
            <a:off x="539388" y="5013176"/>
            <a:ext cx="8104578" cy="1075103"/>
          </a:xfrm>
          <a:prstGeom prst="rect">
            <a:avLst/>
          </a:prstGeom>
          <a:noFill/>
        </p:spPr>
        <p:txBody>
          <a:bodyPr wrap="square" rtlCol="0">
            <a:spAutoFit/>
          </a:bodyPr>
          <a:lstStyle/>
          <a:p>
            <a:pPr lvl="0" eaLnBrk="0" fontAlgn="base" hangingPunct="0">
              <a:lnSpc>
                <a:spcPct val="120000"/>
              </a:lnSpc>
              <a:spcBef>
                <a:spcPts val="2000"/>
              </a:spcBef>
              <a:spcAft>
                <a:spcPct val="0"/>
              </a:spcAft>
              <a:buClr>
                <a:schemeClr val="accent1"/>
              </a:buClr>
              <a:buSzPct val="90000"/>
              <a:defRPr/>
            </a:pPr>
            <a:r>
              <a:rPr lang="zh-CN" altLang="en-US" sz="2800" dirty="0" smtClean="0">
                <a:solidFill>
                  <a:srgbClr val="333333"/>
                </a:solidFill>
                <a:latin typeface="Arial" pitchFamily="34" charset="0"/>
                <a:ea typeface="宋体" charset="0"/>
                <a:cs typeface="Arial" pitchFamily="34" charset="0"/>
              </a:rPr>
              <a:t>对我来说，今天的伦敦再也不是</a:t>
            </a:r>
            <a:r>
              <a:rPr lang="en-US" altLang="zh-CN" sz="2800" dirty="0" smtClean="0">
                <a:solidFill>
                  <a:srgbClr val="333333"/>
                </a:solidFill>
                <a:latin typeface="Arial" pitchFamily="34" charset="0"/>
                <a:ea typeface="宋体" charset="0"/>
                <a:cs typeface="Arial" pitchFamily="34" charset="0"/>
              </a:rPr>
              <a:t>7</a:t>
            </a:r>
            <a:r>
              <a:rPr lang="en-US" altLang="zh-CN" sz="2800" dirty="0" smtClean="0">
                <a:solidFill>
                  <a:srgbClr val="333333"/>
                </a:solidFill>
                <a:latin typeface="Arial" pitchFamily="34" charset="0"/>
                <a:cs typeface="Arial" pitchFamily="34" charset="0"/>
              </a:rPr>
              <a:t>·</a:t>
            </a:r>
            <a:r>
              <a:rPr lang="en-US" altLang="zh-CN" sz="2800" dirty="0" smtClean="0">
                <a:solidFill>
                  <a:srgbClr val="333333"/>
                </a:solidFill>
                <a:latin typeface="Arial" pitchFamily="34" charset="0"/>
                <a:ea typeface="宋体" charset="0"/>
                <a:cs typeface="Arial" pitchFamily="34" charset="0"/>
              </a:rPr>
              <a:t>7</a:t>
            </a:r>
            <a:r>
              <a:rPr lang="zh-CN" altLang="en-US" sz="2800" dirty="0" smtClean="0">
                <a:solidFill>
                  <a:srgbClr val="333333"/>
                </a:solidFill>
                <a:latin typeface="Arial" pitchFamily="34" charset="0"/>
                <a:ea typeface="宋体" charset="0"/>
                <a:cs typeface="Arial" pitchFamily="34" charset="0"/>
              </a:rPr>
              <a:t>事件中的伦敦了。</a:t>
            </a:r>
            <a:endParaRPr kumimoji="1" lang="en-US" altLang="zh-CN" sz="2800" b="1" dirty="0" smtClean="0">
              <a:solidFill>
                <a:srgbClr val="333333"/>
              </a:solidFill>
              <a:latin typeface="Arial" pitchFamily="34" charset="0"/>
              <a:ea typeface="宋体" charset="0"/>
              <a:cs typeface="Arial" pitchFamily="34" charset="0"/>
            </a:endParaRPr>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Left)">
                                      <p:cBhvr>
                                        <p:cTn id="13" dur="500"/>
                                        <p:tgtEl>
                                          <p:spTgt spid="10"/>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lide(fromLeft)">
                                      <p:cBhvr>
                                        <p:cTn id="22" dur="500"/>
                                        <p:tgtEl>
                                          <p:spTgt spid="16"/>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10" grpId="0"/>
      <p:bldP spid="11" grpId="0"/>
      <p:bldP spid="16" grpId="0"/>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54107"/>
          </a:xfrm>
          <a:prstGeom prst="rect">
            <a:avLst/>
          </a:prstGeom>
          <a:noFill/>
        </p:spPr>
        <p:txBody>
          <a:bodyPr wrap="square" rtlCol="0">
            <a:spAutoFit/>
          </a:bodyPr>
          <a:lstStyle/>
          <a:p>
            <a:pPr marL="342900" lvl="0" indent="-342900" eaLnBrk="0" fontAlgn="base" hangingPunct="0">
              <a:spcBef>
                <a:spcPts val="2000"/>
              </a:spcBef>
              <a:spcAft>
                <a:spcPct val="0"/>
              </a:spcAft>
              <a:buClr>
                <a:schemeClr val="accent1"/>
              </a:buClr>
              <a:buSzPct val="90000"/>
              <a:defRPr/>
            </a:pPr>
            <a:r>
              <a:rPr kumimoji="1" lang="en-US" altLang="zh-CN" sz="2800" dirty="0" smtClean="0">
                <a:solidFill>
                  <a:srgbClr val="333333"/>
                </a:solidFill>
                <a:latin typeface="Arial" pitchFamily="34" charset="0"/>
                <a:ea typeface="宋体" charset="0"/>
                <a:cs typeface="Arial" pitchFamily="34" charset="0"/>
              </a:rPr>
              <a:t>5.	I saw the worst of mankind that morning, and now I have seen the best. (Para. 2)</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1687448"/>
            <a:ext cx="8104578" cy="563809"/>
          </a:xfrm>
          <a:prstGeom prst="rect">
            <a:avLst/>
          </a:prstGeom>
          <a:noFill/>
        </p:spPr>
        <p:txBody>
          <a:bodyPr wrap="square" rtlCol="0">
            <a:spAutoFit/>
          </a:bodyPr>
          <a:lstStyle/>
          <a:p>
            <a:pPr marL="342900" lvl="0" indent="-342900" eaLnBrk="0" fontAlgn="base" hangingPunct="0">
              <a:lnSpc>
                <a:spcPct val="120000"/>
              </a:lnSpc>
              <a:spcBef>
                <a:spcPts val="2000"/>
              </a:spcBef>
              <a:spcAft>
                <a:spcPct val="0"/>
              </a:spcAft>
              <a:buClr>
                <a:schemeClr val="accent1"/>
              </a:buClr>
              <a:buSzPct val="90000"/>
              <a:defRPr/>
            </a:pPr>
            <a:r>
              <a:rPr kumimoji="1" lang="en-US" altLang="zh-CN" sz="2800" b="1" dirty="0" smtClean="0">
                <a:solidFill>
                  <a:srgbClr val="0C9CDB"/>
                </a:solidFill>
                <a:latin typeface="Arial" pitchFamily="34" charset="0"/>
                <a:ea typeface="宋体" charset="0"/>
                <a:cs typeface="Arial" pitchFamily="34" charset="0"/>
              </a:rPr>
              <a:t>[Paraphrase]:</a:t>
            </a:r>
          </a:p>
        </p:txBody>
      </p:sp>
      <p:sp>
        <p:nvSpPr>
          <p:cNvPr id="10" name="TextBox 9"/>
          <p:cNvSpPr txBox="1"/>
          <p:nvPr/>
        </p:nvSpPr>
        <p:spPr>
          <a:xfrm>
            <a:off x="539388" y="2165089"/>
            <a:ext cx="8104578" cy="2677656"/>
          </a:xfrm>
          <a:prstGeom prst="rect">
            <a:avLst/>
          </a:prstGeom>
          <a:noFill/>
        </p:spPr>
        <p:txBody>
          <a:bodyPr wrap="square" rtlCol="0">
            <a:spAutoFit/>
          </a:bodyPr>
          <a:lstStyle/>
          <a:p>
            <a:pPr lvl="0" eaLnBrk="0" fontAlgn="base" hangingPunct="0">
              <a:lnSpc>
                <a:spcPct val="120000"/>
              </a:lnSpc>
              <a:spcBef>
                <a:spcPts val="2000"/>
              </a:spcBef>
              <a:spcAft>
                <a:spcPct val="0"/>
              </a:spcAft>
              <a:buClr>
                <a:schemeClr val="accent1"/>
              </a:buClr>
              <a:buSzPct val="90000"/>
              <a:defRPr/>
            </a:pPr>
            <a:r>
              <a:rPr kumimoji="1" lang="en-US" altLang="zh-CN" sz="2800" dirty="0" smtClean="0">
                <a:solidFill>
                  <a:srgbClr val="0C9CDB"/>
                </a:solidFill>
                <a:latin typeface="Arial" pitchFamily="34" charset="0"/>
                <a:ea typeface="宋体" charset="0"/>
                <a:cs typeface="Arial" pitchFamily="34" charset="0"/>
              </a:rPr>
              <a:t>The suicide bombings on the morning of July 7, 2005 revealed to me the most evil kind of human beings, and now I have found the kindest people in the volunteering service for the London Olympics.</a:t>
            </a:r>
            <a:endParaRPr kumimoji="1" lang="en-US" altLang="zh-CN" sz="2800" b="1" dirty="0" smtClean="0">
              <a:solidFill>
                <a:srgbClr val="0C9CDB"/>
              </a:solidFill>
              <a:latin typeface="Arial" pitchFamily="34" charset="0"/>
              <a:ea typeface="宋体" charset="0"/>
              <a:cs typeface="Arial" pitchFamily="34" charset="0"/>
            </a:endParaRPr>
          </a:p>
        </p:txBody>
      </p:sp>
      <p:sp>
        <p:nvSpPr>
          <p:cNvPr id="11" name="TextBox 10"/>
          <p:cNvSpPr txBox="1"/>
          <p:nvPr/>
        </p:nvSpPr>
        <p:spPr>
          <a:xfrm>
            <a:off x="539388" y="4756577"/>
            <a:ext cx="8104578" cy="563809"/>
          </a:xfrm>
          <a:prstGeom prst="rect">
            <a:avLst/>
          </a:prstGeom>
          <a:noFill/>
        </p:spPr>
        <p:txBody>
          <a:bodyPr wrap="square" rtlCol="0">
            <a:spAutoFit/>
          </a:bodyPr>
          <a:lstStyle/>
          <a:p>
            <a:pPr marL="342900" lvl="0" indent="-342900" eaLnBrk="0" fontAlgn="base" hangingPunct="0">
              <a:lnSpc>
                <a:spcPct val="120000"/>
              </a:lnSpc>
              <a:spcBef>
                <a:spcPts val="2000"/>
              </a:spcBef>
              <a:spcAft>
                <a:spcPct val="0"/>
              </a:spcAft>
              <a:buClr>
                <a:schemeClr val="accent1"/>
              </a:buClr>
              <a:buSzPct val="90000"/>
              <a:defRPr/>
            </a:pPr>
            <a:r>
              <a:rPr kumimoji="1" lang="en-US" altLang="zh-CN" sz="2800" b="1" dirty="0" smtClean="0">
                <a:solidFill>
                  <a:srgbClr val="0C9CDB"/>
                </a:solidFill>
                <a:latin typeface="Arial" pitchFamily="34" charset="0"/>
                <a:ea typeface="宋体" charset="0"/>
                <a:cs typeface="Arial" pitchFamily="34" charset="0"/>
              </a:rPr>
              <a:t>[Translation]:</a:t>
            </a:r>
          </a:p>
        </p:txBody>
      </p:sp>
      <p:sp>
        <p:nvSpPr>
          <p:cNvPr id="16" name="TextBox 15"/>
          <p:cNvSpPr txBox="1"/>
          <p:nvPr/>
        </p:nvSpPr>
        <p:spPr>
          <a:xfrm>
            <a:off x="539388" y="5234217"/>
            <a:ext cx="8104578" cy="1075103"/>
          </a:xfrm>
          <a:prstGeom prst="rect">
            <a:avLst/>
          </a:prstGeom>
          <a:noFill/>
        </p:spPr>
        <p:txBody>
          <a:bodyPr wrap="square" rtlCol="0">
            <a:spAutoFit/>
          </a:bodyPr>
          <a:lstStyle/>
          <a:p>
            <a:pPr lvl="0" eaLnBrk="0" fontAlgn="base" hangingPunct="0">
              <a:lnSpc>
                <a:spcPct val="120000"/>
              </a:lnSpc>
              <a:spcBef>
                <a:spcPts val="2000"/>
              </a:spcBef>
              <a:spcAft>
                <a:spcPct val="0"/>
              </a:spcAft>
              <a:buClr>
                <a:schemeClr val="accent1"/>
              </a:buClr>
              <a:buSzPct val="90000"/>
              <a:defRPr/>
            </a:pPr>
            <a:r>
              <a:rPr lang="zh-CN" altLang="en-US" sz="2800" dirty="0" smtClean="0">
                <a:solidFill>
                  <a:srgbClr val="333333"/>
                </a:solidFill>
                <a:latin typeface="Times New Roman" pitchFamily="18" charset="0"/>
                <a:ea typeface="宋体" charset="0"/>
                <a:cs typeface="Times New Roman" pitchFamily="18" charset="0"/>
              </a:rPr>
              <a:t>那天上午，我目睹的状况惨绝人寰，而现在，我看到了人间至美。</a:t>
            </a:r>
            <a:endParaRPr kumimoji="1" lang="en-US" altLang="zh-CN" sz="2800" b="1" dirty="0" smtClean="0">
              <a:solidFill>
                <a:srgbClr val="333333"/>
              </a:solidFill>
              <a:latin typeface="Arial" pitchFamily="34" charset="0"/>
              <a:ea typeface="宋体" charset="0"/>
              <a:cs typeface="Arial" pitchFamily="34" charset="0"/>
            </a:endParaRPr>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Left)">
                                      <p:cBhvr>
                                        <p:cTn id="13" dur="500"/>
                                        <p:tgtEl>
                                          <p:spTgt spid="10"/>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lide(fromLeft)">
                                      <p:cBhvr>
                                        <p:cTn id="22" dur="500"/>
                                        <p:tgtEl>
                                          <p:spTgt spid="16"/>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10" grpId="0"/>
      <p:bldP spid="11" grpId="0"/>
      <p:bldP spid="16" grpId="0"/>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40285"/>
          </a:xfrm>
          <a:prstGeom prst="rect">
            <a:avLst/>
          </a:prstGeom>
          <a:noFill/>
        </p:spPr>
        <p:txBody>
          <a:bodyPr wrap="square" rtlCol="0">
            <a:spAutoFit/>
          </a:bodyPr>
          <a:lstStyle/>
          <a:p>
            <a:pPr marL="446088" lvl="0" indent="-446088">
              <a:lnSpc>
                <a:spcPct val="110000"/>
              </a:lnSpc>
            </a:pPr>
            <a:r>
              <a:rPr lang="en-US" altLang="zh-CN" sz="2800" dirty="0" smtClean="0">
                <a:solidFill>
                  <a:srgbClr val="333333"/>
                </a:solidFill>
                <a:latin typeface="Arial" pitchFamily="34" charset="0"/>
                <a:cs typeface="Arial" pitchFamily="34" charset="0"/>
                <a:sym typeface="+mn-ea"/>
              </a:rPr>
              <a:t>6. </a:t>
            </a:r>
            <a:r>
              <a:rPr lang="en-US" altLang="zh-CN" sz="2800" dirty="0" smtClean="0">
                <a:solidFill>
                  <a:srgbClr val="F79646"/>
                </a:solidFill>
                <a:latin typeface="Arial" pitchFamily="34" charset="0"/>
                <a:cs typeface="Arial" pitchFamily="34" charset="0"/>
                <a:sym typeface="+mn-ea"/>
              </a:rPr>
              <a:t>sum up </a:t>
            </a:r>
            <a:r>
              <a:rPr lang="en-US" altLang="zh-CN" sz="2800" dirty="0" smtClean="0">
                <a:solidFill>
                  <a:srgbClr val="333333"/>
                </a:solidFill>
                <a:latin typeface="Arial" pitchFamily="34" charset="0"/>
                <a:cs typeface="Arial" pitchFamily="34" charset="0"/>
                <a:sym typeface="+mn-ea"/>
              </a:rPr>
              <a:t>(Para. 2): to state the main points of sth. in a short and clear form</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2" name="TextBox 11"/>
          <p:cNvSpPr txBox="1"/>
          <p:nvPr/>
        </p:nvSpPr>
        <p:spPr>
          <a:xfrm>
            <a:off x="931918" y="3612851"/>
            <a:ext cx="8104578" cy="1040285"/>
          </a:xfrm>
          <a:prstGeom prst="rect">
            <a:avLst/>
          </a:prstGeom>
          <a:noFill/>
        </p:spPr>
        <p:txBody>
          <a:bodyPr wrap="square" rtlCol="0">
            <a:spAutoFit/>
          </a:bodyPr>
          <a:lstStyle/>
          <a:p>
            <a:pPr lvl="0">
              <a:lnSpc>
                <a:spcPct val="110000"/>
              </a:lnSpc>
            </a:pPr>
            <a:r>
              <a:rPr lang="en-US" altLang="zh-CN" sz="2800" dirty="0" smtClean="0">
                <a:solidFill>
                  <a:srgbClr val="333333"/>
                </a:solidFill>
                <a:latin typeface="Arial" pitchFamily="34" charset="0"/>
                <a:cs typeface="Arial" pitchFamily="34" charset="0"/>
                <a:sym typeface="+mn-ea"/>
              </a:rPr>
              <a:t>When the judge </a:t>
            </a:r>
            <a:r>
              <a:rPr lang="en-US" altLang="zh-CN" sz="2800" dirty="0" smtClean="0">
                <a:solidFill>
                  <a:srgbClr val="F79646"/>
                </a:solidFill>
                <a:latin typeface="Arial" pitchFamily="34" charset="0"/>
                <a:cs typeface="Arial" pitchFamily="34" charset="0"/>
                <a:sym typeface="+mn-ea"/>
              </a:rPr>
              <a:t>summed up</a:t>
            </a:r>
            <a:r>
              <a:rPr lang="en-US" altLang="zh-CN" sz="2800" dirty="0" smtClean="0">
                <a:solidFill>
                  <a:srgbClr val="333333"/>
                </a:solidFill>
                <a:latin typeface="Arial" pitchFamily="34" charset="0"/>
                <a:cs typeface="Arial" pitchFamily="34" charset="0"/>
                <a:sym typeface="+mn-ea"/>
              </a:rPr>
              <a:t>, it was clear he wanted a guilty verdict.</a:t>
            </a:r>
          </a:p>
        </p:txBody>
      </p:sp>
      <p:sp>
        <p:nvSpPr>
          <p:cNvPr id="14" name="TextBox 13"/>
          <p:cNvSpPr txBox="1"/>
          <p:nvPr/>
        </p:nvSpPr>
        <p:spPr>
          <a:xfrm>
            <a:off x="107504" y="3001520"/>
            <a:ext cx="8104578" cy="523220"/>
          </a:xfrm>
          <a:prstGeom prst="rect">
            <a:avLst/>
          </a:prstGeom>
          <a:noFill/>
        </p:spPr>
        <p:txBody>
          <a:bodyPr wrap="square" rtlCol="0">
            <a:spAutoFit/>
          </a:bodyPr>
          <a:lstStyle/>
          <a:p>
            <a:pPr lvl="0" indent="361950"/>
            <a:r>
              <a:rPr lang="zh-CN" altLang="en-US" sz="2800" dirty="0" smtClean="0">
                <a:latin typeface="Times New Roman" pitchFamily="18" charset="0"/>
                <a:cs typeface="Times New Roman" pitchFamily="18" charset="0"/>
                <a:sym typeface="+mn-ea"/>
              </a:rPr>
              <a:t>当法官作总结时，显然他想要一个有罪判决。</a:t>
            </a:r>
          </a:p>
        </p:txBody>
      </p:sp>
      <p:sp>
        <p:nvSpPr>
          <p:cNvPr id="15" name="TextBox 14"/>
          <p:cNvSpPr txBox="1"/>
          <p:nvPr/>
        </p:nvSpPr>
        <p:spPr>
          <a:xfrm>
            <a:off x="539388" y="1844824"/>
            <a:ext cx="8104578" cy="1040285"/>
          </a:xfrm>
          <a:prstGeom prst="rect">
            <a:avLst/>
          </a:prstGeom>
          <a:noFill/>
        </p:spPr>
        <p:txBody>
          <a:bodyPr wrap="square" rtlCol="0">
            <a:spAutoFit/>
          </a:bodyPr>
          <a:lstStyle/>
          <a:p>
            <a:pPr lvl="0">
              <a:lnSpc>
                <a:spcPct val="110000"/>
              </a:lnSpc>
            </a:pPr>
            <a:r>
              <a:rPr lang="en-US" altLang="zh-CN" sz="2800" dirty="0" smtClean="0">
                <a:solidFill>
                  <a:srgbClr val="333333"/>
                </a:solidFill>
                <a:latin typeface="Arial" pitchFamily="34" charset="0"/>
                <a:cs typeface="Arial" pitchFamily="34" charset="0"/>
                <a:sym typeface="+mn-ea"/>
              </a:rPr>
              <a:t>Let me take a minute to </a:t>
            </a:r>
            <a:r>
              <a:rPr lang="en-US" altLang="zh-CN" sz="2800" dirty="0" smtClean="0">
                <a:solidFill>
                  <a:srgbClr val="F79646"/>
                </a:solidFill>
                <a:latin typeface="Arial" pitchFamily="34" charset="0"/>
                <a:cs typeface="Arial" pitchFamily="34" charset="0"/>
                <a:sym typeface="+mn-ea"/>
              </a:rPr>
              <a:t>sum up </a:t>
            </a:r>
            <a:r>
              <a:rPr lang="en-US" altLang="zh-CN" sz="2800" dirty="0" smtClean="0">
                <a:solidFill>
                  <a:srgbClr val="333333"/>
                </a:solidFill>
                <a:latin typeface="Arial" pitchFamily="34" charset="0"/>
                <a:cs typeface="Arial" pitchFamily="34" charset="0"/>
                <a:sym typeface="+mn-ea"/>
              </a:rPr>
              <a:t>the main points of the discussion.</a:t>
            </a:r>
          </a:p>
        </p:txBody>
      </p:sp>
      <p:sp>
        <p:nvSpPr>
          <p:cNvPr id="17" name="矩形 1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C:\Users\CC\Desktop\图片1.png"/>
          <p:cNvPicPr>
            <a:picLocks noChangeAspect="1" noChangeArrowheads="1"/>
          </p:cNvPicPr>
          <p:nvPr/>
        </p:nvPicPr>
        <p:blipFill>
          <a:blip r:embed="rId3" cstate="print"/>
          <a:srcRect/>
          <a:stretch>
            <a:fillRect/>
          </a:stretch>
        </p:blipFill>
        <p:spPr bwMode="auto">
          <a:xfrm>
            <a:off x="500034" y="3696305"/>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Left)">
                                      <p:cBhvr>
                                        <p:cTn id="20" dur="500"/>
                                        <p:tgtEl>
                                          <p:spTgt spid="12"/>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2" grpId="0"/>
      <p:bldP spid="14" grpId="0"/>
      <p:bldP spid="15" grpId="0"/>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7422" y="29916"/>
            <a:ext cx="5958994" cy="461665"/>
          </a:xfrm>
          <a:prstGeom prst="rect">
            <a:avLst/>
          </a:prstGeom>
          <a:noFill/>
        </p:spPr>
        <p:txBody>
          <a:bodyPr wrap="square" rtlCol="0">
            <a:spAutoFit/>
          </a:bodyPr>
          <a:lstStyle/>
          <a:p>
            <a:pPr marL="342900" lvl="0" indent="-342900" eaLnBrk="0" fontAlgn="base" hangingPunct="0">
              <a:spcBef>
                <a:spcPts val="2000"/>
              </a:spcBef>
              <a:spcAft>
                <a:spcPct val="0"/>
              </a:spcAft>
              <a:buClr>
                <a:schemeClr val="accent1"/>
              </a:buClr>
              <a:buSzPct val="90000"/>
              <a:defRPr/>
            </a:pPr>
            <a:r>
              <a:rPr kumimoji="1" lang="en-US" altLang="zh-CN" sz="2400" dirty="0" smtClean="0">
                <a:solidFill>
                  <a:schemeClr val="bg1"/>
                </a:solidFill>
                <a:latin typeface="Arial Rounded MT Bold" pitchFamily="34" charset="0"/>
                <a:ea typeface="宋体" charset="0"/>
                <a:cs typeface="宋体" charset="0"/>
              </a:rPr>
              <a:t>Let the Volunteer Spirit Shine</a:t>
            </a:r>
          </a:p>
        </p:txBody>
      </p:sp>
      <p:sp>
        <p:nvSpPr>
          <p:cNvPr id="4" name="TextBox 3"/>
          <p:cNvSpPr txBox="1"/>
          <p:nvPr/>
        </p:nvSpPr>
        <p:spPr>
          <a:xfrm>
            <a:off x="539552" y="961564"/>
            <a:ext cx="7992888" cy="523220"/>
          </a:xfrm>
          <a:prstGeom prst="rect">
            <a:avLst/>
          </a:prstGeom>
          <a:noFill/>
        </p:spPr>
        <p:txBody>
          <a:bodyPr wrap="square" rtlCol="0">
            <a:spAutoFit/>
          </a:bodyPr>
          <a:lstStyle/>
          <a:p>
            <a:pPr indent="266700" algn="ctr">
              <a:defRPr/>
            </a:pPr>
            <a:r>
              <a:rPr lang="en-US" altLang="zh-CN" sz="2800" b="1" dirty="0" smtClean="0">
                <a:solidFill>
                  <a:srgbClr val="333333"/>
                </a:solidFill>
                <a:latin typeface="Arial" pitchFamily="34" charset="0"/>
                <a:ea typeface="宋体" pitchFamily="2" charset="-122"/>
                <a:cs typeface="Arial" pitchFamily="34" charset="0"/>
              </a:rPr>
              <a:t>Let the Volunteer Spirit Shine</a:t>
            </a:r>
            <a:endParaRPr lang="en-US" altLang="zh-CN" sz="2400" dirty="0" smtClean="0">
              <a:solidFill>
                <a:srgbClr val="333333"/>
              </a:solidFill>
              <a:latin typeface="Arial" pitchFamily="34" charset="0"/>
              <a:cs typeface="Arial" pitchFamily="34" charset="0"/>
              <a:sym typeface="宋体" pitchFamily="2" charset="-122"/>
            </a:endParaRPr>
          </a:p>
        </p:txBody>
      </p:sp>
      <p:sp>
        <p:nvSpPr>
          <p:cNvPr id="13" name="矩形 12">
            <a:hlinkClick r:id="rId2" action="ppaction://hlinksldjump"/>
          </p:cNvPr>
          <p:cNvSpPr/>
          <p:nvPr/>
        </p:nvSpPr>
        <p:spPr>
          <a:xfrm>
            <a:off x="539552" y="2564904"/>
            <a:ext cx="6264696" cy="360040"/>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3" action="ppaction://hlinksldjump"/>
          </p:cNvPr>
          <p:cNvSpPr/>
          <p:nvPr/>
        </p:nvSpPr>
        <p:spPr>
          <a:xfrm>
            <a:off x="6876256" y="2636912"/>
            <a:ext cx="1656184" cy="360040"/>
          </a:xfrm>
          <a:prstGeom prst="rect">
            <a:avLst/>
          </a:prstGeom>
          <a:solidFill>
            <a:srgbClr val="0C9CD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Picture 10" descr="C:\Users\CC\Desktop\链接.png">
            <a:hlinkClick r:id="rId4" action="ppaction://hlinkfile"/>
          </p:cNvPr>
          <p:cNvPicPr>
            <a:picLocks noChangeAspect="1" noChangeArrowheads="1"/>
          </p:cNvPicPr>
          <p:nvPr/>
        </p:nvPicPr>
        <p:blipFill>
          <a:blip r:embed="rId5" cstate="print"/>
          <a:srcRect/>
          <a:stretch>
            <a:fillRect/>
          </a:stretch>
        </p:blipFill>
        <p:spPr bwMode="auto">
          <a:xfrm>
            <a:off x="1547664" y="1078276"/>
            <a:ext cx="363921" cy="345725"/>
          </a:xfrm>
          <a:prstGeom prst="rect">
            <a:avLst/>
          </a:prstGeom>
          <a:noFill/>
        </p:spPr>
      </p:pic>
      <p:pic>
        <p:nvPicPr>
          <p:cNvPr id="22" name="图片 21"/>
          <p:cNvPicPr>
            <a:picLocks noChangeAspect="1"/>
          </p:cNvPicPr>
          <p:nvPr/>
        </p:nvPicPr>
        <p:blipFill>
          <a:blip r:embed="rId6" cstate="print"/>
          <a:stretch>
            <a:fillRect/>
          </a:stretch>
        </p:blipFill>
        <p:spPr>
          <a:xfrm>
            <a:off x="2940050" y="1886585"/>
            <a:ext cx="3272790" cy="374269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slide(fromRight)">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marL="357188" lvl="0" indent="-357188" eaLnBrk="0" hangingPunct="0">
              <a:lnSpc>
                <a:spcPct val="120000"/>
              </a:lnSpc>
            </a:pPr>
            <a:r>
              <a:rPr lang="en-US" altLang="zh-CN" sz="2800" dirty="0" smtClean="0">
                <a:solidFill>
                  <a:srgbClr val="333333"/>
                </a:solidFill>
                <a:latin typeface="Arial" pitchFamily="34" charset="0"/>
                <a:cs typeface="Arial" pitchFamily="34" charset="0"/>
              </a:rPr>
              <a:t>7. </a:t>
            </a:r>
            <a:r>
              <a:rPr lang="en-US" altLang="zh-CN" sz="2800" dirty="0" smtClean="0">
                <a:solidFill>
                  <a:srgbClr val="F79646"/>
                </a:solidFill>
                <a:latin typeface="Arial" pitchFamily="34" charset="0"/>
                <a:cs typeface="Arial" pitchFamily="34" charset="0"/>
              </a:rPr>
              <a:t>donate</a:t>
            </a:r>
            <a:r>
              <a:rPr lang="en-US" altLang="zh-CN" sz="2800" i="1" dirty="0" smtClean="0">
                <a:solidFill>
                  <a:srgbClr val="333333"/>
                </a:solidFill>
                <a:latin typeface="Arial" pitchFamily="34" charset="0"/>
                <a:cs typeface="Arial" pitchFamily="34" charset="0"/>
              </a:rPr>
              <a:t> </a:t>
            </a:r>
            <a:r>
              <a:rPr lang="en-US" altLang="zh-CN" sz="2800" dirty="0" smtClean="0">
                <a:solidFill>
                  <a:srgbClr val="333333"/>
                </a:solidFill>
                <a:latin typeface="Arial" pitchFamily="34" charset="0"/>
                <a:cs typeface="Arial" pitchFamily="34" charset="0"/>
              </a:rPr>
              <a:t>(Para. 2): </a:t>
            </a:r>
            <a:r>
              <a:rPr lang="en-US" altLang="zh-CN" sz="2800" i="1" dirty="0" smtClean="0">
                <a:solidFill>
                  <a:srgbClr val="333333"/>
                </a:solidFill>
                <a:latin typeface="Arial" pitchFamily="34" charset="0"/>
                <a:cs typeface="Arial" pitchFamily="34" charset="0"/>
              </a:rPr>
              <a:t>v</a:t>
            </a:r>
            <a:r>
              <a:rPr lang="en-US" altLang="zh-CN" sz="2800" dirty="0" smtClean="0">
                <a:solidFill>
                  <a:srgbClr val="333333"/>
                </a:solidFill>
                <a:latin typeface="Arial" pitchFamily="34" charset="0"/>
                <a:cs typeface="Arial" pitchFamily="34" charset="0"/>
              </a:rPr>
              <a:t>. to give money, food, clothes, etc. to sb./sth., especially a charity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2" name="TextBox 11"/>
          <p:cNvSpPr txBox="1"/>
          <p:nvPr/>
        </p:nvSpPr>
        <p:spPr>
          <a:xfrm>
            <a:off x="971600" y="3717032"/>
            <a:ext cx="8104578" cy="609398"/>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He frequently </a:t>
            </a:r>
            <a:r>
              <a:rPr lang="en-US" altLang="zh-CN" sz="2800" dirty="0" smtClean="0">
                <a:solidFill>
                  <a:srgbClr val="F79646"/>
                </a:solidFill>
                <a:latin typeface="Arial" pitchFamily="34" charset="0"/>
                <a:cs typeface="Arial" pitchFamily="34" charset="0"/>
              </a:rPr>
              <a:t>donates</a:t>
            </a:r>
            <a:r>
              <a:rPr lang="en-US" altLang="zh-CN" sz="2800" dirty="0" smtClean="0">
                <a:solidFill>
                  <a:srgbClr val="333333"/>
                </a:solidFill>
                <a:latin typeface="Arial" pitchFamily="34" charset="0"/>
                <a:cs typeface="Arial" pitchFamily="34" charset="0"/>
              </a:rPr>
              <a:t> large sums to charity.</a:t>
            </a:r>
          </a:p>
        </p:txBody>
      </p:sp>
      <p:sp>
        <p:nvSpPr>
          <p:cNvPr id="14" name="TextBox 13"/>
          <p:cNvSpPr txBox="1"/>
          <p:nvPr/>
        </p:nvSpPr>
        <p:spPr>
          <a:xfrm>
            <a:off x="107504" y="3121804"/>
            <a:ext cx="8104578" cy="523220"/>
          </a:xfrm>
          <a:prstGeom prst="rect">
            <a:avLst/>
          </a:prstGeom>
          <a:noFill/>
        </p:spPr>
        <p:txBody>
          <a:bodyPr wrap="square" rtlCol="0">
            <a:spAutoFit/>
          </a:bodyPr>
          <a:lstStyle/>
          <a:p>
            <a:pPr lvl="0" indent="361950" eaLnBrk="0" hangingPunct="0"/>
            <a:r>
              <a:rPr lang="zh-CN" altLang="en-US" sz="2800" dirty="0" smtClean="0">
                <a:latin typeface="Times New Roman" pitchFamily="18" charset="0"/>
                <a:cs typeface="Times New Roman" pitchFamily="18" charset="0"/>
              </a:rPr>
              <a:t>他经常向</a:t>
            </a:r>
            <a:r>
              <a:rPr lang="zh-CN" altLang="zh-CN" sz="2800" dirty="0" smtClean="0"/>
              <a:t>慈善事业</a:t>
            </a:r>
            <a:r>
              <a:rPr lang="zh-CN" altLang="en-US" sz="2800" dirty="0" smtClean="0">
                <a:latin typeface="Times New Roman" pitchFamily="18" charset="0"/>
                <a:cs typeface="Times New Roman" pitchFamily="18" charset="0"/>
              </a:rPr>
              <a:t>大笔捐款。</a:t>
            </a:r>
          </a:p>
        </p:txBody>
      </p:sp>
      <p:sp>
        <p:nvSpPr>
          <p:cNvPr id="15" name="TextBox 14"/>
          <p:cNvSpPr txBox="1"/>
          <p:nvPr/>
        </p:nvSpPr>
        <p:spPr>
          <a:xfrm>
            <a:off x="539388" y="1942498"/>
            <a:ext cx="8104578"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We </a:t>
            </a:r>
            <a:r>
              <a:rPr lang="en-US" altLang="zh-CN" sz="2800" dirty="0" smtClean="0">
                <a:solidFill>
                  <a:srgbClr val="F79646"/>
                </a:solidFill>
                <a:latin typeface="Arial" pitchFamily="34" charset="0"/>
                <a:cs typeface="Arial" pitchFamily="34" charset="0"/>
              </a:rPr>
              <a:t>donate</a:t>
            </a:r>
            <a:r>
              <a:rPr lang="en-US" altLang="zh-CN" sz="2800" dirty="0" smtClean="0">
                <a:solidFill>
                  <a:srgbClr val="333333"/>
                </a:solidFill>
                <a:latin typeface="Arial" pitchFamily="34" charset="0"/>
                <a:cs typeface="Arial" pitchFamily="34" charset="0"/>
              </a:rPr>
              <a:t> our money in order to help her to return school.</a:t>
            </a: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C:\Users\CC\Desktop\图片1.png"/>
          <p:cNvPicPr>
            <a:picLocks noChangeAspect="1" noChangeArrowheads="1"/>
          </p:cNvPicPr>
          <p:nvPr/>
        </p:nvPicPr>
        <p:blipFill>
          <a:blip r:embed="rId3" cstate="print"/>
          <a:srcRect/>
          <a:stretch>
            <a:fillRect/>
          </a:stretch>
        </p:blipFill>
        <p:spPr bwMode="auto">
          <a:xfrm>
            <a:off x="518825" y="3840321"/>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Left)">
                                      <p:cBhvr>
                                        <p:cTn id="20" dur="500"/>
                                        <p:tgtEl>
                                          <p:spTgt spid="12"/>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2" grpId="0"/>
      <p:bldP spid="14" grpId="0"/>
      <p:bldP spid="15" grpId="0"/>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F79646"/>
                </a:solidFill>
                <a:latin typeface="Arial" pitchFamily="34" charset="0"/>
                <a:cs typeface="Arial" pitchFamily="34" charset="0"/>
                <a:sym typeface="+mn-ea"/>
              </a:rPr>
              <a:t>donation:</a:t>
            </a:r>
            <a:r>
              <a:rPr lang="en-US" altLang="zh-CN" sz="2800" dirty="0" smtClean="0">
                <a:solidFill>
                  <a:srgbClr val="333333"/>
                </a:solidFill>
                <a:latin typeface="Arial" pitchFamily="34" charset="0"/>
                <a:cs typeface="Arial" pitchFamily="34" charset="0"/>
                <a:sym typeface="+mn-ea"/>
              </a:rPr>
              <a:t> </a:t>
            </a:r>
            <a:r>
              <a:rPr lang="en-US" altLang="zh-CN" sz="2800" i="1" dirty="0" smtClean="0">
                <a:solidFill>
                  <a:srgbClr val="333333"/>
                </a:solidFill>
                <a:latin typeface="Arial" pitchFamily="34" charset="0"/>
                <a:cs typeface="Arial" pitchFamily="34" charset="0"/>
                <a:sym typeface="+mn-ea"/>
              </a:rPr>
              <a:t>n</a:t>
            </a:r>
            <a:r>
              <a:rPr lang="en-US" altLang="zh-CN" sz="2800" dirty="0" smtClean="0">
                <a:solidFill>
                  <a:srgbClr val="333333"/>
                </a:solidFill>
                <a:latin typeface="Arial" pitchFamily="34" charset="0"/>
                <a:cs typeface="Arial" pitchFamily="34" charset="0"/>
                <a:sym typeface="+mn-ea"/>
              </a:rPr>
              <a:t>. a voluntary gift (as of money or service or ideas) made to some worthwhile cause</a:t>
            </a:r>
            <a:endParaRPr lang="en-US" altLang="zh-CN" sz="2800" dirty="0" smtClean="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2" name="TextBox 11"/>
          <p:cNvSpPr txBox="1"/>
          <p:nvPr/>
        </p:nvSpPr>
        <p:spPr>
          <a:xfrm>
            <a:off x="539388" y="1952109"/>
            <a:ext cx="8104578" cy="609398"/>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sym typeface="+mn-ea"/>
              </a:rPr>
              <a:t>Employees make regular </a:t>
            </a:r>
            <a:r>
              <a:rPr lang="en-US" altLang="zh-CN" sz="2800" dirty="0" smtClean="0">
                <a:solidFill>
                  <a:srgbClr val="F79646"/>
                </a:solidFill>
                <a:latin typeface="Arial" pitchFamily="34" charset="0"/>
                <a:cs typeface="Arial" pitchFamily="34" charset="0"/>
                <a:sym typeface="+mn-ea"/>
              </a:rPr>
              <a:t>donations</a:t>
            </a:r>
            <a:r>
              <a:rPr lang="en-US" altLang="zh-CN" sz="2800" dirty="0" smtClean="0">
                <a:solidFill>
                  <a:srgbClr val="333333"/>
                </a:solidFill>
                <a:latin typeface="Arial" pitchFamily="34" charset="0"/>
                <a:cs typeface="Arial" pitchFamily="34" charset="0"/>
                <a:sym typeface="+mn-ea"/>
              </a:rPr>
              <a:t> to charity.</a:t>
            </a:r>
            <a:endParaRPr lang="en-US" altLang="zh-CN" sz="2800" dirty="0" smtClean="0">
              <a:solidFill>
                <a:srgbClr val="333333"/>
              </a:solidFill>
              <a:latin typeface="Arial" pitchFamily="34" charset="0"/>
              <a:cs typeface="Arial" pitchFamily="34" charset="0"/>
            </a:endParaRPr>
          </a:p>
        </p:txBody>
      </p:sp>
      <p:sp>
        <p:nvSpPr>
          <p:cNvPr id="14" name="TextBox 13"/>
          <p:cNvSpPr txBox="1"/>
          <p:nvPr/>
        </p:nvSpPr>
        <p:spPr>
          <a:xfrm>
            <a:off x="539388" y="2636912"/>
            <a:ext cx="8104578" cy="1126462"/>
          </a:xfrm>
          <a:prstGeom prst="rect">
            <a:avLst/>
          </a:prstGeom>
          <a:noFill/>
        </p:spPr>
        <p:txBody>
          <a:bodyPr wrap="square" rtlCol="0">
            <a:spAutoFit/>
          </a:bodyPr>
          <a:lstStyle/>
          <a:p>
            <a:pPr lvl="0" eaLnBrk="0" hangingPunct="0">
              <a:lnSpc>
                <a:spcPct val="120000"/>
              </a:lnSpc>
              <a:buFont typeface="Wingdings" charset="0"/>
            </a:pPr>
            <a:r>
              <a:rPr lang="en-US" altLang="zh-CN" sz="2800" dirty="0" smtClean="0">
                <a:solidFill>
                  <a:srgbClr val="333333"/>
                </a:solidFill>
                <a:latin typeface="Arial" pitchFamily="34" charset="0"/>
                <a:cs typeface="Arial" pitchFamily="34" charset="0"/>
                <a:sym typeface="+mn-ea"/>
              </a:rPr>
              <a:t>The </a:t>
            </a:r>
            <a:r>
              <a:rPr lang="en-US" altLang="zh-CN" sz="2800" dirty="0" smtClean="0">
                <a:solidFill>
                  <a:srgbClr val="F79646"/>
                </a:solidFill>
                <a:latin typeface="Arial" pitchFamily="34" charset="0"/>
                <a:cs typeface="Arial" pitchFamily="34" charset="0"/>
                <a:sym typeface="+mn-ea"/>
              </a:rPr>
              <a:t>donation</a:t>
            </a:r>
            <a:r>
              <a:rPr lang="en-US" altLang="zh-CN" sz="2800" dirty="0" smtClean="0">
                <a:solidFill>
                  <a:srgbClr val="333333"/>
                </a:solidFill>
                <a:latin typeface="Arial" pitchFamily="34" charset="0"/>
                <a:cs typeface="Arial" pitchFamily="34" charset="0"/>
                <a:sym typeface="+mn-ea"/>
              </a:rPr>
              <a:t> will be the largest ever to the management school by one of its graduates. </a:t>
            </a:r>
            <a:endParaRPr lang="zh-CN" altLang="en-US" sz="2800" dirty="0" smtClean="0">
              <a:solidFill>
                <a:srgbClr val="333333"/>
              </a:solidFill>
              <a:latin typeface="Arial" pitchFamily="34" charset="0"/>
              <a:cs typeface="Arial" pitchFamily="34" charset="0"/>
            </a:endParaRPr>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par>
                                <p:cTn id="13" presetID="1" presetClass="exit"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2" grpId="0"/>
      <p:bldP spid="14" grpId="0"/>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529923"/>
          </a:xfrm>
          <a:prstGeom prst="rect">
            <a:avLst/>
          </a:prstGeom>
          <a:noFill/>
        </p:spPr>
        <p:txBody>
          <a:bodyPr wrap="square" rtlCol="0">
            <a:spAutoFit/>
          </a:bodyPr>
          <a:lstStyle/>
          <a:p>
            <a:pPr marL="357188" lvl="0" indent="-357188" algn="just" eaLnBrk="0" hangingPunct="0">
              <a:lnSpc>
                <a:spcPct val="110000"/>
              </a:lnSpc>
            </a:pPr>
            <a:r>
              <a:rPr lang="en-US" altLang="zh-CN" sz="2400" dirty="0" smtClean="0">
                <a:solidFill>
                  <a:srgbClr val="333333"/>
                </a:solidFill>
                <a:latin typeface="Arial" pitchFamily="34" charset="0"/>
                <a:cs typeface="Arial" pitchFamily="34" charset="0"/>
              </a:rPr>
              <a:t>8. These men and women are not rich, or privileged, or talented, or disadvantaged, or indeed special in any way at all — except in their commitment to doing something that will not benefit them personally, but which contributes to the happiness and well-being of others. (Para. 3)</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284984"/>
            <a:ext cx="8104578" cy="494751"/>
          </a:xfrm>
          <a:prstGeom prst="rect">
            <a:avLst/>
          </a:prstGeom>
          <a:noFill/>
        </p:spPr>
        <p:txBody>
          <a:bodyPr wrap="square" rtlCol="0">
            <a:spAutoFit/>
          </a:bodyPr>
          <a:lstStyle/>
          <a:p>
            <a:pPr marL="342900" lvl="0" indent="-342900" eaLnBrk="0" fontAlgn="base" hangingPunct="0">
              <a:lnSpc>
                <a:spcPct val="120000"/>
              </a:lnSpc>
              <a:spcBef>
                <a:spcPts val="2000"/>
              </a:spcBef>
              <a:spcAft>
                <a:spcPct val="0"/>
              </a:spcAft>
              <a:buClr>
                <a:schemeClr val="accent1"/>
              </a:buClr>
              <a:buSzPct val="90000"/>
              <a:defRPr/>
            </a:pPr>
            <a:r>
              <a:rPr kumimoji="1" lang="en-US" altLang="zh-CN" sz="2400" b="1" dirty="0" smtClean="0">
                <a:solidFill>
                  <a:srgbClr val="0C9CDB"/>
                </a:solidFill>
                <a:latin typeface="Arial" pitchFamily="34" charset="0"/>
                <a:ea typeface="宋体" charset="0"/>
                <a:cs typeface="Arial" pitchFamily="34" charset="0"/>
              </a:rPr>
              <a:t>[Paraphrase]:</a:t>
            </a:r>
          </a:p>
        </p:txBody>
      </p:sp>
      <p:sp>
        <p:nvSpPr>
          <p:cNvPr id="10" name="TextBox 9"/>
          <p:cNvSpPr txBox="1"/>
          <p:nvPr/>
        </p:nvSpPr>
        <p:spPr>
          <a:xfrm>
            <a:off x="539388" y="3810944"/>
            <a:ext cx="8104578" cy="2498376"/>
          </a:xfrm>
          <a:prstGeom prst="rect">
            <a:avLst/>
          </a:prstGeom>
          <a:noFill/>
        </p:spPr>
        <p:txBody>
          <a:bodyPr wrap="square" rtlCol="0">
            <a:spAutoFit/>
          </a:bodyPr>
          <a:lstStyle/>
          <a:p>
            <a:pPr lvl="0" eaLnBrk="0" hangingPunct="0">
              <a:lnSpc>
                <a:spcPct val="110000"/>
              </a:lnSpc>
            </a:pPr>
            <a:r>
              <a:rPr lang="en-US" altLang="zh-CN" sz="2400" dirty="0" smtClean="0">
                <a:solidFill>
                  <a:srgbClr val="0C9CDB"/>
                </a:solidFill>
                <a:latin typeface="Arial" pitchFamily="34" charset="0"/>
                <a:cs typeface="Arial" pitchFamily="34" charset="0"/>
              </a:rPr>
              <a:t>The volunteers are not special. They are not rich, or  </a:t>
            </a:r>
          </a:p>
          <a:p>
            <a:pPr lvl="0" eaLnBrk="0" hangingPunct="0">
              <a:lnSpc>
                <a:spcPct val="110000"/>
              </a:lnSpc>
            </a:pPr>
            <a:r>
              <a:rPr lang="en-US" altLang="zh-CN" sz="2400" dirty="0" smtClean="0">
                <a:solidFill>
                  <a:srgbClr val="0C9CDB"/>
                </a:solidFill>
                <a:latin typeface="Arial" pitchFamily="34" charset="0"/>
                <a:cs typeface="Arial" pitchFamily="34" charset="0"/>
              </a:rPr>
              <a:t>having any opportunity that most others don’t have, or talented, or poor or needy. But they are special in that they devote themselves to voluntary services, which will not benefit themselves but will help improve the health and happiness of others.</a:t>
            </a:r>
          </a:p>
        </p:txBody>
      </p:sp>
      <p:sp>
        <p:nvSpPr>
          <p:cNvPr id="12" name="矩形 11">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Left)">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10" grpId="0"/>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2529923"/>
          </a:xfrm>
          <a:prstGeom prst="rect">
            <a:avLst/>
          </a:prstGeom>
          <a:noFill/>
        </p:spPr>
        <p:txBody>
          <a:bodyPr wrap="square" rtlCol="0">
            <a:spAutoFit/>
          </a:bodyPr>
          <a:lstStyle/>
          <a:p>
            <a:pPr marL="357188" lvl="0" indent="-357188" algn="just" eaLnBrk="0" hangingPunct="0">
              <a:lnSpc>
                <a:spcPct val="110000"/>
              </a:lnSpc>
            </a:pPr>
            <a:r>
              <a:rPr lang="en-US" altLang="zh-CN" sz="2400" dirty="0" smtClean="0">
                <a:solidFill>
                  <a:srgbClr val="333333"/>
                </a:solidFill>
                <a:latin typeface="Arial" pitchFamily="34" charset="0"/>
                <a:cs typeface="Arial" pitchFamily="34" charset="0"/>
              </a:rPr>
              <a:t>8. These men and women are not rich, or privileged, or talented, or disadvantaged, or indeed special in any way at all — except in their commitment to doing something that will not benefit them personally, but which contributes to the happiness and well-being of others. (Para. 3)</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284984"/>
            <a:ext cx="8104578" cy="494751"/>
          </a:xfrm>
          <a:prstGeom prst="rect">
            <a:avLst/>
          </a:prstGeom>
          <a:noFill/>
        </p:spPr>
        <p:txBody>
          <a:bodyPr wrap="square" rtlCol="0">
            <a:spAutoFit/>
          </a:bodyPr>
          <a:lstStyle/>
          <a:p>
            <a:pPr marL="342900" lvl="0" indent="-342900" eaLnBrk="0" fontAlgn="base" hangingPunct="0">
              <a:lnSpc>
                <a:spcPct val="120000"/>
              </a:lnSpc>
              <a:spcBef>
                <a:spcPts val="2000"/>
              </a:spcBef>
              <a:spcAft>
                <a:spcPct val="0"/>
              </a:spcAft>
              <a:buClr>
                <a:schemeClr val="accent1"/>
              </a:buClr>
              <a:buSzPct val="90000"/>
              <a:defRPr/>
            </a:pPr>
            <a:r>
              <a:rPr kumimoji="1" lang="en-US" altLang="zh-CN" sz="2400" b="1" dirty="0" smtClean="0">
                <a:solidFill>
                  <a:srgbClr val="0C9CDB"/>
                </a:solidFill>
                <a:latin typeface="Arial" pitchFamily="34" charset="0"/>
                <a:ea typeface="宋体" charset="0"/>
                <a:cs typeface="Arial" pitchFamily="34" charset="0"/>
              </a:rPr>
              <a:t>[</a:t>
            </a:r>
            <a:r>
              <a:rPr lang="en-US" altLang="zh-CN" sz="2400" b="1" dirty="0" smtClean="0">
                <a:solidFill>
                  <a:srgbClr val="0C9CDB"/>
                </a:solidFill>
                <a:latin typeface="Arial" pitchFamily="34" charset="0"/>
                <a:cs typeface="Arial" pitchFamily="34" charset="0"/>
              </a:rPr>
              <a:t>Translation</a:t>
            </a:r>
            <a:r>
              <a:rPr kumimoji="1" lang="en-US" altLang="zh-CN" sz="2400" b="1" dirty="0" smtClean="0">
                <a:solidFill>
                  <a:srgbClr val="0C9CDB"/>
                </a:solidFill>
                <a:latin typeface="Arial" pitchFamily="34" charset="0"/>
                <a:ea typeface="宋体" charset="0"/>
                <a:cs typeface="Arial" pitchFamily="34" charset="0"/>
              </a:rPr>
              <a:t>]:</a:t>
            </a:r>
          </a:p>
        </p:txBody>
      </p:sp>
      <p:sp>
        <p:nvSpPr>
          <p:cNvPr id="10" name="TextBox 9"/>
          <p:cNvSpPr txBox="1"/>
          <p:nvPr/>
        </p:nvSpPr>
        <p:spPr>
          <a:xfrm>
            <a:off x="539388" y="3810944"/>
            <a:ext cx="8104578" cy="1682577"/>
          </a:xfrm>
          <a:prstGeom prst="rect">
            <a:avLst/>
          </a:prstGeom>
          <a:noFill/>
        </p:spPr>
        <p:txBody>
          <a:bodyPr wrap="square" rtlCol="0">
            <a:spAutoFit/>
          </a:bodyPr>
          <a:lstStyle/>
          <a:p>
            <a:pPr lvl="0" eaLnBrk="0" hangingPunct="0">
              <a:lnSpc>
                <a:spcPct val="110000"/>
              </a:lnSpc>
            </a:pPr>
            <a:r>
              <a:rPr lang="zh-CN" altLang="en-US" sz="2400" dirty="0" smtClean="0">
                <a:latin typeface="Times New Roman" pitchFamily="18" charset="0"/>
              </a:rPr>
              <a:t>志愿者中有男有女，他们可能并不富裕，也非条件优越、天赋异禀，亦非处于某种弱势，确实没有异于常人之处。但他们有着共同的奉献精神，不为自我，而要为他人创造快乐福祉。</a:t>
            </a:r>
            <a:endParaRPr lang="en-US" altLang="zh-CN" sz="2400" dirty="0" smtClean="0">
              <a:solidFill>
                <a:srgbClr val="0C9CDB"/>
              </a:solidFill>
              <a:latin typeface="Arial" pitchFamily="34" charset="0"/>
              <a:cs typeface="Arial" pitchFamily="34" charset="0"/>
            </a:endParaRPr>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lide(fromLeft)">
                                      <p:cBhvr>
                                        <p:cTn id="13" dur="500"/>
                                        <p:tgtEl>
                                          <p:spTgt spid="10"/>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10" grpId="0"/>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539388" y="720000"/>
            <a:ext cx="8104578" cy="1421928"/>
          </a:xfrm>
          <a:prstGeom prst="rect">
            <a:avLst/>
          </a:prstGeom>
          <a:noFill/>
        </p:spPr>
        <p:txBody>
          <a:bodyPr wrap="square" rtlCol="0">
            <a:spAutoFit/>
          </a:bodyPr>
          <a:lstStyle/>
          <a:p>
            <a:pPr marL="361950" lvl="0" indent="-361950" eaLnBrk="0" hangingPunct="0">
              <a:lnSpc>
                <a:spcPct val="120000"/>
              </a:lnSpc>
            </a:pPr>
            <a:r>
              <a:rPr lang="en-US" altLang="zh-CN" sz="2400" dirty="0" smtClean="0">
                <a:solidFill>
                  <a:srgbClr val="333333"/>
                </a:solidFill>
                <a:latin typeface="Arial" pitchFamily="34" charset="0"/>
                <a:cs typeface="Arial" pitchFamily="34" charset="0"/>
              </a:rPr>
              <a:t>9. </a:t>
            </a:r>
            <a:r>
              <a:rPr lang="en-US" altLang="zh-CN" sz="2400" dirty="0" smtClean="0">
                <a:solidFill>
                  <a:srgbClr val="F79646"/>
                </a:solidFill>
                <a:latin typeface="Arial" pitchFamily="34" charset="0"/>
                <a:cs typeface="Arial" pitchFamily="34" charset="0"/>
              </a:rPr>
              <a:t>disadvantaged</a:t>
            </a:r>
            <a:r>
              <a:rPr lang="en-US" altLang="zh-CN" sz="2400" dirty="0" smtClean="0">
                <a:solidFill>
                  <a:srgbClr val="333333"/>
                </a:solidFill>
                <a:latin typeface="Arial" pitchFamily="34" charset="0"/>
                <a:cs typeface="Arial" pitchFamily="34" charset="0"/>
              </a:rPr>
              <a:t> (Para. 3): </a:t>
            </a:r>
            <a:r>
              <a:rPr lang="en-US" altLang="zh-CN" sz="2400" i="1" dirty="0" smtClean="0">
                <a:solidFill>
                  <a:srgbClr val="333333"/>
                </a:solidFill>
                <a:latin typeface="Arial" pitchFamily="34" charset="0"/>
                <a:cs typeface="Arial" pitchFamily="34" charset="0"/>
              </a:rPr>
              <a:t>a</a:t>
            </a:r>
            <a:r>
              <a:rPr lang="en-US" altLang="zh-CN" sz="2400" dirty="0" smtClean="0">
                <a:solidFill>
                  <a:srgbClr val="333333"/>
                </a:solidFill>
                <a:latin typeface="Arial" pitchFamily="34" charset="0"/>
                <a:cs typeface="Arial" pitchFamily="34" charset="0"/>
              </a:rPr>
              <a:t>. not having the things, such as education, or enough money, that people need in order to succeed in life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1003926" y="3861048"/>
            <a:ext cx="8104578" cy="978729"/>
          </a:xfrm>
          <a:prstGeom prst="rect">
            <a:avLst/>
          </a:prstGeom>
          <a:noFill/>
        </p:spPr>
        <p:txBody>
          <a:bodyPr wrap="square" rtlCol="0">
            <a:spAutoFit/>
          </a:bodyPr>
          <a:lstStyle/>
          <a:p>
            <a:pPr lvl="0" eaLnBrk="0" hangingPunct="0">
              <a:lnSpc>
                <a:spcPct val="120000"/>
              </a:lnSpc>
            </a:pPr>
            <a:r>
              <a:rPr lang="en-US" altLang="zh-CN" sz="2400" dirty="0" smtClean="0">
                <a:solidFill>
                  <a:srgbClr val="333333"/>
                </a:solidFill>
                <a:latin typeface="Arial" pitchFamily="34" charset="0"/>
                <a:cs typeface="Arial" pitchFamily="34" charset="0"/>
              </a:rPr>
              <a:t>Special employment assistance should be given to members of </a:t>
            </a:r>
            <a:r>
              <a:rPr lang="en-US" altLang="zh-CN" sz="2400" dirty="0" smtClean="0">
                <a:solidFill>
                  <a:srgbClr val="F79646"/>
                </a:solidFill>
                <a:latin typeface="Arial" pitchFamily="34" charset="0"/>
                <a:cs typeface="Arial" pitchFamily="34" charset="0"/>
              </a:rPr>
              <a:t>disadvantaged</a:t>
            </a:r>
            <a:r>
              <a:rPr lang="en-US" altLang="zh-CN" sz="2400" dirty="0" smtClean="0">
                <a:solidFill>
                  <a:srgbClr val="333333"/>
                </a:solidFill>
                <a:latin typeface="Arial" pitchFamily="34" charset="0"/>
                <a:cs typeface="Arial" pitchFamily="34" charset="0"/>
              </a:rPr>
              <a:t> groups.</a:t>
            </a:r>
          </a:p>
        </p:txBody>
      </p:sp>
      <p:sp>
        <p:nvSpPr>
          <p:cNvPr id="8" name="TextBox 7"/>
          <p:cNvSpPr txBox="1"/>
          <p:nvPr/>
        </p:nvSpPr>
        <p:spPr>
          <a:xfrm>
            <a:off x="211838" y="3211131"/>
            <a:ext cx="8104578" cy="461665"/>
          </a:xfrm>
          <a:prstGeom prst="rect">
            <a:avLst/>
          </a:prstGeom>
          <a:noFill/>
        </p:spPr>
        <p:txBody>
          <a:bodyPr wrap="square" rtlCol="0">
            <a:spAutoFit/>
          </a:bodyPr>
          <a:lstStyle/>
          <a:p>
            <a:pPr lvl="0" indent="361950" eaLnBrk="0" hangingPunct="0"/>
            <a:r>
              <a:rPr lang="zh-CN" altLang="en-US" sz="2400" dirty="0" smtClean="0">
                <a:latin typeface="Times New Roman" pitchFamily="18" charset="0"/>
              </a:rPr>
              <a:t>对弱势群体应给予特殊的就业援助。</a:t>
            </a:r>
          </a:p>
        </p:txBody>
      </p:sp>
      <p:sp>
        <p:nvSpPr>
          <p:cNvPr id="11" name="TextBox 10"/>
          <p:cNvSpPr txBox="1"/>
          <p:nvPr/>
        </p:nvSpPr>
        <p:spPr>
          <a:xfrm>
            <a:off x="611396" y="2162239"/>
            <a:ext cx="8104578" cy="978729"/>
          </a:xfrm>
          <a:prstGeom prst="rect">
            <a:avLst/>
          </a:prstGeom>
          <a:noFill/>
        </p:spPr>
        <p:txBody>
          <a:bodyPr wrap="square" rtlCol="0">
            <a:spAutoFit/>
          </a:bodyPr>
          <a:lstStyle/>
          <a:p>
            <a:pPr lvl="0" eaLnBrk="0" hangingPunct="0">
              <a:lnSpc>
                <a:spcPct val="120000"/>
              </a:lnSpc>
            </a:pPr>
            <a:r>
              <a:rPr lang="en-US" altLang="zh-CN" sz="2400" dirty="0" smtClean="0">
                <a:solidFill>
                  <a:srgbClr val="333333"/>
                </a:solidFill>
                <a:latin typeface="Arial" pitchFamily="34" charset="0"/>
                <a:cs typeface="Arial" pitchFamily="34" charset="0"/>
              </a:rPr>
              <a:t>A comprehensive social security system is especially meaningful for the </a:t>
            </a:r>
            <a:r>
              <a:rPr lang="en-US" altLang="zh-CN" sz="2400" dirty="0" smtClean="0">
                <a:solidFill>
                  <a:srgbClr val="F79646"/>
                </a:solidFill>
                <a:latin typeface="Arial" pitchFamily="34" charset="0"/>
                <a:cs typeface="Arial" pitchFamily="34" charset="0"/>
              </a:rPr>
              <a:t>disadvantaged</a:t>
            </a:r>
            <a:r>
              <a:rPr lang="en-US" altLang="zh-CN" sz="2400" dirty="0" smtClean="0">
                <a:solidFill>
                  <a:srgbClr val="333333"/>
                </a:solidFill>
                <a:latin typeface="Arial" pitchFamily="34" charset="0"/>
                <a:cs typeface="Arial" pitchFamily="34" charset="0"/>
              </a:rPr>
              <a:t> families.</a:t>
            </a:r>
          </a:p>
        </p:txBody>
      </p:sp>
      <p:pic>
        <p:nvPicPr>
          <p:cNvPr id="9" name="Picture 2" descr="C:\Users\CC\Desktop\图片1.png"/>
          <p:cNvPicPr>
            <a:picLocks noChangeAspect="1" noChangeArrowheads="1"/>
          </p:cNvPicPr>
          <p:nvPr/>
        </p:nvPicPr>
        <p:blipFill>
          <a:blip r:embed="rId2" cstate="print"/>
          <a:srcRect/>
          <a:stretch>
            <a:fillRect/>
          </a:stretch>
        </p:blipFill>
        <p:spPr bwMode="auto">
          <a:xfrm>
            <a:off x="572042" y="3984337"/>
            <a:ext cx="452775" cy="452775"/>
          </a:xfrm>
          <a:prstGeom prst="rect">
            <a:avLst/>
          </a:prstGeom>
          <a:noFill/>
        </p:spPr>
      </p:pic>
      <p:sp>
        <p:nvSpPr>
          <p:cNvPr id="10" name="矩形 9">
            <a:hlinkClick r:id="rId3"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8" grpId="0" animBg="1"/>
      <p:bldP spid="7" grpId="0"/>
      <p:bldP spid="8"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78729"/>
          </a:xfrm>
          <a:prstGeom prst="rect">
            <a:avLst/>
          </a:prstGeom>
          <a:noFill/>
        </p:spPr>
        <p:txBody>
          <a:bodyPr wrap="square" rtlCol="0">
            <a:spAutoFit/>
          </a:bodyPr>
          <a:lstStyle/>
          <a:p>
            <a:pPr marL="449263" lvl="0" indent="-449263" eaLnBrk="0" hangingPunct="0">
              <a:lnSpc>
                <a:spcPct val="120000"/>
              </a:lnSpc>
            </a:pPr>
            <a:r>
              <a:rPr lang="en-US" altLang="zh-CN" sz="2400" dirty="0" smtClean="0">
                <a:solidFill>
                  <a:srgbClr val="333333"/>
                </a:solidFill>
                <a:latin typeface="Arial" pitchFamily="34" charset="0"/>
                <a:cs typeface="Arial" pitchFamily="34" charset="0"/>
              </a:rPr>
              <a:t>10. </a:t>
            </a:r>
            <a:r>
              <a:rPr lang="en-US" altLang="zh-CN" sz="2400" dirty="0" smtClean="0">
                <a:solidFill>
                  <a:srgbClr val="F79646"/>
                </a:solidFill>
                <a:latin typeface="Arial" pitchFamily="34" charset="0"/>
                <a:cs typeface="Arial" pitchFamily="34" charset="0"/>
              </a:rPr>
              <a:t>commitment</a:t>
            </a:r>
            <a:r>
              <a:rPr lang="en-US" altLang="zh-CN" sz="2400" dirty="0" smtClean="0">
                <a:solidFill>
                  <a:srgbClr val="333333"/>
                </a:solidFill>
                <a:latin typeface="Arial" pitchFamily="34" charset="0"/>
                <a:cs typeface="Arial" pitchFamily="34" charset="0"/>
              </a:rPr>
              <a:t> (Para. 3): </a:t>
            </a:r>
            <a:r>
              <a:rPr lang="en-US" altLang="zh-CN" sz="2400" i="1" dirty="0" smtClean="0">
                <a:solidFill>
                  <a:srgbClr val="333333"/>
                </a:solidFill>
                <a:latin typeface="Arial" pitchFamily="34" charset="0"/>
                <a:cs typeface="Arial" pitchFamily="34" charset="0"/>
              </a:rPr>
              <a:t>n</a:t>
            </a:r>
            <a:r>
              <a:rPr lang="en-US" altLang="zh-CN" sz="2400" dirty="0" smtClean="0">
                <a:solidFill>
                  <a:srgbClr val="333333"/>
                </a:solidFill>
                <a:latin typeface="Arial" pitchFamily="34" charset="0"/>
                <a:cs typeface="Arial" pitchFamily="34" charset="0"/>
              </a:rPr>
              <a:t>. the act of binding yourself (intellectually or emotionally) to a course of action</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1003926" y="3386375"/>
            <a:ext cx="8104578" cy="937949"/>
          </a:xfrm>
          <a:prstGeom prst="rect">
            <a:avLst/>
          </a:prstGeom>
          <a:noFill/>
        </p:spPr>
        <p:txBody>
          <a:bodyPr wrap="square" rtlCol="0">
            <a:spAutoFit/>
          </a:bodyPr>
          <a:lstStyle/>
          <a:p>
            <a:pPr lvl="0" eaLnBrk="0" hangingPunct="0">
              <a:lnSpc>
                <a:spcPct val="120000"/>
              </a:lnSpc>
            </a:pPr>
            <a:r>
              <a:rPr lang="en-US" altLang="zh-CN" sz="2400" dirty="0" smtClean="0">
                <a:solidFill>
                  <a:srgbClr val="333333"/>
                </a:solidFill>
                <a:latin typeface="Arial" pitchFamily="34" charset="0"/>
                <a:cs typeface="Arial" pitchFamily="34" charset="0"/>
              </a:rPr>
              <a:t>We need to get every young person to really get a </a:t>
            </a:r>
          </a:p>
          <a:p>
            <a:pPr lvl="0" eaLnBrk="0" hangingPunct="0">
              <a:lnSpc>
                <a:spcPct val="120000"/>
              </a:lnSpc>
            </a:pPr>
            <a:r>
              <a:rPr lang="en-US" altLang="zh-CN" sz="2400" dirty="0" smtClean="0">
                <a:solidFill>
                  <a:srgbClr val="333333"/>
                </a:solidFill>
                <a:latin typeface="Arial" pitchFamily="34" charset="0"/>
                <a:cs typeface="Arial" pitchFamily="34" charset="0"/>
              </a:rPr>
              <a:t>sense of </a:t>
            </a:r>
            <a:r>
              <a:rPr lang="en-US" altLang="zh-CN" sz="2400" dirty="0" smtClean="0">
                <a:solidFill>
                  <a:srgbClr val="F79646"/>
                </a:solidFill>
                <a:latin typeface="Arial" pitchFamily="34" charset="0"/>
                <a:cs typeface="Arial" pitchFamily="34" charset="0"/>
              </a:rPr>
              <a:t>commitment</a:t>
            </a:r>
            <a:r>
              <a:rPr lang="en-US" altLang="zh-CN" sz="2400" dirty="0" smtClean="0">
                <a:solidFill>
                  <a:srgbClr val="333333"/>
                </a:solidFill>
                <a:latin typeface="Arial" pitchFamily="34" charset="0"/>
                <a:cs typeface="Arial" pitchFamily="34" charset="0"/>
              </a:rPr>
              <a:t> and to work hard.</a:t>
            </a:r>
          </a:p>
        </p:txBody>
      </p:sp>
      <p:sp>
        <p:nvSpPr>
          <p:cNvPr id="8" name="TextBox 7"/>
          <p:cNvSpPr txBox="1"/>
          <p:nvPr/>
        </p:nvSpPr>
        <p:spPr>
          <a:xfrm>
            <a:off x="179348" y="2852936"/>
            <a:ext cx="8281084" cy="461665"/>
          </a:xfrm>
          <a:prstGeom prst="rect">
            <a:avLst/>
          </a:prstGeom>
          <a:noFill/>
        </p:spPr>
        <p:txBody>
          <a:bodyPr wrap="square" rtlCol="0">
            <a:spAutoFit/>
          </a:bodyPr>
          <a:lstStyle/>
          <a:p>
            <a:pPr lvl="0" indent="361950" eaLnBrk="0" hangingPunct="0"/>
            <a:r>
              <a:rPr lang="zh-CN" altLang="en-US" sz="2400" dirty="0" smtClean="0">
                <a:latin typeface="Times New Roman" pitchFamily="18" charset="0"/>
                <a:cs typeface="Times New Roman" pitchFamily="18" charset="0"/>
              </a:rPr>
              <a:t>我们需要让每个年轻人真正有一种责任感并且努力工作。</a:t>
            </a:r>
          </a:p>
        </p:txBody>
      </p:sp>
      <p:sp>
        <p:nvSpPr>
          <p:cNvPr id="11" name="TextBox 10"/>
          <p:cNvSpPr txBox="1"/>
          <p:nvPr/>
        </p:nvSpPr>
        <p:spPr>
          <a:xfrm>
            <a:off x="539388" y="1802199"/>
            <a:ext cx="8104578" cy="978729"/>
          </a:xfrm>
          <a:prstGeom prst="rect">
            <a:avLst/>
          </a:prstGeom>
          <a:noFill/>
        </p:spPr>
        <p:txBody>
          <a:bodyPr wrap="square" rtlCol="0">
            <a:spAutoFit/>
          </a:bodyPr>
          <a:lstStyle/>
          <a:p>
            <a:pPr lvl="0" eaLnBrk="0" hangingPunct="0">
              <a:lnSpc>
                <a:spcPct val="120000"/>
              </a:lnSpc>
            </a:pPr>
            <a:r>
              <a:rPr lang="en-US" altLang="zh-CN" sz="2400" dirty="0" smtClean="0">
                <a:solidFill>
                  <a:srgbClr val="333333"/>
                </a:solidFill>
                <a:latin typeface="Arial" pitchFamily="34" charset="0"/>
                <a:cs typeface="Arial" pitchFamily="34" charset="0"/>
              </a:rPr>
              <a:t>Teachers balance professional responsibilities and maintain motivation and </a:t>
            </a:r>
            <a:r>
              <a:rPr lang="en-US" altLang="zh-CN" sz="2400" dirty="0" smtClean="0">
                <a:solidFill>
                  <a:srgbClr val="F79646"/>
                </a:solidFill>
                <a:latin typeface="Arial" pitchFamily="34" charset="0"/>
                <a:cs typeface="Arial" pitchFamily="34" charset="0"/>
              </a:rPr>
              <a:t>commitment</a:t>
            </a:r>
            <a:r>
              <a:rPr lang="en-US" altLang="zh-CN" sz="2400" dirty="0" smtClean="0">
                <a:solidFill>
                  <a:srgbClr val="333333"/>
                </a:solidFill>
                <a:latin typeface="Arial" pitchFamily="34" charset="0"/>
                <a:cs typeface="Arial" pitchFamily="34" charset="0"/>
              </a:rPr>
              <a:t> to all students.</a:t>
            </a: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C:\Users\CC\Desktop\图片1.png"/>
          <p:cNvPicPr>
            <a:picLocks noChangeAspect="1" noChangeArrowheads="1"/>
          </p:cNvPicPr>
          <p:nvPr/>
        </p:nvPicPr>
        <p:blipFill>
          <a:blip r:embed="rId3" cstate="print"/>
          <a:srcRect/>
          <a:stretch>
            <a:fillRect/>
          </a:stretch>
        </p:blipFill>
        <p:spPr bwMode="auto">
          <a:xfrm>
            <a:off x="590833" y="3480281"/>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8" grpId="0"/>
      <p:bldP spid="11" grpId="0"/>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937949"/>
          </a:xfrm>
          <a:prstGeom prst="rect">
            <a:avLst/>
          </a:prstGeom>
          <a:noFill/>
        </p:spPr>
        <p:txBody>
          <a:bodyPr wrap="square" rtlCol="0">
            <a:spAutoFit/>
          </a:bodyPr>
          <a:lstStyle/>
          <a:p>
            <a:pPr marL="449263" lvl="0" indent="-449263" eaLnBrk="0" hangingPunct="0">
              <a:lnSpc>
                <a:spcPct val="120000"/>
              </a:lnSpc>
            </a:pPr>
            <a:r>
              <a:rPr lang="en-US" altLang="zh-CN" sz="2400" dirty="0" smtClean="0">
                <a:solidFill>
                  <a:srgbClr val="333333"/>
                </a:solidFill>
                <a:latin typeface="Arial" pitchFamily="34" charset="0"/>
                <a:cs typeface="Arial" pitchFamily="34" charset="0"/>
              </a:rPr>
              <a:t>11. </a:t>
            </a:r>
            <a:r>
              <a:rPr lang="en-US" altLang="zh-CN" sz="2400" dirty="0" smtClean="0">
                <a:solidFill>
                  <a:srgbClr val="F79646"/>
                </a:solidFill>
                <a:latin typeface="Arial" pitchFamily="34" charset="0"/>
                <a:cs typeface="Arial" pitchFamily="34" charset="0"/>
              </a:rPr>
              <a:t>well-being</a:t>
            </a:r>
            <a:r>
              <a:rPr lang="en-US" altLang="zh-CN" sz="2400" dirty="0" smtClean="0">
                <a:solidFill>
                  <a:srgbClr val="333333"/>
                </a:solidFill>
                <a:latin typeface="Arial" pitchFamily="34" charset="0"/>
                <a:cs typeface="Arial" pitchFamily="34" charset="0"/>
              </a:rPr>
              <a:t> (Para. 3): </a:t>
            </a:r>
            <a:r>
              <a:rPr lang="en-US" altLang="zh-CN" sz="2400" i="1" dirty="0" smtClean="0">
                <a:solidFill>
                  <a:srgbClr val="333333"/>
                </a:solidFill>
                <a:latin typeface="Arial" pitchFamily="34" charset="0"/>
                <a:cs typeface="Arial" pitchFamily="34" charset="0"/>
              </a:rPr>
              <a:t>n</a:t>
            </a:r>
            <a:r>
              <a:rPr lang="en-US" altLang="zh-CN" sz="2400" dirty="0" smtClean="0">
                <a:solidFill>
                  <a:srgbClr val="333333"/>
                </a:solidFill>
                <a:latin typeface="Arial" pitchFamily="34" charset="0"/>
                <a:cs typeface="Arial" pitchFamily="34" charset="0"/>
              </a:rPr>
              <a:t>. a contented state of being happy and healthy and prosperous</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931918" y="3685557"/>
            <a:ext cx="8104578" cy="535531"/>
          </a:xfrm>
          <a:prstGeom prst="rect">
            <a:avLst/>
          </a:prstGeom>
          <a:noFill/>
        </p:spPr>
        <p:txBody>
          <a:bodyPr wrap="square" rtlCol="0">
            <a:spAutoFit/>
          </a:bodyPr>
          <a:lstStyle/>
          <a:p>
            <a:pPr lvl="0" eaLnBrk="0" hangingPunct="0">
              <a:lnSpc>
                <a:spcPct val="120000"/>
              </a:lnSpc>
            </a:pPr>
            <a:r>
              <a:rPr lang="en-US" altLang="zh-CN" sz="2400" dirty="0" smtClean="0">
                <a:solidFill>
                  <a:srgbClr val="333333"/>
                </a:solidFill>
                <a:latin typeface="Arial" pitchFamily="34" charset="0"/>
                <a:cs typeface="Arial" pitchFamily="34" charset="0"/>
              </a:rPr>
              <a:t>Singing can create a sense of </a:t>
            </a:r>
            <a:r>
              <a:rPr lang="en-US" altLang="zh-CN" sz="2400" dirty="0" smtClean="0">
                <a:solidFill>
                  <a:srgbClr val="F79646"/>
                </a:solidFill>
                <a:latin typeface="Arial" pitchFamily="34" charset="0"/>
                <a:cs typeface="Arial" pitchFamily="34" charset="0"/>
              </a:rPr>
              <a:t>well-being</a:t>
            </a:r>
            <a:r>
              <a:rPr lang="en-US" altLang="zh-CN" sz="2400" dirty="0" smtClean="0">
                <a:solidFill>
                  <a:srgbClr val="333333"/>
                </a:solidFill>
                <a:latin typeface="Arial" pitchFamily="34" charset="0"/>
                <a:cs typeface="Arial" pitchFamily="34" charset="0"/>
              </a:rPr>
              <a:t>.</a:t>
            </a:r>
          </a:p>
        </p:txBody>
      </p:sp>
      <p:sp>
        <p:nvSpPr>
          <p:cNvPr id="8" name="TextBox 7"/>
          <p:cNvSpPr txBox="1"/>
          <p:nvPr/>
        </p:nvSpPr>
        <p:spPr>
          <a:xfrm>
            <a:off x="139830" y="3068960"/>
            <a:ext cx="8104578" cy="461665"/>
          </a:xfrm>
          <a:prstGeom prst="rect">
            <a:avLst/>
          </a:prstGeom>
          <a:noFill/>
        </p:spPr>
        <p:txBody>
          <a:bodyPr wrap="square" rtlCol="0">
            <a:spAutoFit/>
          </a:bodyPr>
          <a:lstStyle/>
          <a:p>
            <a:pPr lvl="0" indent="361950" eaLnBrk="0" hangingPunct="0"/>
            <a:r>
              <a:rPr lang="zh-CN" altLang="en-US" sz="2400" dirty="0" smtClean="0">
                <a:latin typeface="Times New Roman" pitchFamily="18" charset="0"/>
                <a:cs typeface="Times New Roman" pitchFamily="18" charset="0"/>
              </a:rPr>
              <a:t>唱歌能让人感觉幸福。</a:t>
            </a:r>
          </a:p>
        </p:txBody>
      </p:sp>
      <p:sp>
        <p:nvSpPr>
          <p:cNvPr id="11" name="TextBox 10"/>
          <p:cNvSpPr txBox="1"/>
          <p:nvPr/>
        </p:nvSpPr>
        <p:spPr>
          <a:xfrm>
            <a:off x="539388" y="1916832"/>
            <a:ext cx="8104578" cy="978729"/>
          </a:xfrm>
          <a:prstGeom prst="rect">
            <a:avLst/>
          </a:prstGeom>
          <a:noFill/>
        </p:spPr>
        <p:txBody>
          <a:bodyPr wrap="square" rtlCol="0">
            <a:spAutoFit/>
          </a:bodyPr>
          <a:lstStyle/>
          <a:p>
            <a:pPr lvl="0" eaLnBrk="0" hangingPunct="0">
              <a:lnSpc>
                <a:spcPct val="120000"/>
              </a:lnSpc>
            </a:pPr>
            <a:r>
              <a:rPr lang="en-US" altLang="zh-CN" sz="2400" dirty="0" smtClean="0">
                <a:solidFill>
                  <a:srgbClr val="333333"/>
                </a:solidFill>
                <a:latin typeface="Arial" pitchFamily="34" charset="0"/>
                <a:cs typeface="Arial" pitchFamily="34" charset="0"/>
              </a:rPr>
              <a:t>Controlling stress is not only important for your overall</a:t>
            </a:r>
          </a:p>
          <a:p>
            <a:pPr lvl="0" eaLnBrk="0" hangingPunct="0">
              <a:lnSpc>
                <a:spcPct val="120000"/>
              </a:lnSpc>
            </a:pPr>
            <a:r>
              <a:rPr lang="en-US" altLang="zh-CN" sz="2400" dirty="0" smtClean="0">
                <a:solidFill>
                  <a:srgbClr val="333333"/>
                </a:solidFill>
                <a:latin typeface="Arial" pitchFamily="34" charset="0"/>
                <a:cs typeface="Arial" pitchFamily="34" charset="0"/>
              </a:rPr>
              <a:t>happiness and </a:t>
            </a:r>
            <a:r>
              <a:rPr lang="en-US" altLang="zh-CN" sz="2400" dirty="0" smtClean="0">
                <a:solidFill>
                  <a:srgbClr val="F79646"/>
                </a:solidFill>
                <a:latin typeface="Arial" pitchFamily="34" charset="0"/>
                <a:cs typeface="Arial" pitchFamily="34" charset="0"/>
              </a:rPr>
              <a:t>well-being</a:t>
            </a:r>
            <a:r>
              <a:rPr lang="en-US" altLang="zh-CN" sz="2400" dirty="0" smtClean="0">
                <a:solidFill>
                  <a:srgbClr val="333333"/>
                </a:solidFill>
                <a:latin typeface="Arial" pitchFamily="34" charset="0"/>
                <a:cs typeface="Arial" pitchFamily="34" charset="0"/>
              </a:rPr>
              <a:t>, but for your health as well.</a:t>
            </a: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C:\Users\CC\Desktop\图片1.png"/>
          <p:cNvPicPr>
            <a:picLocks noChangeAspect="1" noChangeArrowheads="1"/>
          </p:cNvPicPr>
          <p:nvPr/>
        </p:nvPicPr>
        <p:blipFill>
          <a:blip r:embed="rId3" cstate="print"/>
          <a:srcRect/>
          <a:stretch>
            <a:fillRect/>
          </a:stretch>
        </p:blipFill>
        <p:spPr bwMode="auto">
          <a:xfrm>
            <a:off x="539552" y="3717032"/>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8" grpId="0"/>
      <p:bldP spid="11" grpId="0"/>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384995"/>
          </a:xfrm>
          <a:prstGeom prst="rect">
            <a:avLst/>
          </a:prstGeom>
          <a:noFill/>
        </p:spPr>
        <p:txBody>
          <a:bodyPr wrap="square" rtlCol="0">
            <a:spAutoFit/>
          </a:bodyPr>
          <a:lstStyle/>
          <a:p>
            <a:pPr marL="534988" lvl="0" indent="-534988" eaLnBrk="0" hangingPunct="0"/>
            <a:r>
              <a:rPr lang="en-US" altLang="zh-CN" sz="2800" dirty="0" smtClean="0">
                <a:solidFill>
                  <a:srgbClr val="333333"/>
                </a:solidFill>
                <a:latin typeface="Arial" pitchFamily="34" charset="0"/>
                <a:cs typeface="Arial" pitchFamily="34" charset="0"/>
              </a:rPr>
              <a:t>12. </a:t>
            </a:r>
            <a:r>
              <a:rPr lang="en-US" altLang="zh-CN" sz="2800" dirty="0" smtClean="0">
                <a:solidFill>
                  <a:srgbClr val="F79646"/>
                </a:solidFill>
                <a:latin typeface="Arial" pitchFamily="34" charset="0"/>
                <a:cs typeface="Arial" pitchFamily="34" charset="0"/>
              </a:rPr>
              <a:t>preserve</a:t>
            </a:r>
            <a:r>
              <a:rPr lang="en-US" altLang="zh-CN" sz="2800" dirty="0" smtClean="0">
                <a:solidFill>
                  <a:srgbClr val="333333"/>
                </a:solidFill>
                <a:latin typeface="Arial" pitchFamily="34" charset="0"/>
                <a:cs typeface="Arial" pitchFamily="34" charset="0"/>
              </a:rPr>
              <a:t> (Para. 3): </a:t>
            </a:r>
            <a:r>
              <a:rPr lang="en-US" altLang="zh-CN" sz="2800" i="1" dirty="0" smtClean="0">
                <a:solidFill>
                  <a:srgbClr val="333333"/>
                </a:solidFill>
                <a:latin typeface="Arial" pitchFamily="34" charset="0"/>
                <a:cs typeface="Arial" pitchFamily="34" charset="0"/>
              </a:rPr>
              <a:t>v</a:t>
            </a:r>
            <a:r>
              <a:rPr lang="en-US" altLang="zh-CN" sz="2800" dirty="0" smtClean="0">
                <a:solidFill>
                  <a:srgbClr val="333333"/>
                </a:solidFill>
                <a:latin typeface="Arial" pitchFamily="34" charset="0"/>
                <a:cs typeface="Arial" pitchFamily="34" charset="0"/>
              </a:rPr>
              <a:t>. to keep a particular</a:t>
            </a:r>
          </a:p>
          <a:p>
            <a:pPr marL="534988" lvl="0" indent="-534988" eaLnBrk="0" hangingPunct="0"/>
            <a:r>
              <a:rPr lang="en-US" altLang="zh-CN" sz="2800" dirty="0" smtClean="0">
                <a:solidFill>
                  <a:srgbClr val="333333"/>
                </a:solidFill>
                <a:latin typeface="Arial" pitchFamily="34" charset="0"/>
                <a:cs typeface="Arial" pitchFamily="34" charset="0"/>
              </a:rPr>
              <a:t>      quality, feature, etc.; to make sure that sth. is</a:t>
            </a:r>
          </a:p>
          <a:p>
            <a:pPr marL="534988" lvl="0" indent="-534988" eaLnBrk="0" hangingPunct="0"/>
            <a:r>
              <a:rPr lang="en-US" altLang="zh-CN" sz="2800" dirty="0" smtClean="0">
                <a:solidFill>
                  <a:srgbClr val="333333"/>
                </a:solidFill>
                <a:latin typeface="Arial" pitchFamily="34" charset="0"/>
                <a:cs typeface="Arial" pitchFamily="34" charset="0"/>
              </a:rPr>
              <a:t>      kept</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931918" y="4115746"/>
            <a:ext cx="8104578" cy="609398"/>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We will do everything to </a:t>
            </a:r>
            <a:r>
              <a:rPr lang="en-US" altLang="zh-CN" sz="2800" dirty="0" smtClean="0">
                <a:solidFill>
                  <a:srgbClr val="F79646"/>
                </a:solidFill>
                <a:latin typeface="Arial" pitchFamily="34" charset="0"/>
                <a:cs typeface="Arial" pitchFamily="34" charset="0"/>
              </a:rPr>
              <a:t>preserve</a:t>
            </a:r>
            <a:r>
              <a:rPr lang="en-US" altLang="zh-CN" sz="2800" dirty="0" smtClean="0">
                <a:solidFill>
                  <a:srgbClr val="333333"/>
                </a:solidFill>
                <a:latin typeface="Arial" pitchFamily="34" charset="0"/>
                <a:cs typeface="Arial" pitchFamily="34" charset="0"/>
              </a:rPr>
              <a:t> peace.</a:t>
            </a:r>
          </a:p>
        </p:txBody>
      </p:sp>
      <p:sp>
        <p:nvSpPr>
          <p:cNvPr id="8" name="TextBox 7"/>
          <p:cNvSpPr txBox="1"/>
          <p:nvPr/>
        </p:nvSpPr>
        <p:spPr>
          <a:xfrm>
            <a:off x="139830" y="3461751"/>
            <a:ext cx="8104578" cy="523220"/>
          </a:xfrm>
          <a:prstGeom prst="rect">
            <a:avLst/>
          </a:prstGeom>
          <a:noFill/>
        </p:spPr>
        <p:txBody>
          <a:bodyPr wrap="square" rtlCol="0">
            <a:spAutoFit/>
          </a:bodyPr>
          <a:lstStyle/>
          <a:p>
            <a:pPr lvl="0" indent="361950" eaLnBrk="0" hangingPunct="0"/>
            <a:r>
              <a:rPr lang="zh-CN" altLang="en-US" sz="2800" dirty="0" smtClean="0">
                <a:solidFill>
                  <a:srgbClr val="333333"/>
                </a:solidFill>
                <a:latin typeface="Arial" pitchFamily="34" charset="0"/>
                <a:cs typeface="Arial" pitchFamily="34" charset="0"/>
              </a:rPr>
              <a:t>我们将竭尽全力维护和平。</a:t>
            </a:r>
          </a:p>
        </p:txBody>
      </p:sp>
      <p:sp>
        <p:nvSpPr>
          <p:cNvPr id="11" name="TextBox 10"/>
          <p:cNvSpPr txBox="1"/>
          <p:nvPr/>
        </p:nvSpPr>
        <p:spPr>
          <a:xfrm>
            <a:off x="539388" y="2204864"/>
            <a:ext cx="8104578"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They were fighting in order to </a:t>
            </a:r>
            <a:r>
              <a:rPr lang="en-US" altLang="zh-CN" sz="2800" dirty="0" smtClean="0">
                <a:solidFill>
                  <a:srgbClr val="F79646"/>
                </a:solidFill>
                <a:latin typeface="Arial" pitchFamily="34" charset="0"/>
                <a:cs typeface="Arial" pitchFamily="34" charset="0"/>
              </a:rPr>
              <a:t>preserve</a:t>
            </a:r>
            <a:r>
              <a:rPr lang="en-US" altLang="zh-CN" sz="2800" dirty="0" smtClean="0">
                <a:solidFill>
                  <a:srgbClr val="333333"/>
                </a:solidFill>
                <a:latin typeface="Arial" pitchFamily="34" charset="0"/>
                <a:cs typeface="Arial" pitchFamily="34" charset="0"/>
              </a:rPr>
              <a:t> their independence.</a:t>
            </a:r>
          </a:p>
        </p:txBody>
      </p:sp>
      <p:sp>
        <p:nvSpPr>
          <p:cNvPr id="10" name="矩形 9">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C:\Users\CC\Desktop\图片1.png"/>
          <p:cNvPicPr>
            <a:picLocks noChangeAspect="1" noChangeArrowheads="1"/>
          </p:cNvPicPr>
          <p:nvPr/>
        </p:nvPicPr>
        <p:blipFill>
          <a:blip r:embed="rId3" cstate="print"/>
          <a:srcRect/>
          <a:stretch>
            <a:fillRect/>
          </a:stretch>
        </p:blipFill>
        <p:spPr bwMode="auto">
          <a:xfrm>
            <a:off x="500034" y="4149080"/>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8" grpId="0"/>
      <p:bldP spid="11" grpId="0"/>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126462"/>
          </a:xfrm>
          <a:prstGeom prst="rect">
            <a:avLst/>
          </a:prstGeom>
          <a:noFill/>
        </p:spPr>
        <p:txBody>
          <a:bodyPr wrap="square" rtlCol="0">
            <a:spAutoFit/>
          </a:bodyPr>
          <a:lstStyle/>
          <a:p>
            <a:pPr>
              <a:lnSpc>
                <a:spcPct val="120000"/>
              </a:lnSpc>
            </a:pPr>
            <a:r>
              <a:rPr lang="en-US" altLang="zh-CN" sz="2800" dirty="0" smtClean="0">
                <a:solidFill>
                  <a:srgbClr val="F79646"/>
                </a:solidFill>
                <a:latin typeface="Arial" pitchFamily="34" charset="0"/>
                <a:cs typeface="Arial" pitchFamily="34" charset="0"/>
              </a:rPr>
              <a:t>preservation:</a:t>
            </a:r>
            <a:r>
              <a:rPr lang="en-US" altLang="zh-CN" sz="2800" dirty="0" smtClean="0">
                <a:solidFill>
                  <a:srgbClr val="333333"/>
                </a:solidFill>
                <a:latin typeface="Arial" pitchFamily="34" charset="0"/>
                <a:cs typeface="Arial" pitchFamily="34" charset="0"/>
              </a:rPr>
              <a:t>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the activity of protecting something from loss or damage </a:t>
            </a:r>
            <a:endParaRPr lang="en-US" altLang="zh-CN" sz="2800" dirty="0">
              <a:solidFill>
                <a:srgbClr val="333333"/>
              </a:solidFill>
              <a:latin typeface="Arial" pitchFamily="34" charset="0"/>
              <a:cs typeface="Arial" pitchFamily="34" charset="0"/>
            </a:endParaRP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539388" y="2060848"/>
            <a:ext cx="8104578" cy="609398"/>
          </a:xfrm>
          <a:prstGeom prst="rect">
            <a:avLst/>
          </a:prstGeom>
          <a:noFill/>
        </p:spPr>
        <p:txBody>
          <a:bodyPr wrap="square" rtlCol="0">
            <a:spAutoFit/>
          </a:bodyPr>
          <a:lstStyle/>
          <a:p>
            <a:pPr marL="342900" indent="-342900">
              <a:lnSpc>
                <a:spcPct val="120000"/>
              </a:lnSpc>
            </a:pPr>
            <a:r>
              <a:rPr lang="en-US" altLang="zh-CN" sz="2800" dirty="0" smtClean="0">
                <a:solidFill>
                  <a:srgbClr val="333333"/>
                </a:solidFill>
                <a:latin typeface="Arial" pitchFamily="34" charset="0"/>
                <a:cs typeface="Arial" pitchFamily="34" charset="0"/>
              </a:rPr>
              <a:t>heat </a:t>
            </a:r>
            <a:r>
              <a:rPr lang="en-US" altLang="zh-CN" sz="2800" dirty="0" smtClean="0">
                <a:solidFill>
                  <a:srgbClr val="F79646"/>
                </a:solidFill>
                <a:latin typeface="Arial" pitchFamily="34" charset="0"/>
                <a:cs typeface="Arial" pitchFamily="34" charset="0"/>
              </a:rPr>
              <a:t>preservation</a:t>
            </a:r>
            <a:r>
              <a:rPr lang="en-US" altLang="zh-CN" sz="2800" dirty="0" smtClean="0">
                <a:solidFill>
                  <a:srgbClr val="333333"/>
                </a:solidFill>
                <a:latin typeface="Arial" pitchFamily="34" charset="0"/>
                <a:cs typeface="Arial" pitchFamily="34" charset="0"/>
              </a:rPr>
              <a:t> 保温</a:t>
            </a:r>
          </a:p>
        </p:txBody>
      </p:sp>
      <p:sp>
        <p:nvSpPr>
          <p:cNvPr id="9" name="TextBox 8"/>
          <p:cNvSpPr txBox="1"/>
          <p:nvPr/>
        </p:nvSpPr>
        <p:spPr>
          <a:xfrm>
            <a:off x="539388" y="2748370"/>
            <a:ext cx="8104578" cy="609398"/>
          </a:xfrm>
          <a:prstGeom prst="rect">
            <a:avLst/>
          </a:prstGeom>
          <a:noFill/>
        </p:spPr>
        <p:txBody>
          <a:bodyPr wrap="square" rtlCol="0">
            <a:spAutoFit/>
          </a:bodyPr>
          <a:lstStyle/>
          <a:p>
            <a:pPr marL="342900" indent="-342900">
              <a:lnSpc>
                <a:spcPct val="120000"/>
              </a:lnSpc>
            </a:pPr>
            <a:r>
              <a:rPr lang="en-US" altLang="zh-CN" sz="2800" dirty="0" smtClean="0">
                <a:solidFill>
                  <a:srgbClr val="333333"/>
                </a:solidFill>
                <a:latin typeface="Arial" pitchFamily="34" charset="0"/>
                <a:cs typeface="Arial" pitchFamily="34" charset="0"/>
                <a:sym typeface="+mn-ea"/>
              </a:rPr>
              <a:t>cold </a:t>
            </a:r>
            <a:r>
              <a:rPr lang="en-US" altLang="zh-CN" sz="2800" dirty="0" smtClean="0">
                <a:solidFill>
                  <a:srgbClr val="F79646"/>
                </a:solidFill>
                <a:latin typeface="Arial" pitchFamily="34" charset="0"/>
                <a:cs typeface="Arial" pitchFamily="34" charset="0"/>
                <a:sym typeface="+mn-ea"/>
              </a:rPr>
              <a:t>preservation</a:t>
            </a:r>
            <a:r>
              <a:rPr lang="en-US" altLang="zh-CN" sz="2800" dirty="0" smtClean="0">
                <a:solidFill>
                  <a:srgbClr val="333333"/>
                </a:solidFill>
                <a:latin typeface="Arial" pitchFamily="34" charset="0"/>
                <a:cs typeface="Arial" pitchFamily="34" charset="0"/>
                <a:sym typeface="+mn-ea"/>
              </a:rPr>
              <a:t> 冷藏</a:t>
            </a:r>
          </a:p>
        </p:txBody>
      </p:sp>
      <p:sp>
        <p:nvSpPr>
          <p:cNvPr id="10" name="TextBox 9"/>
          <p:cNvSpPr txBox="1"/>
          <p:nvPr/>
        </p:nvSpPr>
        <p:spPr>
          <a:xfrm>
            <a:off x="539388" y="3435892"/>
            <a:ext cx="8104578" cy="609398"/>
          </a:xfrm>
          <a:prstGeom prst="rect">
            <a:avLst/>
          </a:prstGeom>
          <a:noFill/>
        </p:spPr>
        <p:txBody>
          <a:bodyPr wrap="square" rtlCol="0">
            <a:spAutoFit/>
          </a:bodyPr>
          <a:lstStyle/>
          <a:p>
            <a:pPr marL="342900" indent="-342900">
              <a:lnSpc>
                <a:spcPct val="120000"/>
              </a:lnSpc>
            </a:pPr>
            <a:r>
              <a:rPr lang="en-US" altLang="zh-CN" sz="2800" dirty="0" smtClean="0">
                <a:solidFill>
                  <a:srgbClr val="333333"/>
                </a:solidFill>
                <a:latin typeface="Arial" pitchFamily="34" charset="0"/>
                <a:cs typeface="Arial" pitchFamily="34" charset="0"/>
              </a:rPr>
              <a:t>food </a:t>
            </a:r>
            <a:r>
              <a:rPr lang="en-US" altLang="zh-CN" sz="2800" dirty="0" smtClean="0">
                <a:solidFill>
                  <a:srgbClr val="F79646"/>
                </a:solidFill>
                <a:latin typeface="Arial" pitchFamily="34" charset="0"/>
                <a:cs typeface="Arial" pitchFamily="34" charset="0"/>
              </a:rPr>
              <a:t>preservation</a:t>
            </a:r>
            <a:r>
              <a:rPr lang="en-US" altLang="zh-CN" sz="2800" dirty="0" smtClean="0">
                <a:solidFill>
                  <a:srgbClr val="333333"/>
                </a:solidFill>
                <a:latin typeface="Arial" pitchFamily="34" charset="0"/>
                <a:cs typeface="Arial" pitchFamily="34" charset="0"/>
              </a:rPr>
              <a:t> 食物保藏</a:t>
            </a:r>
          </a:p>
        </p:txBody>
      </p:sp>
      <p:sp>
        <p:nvSpPr>
          <p:cNvPr id="14" name="TextBox 13"/>
          <p:cNvSpPr txBox="1"/>
          <p:nvPr/>
        </p:nvSpPr>
        <p:spPr>
          <a:xfrm>
            <a:off x="539388" y="4123414"/>
            <a:ext cx="8104578" cy="609398"/>
          </a:xfrm>
          <a:prstGeom prst="rect">
            <a:avLst/>
          </a:prstGeom>
          <a:noFill/>
        </p:spPr>
        <p:txBody>
          <a:bodyPr wrap="square" rtlCol="0">
            <a:spAutoFit/>
          </a:bodyPr>
          <a:lstStyle/>
          <a:p>
            <a:pPr marL="342900" indent="-342900">
              <a:lnSpc>
                <a:spcPct val="120000"/>
              </a:lnSpc>
            </a:pPr>
            <a:r>
              <a:rPr lang="en-US" altLang="zh-CN" sz="2800" dirty="0" smtClean="0">
                <a:solidFill>
                  <a:srgbClr val="333333"/>
                </a:solidFill>
                <a:latin typeface="Arial" pitchFamily="34" charset="0"/>
                <a:cs typeface="Arial" pitchFamily="34" charset="0"/>
              </a:rPr>
              <a:t>heritage </a:t>
            </a:r>
            <a:r>
              <a:rPr lang="en-US" altLang="zh-CN" sz="2800" dirty="0" smtClean="0">
                <a:solidFill>
                  <a:srgbClr val="F79646"/>
                </a:solidFill>
                <a:latin typeface="Arial" pitchFamily="34" charset="0"/>
                <a:cs typeface="Arial" pitchFamily="34" charset="0"/>
              </a:rPr>
              <a:t>preservation</a:t>
            </a:r>
            <a:r>
              <a:rPr lang="en-US" altLang="zh-CN" sz="2800" dirty="0" smtClean="0">
                <a:solidFill>
                  <a:srgbClr val="333333"/>
                </a:solidFill>
                <a:latin typeface="Arial" pitchFamily="34" charset="0"/>
                <a:cs typeface="Arial" pitchFamily="34" charset="0"/>
              </a:rPr>
              <a:t> 遗产维护</a:t>
            </a:r>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Left)">
                                      <p:cBhvr>
                                        <p:cTn id="22" dur="500"/>
                                        <p:tgtEl>
                                          <p:spTgt spid="14"/>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9" grpId="0"/>
      <p:bldP spid="10" grpId="0"/>
      <p:bldP spid="14" grpId="0"/>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078950"/>
          </a:xfrm>
          <a:prstGeom prst="rect">
            <a:avLst/>
          </a:prstGeom>
          <a:noFill/>
        </p:spPr>
        <p:txBody>
          <a:bodyPr wrap="square" rtlCol="0">
            <a:spAutoFit/>
          </a:bodyPr>
          <a:lstStyle/>
          <a:p>
            <a:pPr marL="534988" lvl="0" indent="-534988" eaLnBrk="0" hangingPunct="0">
              <a:lnSpc>
                <a:spcPct val="120000"/>
              </a:lnSpc>
            </a:pPr>
            <a:r>
              <a:rPr lang="en-US" altLang="zh-CN" sz="2800" dirty="0" smtClean="0">
                <a:solidFill>
                  <a:srgbClr val="333333"/>
                </a:solidFill>
                <a:latin typeface="Arial" pitchFamily="34" charset="0"/>
                <a:cs typeface="Arial" pitchFamily="34" charset="0"/>
              </a:rPr>
              <a:t>13. </a:t>
            </a:r>
            <a:r>
              <a:rPr lang="en-US" altLang="zh-CN" sz="2800" dirty="0" smtClean="0">
                <a:solidFill>
                  <a:srgbClr val="F79646"/>
                </a:solidFill>
                <a:latin typeface="Arial" pitchFamily="34" charset="0"/>
                <a:cs typeface="Arial" pitchFamily="34" charset="0"/>
              </a:rPr>
              <a:t>legacy</a:t>
            </a:r>
            <a:r>
              <a:rPr lang="en-US" altLang="zh-CN" sz="2800" dirty="0" smtClean="0">
                <a:solidFill>
                  <a:srgbClr val="333333"/>
                </a:solidFill>
                <a:latin typeface="Arial" pitchFamily="34" charset="0"/>
                <a:cs typeface="Arial" pitchFamily="34" charset="0"/>
              </a:rPr>
              <a:t> (Para. 3):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sth. handed down from an ancestor or a predecessor or from the past</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971600" y="3284984"/>
            <a:ext cx="8104578"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You could make a real difference to someone’s life by leaving them a generous </a:t>
            </a:r>
            <a:r>
              <a:rPr lang="en-US" altLang="zh-CN" sz="2800" dirty="0" smtClean="0">
                <a:solidFill>
                  <a:srgbClr val="F79646"/>
                </a:solidFill>
                <a:latin typeface="Arial" pitchFamily="34" charset="0"/>
                <a:cs typeface="Arial" pitchFamily="34" charset="0"/>
              </a:rPr>
              <a:t>legacy</a:t>
            </a:r>
            <a:r>
              <a:rPr lang="en-US" altLang="zh-CN" sz="2800" dirty="0" smtClean="0">
                <a:solidFill>
                  <a:srgbClr val="333333"/>
                </a:solidFill>
                <a:latin typeface="Arial" pitchFamily="34" charset="0"/>
                <a:cs typeface="Arial" pitchFamily="34" charset="0"/>
              </a:rPr>
              <a:t>.</a:t>
            </a:r>
          </a:p>
        </p:txBody>
      </p:sp>
      <p:sp>
        <p:nvSpPr>
          <p:cNvPr id="10" name="TextBox 9"/>
          <p:cNvSpPr txBox="1"/>
          <p:nvPr/>
        </p:nvSpPr>
        <p:spPr>
          <a:xfrm>
            <a:off x="107504" y="2617748"/>
            <a:ext cx="8425100" cy="523220"/>
          </a:xfrm>
          <a:prstGeom prst="rect">
            <a:avLst/>
          </a:prstGeom>
          <a:noFill/>
        </p:spPr>
        <p:txBody>
          <a:bodyPr wrap="square" rtlCol="0">
            <a:spAutoFit/>
          </a:bodyPr>
          <a:lstStyle/>
          <a:p>
            <a:pPr lvl="0" indent="361950" eaLnBrk="0" hangingPunct="0"/>
            <a:r>
              <a:rPr lang="en-US" altLang="zh-CN" sz="2800" dirty="0" smtClean="0">
                <a:solidFill>
                  <a:srgbClr val="333333"/>
                </a:solidFill>
                <a:latin typeface="Times New Roman" pitchFamily="18" charset="0"/>
                <a:cs typeface="Times New Roman" pitchFamily="18" charset="0"/>
              </a:rPr>
              <a:t>你留给某人一大笔遗产就可以真正改变他的生活。</a:t>
            </a:r>
          </a:p>
        </p:txBody>
      </p:sp>
      <p:sp>
        <p:nvSpPr>
          <p:cNvPr id="14" name="TextBox 13"/>
          <p:cNvSpPr txBox="1"/>
          <p:nvPr/>
        </p:nvSpPr>
        <p:spPr>
          <a:xfrm>
            <a:off x="539388" y="1863556"/>
            <a:ext cx="8104578" cy="609398"/>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These books are his </a:t>
            </a:r>
            <a:r>
              <a:rPr lang="en-US" altLang="zh-CN" sz="2800" dirty="0" smtClean="0">
                <a:solidFill>
                  <a:srgbClr val="F79646"/>
                </a:solidFill>
                <a:latin typeface="Arial" pitchFamily="34" charset="0"/>
                <a:cs typeface="Arial" pitchFamily="34" charset="0"/>
              </a:rPr>
              <a:t>legacy</a:t>
            </a:r>
            <a:r>
              <a:rPr lang="en-US" altLang="zh-CN" sz="2800" dirty="0" smtClean="0">
                <a:solidFill>
                  <a:srgbClr val="333333"/>
                </a:solidFill>
                <a:latin typeface="Arial" pitchFamily="34" charset="0"/>
                <a:cs typeface="Arial" pitchFamily="34" charset="0"/>
              </a:rPr>
              <a:t> to the college.</a:t>
            </a:r>
          </a:p>
        </p:txBody>
      </p:sp>
      <p:sp>
        <p:nvSpPr>
          <p:cNvPr id="11" name="矩形 10">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C:\Users\CC\Desktop\图片1.png"/>
          <p:cNvPicPr>
            <a:picLocks noChangeAspect="1" noChangeArrowheads="1"/>
          </p:cNvPicPr>
          <p:nvPr/>
        </p:nvPicPr>
        <p:blipFill>
          <a:blip r:embed="rId3" cstate="print"/>
          <a:srcRect/>
          <a:stretch>
            <a:fillRect/>
          </a:stretch>
        </p:blipFill>
        <p:spPr bwMode="auto">
          <a:xfrm>
            <a:off x="518825" y="3408273"/>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10" grpId="0"/>
      <p:bldP spid="14"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935967"/>
          </a:xfrm>
          <a:prstGeom prst="rect">
            <a:avLst/>
          </a:prstGeom>
          <a:noFill/>
        </p:spPr>
        <p:txBody>
          <a:bodyPr wrap="square" rtlCol="0">
            <a:spAutoFit/>
          </a:bodyPr>
          <a:lstStyle/>
          <a:p>
            <a:pPr lvl="0" algn="just" eaLnBrk="0" hangingPunct="0">
              <a:lnSpc>
                <a:spcPct val="110000"/>
              </a:lnSpc>
              <a:buNone/>
            </a:pPr>
            <a:r>
              <a:rPr lang="en-US" altLang="zh-CN" sz="2400" dirty="0" smtClean="0">
                <a:solidFill>
                  <a:srgbClr val="333333"/>
                </a:solidFill>
                <a:latin typeface="Arial" pitchFamily="34" charset="0"/>
                <a:cs typeface="Arial" pitchFamily="34" charset="0"/>
              </a:rPr>
              <a:t>1</a:t>
            </a:r>
            <a:r>
              <a:rPr lang="en-US" altLang="zh-CN" sz="2400" b="1" dirty="0" smtClean="0">
                <a:solidFill>
                  <a:srgbClr val="333333"/>
                </a:solidFill>
                <a:latin typeface="Arial" pitchFamily="34" charset="0"/>
                <a:cs typeface="Arial" pitchFamily="34" charset="0"/>
              </a:rPr>
              <a:t>   </a:t>
            </a:r>
            <a:r>
              <a:rPr lang="en-US" altLang="zh-CN" sz="2400" dirty="0" smtClean="0">
                <a:solidFill>
                  <a:srgbClr val="333333"/>
                </a:solidFill>
                <a:latin typeface="Arial" pitchFamily="34" charset="0"/>
                <a:cs typeface="Arial" pitchFamily="34" charset="0"/>
              </a:rPr>
              <a:t>The powerful and moving interview we publish today with Dr. Andrew Hartle is remarkable in many ways. Perhaps its greatest impact comes from Dr. Hartle’s </a:t>
            </a:r>
            <a:r>
              <a:rPr lang="en-US" altLang="zh-CN" sz="2400" u="sng" dirty="0" smtClean="0">
                <a:solidFill>
                  <a:srgbClr val="F79646"/>
                </a:solidFill>
                <a:latin typeface="Arial" pitchFamily="34" charset="0"/>
                <a:cs typeface="Arial" pitchFamily="34" charset="0"/>
              </a:rPr>
              <a:t>conviction</a:t>
            </a:r>
            <a:r>
              <a:rPr lang="en-US" altLang="zh-CN" sz="2400" dirty="0" smtClean="0">
                <a:solidFill>
                  <a:srgbClr val="333333"/>
                </a:solidFill>
                <a:latin typeface="Arial" pitchFamily="34" charset="0"/>
                <a:cs typeface="Arial" pitchFamily="34" charset="0"/>
              </a:rPr>
              <a:t> that the Olympics had enabled London to overcome the trauma caused by the terrible suicide bombings of July 7, 2005, which took place just one day after it was announced that Britain would </a:t>
            </a:r>
            <a:r>
              <a:rPr lang="en-US" altLang="zh-CN" sz="2400" u="sng" dirty="0" smtClean="0">
                <a:solidFill>
                  <a:srgbClr val="F79646"/>
                </a:solidFill>
                <a:latin typeface="Arial" pitchFamily="34" charset="0"/>
                <a:cs typeface="Arial" pitchFamily="34" charset="0"/>
              </a:rPr>
              <a:t>stage</a:t>
            </a:r>
            <a:r>
              <a:rPr lang="en-US" altLang="zh-CN" sz="2400" dirty="0" smtClean="0">
                <a:solidFill>
                  <a:srgbClr val="333333"/>
                </a:solidFill>
                <a:latin typeface="Arial" pitchFamily="34" charset="0"/>
                <a:cs typeface="Arial" pitchFamily="34" charset="0"/>
              </a:rPr>
              <a:t> the 2012 Games. Dr. Hartle was about to start working in the operating theatre at St. Mary’s Hospital, Paddington, when he was informed that there had been a “major incident”. He went without hesitation to help at the Accident and Emergency resuscitation unit at the hospital.</a:t>
            </a:r>
            <a:endParaRPr lang="zh-CN" altLang="en-US" sz="2400" b="1" dirty="0">
              <a:solidFill>
                <a:srgbClr val="333333"/>
              </a:solidFill>
              <a:latin typeface="Arial" pitchFamily="34" charset="0"/>
              <a:ea typeface="宋体" pitchFamily="2" charset="-122"/>
              <a:cs typeface="Arial" pitchFamily="34" charset="0"/>
            </a:endParaRPr>
          </a:p>
        </p:txBody>
      </p:sp>
      <p:sp>
        <p:nvSpPr>
          <p:cNvPr id="26" name="矩形 25">
            <a:hlinkClick r:id="rId3" action="ppaction://hlinksldjump"/>
          </p:cNvPr>
          <p:cNvSpPr/>
          <p:nvPr/>
        </p:nvSpPr>
        <p:spPr>
          <a:xfrm>
            <a:off x="467544" y="4941168"/>
            <a:ext cx="23042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29"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12" name="TextBox 11"/>
          <p:cNvSpPr txBox="1"/>
          <p:nvPr/>
        </p:nvSpPr>
        <p:spPr>
          <a:xfrm>
            <a:off x="2357422" y="29916"/>
            <a:ext cx="5958994" cy="461665"/>
          </a:xfrm>
          <a:prstGeom prst="rect">
            <a:avLst/>
          </a:prstGeom>
          <a:noFill/>
        </p:spPr>
        <p:txBody>
          <a:bodyPr wrap="square" rtlCol="0">
            <a:spAutoFit/>
          </a:bodyPr>
          <a:lstStyle/>
          <a:p>
            <a:pPr>
              <a:defRPr/>
            </a:pPr>
            <a:r>
              <a:rPr lang="en-US" altLang="zh-CN" sz="2400" dirty="0" smtClean="0">
                <a:solidFill>
                  <a:schemeClr val="bg1"/>
                </a:solidFill>
                <a:latin typeface="Arial Rounded MT Bold" pitchFamily="34" charset="0"/>
                <a:cs typeface="Arial" pitchFamily="34" charset="0"/>
                <a:sym typeface="Times New Roman" pitchFamily="18" charset="0"/>
              </a:rPr>
              <a:t>Let the Volunteer Spirit Shine</a:t>
            </a:r>
            <a:endParaRPr lang="en-US" altLang="zh-CN" sz="2400" dirty="0" smtClean="0">
              <a:solidFill>
                <a:schemeClr val="bg1"/>
              </a:solidFill>
              <a:latin typeface="Arial Rounded MT Bold" pitchFamily="34" charset="0"/>
              <a:cs typeface="Arial" pitchFamily="34" charset="0"/>
              <a:sym typeface="宋体" pitchFamily="2" charset="-122"/>
            </a:endParaRPr>
          </a:p>
        </p:txBody>
      </p:sp>
      <p:sp>
        <p:nvSpPr>
          <p:cNvPr id="14" name="矩形 13">
            <a:hlinkClick r:id="rId9" action="ppaction://hlinksldjump"/>
          </p:cNvPr>
          <p:cNvSpPr/>
          <p:nvPr/>
        </p:nvSpPr>
        <p:spPr>
          <a:xfrm>
            <a:off x="611560" y="1988840"/>
            <a:ext cx="1440160"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10" action="ppaction://hlinksldjump"/>
          </p:cNvPr>
          <p:cNvSpPr/>
          <p:nvPr/>
        </p:nvSpPr>
        <p:spPr>
          <a:xfrm>
            <a:off x="6372200" y="3140968"/>
            <a:ext cx="86409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01.mp3">
            <a:hlinkClick r:id="" action="ppaction://media"/>
          </p:cNvPr>
          <p:cNvPicPr>
            <a:picLocks noRot="1" noChangeAspect="1"/>
          </p:cNvPicPr>
          <p:nvPr>
            <a:audioFile r:link="rId1"/>
          </p:nvPr>
        </p:nvPicPr>
        <p:blipFill>
          <a:blip r:embed="rId11" cstate="print"/>
          <a:stretch>
            <a:fillRect/>
          </a:stretch>
        </p:blipFill>
        <p:spPr>
          <a:xfrm>
            <a:off x="9612560" y="1628800"/>
            <a:ext cx="304800" cy="304800"/>
          </a:xfrm>
          <a:prstGeom prst="rect">
            <a:avLst/>
          </a:prstGeom>
        </p:spPr>
      </p:pic>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1"/>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1"/>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1"/>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1"/>
                                        </p:tgtEl>
                                      </p:cBhvr>
                                    </p:cmd>
                                  </p:childTnLst>
                                </p:cTn>
                              </p:par>
                            </p:childTnLst>
                          </p:cTn>
                        </p:par>
                      </p:childTnLst>
                    </p:cTn>
                  </p:par>
                </p:childTnLst>
              </p:cTn>
              <p:nextCondLst>
                <p:cond evt="onClick" delay="0">
                  <p:tgtEl>
                    <p:spTgt spid="28"/>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1384995"/>
          </a:xfrm>
          <a:prstGeom prst="rect">
            <a:avLst/>
          </a:prstGeom>
          <a:noFill/>
        </p:spPr>
        <p:txBody>
          <a:bodyPr wrap="square" rtlCol="0">
            <a:spAutoFit/>
          </a:bodyPr>
          <a:lstStyle/>
          <a:p>
            <a:pPr marL="623888" lvl="0" indent="-623888" algn="just" eaLnBrk="0" hangingPunct="0"/>
            <a:r>
              <a:rPr lang="en-US" altLang="zh-CN" sz="2800" dirty="0" smtClean="0">
                <a:solidFill>
                  <a:srgbClr val="333333"/>
                </a:solidFill>
                <a:latin typeface="Arial" pitchFamily="34" charset="0"/>
                <a:cs typeface="Arial" pitchFamily="34" charset="0"/>
              </a:rPr>
              <a:t>14. Indeed, there can be no lasting legacy at all unless that spirit is preserved and developed. (Para. 3)</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8" name="TextBox 7"/>
          <p:cNvSpPr txBox="1"/>
          <p:nvPr/>
        </p:nvSpPr>
        <p:spPr>
          <a:xfrm>
            <a:off x="539388" y="2420888"/>
            <a:ext cx="8104578" cy="523220"/>
          </a:xfrm>
          <a:prstGeom prst="rect">
            <a:avLst/>
          </a:prstGeom>
          <a:noFill/>
        </p:spPr>
        <p:txBody>
          <a:bodyPr wrap="square" rtlCol="0">
            <a:spAutoFit/>
          </a:bodyPr>
          <a:lstStyle/>
          <a:p>
            <a:pPr lvl="0" eaLnBrk="0" hangingPunct="0"/>
            <a:r>
              <a:rPr lang="en-US" altLang="zh-CN" sz="2800" b="1" dirty="0" smtClean="0">
                <a:solidFill>
                  <a:srgbClr val="0C9CDB"/>
                </a:solidFill>
                <a:latin typeface="Arial" pitchFamily="34" charset="0"/>
                <a:cs typeface="Arial" pitchFamily="34" charset="0"/>
              </a:rPr>
              <a:t>[Paraphrase]:</a:t>
            </a:r>
          </a:p>
        </p:txBody>
      </p:sp>
      <p:sp>
        <p:nvSpPr>
          <p:cNvPr id="9" name="TextBox 8"/>
          <p:cNvSpPr txBox="1"/>
          <p:nvPr/>
        </p:nvSpPr>
        <p:spPr>
          <a:xfrm>
            <a:off x="539388" y="3068960"/>
            <a:ext cx="8104578" cy="1384995"/>
          </a:xfrm>
          <a:prstGeom prst="rect">
            <a:avLst/>
          </a:prstGeom>
          <a:noFill/>
        </p:spPr>
        <p:txBody>
          <a:bodyPr wrap="square" rtlCol="0">
            <a:spAutoFit/>
          </a:bodyPr>
          <a:lstStyle/>
          <a:p>
            <a:pPr lvl="0" eaLnBrk="0" hangingPunct="0"/>
            <a:r>
              <a:rPr lang="en-US" altLang="zh-CN" sz="2800" dirty="0" smtClean="0">
                <a:solidFill>
                  <a:srgbClr val="0C9CDB"/>
                </a:solidFill>
                <a:latin typeface="Arial" pitchFamily="34" charset="0"/>
                <a:cs typeface="Arial" pitchFamily="34" charset="0"/>
              </a:rPr>
              <a:t>The Olympic Games being over, the only lasting </a:t>
            </a:r>
          </a:p>
          <a:p>
            <a:pPr lvl="0" eaLnBrk="0" hangingPunct="0"/>
            <a:r>
              <a:rPr lang="en-US" altLang="zh-CN" sz="2800" dirty="0" smtClean="0">
                <a:solidFill>
                  <a:srgbClr val="0C9CDB"/>
                </a:solidFill>
                <a:latin typeface="Arial" pitchFamily="34" charset="0"/>
                <a:cs typeface="Arial" pitchFamily="34" charset="0"/>
              </a:rPr>
              <a:t>legacy is the volunteering spirit, which needs to be maintained and developed.</a:t>
            </a:r>
          </a:p>
        </p:txBody>
      </p:sp>
      <p:sp>
        <p:nvSpPr>
          <p:cNvPr id="12" name="TextBox 11"/>
          <p:cNvSpPr txBox="1"/>
          <p:nvPr/>
        </p:nvSpPr>
        <p:spPr>
          <a:xfrm>
            <a:off x="539388" y="4581128"/>
            <a:ext cx="8104578" cy="523220"/>
          </a:xfrm>
          <a:prstGeom prst="rect">
            <a:avLst/>
          </a:prstGeom>
          <a:noFill/>
        </p:spPr>
        <p:txBody>
          <a:bodyPr wrap="square" rtlCol="0">
            <a:spAutoFit/>
          </a:bodyPr>
          <a:lstStyle/>
          <a:p>
            <a:pPr lvl="0" eaLnBrk="0" hangingPunct="0"/>
            <a:r>
              <a:rPr lang="en-US" altLang="zh-CN" sz="2800" b="1" dirty="0" smtClean="0">
                <a:solidFill>
                  <a:srgbClr val="0C9CDB"/>
                </a:solidFill>
                <a:latin typeface="Arial" pitchFamily="34" charset="0"/>
                <a:cs typeface="Arial" pitchFamily="34" charset="0"/>
              </a:rPr>
              <a:t>[Translation]:</a:t>
            </a:r>
          </a:p>
        </p:txBody>
      </p:sp>
      <p:sp>
        <p:nvSpPr>
          <p:cNvPr id="13" name="TextBox 12"/>
          <p:cNvSpPr txBox="1"/>
          <p:nvPr/>
        </p:nvSpPr>
        <p:spPr>
          <a:xfrm>
            <a:off x="539388" y="5229200"/>
            <a:ext cx="8104578" cy="954107"/>
          </a:xfrm>
          <a:prstGeom prst="rect">
            <a:avLst/>
          </a:prstGeom>
          <a:noFill/>
        </p:spPr>
        <p:txBody>
          <a:bodyPr wrap="square" rtlCol="0">
            <a:spAutoFit/>
          </a:bodyPr>
          <a:lstStyle/>
          <a:p>
            <a:pPr lvl="0" eaLnBrk="0" hangingPunct="0"/>
            <a:r>
              <a:rPr lang="en-US" altLang="zh-CN" sz="2800" dirty="0" smtClean="0">
                <a:solidFill>
                  <a:srgbClr val="333333"/>
                </a:solidFill>
                <a:latin typeface="Times New Roman" pitchFamily="18" charset="0"/>
              </a:rPr>
              <a:t>的确，如果没有这种精神的保持与发扬，奥运会</a:t>
            </a:r>
          </a:p>
          <a:p>
            <a:pPr lvl="0" eaLnBrk="0" hangingPunct="0"/>
            <a:r>
              <a:rPr lang="en-US" altLang="zh-CN" sz="2800" dirty="0" smtClean="0">
                <a:solidFill>
                  <a:srgbClr val="333333"/>
                </a:solidFill>
                <a:latin typeface="Times New Roman" pitchFamily="18" charset="0"/>
              </a:rPr>
              <a:t>精神遗产传承一说就无从谈起。</a:t>
            </a:r>
          </a:p>
        </p:txBody>
      </p:sp>
      <p:sp>
        <p:nvSpPr>
          <p:cNvPr id="15" name="矩形 14">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18028"/>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lide(fromLeft)">
                                      <p:cBhvr>
                                        <p:cTn id="13" dur="500"/>
                                        <p:tgtEl>
                                          <p:spTgt spid="9"/>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Left)">
                                      <p:cBhvr>
                                        <p:cTn id="22" dur="500"/>
                                        <p:tgtEl>
                                          <p:spTgt spid="13"/>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8" grpId="0"/>
      <p:bldP spid="9" grpId="0"/>
      <p:bldP spid="12" grpId="0"/>
      <p:bldP spid="13" grpId="0"/>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931918" y="4221088"/>
            <a:ext cx="8104578"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Most authorities agree that play is an </a:t>
            </a:r>
            <a:r>
              <a:rPr lang="en-US" altLang="zh-CN" sz="2800" dirty="0" smtClean="0">
                <a:solidFill>
                  <a:srgbClr val="F79646"/>
                </a:solidFill>
                <a:latin typeface="Arial" pitchFamily="34" charset="0"/>
                <a:cs typeface="Arial" pitchFamily="34" charset="0"/>
              </a:rPr>
              <a:t>essential</a:t>
            </a:r>
            <a:r>
              <a:rPr lang="en-US" altLang="zh-CN" sz="2800" dirty="0" smtClean="0">
                <a:solidFill>
                  <a:srgbClr val="333333"/>
                </a:solidFill>
                <a:latin typeface="Arial" pitchFamily="34" charset="0"/>
                <a:cs typeface="Arial" pitchFamily="34" charset="0"/>
              </a:rPr>
              <a:t> part of a child’s development.</a:t>
            </a:r>
          </a:p>
        </p:txBody>
      </p:sp>
      <p:sp>
        <p:nvSpPr>
          <p:cNvPr id="10" name="TextBox 9"/>
          <p:cNvSpPr txBox="1"/>
          <p:nvPr/>
        </p:nvSpPr>
        <p:spPr>
          <a:xfrm>
            <a:off x="139830" y="3140968"/>
            <a:ext cx="8104578" cy="954107"/>
          </a:xfrm>
          <a:prstGeom prst="rect">
            <a:avLst/>
          </a:prstGeom>
          <a:noFill/>
        </p:spPr>
        <p:txBody>
          <a:bodyPr wrap="square" rtlCol="0">
            <a:spAutoFit/>
          </a:bodyPr>
          <a:lstStyle/>
          <a:p>
            <a:pPr marL="361950" lvl="0" eaLnBrk="0" hangingPunct="0"/>
            <a:r>
              <a:rPr lang="en-US" altLang="zh-CN" sz="2800" dirty="0" smtClean="0">
                <a:latin typeface="Times New Roman" pitchFamily="18" charset="0"/>
                <a:cs typeface="Times New Roman" pitchFamily="18" charset="0"/>
              </a:rPr>
              <a:t>大多数权威人士认为玩耍是孩子成长的一个重要部分。</a:t>
            </a:r>
          </a:p>
        </p:txBody>
      </p:sp>
      <p:sp>
        <p:nvSpPr>
          <p:cNvPr id="14" name="TextBox 13"/>
          <p:cNvSpPr txBox="1"/>
          <p:nvPr/>
        </p:nvSpPr>
        <p:spPr>
          <a:xfrm>
            <a:off x="539388" y="1916832"/>
            <a:ext cx="8104578"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It was absolutely </a:t>
            </a:r>
            <a:r>
              <a:rPr lang="en-US" altLang="zh-CN" sz="2800" dirty="0" smtClean="0">
                <a:solidFill>
                  <a:srgbClr val="F79646"/>
                </a:solidFill>
                <a:latin typeface="Arial" pitchFamily="34" charset="0"/>
                <a:cs typeface="Arial" pitchFamily="34" charset="0"/>
              </a:rPr>
              <a:t>essential</a:t>
            </a:r>
            <a:r>
              <a:rPr lang="en-US" altLang="zh-CN" sz="2800" dirty="0" smtClean="0">
                <a:solidFill>
                  <a:srgbClr val="333333"/>
                </a:solidFill>
                <a:latin typeface="Arial" pitchFamily="34" charset="0"/>
                <a:cs typeface="Arial" pitchFamily="34" charset="0"/>
              </a:rPr>
              <a:t> to separate crops from the areas that animals used as pasture.</a:t>
            </a:r>
          </a:p>
        </p:txBody>
      </p:sp>
      <p:sp>
        <p:nvSpPr>
          <p:cNvPr id="8" name="矩形 7">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C:\Users\CC\Desktop\图片1.png"/>
          <p:cNvPicPr>
            <a:picLocks noChangeAspect="1" noChangeArrowheads="1"/>
          </p:cNvPicPr>
          <p:nvPr/>
        </p:nvPicPr>
        <p:blipFill>
          <a:blip r:embed="rId3" cstate="print"/>
          <a:srcRect/>
          <a:stretch>
            <a:fillRect/>
          </a:stretch>
        </p:blipFill>
        <p:spPr bwMode="auto">
          <a:xfrm>
            <a:off x="500034" y="4293096"/>
            <a:ext cx="452775" cy="452775"/>
          </a:xfrm>
          <a:prstGeom prst="rect">
            <a:avLst/>
          </a:prstGeom>
          <a:noFill/>
        </p:spPr>
      </p:pic>
      <p:sp>
        <p:nvSpPr>
          <p:cNvPr id="3" name="TextBox 2"/>
          <p:cNvSpPr txBox="1"/>
          <p:nvPr/>
        </p:nvSpPr>
        <p:spPr>
          <a:xfrm>
            <a:off x="539388" y="692696"/>
            <a:ext cx="8104578" cy="1126462"/>
          </a:xfrm>
          <a:prstGeom prst="rect">
            <a:avLst/>
          </a:prstGeom>
          <a:noFill/>
        </p:spPr>
        <p:txBody>
          <a:bodyPr wrap="square" rtlCol="0">
            <a:spAutoFit/>
          </a:bodyPr>
          <a:lstStyle/>
          <a:p>
            <a:pPr marL="534988" lvl="0" indent="-534988" eaLnBrk="0" hangingPunct="0">
              <a:lnSpc>
                <a:spcPct val="120000"/>
              </a:lnSpc>
            </a:pPr>
            <a:r>
              <a:rPr lang="en-US" altLang="zh-CN" sz="2800" dirty="0" smtClean="0">
                <a:solidFill>
                  <a:srgbClr val="333333"/>
                </a:solidFill>
                <a:latin typeface="Arial" pitchFamily="34" charset="0"/>
                <a:cs typeface="Arial" pitchFamily="34" charset="0"/>
              </a:rPr>
              <a:t>15. </a:t>
            </a:r>
            <a:r>
              <a:rPr lang="en-US" altLang="zh-CN" sz="2800" dirty="0" smtClean="0">
                <a:solidFill>
                  <a:srgbClr val="F79646"/>
                </a:solidFill>
                <a:latin typeface="Arial" pitchFamily="34" charset="0"/>
                <a:cs typeface="Arial" pitchFamily="34" charset="0"/>
              </a:rPr>
              <a:t>essential</a:t>
            </a:r>
            <a:r>
              <a:rPr lang="en-US" altLang="zh-CN" sz="2800" dirty="0" smtClean="0">
                <a:solidFill>
                  <a:srgbClr val="333333"/>
                </a:solidFill>
                <a:latin typeface="Arial" pitchFamily="34" charset="0"/>
                <a:cs typeface="Arial" pitchFamily="34" charset="0"/>
              </a:rPr>
              <a:t> (Para. 4): </a:t>
            </a:r>
            <a:r>
              <a:rPr lang="en-US" altLang="zh-CN" sz="2800" i="1" dirty="0" smtClean="0">
                <a:solidFill>
                  <a:srgbClr val="333333"/>
                </a:solidFill>
                <a:latin typeface="Arial" pitchFamily="34" charset="0"/>
                <a:cs typeface="Arial" pitchFamily="34" charset="0"/>
              </a:rPr>
              <a:t>a</a:t>
            </a:r>
            <a:r>
              <a:rPr lang="en-US" altLang="zh-CN" sz="2800" dirty="0" smtClean="0">
                <a:solidFill>
                  <a:srgbClr val="333333"/>
                </a:solidFill>
                <a:latin typeface="Arial" pitchFamily="34" charset="0"/>
                <a:cs typeface="Arial" pitchFamily="34" charset="0"/>
              </a:rPr>
              <a:t>. absolutely necessary; vitally necessary</a:t>
            </a:r>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10" grpId="0"/>
      <p:bldP spid="14" grpId="0"/>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104578" cy="1384995"/>
          </a:xfrm>
          <a:prstGeom prst="rect">
            <a:avLst/>
          </a:prstGeom>
          <a:noFill/>
        </p:spPr>
        <p:txBody>
          <a:bodyPr wrap="square" rtlCol="0">
            <a:spAutoFit/>
          </a:bodyPr>
          <a:lstStyle/>
          <a:p>
            <a:pPr lvl="0" eaLnBrk="0" hangingPunct="0"/>
            <a:r>
              <a:rPr lang="en-US" altLang="zh-CN" sz="2800" dirty="0" smtClean="0">
                <a:solidFill>
                  <a:srgbClr val="F79646"/>
                </a:solidFill>
                <a:latin typeface="Arial" pitchFamily="34" charset="0"/>
                <a:cs typeface="Arial" pitchFamily="34" charset="0"/>
                <a:sym typeface="+mn-ea"/>
              </a:rPr>
              <a:t>essence:</a:t>
            </a:r>
            <a:r>
              <a:rPr lang="en-US" altLang="zh-CN" sz="2800" dirty="0" smtClean="0">
                <a:solidFill>
                  <a:srgbClr val="333333"/>
                </a:solidFill>
                <a:latin typeface="Arial" pitchFamily="34" charset="0"/>
                <a:cs typeface="Arial" pitchFamily="34" charset="0"/>
                <a:sym typeface="+mn-ea"/>
              </a:rPr>
              <a:t> </a:t>
            </a:r>
            <a:r>
              <a:rPr lang="en-US" altLang="zh-CN" sz="2800" i="1" dirty="0" smtClean="0">
                <a:solidFill>
                  <a:srgbClr val="333333"/>
                </a:solidFill>
                <a:latin typeface="Arial" pitchFamily="34" charset="0"/>
                <a:cs typeface="Arial" pitchFamily="34" charset="0"/>
                <a:sym typeface="+mn-ea"/>
              </a:rPr>
              <a:t>n</a:t>
            </a:r>
            <a:r>
              <a:rPr lang="en-US" altLang="zh-CN" sz="2800" dirty="0" smtClean="0">
                <a:solidFill>
                  <a:srgbClr val="333333"/>
                </a:solidFill>
                <a:latin typeface="Arial" pitchFamily="34" charset="0"/>
                <a:cs typeface="Arial" pitchFamily="34" charset="0"/>
                <a:sym typeface="+mn-ea"/>
              </a:rPr>
              <a:t>. the intrinsic nature or indispensable quality of something, especially something abstract, which determines its character</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899592" y="4174746"/>
            <a:ext cx="8104578"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Speed was </a:t>
            </a:r>
            <a:r>
              <a:rPr lang="en-US" altLang="zh-CN" sz="2800" dirty="0" smtClean="0">
                <a:solidFill>
                  <a:srgbClr val="F79646"/>
                </a:solidFill>
                <a:latin typeface="Arial" pitchFamily="34" charset="0"/>
                <a:cs typeface="Arial" pitchFamily="34" charset="0"/>
              </a:rPr>
              <a:t>of the essence</a:t>
            </a:r>
            <a:r>
              <a:rPr lang="en-US" altLang="zh-CN" sz="2800" dirty="0" smtClean="0">
                <a:solidFill>
                  <a:srgbClr val="333333"/>
                </a:solidFill>
                <a:latin typeface="Arial" pitchFamily="34" charset="0"/>
                <a:cs typeface="Arial" pitchFamily="34" charset="0"/>
              </a:rPr>
              <a:t> in a project of this type.</a:t>
            </a:r>
          </a:p>
        </p:txBody>
      </p:sp>
      <p:sp>
        <p:nvSpPr>
          <p:cNvPr id="10" name="TextBox 9"/>
          <p:cNvSpPr txBox="1"/>
          <p:nvPr/>
        </p:nvSpPr>
        <p:spPr>
          <a:xfrm>
            <a:off x="139830" y="3501008"/>
            <a:ext cx="8104578" cy="523220"/>
          </a:xfrm>
          <a:prstGeom prst="rect">
            <a:avLst/>
          </a:prstGeom>
          <a:noFill/>
        </p:spPr>
        <p:txBody>
          <a:bodyPr wrap="square" rtlCol="0">
            <a:spAutoFit/>
          </a:bodyPr>
          <a:lstStyle/>
          <a:p>
            <a:pPr lvl="0" indent="361950" eaLnBrk="0" hangingPunct="0"/>
            <a:r>
              <a:rPr lang="en-US" altLang="zh-CN" sz="2800" dirty="0" smtClean="0">
                <a:solidFill>
                  <a:srgbClr val="333333"/>
                </a:solidFill>
                <a:latin typeface="Arial" pitchFamily="34" charset="0"/>
                <a:cs typeface="Arial" pitchFamily="34" charset="0"/>
              </a:rPr>
              <a:t>速度在一个这种类型的项目中至关重要。</a:t>
            </a:r>
          </a:p>
        </p:txBody>
      </p:sp>
      <p:sp>
        <p:nvSpPr>
          <p:cNvPr id="14" name="TextBox 13"/>
          <p:cNvSpPr txBox="1"/>
          <p:nvPr/>
        </p:nvSpPr>
        <p:spPr>
          <a:xfrm>
            <a:off x="539388" y="2330877"/>
            <a:ext cx="8104578" cy="954107"/>
          </a:xfrm>
          <a:prstGeom prst="rect">
            <a:avLst/>
          </a:prstGeom>
          <a:noFill/>
        </p:spPr>
        <p:txBody>
          <a:bodyPr wrap="square" rtlCol="0">
            <a:spAutoFit/>
          </a:bodyPr>
          <a:lstStyle/>
          <a:p>
            <a:pPr lvl="0" eaLnBrk="0" hangingPunct="0"/>
            <a:r>
              <a:rPr lang="en-US" altLang="zh-CN" sz="2800" dirty="0" smtClean="0">
                <a:solidFill>
                  <a:srgbClr val="333333"/>
                </a:solidFill>
                <a:latin typeface="Arial" pitchFamily="34" charset="0"/>
                <a:cs typeface="Arial" pitchFamily="34" charset="0"/>
              </a:rPr>
              <a:t>Though complicated in detail, local taxes are</a:t>
            </a:r>
            <a:r>
              <a:rPr lang="en-US" altLang="zh-CN" sz="2800" dirty="0" smtClean="0">
                <a:solidFill>
                  <a:srgbClr val="F79646"/>
                </a:solidFill>
                <a:latin typeface="Arial" pitchFamily="34" charset="0"/>
                <a:cs typeface="Arial" pitchFamily="34" charset="0"/>
              </a:rPr>
              <a:t> in essence </a:t>
            </a:r>
            <a:r>
              <a:rPr lang="en-US" altLang="zh-CN" sz="2800" dirty="0" smtClean="0">
                <a:solidFill>
                  <a:srgbClr val="333333"/>
                </a:solidFill>
                <a:latin typeface="Arial" pitchFamily="34" charset="0"/>
                <a:cs typeface="Arial" pitchFamily="34" charset="0"/>
              </a:rPr>
              <a:t>simple.</a:t>
            </a: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C:\Users\CC\Desktop\图片1.png"/>
          <p:cNvPicPr>
            <a:picLocks noChangeAspect="1" noChangeArrowheads="1"/>
          </p:cNvPicPr>
          <p:nvPr/>
        </p:nvPicPr>
        <p:blipFill>
          <a:blip r:embed="rId3" cstate="print"/>
          <a:srcRect/>
          <a:stretch>
            <a:fillRect/>
          </a:stretch>
        </p:blipFill>
        <p:spPr bwMode="auto">
          <a:xfrm>
            <a:off x="500034" y="4272369"/>
            <a:ext cx="452775" cy="452775"/>
          </a:xfrm>
          <a:prstGeom prst="rect">
            <a:avLst/>
          </a:prstGeom>
          <a:noFill/>
        </p:spPr>
      </p:pic>
      <p:sp>
        <p:nvSpPr>
          <p:cNvPr id="18" name="矩形 17"/>
          <p:cNvSpPr/>
          <p:nvPr/>
        </p:nvSpPr>
        <p:spPr>
          <a:xfrm>
            <a:off x="0" y="692696"/>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10" grpId="0"/>
      <p:bldP spid="14" grpId="0"/>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104578" cy="1384995"/>
          </a:xfrm>
          <a:prstGeom prst="rect">
            <a:avLst/>
          </a:prstGeom>
          <a:noFill/>
        </p:spPr>
        <p:txBody>
          <a:bodyPr wrap="square" rtlCol="0">
            <a:spAutoFit/>
          </a:bodyPr>
          <a:lstStyle/>
          <a:p>
            <a:pPr marL="534988" lvl="0" indent="-534988" eaLnBrk="0" hangingPunct="0"/>
            <a:r>
              <a:rPr lang="en-US" altLang="zh-CN" sz="2800" dirty="0" smtClean="0">
                <a:solidFill>
                  <a:srgbClr val="333333"/>
                </a:solidFill>
                <a:latin typeface="Arial" pitchFamily="34" charset="0"/>
                <a:cs typeface="Arial" pitchFamily="34" charset="0"/>
              </a:rPr>
              <a:t>16. David Cameron’s notion of the “Big Society” may have failed to resonate with the public … (Para. 4)</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2239707"/>
            <a:ext cx="8104578" cy="523220"/>
          </a:xfrm>
          <a:prstGeom prst="rect">
            <a:avLst/>
          </a:prstGeom>
          <a:noFill/>
        </p:spPr>
        <p:txBody>
          <a:bodyPr wrap="square" rtlCol="0">
            <a:spAutoFit/>
          </a:bodyPr>
          <a:lstStyle/>
          <a:p>
            <a:pPr marL="534988" lvl="0" indent="-534988" eaLnBrk="0" hangingPunct="0"/>
            <a:r>
              <a:rPr lang="en-US" altLang="zh-CN" sz="2800" b="1" dirty="0" smtClean="0">
                <a:solidFill>
                  <a:srgbClr val="0C9CDB"/>
                </a:solidFill>
                <a:latin typeface="Arial" pitchFamily="34" charset="0"/>
                <a:cs typeface="Arial" pitchFamily="34" charset="0"/>
              </a:rPr>
              <a:t>[Paraphrase]:</a:t>
            </a:r>
          </a:p>
        </p:txBody>
      </p:sp>
      <p:sp>
        <p:nvSpPr>
          <p:cNvPr id="11" name="TextBox 10"/>
          <p:cNvSpPr txBox="1"/>
          <p:nvPr/>
        </p:nvSpPr>
        <p:spPr>
          <a:xfrm>
            <a:off x="539388" y="2852935"/>
            <a:ext cx="8104578" cy="1384995"/>
          </a:xfrm>
          <a:prstGeom prst="rect">
            <a:avLst/>
          </a:prstGeom>
          <a:noFill/>
        </p:spPr>
        <p:txBody>
          <a:bodyPr wrap="square" rtlCol="0">
            <a:spAutoFit/>
          </a:bodyPr>
          <a:lstStyle/>
          <a:p>
            <a:pPr lvl="0" eaLnBrk="0" hangingPunct="0"/>
            <a:r>
              <a:rPr lang="en-US" altLang="zh-CN" sz="2800" dirty="0" smtClean="0">
                <a:solidFill>
                  <a:srgbClr val="0C9CDB"/>
                </a:solidFill>
                <a:latin typeface="Arial" pitchFamily="34" charset="0"/>
                <a:cs typeface="Arial" pitchFamily="34" charset="0"/>
              </a:rPr>
              <a:t>The notion of the “Big Society” raised by David </a:t>
            </a:r>
          </a:p>
          <a:p>
            <a:pPr lvl="0" eaLnBrk="0" hangingPunct="0"/>
            <a:r>
              <a:rPr lang="en-US" altLang="zh-CN" sz="2800" dirty="0" smtClean="0">
                <a:solidFill>
                  <a:srgbClr val="0C9CDB"/>
                </a:solidFill>
                <a:latin typeface="Arial" pitchFamily="34" charset="0"/>
                <a:cs typeface="Arial" pitchFamily="34" charset="0"/>
              </a:rPr>
              <a:t>Cameron, the Prime Minister, may not have won the support of the public.</a:t>
            </a:r>
          </a:p>
        </p:txBody>
      </p:sp>
      <p:sp>
        <p:nvSpPr>
          <p:cNvPr id="12" name="TextBox 11"/>
          <p:cNvSpPr txBox="1"/>
          <p:nvPr/>
        </p:nvSpPr>
        <p:spPr>
          <a:xfrm>
            <a:off x="539388" y="4381943"/>
            <a:ext cx="8104578" cy="523220"/>
          </a:xfrm>
          <a:prstGeom prst="rect">
            <a:avLst/>
          </a:prstGeom>
          <a:noFill/>
        </p:spPr>
        <p:txBody>
          <a:bodyPr wrap="square" rtlCol="0">
            <a:spAutoFit/>
          </a:bodyPr>
          <a:lstStyle/>
          <a:p>
            <a:pPr marL="534988" lvl="0" indent="-534988" eaLnBrk="0" hangingPunct="0"/>
            <a:r>
              <a:rPr lang="en-US" altLang="zh-CN" sz="2800" b="1" dirty="0" smtClean="0">
                <a:solidFill>
                  <a:srgbClr val="0C9CDB"/>
                </a:solidFill>
                <a:latin typeface="Arial" pitchFamily="34" charset="0"/>
                <a:cs typeface="Arial" pitchFamily="34" charset="0"/>
              </a:rPr>
              <a:t>[Translation]:</a:t>
            </a:r>
          </a:p>
        </p:txBody>
      </p:sp>
      <p:sp>
        <p:nvSpPr>
          <p:cNvPr id="13" name="TextBox 12"/>
          <p:cNvSpPr txBox="1"/>
          <p:nvPr/>
        </p:nvSpPr>
        <p:spPr>
          <a:xfrm>
            <a:off x="539388" y="4995173"/>
            <a:ext cx="8104578" cy="954107"/>
          </a:xfrm>
          <a:prstGeom prst="rect">
            <a:avLst/>
          </a:prstGeom>
          <a:noFill/>
        </p:spPr>
        <p:txBody>
          <a:bodyPr wrap="square" rtlCol="0">
            <a:spAutoFit/>
          </a:bodyPr>
          <a:lstStyle/>
          <a:p>
            <a:pPr lvl="0" eaLnBrk="0" hangingPunct="0"/>
            <a:r>
              <a:rPr lang="en-US" altLang="zh-CN" sz="2800" dirty="0" smtClean="0">
                <a:latin typeface="Times New Roman" pitchFamily="18" charset="0"/>
                <a:cs typeface="Times New Roman" pitchFamily="18" charset="0"/>
              </a:rPr>
              <a:t>大卫</a:t>
            </a:r>
            <a:r>
              <a:rPr lang="en-US" altLang="zh-CN" sz="2800" dirty="0" smtClean="0">
                <a:latin typeface="+mn-ea"/>
                <a:cs typeface="Times New Roman" pitchFamily="18" charset="0"/>
              </a:rPr>
              <a:t>·卡梅伦提出的“大社会”</a:t>
            </a:r>
            <a:r>
              <a:rPr lang="en-US" altLang="zh-CN" sz="2800" dirty="0" smtClean="0">
                <a:latin typeface="Times New Roman" pitchFamily="18" charset="0"/>
                <a:cs typeface="Times New Roman" pitchFamily="18" charset="0"/>
              </a:rPr>
              <a:t>观念虽未必引起公众共鸣</a:t>
            </a:r>
            <a:r>
              <a:rPr lang="en-US" altLang="zh-CN" sz="2800" dirty="0" smtClean="0">
                <a:latin typeface="+mn-ea"/>
                <a:cs typeface="Times New Roman" pitchFamily="18" charset="0"/>
              </a:rPr>
              <a:t>……</a:t>
            </a:r>
            <a:endParaRPr lang="en-US" altLang="zh-CN" sz="2800" dirty="0" smtClean="0">
              <a:latin typeface="Times New Roman" pitchFamily="18" charset="0"/>
              <a:cs typeface="Times New Roman" pitchFamily="18" charset="0"/>
            </a:endParaRPr>
          </a:p>
        </p:txBody>
      </p:sp>
      <p:sp>
        <p:nvSpPr>
          <p:cNvPr id="15" name="矩形 14">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Left)">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Left)">
                                      <p:cBhvr>
                                        <p:cTn id="22" dur="500"/>
                                        <p:tgtEl>
                                          <p:spTgt spid="13"/>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11" grpId="0"/>
      <p:bldP spid="12" grpId="0"/>
      <p:bldP spid="13" grpId="0"/>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104578" cy="1078950"/>
          </a:xfrm>
          <a:prstGeom prst="rect">
            <a:avLst/>
          </a:prstGeom>
          <a:noFill/>
        </p:spPr>
        <p:txBody>
          <a:bodyPr wrap="square" rtlCol="0">
            <a:spAutoFit/>
          </a:bodyPr>
          <a:lstStyle/>
          <a:p>
            <a:pPr marL="534988" lvl="0" indent="-534988" eaLnBrk="0" hangingPunct="0">
              <a:lnSpc>
                <a:spcPct val="120000"/>
              </a:lnSpc>
            </a:pPr>
            <a:r>
              <a:rPr lang="en-US" altLang="zh-CN" sz="2800" dirty="0" smtClean="0">
                <a:solidFill>
                  <a:srgbClr val="333333"/>
                </a:solidFill>
                <a:latin typeface="Arial" pitchFamily="34" charset="0"/>
                <a:cs typeface="Arial" pitchFamily="34" charset="0"/>
              </a:rPr>
              <a:t>17. People in Britain already do this on a very significant scale … (Para. 5)</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2132856"/>
            <a:ext cx="8104578" cy="523220"/>
          </a:xfrm>
          <a:prstGeom prst="rect">
            <a:avLst/>
          </a:prstGeom>
          <a:noFill/>
        </p:spPr>
        <p:txBody>
          <a:bodyPr wrap="square" rtlCol="0">
            <a:spAutoFit/>
          </a:bodyPr>
          <a:lstStyle/>
          <a:p>
            <a:pPr marL="534988" lvl="0" indent="-534988" eaLnBrk="0" hangingPunct="0"/>
            <a:r>
              <a:rPr lang="en-US" altLang="zh-CN" sz="2800" b="1" dirty="0" smtClean="0">
                <a:solidFill>
                  <a:srgbClr val="0C9CDB"/>
                </a:solidFill>
                <a:latin typeface="Arial" pitchFamily="34" charset="0"/>
                <a:cs typeface="Arial" pitchFamily="34" charset="0"/>
              </a:rPr>
              <a:t>[Paraphrase]:</a:t>
            </a:r>
          </a:p>
        </p:txBody>
      </p:sp>
      <p:sp>
        <p:nvSpPr>
          <p:cNvPr id="11" name="TextBox 10"/>
          <p:cNvSpPr txBox="1"/>
          <p:nvPr/>
        </p:nvSpPr>
        <p:spPr>
          <a:xfrm>
            <a:off x="539388" y="2746084"/>
            <a:ext cx="8104578" cy="1078950"/>
          </a:xfrm>
          <a:prstGeom prst="rect">
            <a:avLst/>
          </a:prstGeom>
          <a:noFill/>
        </p:spPr>
        <p:txBody>
          <a:bodyPr wrap="square" rtlCol="0">
            <a:spAutoFit/>
          </a:bodyPr>
          <a:lstStyle/>
          <a:p>
            <a:pPr lvl="0" eaLnBrk="0" hangingPunct="0">
              <a:lnSpc>
                <a:spcPct val="120000"/>
              </a:lnSpc>
            </a:pPr>
            <a:r>
              <a:rPr lang="en-US" altLang="zh-CN" sz="2800" dirty="0" smtClean="0">
                <a:solidFill>
                  <a:srgbClr val="0C9CDB"/>
                </a:solidFill>
                <a:latin typeface="Arial" pitchFamily="34" charset="0"/>
                <a:cs typeface="Arial" pitchFamily="34" charset="0"/>
              </a:rPr>
              <a:t>A large number of people in Britain already do </a:t>
            </a:r>
          </a:p>
          <a:p>
            <a:pPr lvl="0" eaLnBrk="0" hangingPunct="0">
              <a:lnSpc>
                <a:spcPct val="120000"/>
              </a:lnSpc>
            </a:pPr>
            <a:r>
              <a:rPr lang="en-US" altLang="zh-CN" sz="2800" dirty="0" smtClean="0">
                <a:solidFill>
                  <a:srgbClr val="0C9CDB"/>
                </a:solidFill>
                <a:latin typeface="Arial" pitchFamily="34" charset="0"/>
                <a:cs typeface="Arial" pitchFamily="34" charset="0"/>
              </a:rPr>
              <a:t>voluntary services in various fields.</a:t>
            </a:r>
          </a:p>
        </p:txBody>
      </p:sp>
      <p:sp>
        <p:nvSpPr>
          <p:cNvPr id="12" name="TextBox 11"/>
          <p:cNvSpPr txBox="1"/>
          <p:nvPr/>
        </p:nvSpPr>
        <p:spPr>
          <a:xfrm>
            <a:off x="539388" y="4042229"/>
            <a:ext cx="8104578" cy="523220"/>
          </a:xfrm>
          <a:prstGeom prst="rect">
            <a:avLst/>
          </a:prstGeom>
          <a:noFill/>
        </p:spPr>
        <p:txBody>
          <a:bodyPr wrap="square" rtlCol="0">
            <a:spAutoFit/>
          </a:bodyPr>
          <a:lstStyle/>
          <a:p>
            <a:pPr marL="534988" lvl="0" indent="-534988" eaLnBrk="0" hangingPunct="0"/>
            <a:r>
              <a:rPr lang="en-US" altLang="zh-CN" sz="2800" b="1" dirty="0" smtClean="0">
                <a:solidFill>
                  <a:srgbClr val="0C9CDB"/>
                </a:solidFill>
                <a:latin typeface="Arial" pitchFamily="34" charset="0"/>
                <a:cs typeface="Arial" pitchFamily="34" charset="0"/>
              </a:rPr>
              <a:t>[Translation]:</a:t>
            </a:r>
          </a:p>
        </p:txBody>
      </p:sp>
      <p:sp>
        <p:nvSpPr>
          <p:cNvPr id="13" name="TextBox 12"/>
          <p:cNvSpPr txBox="1"/>
          <p:nvPr/>
        </p:nvSpPr>
        <p:spPr>
          <a:xfrm>
            <a:off x="539388" y="4655459"/>
            <a:ext cx="8104578" cy="523220"/>
          </a:xfrm>
          <a:prstGeom prst="rect">
            <a:avLst/>
          </a:prstGeom>
          <a:noFill/>
        </p:spPr>
        <p:txBody>
          <a:bodyPr wrap="square" rtlCol="0">
            <a:spAutoFit/>
          </a:bodyPr>
          <a:lstStyle/>
          <a:p>
            <a:pPr lvl="0" eaLnBrk="0" hangingPunct="0"/>
            <a:r>
              <a:rPr lang="en-US" altLang="zh-CN" sz="2800" dirty="0" smtClean="0">
                <a:latin typeface="Times New Roman" pitchFamily="18" charset="0"/>
                <a:cs typeface="Times New Roman" pitchFamily="18" charset="0"/>
              </a:rPr>
              <a:t>英国人民在团结奉献方面已规模显著</a:t>
            </a:r>
            <a:r>
              <a:rPr lang="en-US" altLang="zh-CN" sz="2800" dirty="0" smtClean="0">
                <a:latin typeface="+mn-ea"/>
                <a:cs typeface="Times New Roman" pitchFamily="18" charset="0"/>
              </a:rPr>
              <a:t>……</a:t>
            </a:r>
            <a:endParaRPr lang="en-US" altLang="zh-CN" sz="2800" dirty="0" smtClean="0">
              <a:solidFill>
                <a:schemeClr val="accent1"/>
              </a:solidFill>
              <a:latin typeface="Times New Roman" pitchFamily="18" charset="0"/>
              <a:cs typeface="Times New Roman" pitchFamily="18" charset="0"/>
            </a:endParaRPr>
          </a:p>
        </p:txBody>
      </p:sp>
      <p:sp>
        <p:nvSpPr>
          <p:cNvPr id="10" name="矩形 9">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Left)">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lide(fromLeft)">
                                      <p:cBhvr>
                                        <p:cTn id="22" dur="500"/>
                                        <p:tgtEl>
                                          <p:spTgt spid="13"/>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11" grpId="0"/>
      <p:bldP spid="12" grpId="0"/>
      <p:bldP spid="13" grpId="0"/>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104578" cy="609398"/>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18. </a:t>
            </a:r>
            <a:r>
              <a:rPr lang="en-US" altLang="zh-CN" sz="2800" dirty="0" smtClean="0">
                <a:solidFill>
                  <a:srgbClr val="F79646"/>
                </a:solidFill>
                <a:latin typeface="Arial" pitchFamily="34" charset="0"/>
                <a:cs typeface="Arial" pitchFamily="34" charset="0"/>
              </a:rPr>
              <a:t>on a … scale </a:t>
            </a:r>
            <a:r>
              <a:rPr lang="en-US" altLang="zh-CN" sz="2800" dirty="0" smtClean="0">
                <a:solidFill>
                  <a:srgbClr val="333333"/>
                </a:solidFill>
                <a:latin typeface="Arial" pitchFamily="34" charset="0"/>
                <a:cs typeface="Arial" pitchFamily="34" charset="0"/>
              </a:rPr>
              <a:t>(Para. 5): to a … extent</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931918" y="3284984"/>
            <a:ext cx="8104578" cy="1078950"/>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Scientists are trying to make direct use of </a:t>
            </a:r>
          </a:p>
          <a:p>
            <a:pPr lvl="0" eaLnBrk="0" hangingPunct="0">
              <a:lnSpc>
                <a:spcPct val="120000"/>
              </a:lnSpc>
            </a:pPr>
            <a:r>
              <a:rPr lang="en-US" altLang="zh-CN" sz="2800" dirty="0" smtClean="0">
                <a:solidFill>
                  <a:srgbClr val="333333"/>
                </a:solidFill>
                <a:latin typeface="Arial" pitchFamily="34" charset="0"/>
                <a:cs typeface="Arial" pitchFamily="34" charset="0"/>
              </a:rPr>
              <a:t>solar energy </a:t>
            </a:r>
            <a:r>
              <a:rPr lang="en-US" altLang="zh-CN" sz="2800" dirty="0" smtClean="0">
                <a:solidFill>
                  <a:srgbClr val="F79646"/>
                </a:solidFill>
                <a:latin typeface="Arial" pitchFamily="34" charset="0"/>
                <a:cs typeface="Arial" pitchFamily="34" charset="0"/>
              </a:rPr>
              <a:t>on a </a:t>
            </a:r>
            <a:r>
              <a:rPr lang="en-US" altLang="zh-CN" sz="2800" dirty="0" smtClean="0">
                <a:solidFill>
                  <a:srgbClr val="333333"/>
                </a:solidFill>
                <a:latin typeface="Arial" pitchFamily="34" charset="0"/>
                <a:cs typeface="Arial" pitchFamily="34" charset="0"/>
              </a:rPr>
              <a:t>large </a:t>
            </a:r>
            <a:r>
              <a:rPr lang="en-US" altLang="zh-CN" sz="2800" dirty="0" smtClean="0">
                <a:solidFill>
                  <a:srgbClr val="F79646"/>
                </a:solidFill>
                <a:latin typeface="Arial" pitchFamily="34" charset="0"/>
                <a:cs typeface="Arial" pitchFamily="34" charset="0"/>
              </a:rPr>
              <a:t>scale</a:t>
            </a:r>
            <a:r>
              <a:rPr lang="en-US" altLang="zh-CN" sz="2800" dirty="0" smtClean="0">
                <a:solidFill>
                  <a:srgbClr val="333333"/>
                </a:solidFill>
                <a:latin typeface="Arial" pitchFamily="34" charset="0"/>
                <a:cs typeface="Arial" pitchFamily="34" charset="0"/>
              </a:rPr>
              <a:t>.</a:t>
            </a:r>
          </a:p>
        </p:txBody>
      </p:sp>
      <p:sp>
        <p:nvSpPr>
          <p:cNvPr id="14" name="TextBox 13"/>
          <p:cNvSpPr txBox="1"/>
          <p:nvPr/>
        </p:nvSpPr>
        <p:spPr>
          <a:xfrm>
            <a:off x="107504" y="2619799"/>
            <a:ext cx="8104578" cy="523220"/>
          </a:xfrm>
          <a:prstGeom prst="rect">
            <a:avLst/>
          </a:prstGeom>
          <a:noFill/>
        </p:spPr>
        <p:txBody>
          <a:bodyPr wrap="square" rtlCol="0">
            <a:spAutoFit/>
          </a:bodyPr>
          <a:lstStyle/>
          <a:p>
            <a:pPr lvl="0" indent="361950" eaLnBrk="0" hangingPunct="0"/>
            <a:r>
              <a:rPr lang="zh-CN" altLang="en-US" sz="2800" dirty="0" smtClean="0">
                <a:solidFill>
                  <a:srgbClr val="333333"/>
                </a:solidFill>
                <a:latin typeface="Times New Roman" pitchFamily="18" charset="0"/>
                <a:cs typeface="Times New Roman" pitchFamily="18" charset="0"/>
              </a:rPr>
              <a:t>科学家正尝试着大规模直接利用太阳能。</a:t>
            </a:r>
          </a:p>
        </p:txBody>
      </p:sp>
      <p:sp>
        <p:nvSpPr>
          <p:cNvPr id="15" name="TextBox 14"/>
          <p:cNvSpPr txBox="1"/>
          <p:nvPr/>
        </p:nvSpPr>
        <p:spPr>
          <a:xfrm>
            <a:off x="539388" y="1366434"/>
            <a:ext cx="8104578"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A business has been set up to produce mobile phones </a:t>
            </a:r>
            <a:r>
              <a:rPr lang="en-US" altLang="zh-CN" sz="2800" dirty="0" smtClean="0">
                <a:solidFill>
                  <a:srgbClr val="F79646"/>
                </a:solidFill>
                <a:latin typeface="Arial" pitchFamily="34" charset="0"/>
                <a:cs typeface="Arial" pitchFamily="34" charset="0"/>
              </a:rPr>
              <a:t>on a </a:t>
            </a:r>
            <a:r>
              <a:rPr lang="en-US" altLang="zh-CN" sz="2800" dirty="0" smtClean="0">
                <a:solidFill>
                  <a:srgbClr val="333333"/>
                </a:solidFill>
                <a:latin typeface="Arial" pitchFamily="34" charset="0"/>
                <a:cs typeface="Arial" pitchFamily="34" charset="0"/>
              </a:rPr>
              <a:t>large </a:t>
            </a:r>
            <a:r>
              <a:rPr lang="en-US" altLang="zh-CN" sz="2800" dirty="0" smtClean="0">
                <a:solidFill>
                  <a:srgbClr val="F79646"/>
                </a:solidFill>
                <a:latin typeface="Arial" pitchFamily="34" charset="0"/>
                <a:cs typeface="Arial" pitchFamily="34" charset="0"/>
              </a:rPr>
              <a:t>scale</a:t>
            </a:r>
            <a:r>
              <a:rPr lang="en-US" altLang="zh-CN" sz="2800" dirty="0" smtClean="0">
                <a:solidFill>
                  <a:srgbClr val="333333"/>
                </a:solidFill>
                <a:latin typeface="Arial" pitchFamily="34" charset="0"/>
                <a:cs typeface="Arial" pitchFamily="34" charset="0"/>
              </a:rPr>
              <a:t>.</a:t>
            </a:r>
          </a:p>
        </p:txBody>
      </p:sp>
      <p:sp>
        <p:nvSpPr>
          <p:cNvPr id="16" name="矩形 15">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C:\Users\CC\Desktop\图片1.png"/>
          <p:cNvPicPr>
            <a:picLocks noChangeAspect="1" noChangeArrowheads="1"/>
          </p:cNvPicPr>
          <p:nvPr/>
        </p:nvPicPr>
        <p:blipFill>
          <a:blip r:embed="rId3" cstate="print"/>
          <a:srcRect/>
          <a:stretch>
            <a:fillRect/>
          </a:stretch>
        </p:blipFill>
        <p:spPr bwMode="auto">
          <a:xfrm>
            <a:off x="500034" y="3408273"/>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Left)">
                                      <p:cBhvr>
                                        <p:cTn id="20" dur="500"/>
                                        <p:tgtEl>
                                          <p:spTgt spid="10"/>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0" grpId="0"/>
      <p:bldP spid="14" grpId="0"/>
      <p:bldP spid="15" grpId="0"/>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104578" cy="1126462"/>
          </a:xfrm>
          <a:prstGeom prst="rect">
            <a:avLst/>
          </a:prstGeom>
          <a:noFill/>
        </p:spPr>
        <p:txBody>
          <a:bodyPr wrap="square" rtlCol="0">
            <a:spAutoFit/>
          </a:bodyPr>
          <a:lstStyle/>
          <a:p>
            <a:pPr marL="534988" lvl="0" indent="-534988" eaLnBrk="0" hangingPunct="0">
              <a:lnSpc>
                <a:spcPct val="120000"/>
              </a:lnSpc>
            </a:pPr>
            <a:r>
              <a:rPr lang="en-US" altLang="zh-CN" sz="2800" dirty="0" smtClean="0">
                <a:solidFill>
                  <a:srgbClr val="333333"/>
                </a:solidFill>
                <a:latin typeface="Arial" pitchFamily="34" charset="0"/>
                <a:cs typeface="Arial" pitchFamily="34" charset="0"/>
              </a:rPr>
              <a:t>19. </a:t>
            </a:r>
            <a:r>
              <a:rPr lang="en-US" altLang="zh-CN" sz="2800" dirty="0" smtClean="0">
                <a:solidFill>
                  <a:srgbClr val="F79646"/>
                </a:solidFill>
                <a:latin typeface="Arial" pitchFamily="34" charset="0"/>
                <a:cs typeface="Arial" pitchFamily="34" charset="0"/>
              </a:rPr>
              <a:t>boost</a:t>
            </a:r>
            <a:r>
              <a:rPr lang="en-US" altLang="zh-CN" sz="2800" dirty="0" smtClean="0">
                <a:solidFill>
                  <a:srgbClr val="333333"/>
                </a:solidFill>
                <a:latin typeface="Arial" pitchFamily="34" charset="0"/>
                <a:cs typeface="Arial" pitchFamily="34" charset="0"/>
              </a:rPr>
              <a:t> (Para. 6):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sth. that helps or encourages sb./sth.</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931918" y="3835382"/>
            <a:ext cx="8104578" cy="1643527"/>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These reforms have been a great </a:t>
            </a:r>
            <a:r>
              <a:rPr lang="en-US" altLang="zh-CN" sz="2800" dirty="0" smtClean="0">
                <a:solidFill>
                  <a:srgbClr val="F79646"/>
                </a:solidFill>
                <a:latin typeface="Arial" pitchFamily="34" charset="0"/>
                <a:cs typeface="Arial" pitchFamily="34" charset="0"/>
              </a:rPr>
              <a:t>boost</a:t>
            </a:r>
            <a:r>
              <a:rPr lang="en-US" altLang="zh-CN" sz="2800" dirty="0" smtClean="0">
                <a:solidFill>
                  <a:srgbClr val="333333"/>
                </a:solidFill>
                <a:latin typeface="Arial" pitchFamily="34" charset="0"/>
                <a:cs typeface="Arial" pitchFamily="34" charset="0"/>
              </a:rPr>
              <a:t> to a healthy development of our foreign trade in general.</a:t>
            </a:r>
          </a:p>
        </p:txBody>
      </p:sp>
      <p:sp>
        <p:nvSpPr>
          <p:cNvPr id="14" name="TextBox 13"/>
          <p:cNvSpPr txBox="1"/>
          <p:nvPr/>
        </p:nvSpPr>
        <p:spPr>
          <a:xfrm>
            <a:off x="107504" y="3168146"/>
            <a:ext cx="8104578" cy="523220"/>
          </a:xfrm>
          <a:prstGeom prst="rect">
            <a:avLst/>
          </a:prstGeom>
          <a:noFill/>
        </p:spPr>
        <p:txBody>
          <a:bodyPr wrap="square" rtlCol="0">
            <a:spAutoFit/>
          </a:bodyPr>
          <a:lstStyle/>
          <a:p>
            <a:pPr lvl="0" indent="361950" eaLnBrk="0" hangingPunct="0"/>
            <a:r>
              <a:rPr lang="zh-CN" altLang="en-US" sz="2800" dirty="0" smtClean="0">
                <a:solidFill>
                  <a:srgbClr val="333333"/>
                </a:solidFill>
                <a:latin typeface="Times New Roman" pitchFamily="18" charset="0"/>
                <a:cs typeface="Times New Roman" pitchFamily="18" charset="0"/>
              </a:rPr>
              <a:t>这些改革极大促进了我国外贸整体健康发展。</a:t>
            </a:r>
          </a:p>
        </p:txBody>
      </p:sp>
      <p:sp>
        <p:nvSpPr>
          <p:cNvPr id="15" name="TextBox 14"/>
          <p:cNvSpPr txBox="1"/>
          <p:nvPr/>
        </p:nvSpPr>
        <p:spPr>
          <a:xfrm>
            <a:off x="539388" y="1916832"/>
            <a:ext cx="8104578"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No doubt, this is going to give the business a </a:t>
            </a:r>
            <a:r>
              <a:rPr lang="en-US" altLang="zh-CN" sz="2800" dirty="0" smtClean="0">
                <a:solidFill>
                  <a:srgbClr val="F79646"/>
                </a:solidFill>
                <a:latin typeface="Arial" pitchFamily="34" charset="0"/>
                <a:cs typeface="Arial" pitchFamily="34" charset="0"/>
              </a:rPr>
              <a:t>boost</a:t>
            </a:r>
            <a:r>
              <a:rPr lang="en-US" altLang="zh-CN" sz="2800" dirty="0" smtClean="0">
                <a:solidFill>
                  <a:srgbClr val="333333"/>
                </a:solidFill>
                <a:latin typeface="Arial" pitchFamily="34" charset="0"/>
                <a:cs typeface="Arial" pitchFamily="34" charset="0"/>
              </a:rPr>
              <a:t>.</a:t>
            </a:r>
          </a:p>
        </p:txBody>
      </p:sp>
      <p:sp>
        <p:nvSpPr>
          <p:cNvPr id="8" name="矩形 7">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C:\Users\CC\Desktop\图片1.png"/>
          <p:cNvPicPr>
            <a:picLocks noChangeAspect="1" noChangeArrowheads="1"/>
          </p:cNvPicPr>
          <p:nvPr/>
        </p:nvPicPr>
        <p:blipFill>
          <a:blip r:embed="rId3" cstate="print"/>
          <a:srcRect/>
          <a:stretch>
            <a:fillRect/>
          </a:stretch>
        </p:blipFill>
        <p:spPr bwMode="auto">
          <a:xfrm>
            <a:off x="500034" y="3958671"/>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Left)">
                                      <p:cBhvr>
                                        <p:cTn id="20" dur="500"/>
                                        <p:tgtEl>
                                          <p:spTgt spid="10"/>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0" grpId="0"/>
      <p:bldP spid="14" grpId="0"/>
      <p:bldP spid="15" grpId="0"/>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104578" cy="1126462"/>
          </a:xfrm>
          <a:prstGeom prst="rect">
            <a:avLst/>
          </a:prstGeom>
          <a:noFill/>
        </p:spPr>
        <p:txBody>
          <a:bodyPr wrap="square" rtlCol="0">
            <a:spAutoFit/>
          </a:bodyPr>
          <a:lstStyle/>
          <a:p>
            <a:pPr marL="623888" lvl="0" indent="-623888" eaLnBrk="0" hangingPunct="0">
              <a:lnSpc>
                <a:spcPct val="120000"/>
              </a:lnSpc>
            </a:pPr>
            <a:r>
              <a:rPr lang="en-US" altLang="zh-CN" sz="2800" dirty="0" smtClean="0">
                <a:solidFill>
                  <a:srgbClr val="333333"/>
                </a:solidFill>
                <a:latin typeface="Arial" pitchFamily="34" charset="0"/>
                <a:cs typeface="Arial" pitchFamily="34" charset="0"/>
              </a:rPr>
              <a:t>20. </a:t>
            </a:r>
            <a:r>
              <a:rPr lang="en-US" altLang="zh-CN" sz="2800" dirty="0" smtClean="0">
                <a:solidFill>
                  <a:srgbClr val="F79646"/>
                </a:solidFill>
                <a:latin typeface="Arial" pitchFamily="34" charset="0"/>
                <a:cs typeface="Arial" pitchFamily="34" charset="0"/>
              </a:rPr>
              <a:t>flourish</a:t>
            </a:r>
            <a:r>
              <a:rPr lang="en-US" altLang="zh-CN" sz="2800" dirty="0" smtClean="0">
                <a:solidFill>
                  <a:srgbClr val="333333"/>
                </a:solidFill>
                <a:latin typeface="Arial" pitchFamily="34" charset="0"/>
                <a:cs typeface="Arial" pitchFamily="34" charset="0"/>
              </a:rPr>
              <a:t> (Para. 6): </a:t>
            </a:r>
            <a:r>
              <a:rPr lang="en-US" altLang="zh-CN" sz="2800" i="1" dirty="0" smtClean="0">
                <a:solidFill>
                  <a:srgbClr val="333333"/>
                </a:solidFill>
                <a:latin typeface="Arial" pitchFamily="34" charset="0"/>
                <a:cs typeface="Arial" pitchFamily="34" charset="0"/>
              </a:rPr>
              <a:t>v</a:t>
            </a:r>
            <a:r>
              <a:rPr lang="en-US" altLang="zh-CN" sz="2800" dirty="0" smtClean="0">
                <a:solidFill>
                  <a:srgbClr val="333333"/>
                </a:solidFill>
                <a:latin typeface="Arial" pitchFamily="34" charset="0"/>
                <a:cs typeface="Arial" pitchFamily="34" charset="0"/>
              </a:rPr>
              <a:t>. to develop quickly and be successful or common</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10" name="TextBox 9"/>
          <p:cNvSpPr txBox="1"/>
          <p:nvPr/>
        </p:nvSpPr>
        <p:spPr>
          <a:xfrm>
            <a:off x="1075934" y="4246754"/>
            <a:ext cx="8104578" cy="1078950"/>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Business </a:t>
            </a:r>
            <a:r>
              <a:rPr lang="en-US" altLang="zh-CN" sz="2800" dirty="0" smtClean="0">
                <a:solidFill>
                  <a:srgbClr val="F79646"/>
                </a:solidFill>
                <a:latin typeface="Arial" pitchFamily="34" charset="0"/>
                <a:cs typeface="Arial" pitchFamily="34" charset="0"/>
              </a:rPr>
              <a:t>flourished</a:t>
            </a:r>
            <a:r>
              <a:rPr lang="en-US" altLang="zh-CN" sz="2800" dirty="0" smtClean="0">
                <a:solidFill>
                  <a:srgbClr val="333333"/>
                </a:solidFill>
                <a:latin typeface="Arial" pitchFamily="34" charset="0"/>
                <a:cs typeface="Arial" pitchFamily="34" charset="0"/>
              </a:rPr>
              <a:t> and within six months </a:t>
            </a:r>
          </a:p>
          <a:p>
            <a:pPr lvl="0" eaLnBrk="0" hangingPunct="0">
              <a:lnSpc>
                <a:spcPct val="120000"/>
              </a:lnSpc>
            </a:pPr>
            <a:r>
              <a:rPr lang="en-US" altLang="zh-CN" sz="2800" dirty="0" smtClean="0">
                <a:solidFill>
                  <a:srgbClr val="333333"/>
                </a:solidFill>
                <a:latin typeface="Arial" pitchFamily="34" charset="0"/>
                <a:cs typeface="Arial" pitchFamily="34" charset="0"/>
              </a:rPr>
              <a:t>they were earning 18,000 dollars a day.</a:t>
            </a:r>
          </a:p>
        </p:txBody>
      </p:sp>
      <p:sp>
        <p:nvSpPr>
          <p:cNvPr id="14" name="TextBox 13"/>
          <p:cNvSpPr txBox="1"/>
          <p:nvPr/>
        </p:nvSpPr>
        <p:spPr>
          <a:xfrm>
            <a:off x="211838" y="3148859"/>
            <a:ext cx="8104578" cy="954107"/>
          </a:xfrm>
          <a:prstGeom prst="rect">
            <a:avLst/>
          </a:prstGeom>
          <a:noFill/>
        </p:spPr>
        <p:txBody>
          <a:bodyPr wrap="square" rtlCol="0">
            <a:spAutoFit/>
          </a:bodyPr>
          <a:lstStyle/>
          <a:p>
            <a:pPr marL="361950" lvl="0" eaLnBrk="0" hangingPunct="0"/>
            <a:r>
              <a:rPr lang="zh-CN" altLang="zh-CN" sz="2800" dirty="0" smtClean="0">
                <a:solidFill>
                  <a:srgbClr val="333333"/>
                </a:solidFill>
              </a:rPr>
              <a:t>生意兴隆起来，不出</a:t>
            </a:r>
            <a:r>
              <a:rPr lang="en-US" altLang="zh-CN" sz="2800" dirty="0" smtClean="0">
                <a:solidFill>
                  <a:srgbClr val="333333"/>
                </a:solidFill>
              </a:rPr>
              <a:t>6</a:t>
            </a:r>
            <a:r>
              <a:rPr lang="zh-CN" altLang="zh-CN" sz="2800" dirty="0" smtClean="0">
                <a:solidFill>
                  <a:srgbClr val="333333"/>
                </a:solidFill>
              </a:rPr>
              <a:t>个月的时间他们就每天挣</a:t>
            </a:r>
            <a:r>
              <a:rPr lang="en-US" altLang="zh-CN" sz="2800" dirty="0" smtClean="0">
                <a:solidFill>
                  <a:srgbClr val="333333"/>
                </a:solidFill>
              </a:rPr>
              <a:t>18000</a:t>
            </a:r>
            <a:r>
              <a:rPr lang="zh-CN" altLang="zh-CN" sz="2800" dirty="0" smtClean="0">
                <a:solidFill>
                  <a:srgbClr val="333333"/>
                </a:solidFill>
              </a:rPr>
              <a:t>美元。</a:t>
            </a:r>
            <a:endParaRPr lang="zh-CN" altLang="en-US" sz="2800" dirty="0" smtClean="0">
              <a:solidFill>
                <a:srgbClr val="333333"/>
              </a:solidFill>
              <a:latin typeface="Times New Roman" pitchFamily="18" charset="0"/>
              <a:cs typeface="Times New Roman" pitchFamily="18" charset="0"/>
            </a:endParaRPr>
          </a:p>
        </p:txBody>
      </p:sp>
      <p:sp>
        <p:nvSpPr>
          <p:cNvPr id="15" name="TextBox 14"/>
          <p:cNvSpPr txBox="1"/>
          <p:nvPr/>
        </p:nvSpPr>
        <p:spPr>
          <a:xfrm>
            <a:off x="539388" y="1916832"/>
            <a:ext cx="8104578"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Criticism of the project began to </a:t>
            </a:r>
            <a:r>
              <a:rPr lang="en-US" altLang="zh-CN" sz="2800" dirty="0" smtClean="0">
                <a:solidFill>
                  <a:srgbClr val="F79646"/>
                </a:solidFill>
                <a:latin typeface="Arial" pitchFamily="34" charset="0"/>
                <a:cs typeface="Arial" pitchFamily="34" charset="0"/>
              </a:rPr>
              <a:t>flourish</a:t>
            </a:r>
            <a:r>
              <a:rPr lang="en-US" altLang="zh-CN" sz="2800" dirty="0" smtClean="0">
                <a:solidFill>
                  <a:srgbClr val="333333"/>
                </a:solidFill>
                <a:latin typeface="Arial" pitchFamily="34" charset="0"/>
                <a:cs typeface="Arial" pitchFamily="34" charset="0"/>
              </a:rPr>
              <a:t> on local Internet chat forums and blogs.</a:t>
            </a:r>
          </a:p>
        </p:txBody>
      </p:sp>
      <p:sp>
        <p:nvSpPr>
          <p:cNvPr id="8" name="矩形 7">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C:\Users\CC\Desktop\图片1.png"/>
          <p:cNvPicPr>
            <a:picLocks noChangeAspect="1" noChangeArrowheads="1"/>
          </p:cNvPicPr>
          <p:nvPr/>
        </p:nvPicPr>
        <p:blipFill>
          <a:blip r:embed="rId3" cstate="print"/>
          <a:srcRect/>
          <a:stretch>
            <a:fillRect/>
          </a:stretch>
        </p:blipFill>
        <p:spPr bwMode="auto">
          <a:xfrm>
            <a:off x="662841" y="4344377"/>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Left)">
                                      <p:cBhvr>
                                        <p:cTn id="20" dur="500"/>
                                        <p:tgtEl>
                                          <p:spTgt spid="10"/>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0" grpId="0"/>
      <p:bldP spid="14" grpId="0"/>
      <p:bldP spid="15" grpId="0"/>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2677656"/>
          </a:xfrm>
          <a:prstGeom prst="rect">
            <a:avLst/>
          </a:prstGeom>
          <a:noFill/>
        </p:spPr>
        <p:txBody>
          <a:bodyPr wrap="square" rtlCol="0">
            <a:spAutoFit/>
          </a:bodyPr>
          <a:lstStyle/>
          <a:p>
            <a:pPr marL="534988" lvl="0" indent="-534988" algn="just" eaLnBrk="0" hangingPunct="0">
              <a:lnSpc>
                <a:spcPct val="120000"/>
              </a:lnSpc>
            </a:pPr>
            <a:r>
              <a:rPr lang="en-US" altLang="zh-CN" sz="2800" dirty="0" smtClean="0">
                <a:solidFill>
                  <a:srgbClr val="333333"/>
                </a:solidFill>
                <a:latin typeface="Arial" pitchFamily="34" charset="0"/>
                <a:cs typeface="Arial" pitchFamily="34" charset="0"/>
              </a:rPr>
              <a:t>21. In Britain, while there is a great deal of extremely impressive, and immensely valuable, volunteer work, there is still, too often, a sense that it is not the role of the private citizen to undertake such tasks. (Para. 7)</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573016"/>
            <a:ext cx="8104578" cy="523220"/>
          </a:xfrm>
          <a:prstGeom prst="rect">
            <a:avLst/>
          </a:prstGeom>
          <a:noFill/>
        </p:spPr>
        <p:txBody>
          <a:bodyPr wrap="square" rtlCol="0">
            <a:spAutoFit/>
          </a:bodyPr>
          <a:lstStyle/>
          <a:p>
            <a:pPr marL="534988" lvl="0" indent="-534988" eaLnBrk="0" hangingPunct="0"/>
            <a:r>
              <a:rPr lang="en-US" altLang="zh-CN" sz="2800" b="1" dirty="0" smtClean="0">
                <a:solidFill>
                  <a:srgbClr val="0C9CDB"/>
                </a:solidFill>
                <a:latin typeface="Arial" pitchFamily="34" charset="0"/>
                <a:cs typeface="Arial" pitchFamily="34" charset="0"/>
              </a:rPr>
              <a:t>[Paraphrase]:</a:t>
            </a:r>
          </a:p>
        </p:txBody>
      </p:sp>
      <p:sp>
        <p:nvSpPr>
          <p:cNvPr id="11" name="TextBox 10"/>
          <p:cNvSpPr txBox="1"/>
          <p:nvPr/>
        </p:nvSpPr>
        <p:spPr>
          <a:xfrm>
            <a:off x="539388" y="4186244"/>
            <a:ext cx="8104578" cy="2113079"/>
          </a:xfrm>
          <a:prstGeom prst="rect">
            <a:avLst/>
          </a:prstGeom>
          <a:noFill/>
        </p:spPr>
        <p:txBody>
          <a:bodyPr wrap="square" rtlCol="0">
            <a:spAutoFit/>
          </a:bodyPr>
          <a:lstStyle/>
          <a:p>
            <a:pPr lvl="0" eaLnBrk="0" hangingPunct="0">
              <a:lnSpc>
                <a:spcPct val="120000"/>
              </a:lnSpc>
            </a:pPr>
            <a:r>
              <a:rPr lang="en-US" altLang="zh-CN" sz="2800" dirty="0" smtClean="0">
                <a:solidFill>
                  <a:srgbClr val="0C9CDB"/>
                </a:solidFill>
                <a:latin typeface="Arial" pitchFamily="34" charset="0"/>
                <a:cs typeface="Arial" pitchFamily="34" charset="0"/>
              </a:rPr>
              <a:t>Although there is in Britain a lot of volunteer work </a:t>
            </a:r>
          </a:p>
          <a:p>
            <a:pPr lvl="0" eaLnBrk="0" hangingPunct="0">
              <a:lnSpc>
                <a:spcPct val="120000"/>
              </a:lnSpc>
            </a:pPr>
            <a:r>
              <a:rPr lang="en-US" altLang="zh-CN" sz="2800" dirty="0" smtClean="0">
                <a:solidFill>
                  <a:srgbClr val="0C9CDB"/>
                </a:solidFill>
                <a:latin typeface="Arial" pitchFamily="34" charset="0"/>
                <a:cs typeface="Arial" pitchFamily="34" charset="0"/>
              </a:rPr>
              <a:t>which is extremely impressive and valuable, there is still a notion that individual citizens do not have the responsibility to do the volunteer work.</a:t>
            </a:r>
          </a:p>
        </p:txBody>
      </p:sp>
      <p:sp>
        <p:nvSpPr>
          <p:cNvPr id="10" name="矩形 9">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Left)">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11" grpId="0"/>
      <p:bldP spid="1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2677656"/>
          </a:xfrm>
          <a:prstGeom prst="rect">
            <a:avLst/>
          </a:prstGeom>
          <a:noFill/>
        </p:spPr>
        <p:txBody>
          <a:bodyPr wrap="square" rtlCol="0">
            <a:spAutoFit/>
          </a:bodyPr>
          <a:lstStyle/>
          <a:p>
            <a:pPr marL="534988" lvl="0" indent="-534988" algn="just" eaLnBrk="0" hangingPunct="0">
              <a:lnSpc>
                <a:spcPct val="120000"/>
              </a:lnSpc>
            </a:pPr>
            <a:r>
              <a:rPr lang="en-US" altLang="zh-CN" sz="2800" dirty="0" smtClean="0">
                <a:solidFill>
                  <a:srgbClr val="333333"/>
                </a:solidFill>
                <a:latin typeface="Arial" pitchFamily="34" charset="0"/>
                <a:cs typeface="Arial" pitchFamily="34" charset="0"/>
              </a:rPr>
              <a:t>21. In Britain, while there is a great deal of extremely impressive, and immensely valuable, volunteer work, there is still, too often, a sense that it is not the role of the private citizen to undertake such tasks. (Para. 7)</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573016"/>
            <a:ext cx="8104578" cy="523220"/>
          </a:xfrm>
          <a:prstGeom prst="rect">
            <a:avLst/>
          </a:prstGeom>
          <a:noFill/>
        </p:spPr>
        <p:txBody>
          <a:bodyPr wrap="square" rtlCol="0">
            <a:spAutoFit/>
          </a:bodyPr>
          <a:lstStyle/>
          <a:p>
            <a:pPr marL="534988" lvl="0" indent="-534988" eaLnBrk="0" hangingPunct="0"/>
            <a:r>
              <a:rPr lang="en-US" altLang="zh-CN" sz="2800" b="1" dirty="0" smtClean="0">
                <a:solidFill>
                  <a:srgbClr val="0C9CDB"/>
                </a:solidFill>
                <a:latin typeface="Arial" pitchFamily="34" charset="0"/>
                <a:cs typeface="Arial" pitchFamily="34" charset="0"/>
              </a:rPr>
              <a:t>[Translation]:</a:t>
            </a:r>
          </a:p>
        </p:txBody>
      </p:sp>
      <p:sp>
        <p:nvSpPr>
          <p:cNvPr id="11" name="TextBox 10"/>
          <p:cNvSpPr txBox="1"/>
          <p:nvPr/>
        </p:nvSpPr>
        <p:spPr>
          <a:xfrm>
            <a:off x="539388" y="4186244"/>
            <a:ext cx="8104578" cy="1592167"/>
          </a:xfrm>
          <a:prstGeom prst="rect">
            <a:avLst/>
          </a:prstGeom>
          <a:noFill/>
        </p:spPr>
        <p:txBody>
          <a:bodyPr wrap="square" rtlCol="0">
            <a:spAutoFit/>
          </a:bodyPr>
          <a:lstStyle/>
          <a:p>
            <a:pPr lvl="0" eaLnBrk="0" hangingPunct="0">
              <a:lnSpc>
                <a:spcPct val="120000"/>
              </a:lnSpc>
            </a:pPr>
            <a:r>
              <a:rPr lang="zh-CN" altLang="en-US" sz="2800" dirty="0" smtClean="0">
                <a:solidFill>
                  <a:srgbClr val="333333"/>
                </a:solidFill>
                <a:latin typeface="Times New Roman" pitchFamily="18" charset="0"/>
                <a:cs typeface="Times New Roman" pitchFamily="18" charset="0"/>
              </a:rPr>
              <a:t>在英国，尽管已涌现出一大批卓有成效且极具价值的志愿活动，但很多时候，人们仍习惯认为普通公民并没有义务承担这些工作。</a:t>
            </a:r>
            <a:endParaRPr lang="en-US" altLang="zh-CN" sz="2800" dirty="0" smtClean="0">
              <a:solidFill>
                <a:srgbClr val="333333"/>
              </a:solidFill>
              <a:latin typeface="Arial" pitchFamily="34" charset="0"/>
              <a:cs typeface="Arial" pitchFamily="34" charset="0"/>
            </a:endParaRPr>
          </a:p>
        </p:txBody>
      </p:sp>
      <p:sp>
        <p:nvSpPr>
          <p:cNvPr id="7" name="矩形 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Left)">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11" grpId="0"/>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748497"/>
          </a:xfrm>
          <a:prstGeom prst="rect">
            <a:avLst/>
          </a:prstGeom>
          <a:noFill/>
        </p:spPr>
        <p:txBody>
          <a:bodyPr wrap="square" rtlCol="0">
            <a:spAutoFit/>
          </a:bodyPr>
          <a:lstStyle/>
          <a:p>
            <a:pPr lvl="0" algn="just" eaLnBrk="0" hangingPunct="0">
              <a:lnSpc>
                <a:spcPct val="110000"/>
              </a:lnSpc>
              <a:buNone/>
            </a:pPr>
            <a:r>
              <a:rPr lang="en-US" altLang="zh-CN" sz="2400" dirty="0" smtClean="0">
                <a:solidFill>
                  <a:srgbClr val="333333"/>
                </a:solidFill>
                <a:latin typeface="Arial" pitchFamily="34" charset="0"/>
                <a:cs typeface="Arial" pitchFamily="34" charset="0"/>
              </a:rPr>
              <a:t>2   The injuries he </a:t>
            </a:r>
            <a:r>
              <a:rPr lang="en-US" altLang="zh-CN" sz="2400" u="sng" dirty="0" smtClean="0">
                <a:solidFill>
                  <a:srgbClr val="F79646"/>
                </a:solidFill>
                <a:latin typeface="Arial" pitchFamily="34" charset="0"/>
                <a:cs typeface="Arial" pitchFamily="34" charset="0"/>
              </a:rPr>
              <a:t>was confronted with</a:t>
            </a:r>
            <a:r>
              <a:rPr lang="en-US" altLang="zh-CN" sz="2400" dirty="0" smtClean="0">
                <a:solidFill>
                  <a:srgbClr val="F79646"/>
                </a:solidFill>
                <a:latin typeface="Arial" pitchFamily="34" charset="0"/>
                <a:cs typeface="Arial" pitchFamily="34" charset="0"/>
              </a:rPr>
              <a:t> </a:t>
            </a:r>
            <a:r>
              <a:rPr lang="en-US" altLang="zh-CN" sz="2400" dirty="0" smtClean="0">
                <a:solidFill>
                  <a:srgbClr val="333333"/>
                </a:solidFill>
                <a:latin typeface="Arial" pitchFamily="34" charset="0"/>
                <a:cs typeface="Arial" pitchFamily="34" charset="0"/>
              </a:rPr>
              <a:t>shocked him, and like many others who did their best to help the victims on that awful day, he was affected for years by what he saw. He volunteered to be part of the medical team at the 2012 Olympics. From the first event he attended, the Olympics worked their magic: “The anxiety had gone. </a:t>
            </a:r>
            <a:r>
              <a:rPr lang="en-US" altLang="zh-CN" sz="2400" u="sng" dirty="0" smtClean="0">
                <a:solidFill>
                  <a:srgbClr val="0C9CDB"/>
                </a:solidFill>
                <a:latin typeface="Arial" pitchFamily="34" charset="0"/>
                <a:cs typeface="Arial" pitchFamily="34" charset="0"/>
              </a:rPr>
              <a:t>London was not about 7/7 for me any more.</a:t>
            </a:r>
            <a:r>
              <a:rPr lang="en-US" altLang="zh-CN" sz="2400" dirty="0" smtClean="0">
                <a:solidFill>
                  <a:srgbClr val="0C9CDB"/>
                </a:solidFill>
                <a:latin typeface="Arial" pitchFamily="34" charset="0"/>
                <a:cs typeface="Arial" pitchFamily="34" charset="0"/>
              </a:rPr>
              <a:t> </a:t>
            </a:r>
            <a:r>
              <a:rPr lang="en-US" altLang="zh-CN" sz="2400" u="sng" dirty="0" smtClean="0">
                <a:solidFill>
                  <a:srgbClr val="0C9CDB"/>
                </a:solidFill>
                <a:latin typeface="Arial" pitchFamily="34" charset="0"/>
                <a:cs typeface="Arial" pitchFamily="34" charset="0"/>
              </a:rPr>
              <a:t>I saw the worst of mankind that morning, and now I have seen the best.</a:t>
            </a:r>
            <a:r>
              <a:rPr lang="en-US" altLang="zh-CN" sz="2400" dirty="0" smtClean="0">
                <a:solidFill>
                  <a:srgbClr val="333333"/>
                </a:solidFill>
                <a:latin typeface="Arial" pitchFamily="34" charset="0"/>
                <a:cs typeface="Arial" pitchFamily="34" charset="0"/>
              </a:rPr>
              <a:t>” His words </a:t>
            </a:r>
            <a:r>
              <a:rPr lang="en-US" altLang="zh-CN" sz="2400" u="sng" dirty="0" smtClean="0">
                <a:solidFill>
                  <a:srgbClr val="F79646"/>
                </a:solidFill>
                <a:latin typeface="Arial" pitchFamily="34" charset="0"/>
                <a:cs typeface="Arial" pitchFamily="34" charset="0"/>
              </a:rPr>
              <a:t>sum up</a:t>
            </a:r>
            <a:r>
              <a:rPr lang="en-US" altLang="zh-CN" sz="2400" dirty="0" smtClean="0">
                <a:solidFill>
                  <a:srgbClr val="333333"/>
                </a:solidFill>
                <a:latin typeface="Arial" pitchFamily="34" charset="0"/>
                <a:cs typeface="Arial" pitchFamily="34" charset="0"/>
              </a:rPr>
              <a:t> the way the London Olympics have affected most of us. The competitors have been astonishing, but it is the work of the 70,000 people who have </a:t>
            </a:r>
            <a:r>
              <a:rPr lang="en-US" altLang="zh-CN" sz="2400" u="sng" dirty="0" smtClean="0">
                <a:solidFill>
                  <a:srgbClr val="F79646"/>
                </a:solidFill>
                <a:latin typeface="Arial" pitchFamily="34" charset="0"/>
                <a:cs typeface="Arial" pitchFamily="34" charset="0"/>
              </a:rPr>
              <a:t>donated</a:t>
            </a:r>
            <a:r>
              <a:rPr lang="en-US" altLang="zh-CN" sz="2400" dirty="0" smtClean="0">
                <a:solidFill>
                  <a:srgbClr val="333333"/>
                </a:solidFill>
                <a:latin typeface="Arial" pitchFamily="34" charset="0"/>
                <a:cs typeface="Arial" pitchFamily="34" charset="0"/>
              </a:rPr>
              <a:t> their time in order to make the Games function efficiently and enjoyably that has been the most magnificent aspect of the event.</a:t>
            </a:r>
            <a:endParaRPr lang="en-US" altLang="zh-CN" sz="2400" dirty="0">
              <a:solidFill>
                <a:srgbClr val="333333"/>
              </a:solidFill>
              <a:latin typeface="Arial" pitchFamily="34" charset="0"/>
              <a:cs typeface="Arial" pitchFamily="34" charset="0"/>
            </a:endParaRPr>
          </a:p>
        </p:txBody>
      </p:sp>
      <p:sp>
        <p:nvSpPr>
          <p:cNvPr id="26" name="矩形 25">
            <a:hlinkClick r:id="rId3" action="ppaction://hlinksldjump"/>
          </p:cNvPr>
          <p:cNvSpPr/>
          <p:nvPr/>
        </p:nvSpPr>
        <p:spPr>
          <a:xfrm>
            <a:off x="467544" y="4941168"/>
            <a:ext cx="23042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29"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9" name="矩形 8">
            <a:hlinkClick r:id="rId9" action="ppaction://hlinksldjump"/>
          </p:cNvPr>
          <p:cNvSpPr/>
          <p:nvPr/>
        </p:nvSpPr>
        <p:spPr>
          <a:xfrm>
            <a:off x="3203848" y="692696"/>
            <a:ext cx="288032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0" action="ppaction://hlinksldjump"/>
          </p:cNvPr>
          <p:cNvSpPr/>
          <p:nvPr/>
        </p:nvSpPr>
        <p:spPr>
          <a:xfrm>
            <a:off x="6804248" y="2780928"/>
            <a:ext cx="1728192"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0" action="ppaction://hlinksldjump"/>
          </p:cNvPr>
          <p:cNvSpPr/>
          <p:nvPr/>
        </p:nvSpPr>
        <p:spPr>
          <a:xfrm>
            <a:off x="611560" y="3212976"/>
            <a:ext cx="4176464"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11" action="ppaction://hlinksldjump"/>
          </p:cNvPr>
          <p:cNvSpPr/>
          <p:nvPr/>
        </p:nvSpPr>
        <p:spPr>
          <a:xfrm>
            <a:off x="4860032" y="3284984"/>
            <a:ext cx="3672408" cy="2880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1" action="ppaction://hlinksldjump"/>
          </p:cNvPr>
          <p:cNvSpPr/>
          <p:nvPr/>
        </p:nvSpPr>
        <p:spPr>
          <a:xfrm>
            <a:off x="539552" y="3645024"/>
            <a:ext cx="6408712" cy="2880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12" action="ppaction://hlinksldjump"/>
          </p:cNvPr>
          <p:cNvSpPr/>
          <p:nvPr/>
        </p:nvSpPr>
        <p:spPr>
          <a:xfrm>
            <a:off x="539552" y="4005064"/>
            <a:ext cx="122413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13" action="ppaction://hlinksldjump"/>
          </p:cNvPr>
          <p:cNvSpPr/>
          <p:nvPr/>
        </p:nvSpPr>
        <p:spPr>
          <a:xfrm>
            <a:off x="5652120" y="4797152"/>
            <a:ext cx="122413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02.mp3">
            <a:hlinkClick r:id="" action="ppaction://media"/>
          </p:cNvPr>
          <p:cNvPicPr>
            <a:picLocks noRot="1" noChangeAspect="1"/>
          </p:cNvPicPr>
          <p:nvPr>
            <a:audioFile r:link="rId1"/>
          </p:nvPr>
        </p:nvPicPr>
        <p:blipFill>
          <a:blip r:embed="rId14" cstate="print"/>
          <a:stretch>
            <a:fillRect/>
          </a:stretch>
        </p:blipFill>
        <p:spPr>
          <a:xfrm>
            <a:off x="9972600" y="1988840"/>
            <a:ext cx="304800" cy="304800"/>
          </a:xfrm>
          <a:prstGeom prst="rect">
            <a:avLst/>
          </a:prstGeom>
        </p:spPr>
      </p:pic>
      <p:sp>
        <p:nvSpPr>
          <p:cNvPr id="18" name="TextBox 17"/>
          <p:cNvSpPr txBox="1"/>
          <p:nvPr/>
        </p:nvSpPr>
        <p:spPr>
          <a:xfrm>
            <a:off x="2357422" y="29916"/>
            <a:ext cx="5958994" cy="461665"/>
          </a:xfrm>
          <a:prstGeom prst="rect">
            <a:avLst/>
          </a:prstGeom>
          <a:noFill/>
        </p:spPr>
        <p:txBody>
          <a:bodyPr wrap="square" rtlCol="0">
            <a:spAutoFit/>
          </a:bodyPr>
          <a:lstStyle/>
          <a:p>
            <a:pPr>
              <a:defRPr/>
            </a:pPr>
            <a:r>
              <a:rPr lang="en-US" altLang="zh-CN" sz="2400" dirty="0" smtClean="0">
                <a:solidFill>
                  <a:schemeClr val="bg1"/>
                </a:solidFill>
                <a:latin typeface="Arial Rounded MT Bold" pitchFamily="34" charset="0"/>
                <a:cs typeface="Arial" pitchFamily="34" charset="0"/>
                <a:sym typeface="Times New Roman" pitchFamily="18" charset="0"/>
              </a:rPr>
              <a:t>Let the Volunteer Spirit Shine</a:t>
            </a:r>
            <a:endParaRPr lang="en-US" altLang="zh-CN" sz="2400" dirty="0" smtClean="0">
              <a:solidFill>
                <a:schemeClr val="bg1"/>
              </a:solidFill>
              <a:latin typeface="Arial Rounded MT Bold" pitchFamily="34" charset="0"/>
              <a:cs typeface="Arial" pitchFamily="34" charset="0"/>
              <a:sym typeface="宋体"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7"/>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7"/>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7"/>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7"/>
                                        </p:tgtEl>
                                      </p:cBhvr>
                                    </p:cmd>
                                  </p:childTnLst>
                                </p:cTn>
                              </p:par>
                            </p:childTnLst>
                          </p:cTn>
                        </p:par>
                      </p:childTnLst>
                    </p:cTn>
                  </p:par>
                </p:childTnLst>
              </p:cTn>
              <p:nextCondLst>
                <p:cond evt="onClick" delay="0">
                  <p:tgtEl>
                    <p:spTgt spid="28"/>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1078950"/>
          </a:xfrm>
          <a:prstGeom prst="rect">
            <a:avLst/>
          </a:prstGeom>
          <a:noFill/>
        </p:spPr>
        <p:txBody>
          <a:bodyPr wrap="square" rtlCol="0">
            <a:spAutoFit/>
          </a:bodyPr>
          <a:lstStyle/>
          <a:p>
            <a:pPr marL="630238" lvl="0" indent="-630238" eaLnBrk="0" hangingPunct="0">
              <a:lnSpc>
                <a:spcPct val="120000"/>
              </a:lnSpc>
            </a:pPr>
            <a:r>
              <a:rPr lang="en-US" altLang="zh-CN" sz="2800" dirty="0" smtClean="0">
                <a:solidFill>
                  <a:srgbClr val="333333"/>
                </a:solidFill>
                <a:latin typeface="Arial" pitchFamily="34" charset="0"/>
                <a:cs typeface="Arial" pitchFamily="34" charset="0"/>
              </a:rPr>
              <a:t>22. </a:t>
            </a:r>
            <a:r>
              <a:rPr lang="en-US" altLang="zh-CN" sz="2800" dirty="0" smtClean="0">
                <a:solidFill>
                  <a:srgbClr val="F79646"/>
                </a:solidFill>
                <a:latin typeface="Arial" pitchFamily="34" charset="0"/>
                <a:cs typeface="Arial" pitchFamily="34" charset="0"/>
              </a:rPr>
              <a:t>undertake</a:t>
            </a:r>
            <a:r>
              <a:rPr lang="en-US" altLang="zh-CN" sz="2800" dirty="0" smtClean="0">
                <a:solidFill>
                  <a:srgbClr val="333333"/>
                </a:solidFill>
                <a:latin typeface="Arial" pitchFamily="34" charset="0"/>
                <a:cs typeface="Arial" pitchFamily="34" charset="0"/>
              </a:rPr>
              <a:t> (Para. 7): </a:t>
            </a:r>
            <a:r>
              <a:rPr lang="en-US" altLang="zh-CN" sz="2800" i="1" dirty="0" smtClean="0">
                <a:solidFill>
                  <a:srgbClr val="333333"/>
                </a:solidFill>
                <a:latin typeface="Arial" pitchFamily="34" charset="0"/>
                <a:cs typeface="Arial" pitchFamily="34" charset="0"/>
              </a:rPr>
              <a:t>v</a:t>
            </a:r>
            <a:r>
              <a:rPr lang="en-US" altLang="zh-CN" sz="2800" dirty="0" smtClean="0">
                <a:solidFill>
                  <a:srgbClr val="333333"/>
                </a:solidFill>
                <a:latin typeface="Arial" pitchFamily="34" charset="0"/>
                <a:cs typeface="Arial" pitchFamily="34" charset="0"/>
              </a:rPr>
              <a:t>.</a:t>
            </a:r>
            <a:r>
              <a:rPr lang="zh-CN" altLang="en-US" sz="2800" dirty="0" smtClean="0">
                <a:solidFill>
                  <a:srgbClr val="333333"/>
                </a:solidFill>
                <a:latin typeface="Arial" pitchFamily="34" charset="0"/>
                <a:cs typeface="Arial" pitchFamily="34" charset="0"/>
              </a:rPr>
              <a:t> </a:t>
            </a:r>
            <a:r>
              <a:rPr lang="en-US" altLang="zh-CN" sz="2800" dirty="0" smtClean="0">
                <a:solidFill>
                  <a:srgbClr val="333333"/>
                </a:solidFill>
                <a:latin typeface="Arial" pitchFamily="34" charset="0"/>
                <a:cs typeface="Arial" pitchFamily="34" charset="0"/>
              </a:rPr>
              <a:t>to make yourself responsible for sth. and start doing it</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971600" y="3284984"/>
            <a:ext cx="8281084" cy="1078950"/>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She </a:t>
            </a:r>
            <a:r>
              <a:rPr lang="en-US" altLang="zh-CN" sz="2800" dirty="0" smtClean="0">
                <a:solidFill>
                  <a:srgbClr val="F79646"/>
                </a:solidFill>
                <a:latin typeface="Arial" pitchFamily="34" charset="0"/>
                <a:cs typeface="Arial" pitchFamily="34" charset="0"/>
              </a:rPr>
              <a:t>undertook</a:t>
            </a:r>
            <a:r>
              <a:rPr lang="en-US" altLang="zh-CN" sz="2800" dirty="0" smtClean="0">
                <a:solidFill>
                  <a:srgbClr val="333333"/>
                </a:solidFill>
                <a:latin typeface="Arial" pitchFamily="34" charset="0"/>
                <a:cs typeface="Arial" pitchFamily="34" charset="0"/>
              </a:rPr>
              <a:t> the task of monitoring the </a:t>
            </a:r>
          </a:p>
          <a:p>
            <a:pPr lvl="0" eaLnBrk="0" hangingPunct="0">
              <a:lnSpc>
                <a:spcPct val="120000"/>
              </a:lnSpc>
            </a:pPr>
            <a:r>
              <a:rPr lang="en-US" altLang="zh-CN" sz="2800" dirty="0" smtClean="0">
                <a:solidFill>
                  <a:srgbClr val="333333"/>
                </a:solidFill>
                <a:latin typeface="Arial" pitchFamily="34" charset="0"/>
                <a:cs typeface="Arial" pitchFamily="34" charset="0"/>
              </a:rPr>
              <a:t>elections.</a:t>
            </a:r>
          </a:p>
        </p:txBody>
      </p:sp>
      <p:sp>
        <p:nvSpPr>
          <p:cNvPr id="8" name="TextBox 7"/>
          <p:cNvSpPr txBox="1"/>
          <p:nvPr/>
        </p:nvSpPr>
        <p:spPr>
          <a:xfrm>
            <a:off x="107504" y="2595807"/>
            <a:ext cx="8281084" cy="558038"/>
          </a:xfrm>
          <a:prstGeom prst="rect">
            <a:avLst/>
          </a:prstGeom>
          <a:noFill/>
        </p:spPr>
        <p:txBody>
          <a:bodyPr wrap="square" rtlCol="0">
            <a:spAutoFit/>
          </a:bodyPr>
          <a:lstStyle/>
          <a:p>
            <a:pPr lvl="0" indent="361950" eaLnBrk="0" hangingPunct="0">
              <a:lnSpc>
                <a:spcPct val="120000"/>
              </a:lnSpc>
            </a:pPr>
            <a:r>
              <a:rPr lang="en-US" altLang="zh-CN" sz="2800" dirty="0" smtClean="0">
                <a:solidFill>
                  <a:srgbClr val="333333"/>
                </a:solidFill>
                <a:latin typeface="Arial" pitchFamily="34" charset="0"/>
                <a:cs typeface="Arial" pitchFamily="34" charset="0"/>
              </a:rPr>
              <a:t>她承担了监督选举的任务。</a:t>
            </a:r>
          </a:p>
        </p:txBody>
      </p:sp>
      <p:sp>
        <p:nvSpPr>
          <p:cNvPr id="10" name="TextBox 9"/>
          <p:cNvSpPr txBox="1"/>
          <p:nvPr/>
        </p:nvSpPr>
        <p:spPr>
          <a:xfrm>
            <a:off x="539388" y="1916832"/>
            <a:ext cx="8281084" cy="609398"/>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Who will </a:t>
            </a:r>
            <a:r>
              <a:rPr lang="en-US" altLang="zh-CN" sz="2800" dirty="0" smtClean="0">
                <a:solidFill>
                  <a:srgbClr val="F79646"/>
                </a:solidFill>
                <a:latin typeface="Arial" pitchFamily="34" charset="0"/>
                <a:cs typeface="Arial" pitchFamily="34" charset="0"/>
              </a:rPr>
              <a:t>undertake</a:t>
            </a:r>
            <a:r>
              <a:rPr lang="en-US" altLang="zh-CN" sz="2800" dirty="0" smtClean="0">
                <a:solidFill>
                  <a:srgbClr val="333333"/>
                </a:solidFill>
                <a:latin typeface="Arial" pitchFamily="34" charset="0"/>
                <a:cs typeface="Arial" pitchFamily="34" charset="0"/>
              </a:rPr>
              <a:t> responsibility for this work?</a:t>
            </a:r>
          </a:p>
        </p:txBody>
      </p:sp>
      <p:sp>
        <p:nvSpPr>
          <p:cNvPr id="12" name="矩形 11">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C:\Users\CC\Desktop\图片1.png"/>
          <p:cNvPicPr>
            <a:picLocks noChangeAspect="1" noChangeArrowheads="1"/>
          </p:cNvPicPr>
          <p:nvPr/>
        </p:nvPicPr>
        <p:blipFill>
          <a:blip r:embed="rId3" cstate="print"/>
          <a:srcRect/>
          <a:stretch>
            <a:fillRect/>
          </a:stretch>
        </p:blipFill>
        <p:spPr bwMode="auto">
          <a:xfrm>
            <a:off x="539552" y="3356992"/>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8" grpId="0"/>
      <p:bldP spid="10" grpId="0"/>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1126462"/>
          </a:xfrm>
          <a:prstGeom prst="rect">
            <a:avLst/>
          </a:prstGeom>
          <a:noFill/>
        </p:spPr>
        <p:txBody>
          <a:bodyPr wrap="square" rtlCol="0">
            <a:spAutoFit/>
          </a:bodyPr>
          <a:lstStyle/>
          <a:p>
            <a:pPr marL="534988" lvl="0" indent="-534988" eaLnBrk="0" hangingPunct="0">
              <a:lnSpc>
                <a:spcPct val="120000"/>
              </a:lnSpc>
            </a:pPr>
            <a:r>
              <a:rPr lang="en-US" altLang="zh-CN" sz="2800" dirty="0" smtClean="0">
                <a:solidFill>
                  <a:srgbClr val="333333"/>
                </a:solidFill>
                <a:latin typeface="Arial" pitchFamily="34" charset="0"/>
                <a:cs typeface="Arial" pitchFamily="34" charset="0"/>
              </a:rPr>
              <a:t>23. </a:t>
            </a:r>
            <a:r>
              <a:rPr lang="en-US" altLang="zh-CN" sz="2800" dirty="0" smtClean="0">
                <a:solidFill>
                  <a:srgbClr val="F79646"/>
                </a:solidFill>
                <a:latin typeface="Arial" pitchFamily="34" charset="0"/>
                <a:cs typeface="Arial" pitchFamily="34" charset="0"/>
              </a:rPr>
              <a:t>in part</a:t>
            </a:r>
            <a:r>
              <a:rPr lang="zh-CN" altLang="en-US" sz="2800" dirty="0" smtClean="0">
                <a:solidFill>
                  <a:srgbClr val="F79646"/>
                </a:solidFill>
                <a:latin typeface="Arial" pitchFamily="34" charset="0"/>
                <a:cs typeface="Arial" pitchFamily="34" charset="0"/>
              </a:rPr>
              <a:t> </a:t>
            </a:r>
            <a:r>
              <a:rPr lang="en-US" altLang="zh-CN" sz="2800" dirty="0" smtClean="0">
                <a:solidFill>
                  <a:srgbClr val="333333"/>
                </a:solidFill>
                <a:latin typeface="Arial" pitchFamily="34" charset="0"/>
                <a:cs typeface="Arial" pitchFamily="34" charset="0"/>
              </a:rPr>
              <a:t>(Para. 7): to some extent though not entirely</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971600" y="4174746"/>
            <a:ext cx="8281084"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How happy you are at work depends </a:t>
            </a:r>
            <a:r>
              <a:rPr lang="en-US" altLang="zh-CN" sz="2800" dirty="0" smtClean="0">
                <a:solidFill>
                  <a:srgbClr val="F79646"/>
                </a:solidFill>
                <a:latin typeface="Arial" pitchFamily="34" charset="0"/>
                <a:cs typeface="Arial" pitchFamily="34" charset="0"/>
              </a:rPr>
              <a:t>in part </a:t>
            </a:r>
            <a:r>
              <a:rPr lang="en-US" altLang="zh-CN" sz="2800" dirty="0" smtClean="0">
                <a:solidFill>
                  <a:srgbClr val="333333"/>
                </a:solidFill>
                <a:latin typeface="Arial" pitchFamily="34" charset="0"/>
                <a:cs typeface="Arial" pitchFamily="34" charset="0"/>
              </a:rPr>
              <a:t>on how much initiative you take.</a:t>
            </a:r>
          </a:p>
        </p:txBody>
      </p:sp>
      <p:sp>
        <p:nvSpPr>
          <p:cNvPr id="8" name="TextBox 7"/>
          <p:cNvSpPr txBox="1"/>
          <p:nvPr/>
        </p:nvSpPr>
        <p:spPr>
          <a:xfrm>
            <a:off x="179348" y="3573016"/>
            <a:ext cx="8281084" cy="523220"/>
          </a:xfrm>
          <a:prstGeom prst="rect">
            <a:avLst/>
          </a:prstGeom>
          <a:noFill/>
        </p:spPr>
        <p:txBody>
          <a:bodyPr wrap="square" rtlCol="0">
            <a:spAutoFit/>
          </a:bodyPr>
          <a:lstStyle/>
          <a:p>
            <a:pPr lvl="0" indent="361950" eaLnBrk="0" hangingPunct="0"/>
            <a:r>
              <a:rPr lang="zh-CN" altLang="en-US" sz="2800" dirty="0" smtClean="0">
                <a:latin typeface="Times New Roman" pitchFamily="18" charset="0"/>
                <a:cs typeface="Times New Roman" pitchFamily="18" charset="0"/>
              </a:rPr>
              <a:t>你的工作幸福度部分取决于你的主动程度。</a:t>
            </a:r>
          </a:p>
        </p:txBody>
      </p:sp>
      <p:sp>
        <p:nvSpPr>
          <p:cNvPr id="10" name="TextBox 9"/>
          <p:cNvSpPr txBox="1"/>
          <p:nvPr/>
        </p:nvSpPr>
        <p:spPr>
          <a:xfrm>
            <a:off x="539388" y="1857481"/>
            <a:ext cx="8281084" cy="1643527"/>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The aim, </a:t>
            </a:r>
            <a:r>
              <a:rPr lang="en-US" altLang="zh-CN" sz="2800" dirty="0" smtClean="0">
                <a:solidFill>
                  <a:srgbClr val="F79646"/>
                </a:solidFill>
                <a:latin typeface="Arial" pitchFamily="34" charset="0"/>
                <a:cs typeface="Arial" pitchFamily="34" charset="0"/>
              </a:rPr>
              <a:t>in part</a:t>
            </a:r>
            <a:r>
              <a:rPr lang="en-US" altLang="zh-CN" sz="2800" dirty="0" smtClean="0">
                <a:solidFill>
                  <a:srgbClr val="333333"/>
                </a:solidFill>
                <a:latin typeface="Arial" pitchFamily="34" charset="0"/>
                <a:cs typeface="Arial" pitchFamily="34" charset="0"/>
              </a:rPr>
              <a:t>, of any warm-up to an exercise routine is to increase the body temperature gradually.</a:t>
            </a: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C:\Users\CC\Desktop\图片1.png"/>
          <p:cNvPicPr>
            <a:picLocks noChangeAspect="1" noChangeArrowheads="1"/>
          </p:cNvPicPr>
          <p:nvPr/>
        </p:nvPicPr>
        <p:blipFill>
          <a:blip r:embed="rId3" cstate="print"/>
          <a:srcRect/>
          <a:stretch>
            <a:fillRect/>
          </a:stretch>
        </p:blipFill>
        <p:spPr bwMode="auto">
          <a:xfrm>
            <a:off x="539552" y="4272369"/>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8" grpId="0"/>
      <p:bldP spid="10" grpId="0"/>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2677656"/>
          </a:xfrm>
          <a:prstGeom prst="rect">
            <a:avLst/>
          </a:prstGeom>
          <a:noFill/>
        </p:spPr>
        <p:txBody>
          <a:bodyPr wrap="square" rtlCol="0">
            <a:spAutoFit/>
          </a:bodyPr>
          <a:lstStyle/>
          <a:p>
            <a:pPr marL="623888" lvl="0" indent="-623888" algn="just" eaLnBrk="0" hangingPunct="0">
              <a:lnSpc>
                <a:spcPct val="120000"/>
              </a:lnSpc>
            </a:pPr>
            <a:r>
              <a:rPr lang="en-US" altLang="zh-CN" sz="2800" dirty="0" smtClean="0">
                <a:solidFill>
                  <a:srgbClr val="333333"/>
                </a:solidFill>
                <a:latin typeface="Arial" pitchFamily="34" charset="0"/>
                <a:cs typeface="Arial" pitchFamily="34" charset="0"/>
              </a:rPr>
              <a:t>24. The most onerous was the Criminal Records Bureau (CRB) checks, which were ordered for anyone who was going to do anything where they might come into contact with children. (Para. 8)</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573016"/>
            <a:ext cx="8104578" cy="523220"/>
          </a:xfrm>
          <a:prstGeom prst="rect">
            <a:avLst/>
          </a:prstGeom>
          <a:noFill/>
        </p:spPr>
        <p:txBody>
          <a:bodyPr wrap="square" rtlCol="0">
            <a:spAutoFit/>
          </a:bodyPr>
          <a:lstStyle/>
          <a:p>
            <a:pPr marL="534988" lvl="0" indent="-534988" eaLnBrk="0" hangingPunct="0"/>
            <a:r>
              <a:rPr lang="en-US" altLang="zh-CN" sz="2800" b="1" dirty="0" smtClean="0">
                <a:solidFill>
                  <a:srgbClr val="0C9CDB"/>
                </a:solidFill>
                <a:latin typeface="Arial" pitchFamily="34" charset="0"/>
                <a:cs typeface="Arial" pitchFamily="34" charset="0"/>
              </a:rPr>
              <a:t>[Paraphrase]:</a:t>
            </a:r>
          </a:p>
        </p:txBody>
      </p:sp>
      <p:sp>
        <p:nvSpPr>
          <p:cNvPr id="11" name="TextBox 10"/>
          <p:cNvSpPr txBox="1"/>
          <p:nvPr/>
        </p:nvSpPr>
        <p:spPr>
          <a:xfrm>
            <a:off x="539388" y="4186244"/>
            <a:ext cx="8104578" cy="2113079"/>
          </a:xfrm>
          <a:prstGeom prst="rect">
            <a:avLst/>
          </a:prstGeom>
          <a:noFill/>
        </p:spPr>
        <p:txBody>
          <a:bodyPr wrap="square" rtlCol="0">
            <a:spAutoFit/>
          </a:bodyPr>
          <a:lstStyle/>
          <a:p>
            <a:pPr lvl="0" eaLnBrk="0" hangingPunct="0">
              <a:lnSpc>
                <a:spcPct val="120000"/>
              </a:lnSpc>
            </a:pPr>
            <a:r>
              <a:rPr lang="en-US" altLang="zh-CN" sz="2800" dirty="0" smtClean="0">
                <a:solidFill>
                  <a:srgbClr val="0C9CDB"/>
                </a:solidFill>
                <a:latin typeface="Arial" pitchFamily="34" charset="0"/>
                <a:cs typeface="Arial" pitchFamily="34" charset="0"/>
              </a:rPr>
              <a:t>Anybody who might come into contact with children in his voluntary work had to pass the most obligatory checks held by the Criminal Records Bureau.</a:t>
            </a:r>
          </a:p>
        </p:txBody>
      </p:sp>
      <p:sp>
        <p:nvSpPr>
          <p:cNvPr id="7" name="矩形 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Left)">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11" grpId="0"/>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2677656"/>
          </a:xfrm>
          <a:prstGeom prst="rect">
            <a:avLst/>
          </a:prstGeom>
          <a:noFill/>
        </p:spPr>
        <p:txBody>
          <a:bodyPr wrap="square" rtlCol="0">
            <a:spAutoFit/>
          </a:bodyPr>
          <a:lstStyle/>
          <a:p>
            <a:pPr marL="623888" lvl="0" indent="-623888" algn="just" eaLnBrk="0" hangingPunct="0">
              <a:lnSpc>
                <a:spcPct val="120000"/>
              </a:lnSpc>
            </a:pPr>
            <a:r>
              <a:rPr lang="en-US" altLang="zh-CN" sz="2800" dirty="0" smtClean="0">
                <a:solidFill>
                  <a:srgbClr val="333333"/>
                </a:solidFill>
                <a:latin typeface="Arial" pitchFamily="34" charset="0"/>
                <a:cs typeface="Arial" pitchFamily="34" charset="0"/>
              </a:rPr>
              <a:t>24. The most onerous was the Criminal Records Bureau (CRB) checks, which were ordered for anyone who was going to do anything where they might come into contact with children. (Para. 8)</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573016"/>
            <a:ext cx="8104578" cy="523220"/>
          </a:xfrm>
          <a:prstGeom prst="rect">
            <a:avLst/>
          </a:prstGeom>
          <a:noFill/>
        </p:spPr>
        <p:txBody>
          <a:bodyPr wrap="square" rtlCol="0">
            <a:spAutoFit/>
          </a:bodyPr>
          <a:lstStyle/>
          <a:p>
            <a:pPr marL="534988" lvl="0" indent="-534988" eaLnBrk="0" hangingPunct="0"/>
            <a:r>
              <a:rPr lang="en-US" altLang="zh-CN" sz="2800" b="1" dirty="0" smtClean="0">
                <a:solidFill>
                  <a:srgbClr val="0C9CDB"/>
                </a:solidFill>
                <a:latin typeface="Arial" pitchFamily="34" charset="0"/>
                <a:cs typeface="Arial" pitchFamily="34" charset="0"/>
              </a:rPr>
              <a:t>[Translation]:</a:t>
            </a:r>
          </a:p>
        </p:txBody>
      </p:sp>
      <p:sp>
        <p:nvSpPr>
          <p:cNvPr id="11" name="TextBox 10"/>
          <p:cNvSpPr txBox="1"/>
          <p:nvPr/>
        </p:nvSpPr>
        <p:spPr>
          <a:xfrm>
            <a:off x="539388" y="4186244"/>
            <a:ext cx="8104578" cy="954107"/>
          </a:xfrm>
          <a:prstGeom prst="rect">
            <a:avLst/>
          </a:prstGeom>
          <a:noFill/>
        </p:spPr>
        <p:txBody>
          <a:bodyPr wrap="square" rtlCol="0">
            <a:spAutoFit/>
          </a:bodyPr>
          <a:lstStyle/>
          <a:p>
            <a:pPr lvl="0" eaLnBrk="0" hangingPunct="0"/>
            <a:r>
              <a:rPr lang="en-US" altLang="zh-CN" sz="2800" dirty="0" smtClean="0">
                <a:latin typeface="Times New Roman" pitchFamily="18" charset="0"/>
                <a:cs typeface="Times New Roman" pitchFamily="18" charset="0"/>
              </a:rPr>
              <a:t>其中最繁杂的要数犯罪记录局的审查规定，任何</a:t>
            </a:r>
          </a:p>
          <a:p>
            <a:pPr lvl="0" eaLnBrk="0" hangingPunct="0"/>
            <a:r>
              <a:rPr lang="en-US" altLang="zh-CN" sz="2800" dirty="0" smtClean="0">
                <a:latin typeface="Times New Roman" pitchFamily="18" charset="0"/>
                <a:cs typeface="Times New Roman" pitchFamily="18" charset="0"/>
              </a:rPr>
              <a:t>可能涉及儿童活动的相关人员都需接受审查。</a:t>
            </a:r>
            <a:endParaRPr lang="en-US" altLang="zh-CN" sz="2800" dirty="0" smtClean="0">
              <a:solidFill>
                <a:schemeClr val="accent1"/>
              </a:solidFill>
              <a:latin typeface="Times New Roman" pitchFamily="18" charset="0"/>
              <a:cs typeface="Times New Roman" pitchFamily="18" charset="0"/>
            </a:endParaRPr>
          </a:p>
        </p:txBody>
      </p:sp>
      <p:sp>
        <p:nvSpPr>
          <p:cNvPr id="7" name="矩形 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Left)">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11" grpId="0"/>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1126462"/>
          </a:xfrm>
          <a:prstGeom prst="rect">
            <a:avLst/>
          </a:prstGeom>
          <a:noFill/>
        </p:spPr>
        <p:txBody>
          <a:bodyPr wrap="square" rtlCol="0">
            <a:spAutoFit/>
          </a:bodyPr>
          <a:lstStyle/>
          <a:p>
            <a:pPr marL="623888" lvl="0" indent="-623888" eaLnBrk="0" hangingPunct="0">
              <a:lnSpc>
                <a:spcPct val="120000"/>
              </a:lnSpc>
            </a:pPr>
            <a:r>
              <a:rPr lang="en-US" altLang="zh-CN" sz="2800" dirty="0" smtClean="0">
                <a:solidFill>
                  <a:srgbClr val="333333"/>
                </a:solidFill>
                <a:latin typeface="Arial" pitchFamily="34" charset="0"/>
                <a:cs typeface="Arial" pitchFamily="34" charset="0"/>
              </a:rPr>
              <a:t>25. </a:t>
            </a:r>
            <a:r>
              <a:rPr lang="en-US" altLang="zh-CN" sz="2800" dirty="0" smtClean="0">
                <a:solidFill>
                  <a:srgbClr val="F79646"/>
                </a:solidFill>
                <a:latin typeface="Arial" pitchFamily="34" charset="0"/>
                <a:cs typeface="Arial" pitchFamily="34" charset="0"/>
              </a:rPr>
              <a:t>intention</a:t>
            </a:r>
            <a:r>
              <a:rPr lang="en-US" altLang="zh-CN" sz="2800" dirty="0" smtClean="0">
                <a:solidFill>
                  <a:srgbClr val="333333"/>
                </a:solidFill>
                <a:latin typeface="Arial" pitchFamily="34" charset="0"/>
                <a:cs typeface="Arial" pitchFamily="34" charset="0"/>
              </a:rPr>
              <a:t> </a:t>
            </a:r>
            <a:r>
              <a:rPr lang="en-US" altLang="zh-CN" sz="2800" dirty="0" smtClean="0">
                <a:solidFill>
                  <a:srgbClr val="333333"/>
                </a:solidFill>
                <a:latin typeface="Arial" pitchFamily="34" charset="0"/>
                <a:cs typeface="Arial" pitchFamily="34" charset="0"/>
                <a:sym typeface="+mn-ea"/>
              </a:rPr>
              <a:t>(Para. 8):</a:t>
            </a:r>
            <a:r>
              <a:rPr lang="en-US" altLang="zh-CN" sz="2800" dirty="0" smtClean="0">
                <a:solidFill>
                  <a:srgbClr val="333333"/>
                </a:solidFill>
                <a:latin typeface="Arial" pitchFamily="34" charset="0"/>
                <a:cs typeface="Arial" pitchFamily="34" charset="0"/>
              </a:rPr>
              <a:t>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what you intend or plan to do; your aim</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1043444" y="3717032"/>
            <a:ext cx="8281084" cy="1078950"/>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The company has every </a:t>
            </a:r>
            <a:r>
              <a:rPr lang="en-US" altLang="zh-CN" sz="2800" dirty="0" smtClean="0">
                <a:solidFill>
                  <a:srgbClr val="F79646"/>
                </a:solidFill>
                <a:latin typeface="Arial" pitchFamily="34" charset="0"/>
                <a:cs typeface="Arial" pitchFamily="34" charset="0"/>
              </a:rPr>
              <a:t>intention</a:t>
            </a:r>
            <a:r>
              <a:rPr lang="en-US" altLang="zh-CN" sz="2800" dirty="0" smtClean="0">
                <a:solidFill>
                  <a:srgbClr val="333333"/>
                </a:solidFill>
                <a:latin typeface="Arial" pitchFamily="34" charset="0"/>
                <a:cs typeface="Arial" pitchFamily="34" charset="0"/>
              </a:rPr>
              <a:t> of keeping </a:t>
            </a:r>
          </a:p>
          <a:p>
            <a:pPr lvl="0" eaLnBrk="0" hangingPunct="0">
              <a:lnSpc>
                <a:spcPct val="120000"/>
              </a:lnSpc>
            </a:pPr>
            <a:r>
              <a:rPr lang="en-US" altLang="zh-CN" sz="2800" dirty="0" smtClean="0">
                <a:solidFill>
                  <a:srgbClr val="333333"/>
                </a:solidFill>
                <a:latin typeface="Arial" pitchFamily="34" charset="0"/>
                <a:cs typeface="Arial" pitchFamily="34" charset="0"/>
              </a:rPr>
              <a:t>the share price high.</a:t>
            </a:r>
          </a:p>
        </p:txBody>
      </p:sp>
      <p:sp>
        <p:nvSpPr>
          <p:cNvPr id="8" name="TextBox 7"/>
          <p:cNvSpPr txBox="1"/>
          <p:nvPr/>
        </p:nvSpPr>
        <p:spPr>
          <a:xfrm>
            <a:off x="107504" y="3088025"/>
            <a:ext cx="8281084" cy="523220"/>
          </a:xfrm>
          <a:prstGeom prst="rect">
            <a:avLst/>
          </a:prstGeom>
          <a:noFill/>
        </p:spPr>
        <p:txBody>
          <a:bodyPr wrap="square" rtlCol="0">
            <a:spAutoFit/>
          </a:bodyPr>
          <a:lstStyle/>
          <a:p>
            <a:pPr lvl="0" indent="361950" eaLnBrk="0" hangingPunct="0"/>
            <a:r>
              <a:rPr lang="en-US" altLang="zh-CN" sz="2800" dirty="0" smtClean="0">
                <a:solidFill>
                  <a:srgbClr val="333333"/>
                </a:solidFill>
                <a:latin typeface="Arial" pitchFamily="34" charset="0"/>
                <a:cs typeface="Arial" pitchFamily="34" charset="0"/>
              </a:rPr>
              <a:t>该公司有将自己的股票保持在高价的意图。</a:t>
            </a:r>
          </a:p>
        </p:txBody>
      </p:sp>
      <p:sp>
        <p:nvSpPr>
          <p:cNvPr id="10" name="TextBox 9"/>
          <p:cNvSpPr txBox="1"/>
          <p:nvPr/>
        </p:nvSpPr>
        <p:spPr>
          <a:xfrm>
            <a:off x="539388" y="1916832"/>
            <a:ext cx="8281084"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It is my </a:t>
            </a:r>
            <a:r>
              <a:rPr lang="en-US" altLang="zh-CN" sz="2800" dirty="0" smtClean="0">
                <a:solidFill>
                  <a:srgbClr val="F79646"/>
                </a:solidFill>
                <a:latin typeface="Arial" pitchFamily="34" charset="0"/>
                <a:cs typeface="Arial" pitchFamily="34" charset="0"/>
              </a:rPr>
              <a:t>intention</a:t>
            </a:r>
            <a:r>
              <a:rPr lang="en-US" altLang="zh-CN" sz="2800" dirty="0" smtClean="0">
                <a:solidFill>
                  <a:srgbClr val="333333"/>
                </a:solidFill>
                <a:latin typeface="Arial" pitchFamily="34" charset="0"/>
                <a:cs typeface="Arial" pitchFamily="34" charset="0"/>
              </a:rPr>
              <a:t> to remain in my position until a successor is elected.</a:t>
            </a: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C:\Users\CC\Desktop\图片1.png"/>
          <p:cNvPicPr>
            <a:picLocks noChangeAspect="1" noChangeArrowheads="1"/>
          </p:cNvPicPr>
          <p:nvPr/>
        </p:nvPicPr>
        <p:blipFill>
          <a:blip r:embed="rId3" cstate="print"/>
          <a:srcRect/>
          <a:stretch>
            <a:fillRect/>
          </a:stretch>
        </p:blipFill>
        <p:spPr bwMode="auto">
          <a:xfrm>
            <a:off x="611560" y="3789040"/>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8" grpId="0"/>
      <p:bldP spid="10" grpId="0"/>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1126462"/>
          </a:xfrm>
          <a:prstGeom prst="rect">
            <a:avLst/>
          </a:prstGeom>
          <a:noFill/>
        </p:spPr>
        <p:txBody>
          <a:bodyPr wrap="square" rtlCol="0">
            <a:spAutoFit/>
          </a:bodyPr>
          <a:lstStyle/>
          <a:p>
            <a:pPr>
              <a:lnSpc>
                <a:spcPct val="120000"/>
              </a:lnSpc>
            </a:pPr>
            <a:r>
              <a:rPr lang="en-US" altLang="zh-CN" sz="2800" dirty="0" smtClean="0">
                <a:solidFill>
                  <a:srgbClr val="F79646"/>
                </a:solidFill>
                <a:latin typeface="Arial" pitchFamily="34" charset="0"/>
                <a:cs typeface="Arial" pitchFamily="34" charset="0"/>
              </a:rPr>
              <a:t>intend:</a:t>
            </a:r>
            <a:r>
              <a:rPr lang="en-US" altLang="zh-CN" sz="2800" dirty="0" smtClean="0">
                <a:solidFill>
                  <a:srgbClr val="333333"/>
                </a:solidFill>
                <a:latin typeface="Arial" pitchFamily="34" charset="0"/>
                <a:cs typeface="Arial" pitchFamily="34" charset="0"/>
              </a:rPr>
              <a:t> </a:t>
            </a:r>
            <a:r>
              <a:rPr lang="en-US" altLang="zh-CN" sz="2800" i="1" dirty="0" smtClean="0">
                <a:solidFill>
                  <a:srgbClr val="333333"/>
                </a:solidFill>
                <a:latin typeface="Arial" pitchFamily="34" charset="0"/>
                <a:cs typeface="Arial" pitchFamily="34" charset="0"/>
              </a:rPr>
              <a:t>v.</a:t>
            </a:r>
            <a:r>
              <a:rPr lang="en-US" altLang="zh-CN" sz="2800" dirty="0" smtClean="0">
                <a:solidFill>
                  <a:srgbClr val="333333"/>
                </a:solidFill>
                <a:latin typeface="Arial" pitchFamily="34" charset="0"/>
                <a:cs typeface="Arial" pitchFamily="34" charset="0"/>
              </a:rPr>
              <a:t> have (a course of action) as one’s purpose or intention; plan </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1043444" y="3755706"/>
            <a:ext cx="8281084" cy="609398"/>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Maybe he </a:t>
            </a:r>
            <a:r>
              <a:rPr lang="en-US" altLang="zh-CN" sz="2800" dirty="0" smtClean="0">
                <a:solidFill>
                  <a:srgbClr val="F79646"/>
                </a:solidFill>
                <a:latin typeface="Arial" pitchFamily="34" charset="0"/>
                <a:cs typeface="Arial" pitchFamily="34" charset="0"/>
              </a:rPr>
              <a:t>intends</a:t>
            </a:r>
            <a:r>
              <a:rPr lang="en-US" altLang="zh-CN" sz="2800" dirty="0" smtClean="0">
                <a:solidFill>
                  <a:srgbClr val="333333"/>
                </a:solidFill>
                <a:latin typeface="Arial" pitchFamily="34" charset="0"/>
                <a:cs typeface="Arial" pitchFamily="34" charset="0"/>
              </a:rPr>
              <a:t> to leave her.</a:t>
            </a:r>
          </a:p>
        </p:txBody>
      </p:sp>
      <p:sp>
        <p:nvSpPr>
          <p:cNvPr id="8" name="TextBox 7"/>
          <p:cNvSpPr txBox="1"/>
          <p:nvPr/>
        </p:nvSpPr>
        <p:spPr>
          <a:xfrm>
            <a:off x="107504" y="3107634"/>
            <a:ext cx="8281084" cy="523220"/>
          </a:xfrm>
          <a:prstGeom prst="rect">
            <a:avLst/>
          </a:prstGeom>
          <a:noFill/>
        </p:spPr>
        <p:txBody>
          <a:bodyPr wrap="square" rtlCol="0">
            <a:spAutoFit/>
          </a:bodyPr>
          <a:lstStyle/>
          <a:p>
            <a:pPr lvl="0" indent="361950" eaLnBrk="0" hangingPunct="0"/>
            <a:r>
              <a:rPr lang="en-US" altLang="zh-CN" sz="2800" dirty="0" smtClean="0">
                <a:latin typeface="Times New Roman" pitchFamily="18" charset="0"/>
                <a:cs typeface="Times New Roman" pitchFamily="18" charset="0"/>
              </a:rPr>
              <a:t>也许他打算离开她。</a:t>
            </a:r>
            <a:endParaRPr lang="en-US" altLang="zh-CN" sz="2800" dirty="0" smtClean="0">
              <a:solidFill>
                <a:srgbClr val="333333"/>
              </a:solidFill>
              <a:latin typeface="Arial" pitchFamily="34" charset="0"/>
              <a:cs typeface="Arial" pitchFamily="34" charset="0"/>
            </a:endParaRPr>
          </a:p>
        </p:txBody>
      </p:sp>
      <p:sp>
        <p:nvSpPr>
          <p:cNvPr id="10" name="TextBox 9"/>
          <p:cNvSpPr txBox="1"/>
          <p:nvPr/>
        </p:nvSpPr>
        <p:spPr>
          <a:xfrm>
            <a:off x="539388" y="1909164"/>
            <a:ext cx="8281084" cy="1126462"/>
          </a:xfrm>
          <a:prstGeom prst="rect">
            <a:avLst/>
          </a:prstGeom>
          <a:noFill/>
        </p:spPr>
        <p:txBody>
          <a:bodyPr wrap="square" rtlCol="0">
            <a:spAutoFit/>
          </a:bodyPr>
          <a:lstStyle/>
          <a:p>
            <a:pPr>
              <a:lnSpc>
                <a:spcPct val="120000"/>
              </a:lnSpc>
            </a:pPr>
            <a:r>
              <a:rPr lang="en-US" altLang="zh-CN" sz="2800" dirty="0" smtClean="0">
                <a:solidFill>
                  <a:srgbClr val="333333"/>
                </a:solidFill>
                <a:latin typeface="Arial" pitchFamily="34" charset="0"/>
                <a:cs typeface="Arial" pitchFamily="34" charset="0"/>
              </a:rPr>
              <a:t>This money is </a:t>
            </a:r>
            <a:r>
              <a:rPr lang="en-US" altLang="zh-CN" sz="2800" dirty="0" smtClean="0">
                <a:solidFill>
                  <a:srgbClr val="F79646"/>
                </a:solidFill>
                <a:latin typeface="Arial" pitchFamily="34" charset="0"/>
                <a:cs typeface="Arial" pitchFamily="34" charset="0"/>
              </a:rPr>
              <a:t>intended</a:t>
            </a:r>
            <a:r>
              <a:rPr lang="en-US" altLang="zh-CN" sz="2800" dirty="0" smtClean="0">
                <a:solidFill>
                  <a:srgbClr val="333333"/>
                </a:solidFill>
                <a:latin typeface="Arial" pitchFamily="34" charset="0"/>
                <a:cs typeface="Arial" pitchFamily="34" charset="0"/>
              </a:rPr>
              <a:t> for the development of the tourist industry.</a:t>
            </a: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C:\Users\CC\Desktop\图片1.png"/>
          <p:cNvPicPr>
            <a:picLocks noChangeAspect="1" noChangeArrowheads="1"/>
          </p:cNvPicPr>
          <p:nvPr/>
        </p:nvPicPr>
        <p:blipFill>
          <a:blip r:embed="rId3" cstate="print"/>
          <a:srcRect/>
          <a:stretch>
            <a:fillRect/>
          </a:stretch>
        </p:blipFill>
        <p:spPr bwMode="auto">
          <a:xfrm>
            <a:off x="590833" y="3827714"/>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8" grpId="0"/>
      <p:bldP spid="10" grpId="0"/>
      <p:bldP spid="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1126462"/>
          </a:xfrm>
          <a:prstGeom prst="rect">
            <a:avLst/>
          </a:prstGeom>
          <a:noFill/>
        </p:spPr>
        <p:txBody>
          <a:bodyPr wrap="square" rtlCol="0">
            <a:spAutoFit/>
          </a:bodyPr>
          <a:lstStyle/>
          <a:p>
            <a:pPr marL="534988" lvl="0" indent="-534988" eaLnBrk="0" hangingPunct="0">
              <a:lnSpc>
                <a:spcPct val="120000"/>
              </a:lnSpc>
            </a:pPr>
            <a:r>
              <a:rPr lang="en-US" altLang="zh-CN" sz="2800" dirty="0" smtClean="0">
                <a:solidFill>
                  <a:srgbClr val="333333"/>
                </a:solidFill>
                <a:latin typeface="Arial" pitchFamily="34" charset="0"/>
                <a:cs typeface="Arial" pitchFamily="34" charset="0"/>
              </a:rPr>
              <a:t>26. </a:t>
            </a:r>
            <a:r>
              <a:rPr lang="en-US" altLang="zh-CN" sz="2800" dirty="0" smtClean="0">
                <a:solidFill>
                  <a:srgbClr val="F79646"/>
                </a:solidFill>
                <a:latin typeface="Arial" pitchFamily="34" charset="0"/>
                <a:cs typeface="Arial" pitchFamily="34" charset="0"/>
              </a:rPr>
              <a:t>procedure</a:t>
            </a:r>
            <a:r>
              <a:rPr lang="en-US" altLang="zh-CN" sz="2800" dirty="0" smtClean="0">
                <a:solidFill>
                  <a:srgbClr val="333333"/>
                </a:solidFill>
                <a:latin typeface="Arial" pitchFamily="34" charset="0"/>
                <a:cs typeface="Arial" pitchFamily="34" charset="0"/>
              </a:rPr>
              <a:t> </a:t>
            </a:r>
            <a:r>
              <a:rPr lang="en-US" altLang="zh-CN" sz="2800" dirty="0" smtClean="0">
                <a:solidFill>
                  <a:srgbClr val="333333"/>
                </a:solidFill>
                <a:latin typeface="Arial" pitchFamily="34" charset="0"/>
                <a:cs typeface="Arial" pitchFamily="34" charset="0"/>
                <a:sym typeface="+mn-ea"/>
              </a:rPr>
              <a:t>(Para. 8)</a:t>
            </a:r>
            <a:r>
              <a:rPr lang="en-US" altLang="zh-CN" sz="2800" dirty="0" smtClean="0">
                <a:solidFill>
                  <a:srgbClr val="333333"/>
                </a:solidFill>
                <a:latin typeface="Arial" pitchFamily="34" charset="0"/>
                <a:cs typeface="Arial" pitchFamily="34" charset="0"/>
              </a:rPr>
              <a:t>: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a way of doing sth., especially the usual or correct way</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971436" y="3284984"/>
            <a:ext cx="8281084"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The police insist that Michael did not follow the correct </a:t>
            </a:r>
            <a:r>
              <a:rPr lang="en-US" altLang="zh-CN" sz="2800" dirty="0" smtClean="0">
                <a:solidFill>
                  <a:srgbClr val="F79646"/>
                </a:solidFill>
                <a:latin typeface="Arial" pitchFamily="34" charset="0"/>
                <a:cs typeface="Arial" pitchFamily="34" charset="0"/>
              </a:rPr>
              <a:t>procedure</a:t>
            </a:r>
            <a:r>
              <a:rPr lang="en-US" altLang="zh-CN" sz="2800" dirty="0" smtClean="0">
                <a:solidFill>
                  <a:srgbClr val="333333"/>
                </a:solidFill>
                <a:latin typeface="Arial" pitchFamily="34" charset="0"/>
                <a:cs typeface="Arial" pitchFamily="34" charset="0"/>
              </a:rPr>
              <a:t> in applying for a visa.</a:t>
            </a:r>
          </a:p>
        </p:txBody>
      </p:sp>
      <p:sp>
        <p:nvSpPr>
          <p:cNvPr id="8" name="TextBox 7"/>
          <p:cNvSpPr txBox="1"/>
          <p:nvPr/>
        </p:nvSpPr>
        <p:spPr>
          <a:xfrm>
            <a:off x="107504" y="2636912"/>
            <a:ext cx="8425100" cy="523220"/>
          </a:xfrm>
          <a:prstGeom prst="rect">
            <a:avLst/>
          </a:prstGeom>
          <a:noFill/>
        </p:spPr>
        <p:txBody>
          <a:bodyPr wrap="square" rtlCol="0">
            <a:spAutoFit/>
          </a:bodyPr>
          <a:lstStyle/>
          <a:p>
            <a:pPr lvl="0" indent="361950" eaLnBrk="0" hangingPunct="0"/>
            <a:r>
              <a:rPr lang="en-US" altLang="zh-CN" sz="2800" dirty="0" smtClean="0">
                <a:solidFill>
                  <a:srgbClr val="333333"/>
                </a:solidFill>
                <a:latin typeface="Times New Roman" pitchFamily="18" charset="0"/>
                <a:cs typeface="Times New Roman" pitchFamily="18" charset="0"/>
              </a:rPr>
              <a:t>警方坚持认为迈克尔没有按正确的程序申请签证。</a:t>
            </a:r>
            <a:endParaRPr lang="en-US" altLang="zh-CN" sz="2800" dirty="0" smtClean="0">
              <a:solidFill>
                <a:srgbClr val="333333"/>
              </a:solidFill>
              <a:latin typeface="Arial" pitchFamily="34" charset="0"/>
              <a:cs typeface="Arial" pitchFamily="34" charset="0"/>
            </a:endParaRPr>
          </a:p>
        </p:txBody>
      </p:sp>
      <p:sp>
        <p:nvSpPr>
          <p:cNvPr id="10" name="TextBox 9"/>
          <p:cNvSpPr txBox="1"/>
          <p:nvPr/>
        </p:nvSpPr>
        <p:spPr>
          <a:xfrm>
            <a:off x="539388" y="1955506"/>
            <a:ext cx="8281084" cy="609398"/>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He is familiar with export </a:t>
            </a:r>
            <a:r>
              <a:rPr lang="en-US" altLang="zh-CN" sz="2800" dirty="0" smtClean="0">
                <a:solidFill>
                  <a:srgbClr val="F79646"/>
                </a:solidFill>
                <a:latin typeface="Arial" pitchFamily="34" charset="0"/>
                <a:cs typeface="Arial" pitchFamily="34" charset="0"/>
              </a:rPr>
              <a:t>procedures</a:t>
            </a:r>
            <a:r>
              <a:rPr lang="en-US" altLang="zh-CN" sz="2800" dirty="0" smtClean="0">
                <a:solidFill>
                  <a:srgbClr val="333333"/>
                </a:solidFill>
                <a:latin typeface="Arial" pitchFamily="34" charset="0"/>
                <a:cs typeface="Arial" pitchFamily="34" charset="0"/>
              </a:rPr>
              <a:t>.</a:t>
            </a: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C:\Users\CC\Desktop\图片1.png"/>
          <p:cNvPicPr>
            <a:picLocks noChangeAspect="1" noChangeArrowheads="1"/>
          </p:cNvPicPr>
          <p:nvPr/>
        </p:nvPicPr>
        <p:blipFill>
          <a:blip r:embed="rId3" cstate="print"/>
          <a:srcRect/>
          <a:stretch>
            <a:fillRect/>
          </a:stretch>
        </p:blipFill>
        <p:spPr bwMode="auto">
          <a:xfrm>
            <a:off x="539552" y="3356992"/>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8" grpId="0"/>
      <p:bldP spid="10" grpId="0"/>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1126462"/>
          </a:xfrm>
          <a:prstGeom prst="rect">
            <a:avLst/>
          </a:prstGeom>
          <a:noFill/>
        </p:spPr>
        <p:txBody>
          <a:bodyPr wrap="square" rtlCol="0">
            <a:spAutoFit/>
          </a:bodyPr>
          <a:lstStyle/>
          <a:p>
            <a:pPr marL="623888" lvl="0" indent="-623888">
              <a:lnSpc>
                <a:spcPct val="120000"/>
              </a:lnSpc>
            </a:pPr>
            <a:r>
              <a:rPr lang="en-US" altLang="zh-CN" sz="2800" dirty="0" smtClean="0">
                <a:solidFill>
                  <a:srgbClr val="333333"/>
                </a:solidFill>
                <a:latin typeface="Arial" pitchFamily="34" charset="0"/>
                <a:cs typeface="Arial" pitchFamily="34" charset="0"/>
              </a:rPr>
              <a:t>27. </a:t>
            </a:r>
            <a:r>
              <a:rPr lang="en-US" altLang="zh-CN" sz="2800" dirty="0" smtClean="0">
                <a:solidFill>
                  <a:srgbClr val="F79646"/>
                </a:solidFill>
                <a:latin typeface="Arial" pitchFamily="34" charset="0"/>
                <a:cs typeface="Arial" pitchFamily="34" charset="0"/>
              </a:rPr>
              <a:t>prohibit</a:t>
            </a:r>
            <a:r>
              <a:rPr lang="en-US" altLang="zh-CN" sz="2800" dirty="0" smtClean="0">
                <a:solidFill>
                  <a:srgbClr val="333333"/>
                </a:solidFill>
                <a:latin typeface="Arial" pitchFamily="34" charset="0"/>
                <a:cs typeface="Arial" pitchFamily="34" charset="0"/>
              </a:rPr>
              <a:t> (Para. 9): </a:t>
            </a:r>
            <a:r>
              <a:rPr lang="en-US" altLang="zh-CN" sz="2800" i="1" dirty="0" smtClean="0">
                <a:solidFill>
                  <a:srgbClr val="333333"/>
                </a:solidFill>
                <a:latin typeface="Arial" pitchFamily="34" charset="0"/>
                <a:cs typeface="Arial" pitchFamily="34" charset="0"/>
              </a:rPr>
              <a:t>v</a:t>
            </a:r>
            <a:r>
              <a:rPr lang="en-US" altLang="zh-CN" sz="2800" dirty="0" smtClean="0">
                <a:solidFill>
                  <a:srgbClr val="333333"/>
                </a:solidFill>
                <a:latin typeface="Arial" pitchFamily="34" charset="0"/>
                <a:cs typeface="Arial" pitchFamily="34" charset="0"/>
              </a:rPr>
              <a:t>. to stop sth. from being done or used, especially by law</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1043608" y="3717032"/>
            <a:ext cx="8281084" cy="563809"/>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Fishing is </a:t>
            </a:r>
            <a:r>
              <a:rPr lang="en-US" altLang="zh-CN" sz="2800" dirty="0" smtClean="0">
                <a:solidFill>
                  <a:srgbClr val="F79646"/>
                </a:solidFill>
                <a:latin typeface="Arial" pitchFamily="34" charset="0"/>
                <a:cs typeface="Arial" pitchFamily="34" charset="0"/>
              </a:rPr>
              <a:t>prohibited</a:t>
            </a:r>
            <a:r>
              <a:rPr lang="en-US" altLang="zh-CN" sz="2800" dirty="0" smtClean="0">
                <a:solidFill>
                  <a:srgbClr val="333333"/>
                </a:solidFill>
                <a:latin typeface="Arial" pitchFamily="34" charset="0"/>
                <a:cs typeface="Arial" pitchFamily="34" charset="0"/>
              </a:rPr>
              <a:t>.</a:t>
            </a:r>
          </a:p>
        </p:txBody>
      </p:sp>
      <p:sp>
        <p:nvSpPr>
          <p:cNvPr id="8" name="TextBox 7"/>
          <p:cNvSpPr txBox="1"/>
          <p:nvPr/>
        </p:nvSpPr>
        <p:spPr>
          <a:xfrm>
            <a:off x="107504" y="3121804"/>
            <a:ext cx="8281084" cy="523220"/>
          </a:xfrm>
          <a:prstGeom prst="rect">
            <a:avLst/>
          </a:prstGeom>
          <a:noFill/>
        </p:spPr>
        <p:txBody>
          <a:bodyPr wrap="square" rtlCol="0">
            <a:spAutoFit/>
          </a:bodyPr>
          <a:lstStyle/>
          <a:p>
            <a:pPr lvl="0" indent="361950" eaLnBrk="0" hangingPunct="0"/>
            <a:r>
              <a:rPr lang="zh-CN" altLang="en-US" sz="2800" dirty="0" smtClean="0">
                <a:solidFill>
                  <a:srgbClr val="333333"/>
                </a:solidFill>
                <a:latin typeface="Times New Roman" pitchFamily="18" charset="0"/>
              </a:rPr>
              <a:t>禁止钓鱼。</a:t>
            </a:r>
            <a:endParaRPr lang="en-US" altLang="zh-CN" sz="2800" dirty="0" smtClean="0">
              <a:solidFill>
                <a:srgbClr val="333333"/>
              </a:solidFill>
              <a:latin typeface="Arial" pitchFamily="34" charset="0"/>
              <a:cs typeface="Arial" pitchFamily="34" charset="0"/>
            </a:endParaRPr>
          </a:p>
        </p:txBody>
      </p:sp>
      <p:sp>
        <p:nvSpPr>
          <p:cNvPr id="10" name="TextBox 9"/>
          <p:cNvSpPr txBox="1"/>
          <p:nvPr/>
        </p:nvSpPr>
        <p:spPr>
          <a:xfrm>
            <a:off x="539388" y="1845994"/>
            <a:ext cx="8281084" cy="1078950"/>
          </a:xfrm>
          <a:prstGeom prst="rect">
            <a:avLst/>
          </a:prstGeom>
          <a:noFill/>
        </p:spPr>
        <p:txBody>
          <a:bodyPr wrap="square" rtlCol="0">
            <a:spAutoFit/>
          </a:bodyPr>
          <a:lstStyle/>
          <a:p>
            <a:pPr lvl="0">
              <a:lnSpc>
                <a:spcPct val="120000"/>
              </a:lnSpc>
            </a:pPr>
            <a:r>
              <a:rPr lang="en-US" altLang="zh-CN" sz="2800" dirty="0" smtClean="0">
                <a:solidFill>
                  <a:srgbClr val="333333"/>
                </a:solidFill>
                <a:latin typeface="Arial" pitchFamily="34" charset="0"/>
                <a:cs typeface="Arial" pitchFamily="34" charset="0"/>
              </a:rPr>
              <a:t>They passed a law that </a:t>
            </a:r>
            <a:r>
              <a:rPr lang="en-US" altLang="zh-CN" sz="2800" dirty="0" smtClean="0">
                <a:solidFill>
                  <a:srgbClr val="F79646"/>
                </a:solidFill>
                <a:latin typeface="Arial" pitchFamily="34" charset="0"/>
                <a:cs typeface="Arial" pitchFamily="34" charset="0"/>
              </a:rPr>
              <a:t>prohibits</a:t>
            </a:r>
            <a:r>
              <a:rPr lang="en-US" altLang="zh-CN" sz="2800" dirty="0" smtClean="0">
                <a:solidFill>
                  <a:srgbClr val="333333"/>
                </a:solidFill>
                <a:latin typeface="Arial" pitchFamily="34" charset="0"/>
                <a:cs typeface="Arial" pitchFamily="34" charset="0"/>
              </a:rPr>
              <a:t> tobacco advertising in newspapers and magazines.</a:t>
            </a: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C:\Users\CC\Desktop\图片1.png"/>
          <p:cNvPicPr>
            <a:picLocks noChangeAspect="1" noChangeArrowheads="1"/>
          </p:cNvPicPr>
          <p:nvPr/>
        </p:nvPicPr>
        <p:blipFill>
          <a:blip r:embed="rId3" cstate="print"/>
          <a:srcRect/>
          <a:stretch>
            <a:fillRect/>
          </a:stretch>
        </p:blipFill>
        <p:spPr bwMode="auto">
          <a:xfrm>
            <a:off x="590833" y="3789040"/>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8" grpId="0"/>
      <p:bldP spid="10" grpId="0"/>
      <p:bldP spid="1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609398"/>
          </a:xfrm>
          <a:prstGeom prst="rect">
            <a:avLst/>
          </a:prstGeom>
          <a:noFill/>
        </p:spPr>
        <p:txBody>
          <a:bodyPr wrap="square" rtlCol="0">
            <a:spAutoFit/>
          </a:bodyPr>
          <a:lstStyle/>
          <a:p>
            <a:pPr marL="342900" lvl="0" indent="-342900">
              <a:lnSpc>
                <a:spcPct val="120000"/>
              </a:lnSpc>
            </a:pPr>
            <a:r>
              <a:rPr lang="en-US" altLang="zh-CN" sz="2800" dirty="0" smtClean="0">
                <a:solidFill>
                  <a:srgbClr val="F79646"/>
                </a:solidFill>
                <a:latin typeface="Arial" pitchFamily="34" charset="0"/>
                <a:cs typeface="Arial" pitchFamily="34" charset="0"/>
              </a:rPr>
              <a:t>prohibition:</a:t>
            </a:r>
            <a:r>
              <a:rPr lang="en-US" altLang="zh-CN" sz="2800" dirty="0" smtClean="0">
                <a:solidFill>
                  <a:srgbClr val="333333"/>
                </a:solidFill>
                <a:latin typeface="Arial" pitchFamily="34" charset="0"/>
                <a:cs typeface="Arial" pitchFamily="34" charset="0"/>
              </a:rPr>
              <a:t>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a law or rule forbidding something</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971436" y="3225231"/>
            <a:ext cx="8281084" cy="563809"/>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This is a </a:t>
            </a:r>
            <a:r>
              <a:rPr lang="en-US" altLang="zh-CN" sz="2800" dirty="0" smtClean="0">
                <a:solidFill>
                  <a:srgbClr val="F79646"/>
                </a:solidFill>
                <a:latin typeface="Arial" pitchFamily="34" charset="0"/>
                <a:cs typeface="Arial" pitchFamily="34" charset="0"/>
              </a:rPr>
              <a:t>prohibition</a:t>
            </a:r>
            <a:r>
              <a:rPr lang="en-US" altLang="zh-CN" sz="2800" dirty="0" smtClean="0">
                <a:solidFill>
                  <a:srgbClr val="333333"/>
                </a:solidFill>
                <a:latin typeface="Arial" pitchFamily="34" charset="0"/>
                <a:cs typeface="Arial" pitchFamily="34" charset="0"/>
              </a:rPr>
              <a:t> on discrimination.</a:t>
            </a:r>
          </a:p>
        </p:txBody>
      </p:sp>
      <p:sp>
        <p:nvSpPr>
          <p:cNvPr id="8" name="TextBox 7"/>
          <p:cNvSpPr txBox="1"/>
          <p:nvPr/>
        </p:nvSpPr>
        <p:spPr>
          <a:xfrm>
            <a:off x="179512" y="2630003"/>
            <a:ext cx="8281084" cy="523220"/>
          </a:xfrm>
          <a:prstGeom prst="rect">
            <a:avLst/>
          </a:prstGeom>
          <a:noFill/>
        </p:spPr>
        <p:txBody>
          <a:bodyPr wrap="square" rtlCol="0">
            <a:spAutoFit/>
          </a:bodyPr>
          <a:lstStyle/>
          <a:p>
            <a:pPr lvl="0" indent="361950" eaLnBrk="0" hangingPunct="0"/>
            <a:r>
              <a:rPr lang="zh-CN" altLang="en-US" sz="2800" dirty="0" smtClean="0">
                <a:solidFill>
                  <a:srgbClr val="333333"/>
                </a:solidFill>
                <a:latin typeface="Times New Roman" pitchFamily="18" charset="0"/>
              </a:rPr>
              <a:t>这是一项禁止歧视的法令。</a:t>
            </a:r>
            <a:endParaRPr lang="en-US" altLang="zh-CN" sz="2800" dirty="0" smtClean="0">
              <a:solidFill>
                <a:srgbClr val="333333"/>
              </a:solidFill>
              <a:latin typeface="Arial" pitchFamily="34" charset="0"/>
              <a:cs typeface="Arial" pitchFamily="34" charset="0"/>
            </a:endParaRPr>
          </a:p>
        </p:txBody>
      </p:sp>
      <p:sp>
        <p:nvSpPr>
          <p:cNvPr id="10" name="TextBox 9"/>
          <p:cNvSpPr txBox="1"/>
          <p:nvPr/>
        </p:nvSpPr>
        <p:spPr>
          <a:xfrm>
            <a:off x="539388" y="1366434"/>
            <a:ext cx="8281084" cy="1126462"/>
          </a:xfrm>
          <a:prstGeom prst="rect">
            <a:avLst/>
          </a:prstGeom>
          <a:noFill/>
        </p:spPr>
        <p:txBody>
          <a:bodyPr wrap="square" rtlCol="0">
            <a:spAutoFit/>
          </a:bodyPr>
          <a:lstStyle/>
          <a:p>
            <a:pPr lvl="0">
              <a:lnSpc>
                <a:spcPct val="120000"/>
              </a:lnSpc>
            </a:pPr>
            <a:r>
              <a:rPr lang="zh-CN" altLang="en-US" sz="2800" dirty="0" smtClean="0">
                <a:solidFill>
                  <a:srgbClr val="333333"/>
                </a:solidFill>
                <a:latin typeface="Arial" pitchFamily="34" charset="0"/>
                <a:cs typeface="Arial" pitchFamily="34" charset="0"/>
              </a:rPr>
              <a:t>Maryland said it wanted to be free from this </a:t>
            </a:r>
            <a:r>
              <a:rPr lang="zh-CN" altLang="en-US" sz="2800" dirty="0" smtClean="0">
                <a:solidFill>
                  <a:srgbClr val="F79646"/>
                </a:solidFill>
                <a:latin typeface="Arial" pitchFamily="34" charset="0"/>
                <a:cs typeface="Arial" pitchFamily="34" charset="0"/>
              </a:rPr>
              <a:t>prohibition</a:t>
            </a:r>
            <a:r>
              <a:rPr lang="zh-CN" altLang="en-US" sz="2800" dirty="0" smtClean="0">
                <a:solidFill>
                  <a:srgbClr val="333333"/>
                </a:solidFill>
                <a:latin typeface="Arial" pitchFamily="34" charset="0"/>
                <a:cs typeface="Arial" pitchFamily="34" charset="0"/>
              </a:rPr>
              <a:t>.</a:t>
            </a: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C:\Users\CC\Desktop\图片1.png"/>
          <p:cNvPicPr>
            <a:picLocks noChangeAspect="1" noChangeArrowheads="1"/>
          </p:cNvPicPr>
          <p:nvPr/>
        </p:nvPicPr>
        <p:blipFill>
          <a:blip r:embed="rId3" cstate="print"/>
          <a:srcRect/>
          <a:stretch>
            <a:fillRect/>
          </a:stretch>
        </p:blipFill>
        <p:spPr bwMode="auto">
          <a:xfrm>
            <a:off x="572042" y="3276512"/>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8" grpId="0"/>
      <p:bldP spid="10" grpId="0"/>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1126462"/>
          </a:xfrm>
          <a:prstGeom prst="rect">
            <a:avLst/>
          </a:prstGeom>
          <a:noFill/>
        </p:spPr>
        <p:txBody>
          <a:bodyPr wrap="square" rtlCol="0">
            <a:spAutoFit/>
          </a:bodyPr>
          <a:lstStyle/>
          <a:p>
            <a:pPr marL="623888" lvl="0" indent="-623888">
              <a:lnSpc>
                <a:spcPct val="120000"/>
              </a:lnSpc>
            </a:pPr>
            <a:r>
              <a:rPr lang="en-US" altLang="zh-CN" sz="2800" dirty="0" smtClean="0">
                <a:solidFill>
                  <a:srgbClr val="333333"/>
                </a:solidFill>
                <a:latin typeface="Arial" pitchFamily="34" charset="0"/>
                <a:cs typeface="Arial" pitchFamily="34" charset="0"/>
              </a:rPr>
              <a:t>28. </a:t>
            </a:r>
            <a:r>
              <a:rPr lang="en-US" altLang="zh-CN" sz="2800" dirty="0" smtClean="0">
                <a:solidFill>
                  <a:srgbClr val="F79646"/>
                </a:solidFill>
                <a:latin typeface="Arial" pitchFamily="34" charset="0"/>
                <a:cs typeface="Arial" pitchFamily="34" charset="0"/>
              </a:rPr>
              <a:t>impose</a:t>
            </a:r>
            <a:r>
              <a:rPr lang="en-US" altLang="zh-CN" sz="2800" dirty="0" smtClean="0">
                <a:solidFill>
                  <a:srgbClr val="333333"/>
                </a:solidFill>
                <a:latin typeface="Arial" pitchFamily="34" charset="0"/>
                <a:cs typeface="Arial" pitchFamily="34" charset="0"/>
              </a:rPr>
              <a:t> (Para. 9): </a:t>
            </a:r>
            <a:r>
              <a:rPr lang="en-US" altLang="zh-CN" sz="2800" i="1" dirty="0" smtClean="0">
                <a:solidFill>
                  <a:srgbClr val="333333"/>
                </a:solidFill>
                <a:latin typeface="Arial" pitchFamily="34" charset="0"/>
                <a:cs typeface="Arial" pitchFamily="34" charset="0"/>
              </a:rPr>
              <a:t>v</a:t>
            </a:r>
            <a:r>
              <a:rPr lang="en-US" altLang="zh-CN" sz="2800" dirty="0" smtClean="0">
                <a:solidFill>
                  <a:srgbClr val="333333"/>
                </a:solidFill>
                <a:latin typeface="Arial" pitchFamily="34" charset="0"/>
                <a:cs typeface="Arial" pitchFamily="34" charset="0"/>
              </a:rPr>
              <a:t>. to force sb. to accept a rule, punishment, tax, etc.</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1043608" y="3934226"/>
            <a:ext cx="8281084" cy="1078950"/>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Fines are </a:t>
            </a:r>
            <a:r>
              <a:rPr lang="en-US" altLang="zh-CN" sz="2800" dirty="0" smtClean="0">
                <a:solidFill>
                  <a:srgbClr val="F79646"/>
                </a:solidFill>
                <a:latin typeface="Arial" pitchFamily="34" charset="0"/>
                <a:cs typeface="Arial" pitchFamily="34" charset="0"/>
              </a:rPr>
              <a:t>imposed</a:t>
            </a:r>
            <a:r>
              <a:rPr lang="en-US" altLang="zh-CN" sz="2800" dirty="0" smtClean="0">
                <a:solidFill>
                  <a:srgbClr val="333333"/>
                </a:solidFill>
                <a:latin typeface="Arial" pitchFamily="34" charset="0"/>
                <a:cs typeface="Arial" pitchFamily="34" charset="0"/>
              </a:rPr>
              <a:t> on retailers who sell tobacco</a:t>
            </a:r>
          </a:p>
          <a:p>
            <a:pPr lvl="0" eaLnBrk="0" hangingPunct="0">
              <a:lnSpc>
                <a:spcPct val="120000"/>
              </a:lnSpc>
            </a:pPr>
            <a:r>
              <a:rPr lang="en-US" altLang="zh-CN" sz="2800" dirty="0" smtClean="0">
                <a:solidFill>
                  <a:srgbClr val="333333"/>
                </a:solidFill>
                <a:latin typeface="Arial" pitchFamily="34" charset="0"/>
                <a:cs typeface="Arial" pitchFamily="34" charset="0"/>
              </a:rPr>
              <a:t>to minors.</a:t>
            </a:r>
          </a:p>
        </p:txBody>
      </p:sp>
      <p:sp>
        <p:nvSpPr>
          <p:cNvPr id="8" name="TextBox 7"/>
          <p:cNvSpPr txBox="1"/>
          <p:nvPr/>
        </p:nvSpPr>
        <p:spPr>
          <a:xfrm>
            <a:off x="107504" y="3241324"/>
            <a:ext cx="8425100" cy="523220"/>
          </a:xfrm>
          <a:prstGeom prst="rect">
            <a:avLst/>
          </a:prstGeom>
          <a:noFill/>
        </p:spPr>
        <p:txBody>
          <a:bodyPr wrap="square" rtlCol="0">
            <a:spAutoFit/>
          </a:bodyPr>
          <a:lstStyle/>
          <a:p>
            <a:pPr lvl="0" indent="361950" eaLnBrk="0" hangingPunct="0"/>
            <a:r>
              <a:rPr lang="en-US" altLang="zh-CN" sz="2800" dirty="0" smtClean="0">
                <a:solidFill>
                  <a:srgbClr val="333333"/>
                </a:solidFill>
                <a:latin typeface="Times New Roman" pitchFamily="18" charset="0"/>
              </a:rPr>
              <a:t>向未成年人销售烟草制品的零售商要被强制罚款。</a:t>
            </a:r>
            <a:endParaRPr lang="en-US" altLang="zh-CN" sz="2800" dirty="0" smtClean="0">
              <a:solidFill>
                <a:srgbClr val="333333"/>
              </a:solidFill>
              <a:latin typeface="Arial" pitchFamily="34" charset="0"/>
              <a:cs typeface="Arial" pitchFamily="34" charset="0"/>
            </a:endParaRPr>
          </a:p>
        </p:txBody>
      </p:sp>
      <p:sp>
        <p:nvSpPr>
          <p:cNvPr id="10" name="TextBox 9"/>
          <p:cNvSpPr txBox="1"/>
          <p:nvPr/>
        </p:nvSpPr>
        <p:spPr>
          <a:xfrm>
            <a:off x="539388" y="1964344"/>
            <a:ext cx="8281084" cy="1126462"/>
          </a:xfrm>
          <a:prstGeom prst="rect">
            <a:avLst/>
          </a:prstGeom>
          <a:noFill/>
        </p:spPr>
        <p:txBody>
          <a:bodyPr wrap="square" rtlCol="0">
            <a:spAutoFit/>
          </a:bodyPr>
          <a:lstStyle/>
          <a:p>
            <a:pPr lvl="0">
              <a:lnSpc>
                <a:spcPct val="120000"/>
              </a:lnSpc>
            </a:pPr>
            <a:r>
              <a:rPr lang="en-US" altLang="zh-CN" sz="2800" dirty="0" smtClean="0">
                <a:solidFill>
                  <a:srgbClr val="333333"/>
                </a:solidFill>
                <a:latin typeface="Arial" pitchFamily="34" charset="0"/>
                <a:cs typeface="Arial" pitchFamily="34" charset="0"/>
              </a:rPr>
              <a:t>A third of companies reviewing pay since last August have </a:t>
            </a:r>
            <a:r>
              <a:rPr lang="en-US" altLang="zh-CN" sz="2800" dirty="0" smtClean="0">
                <a:solidFill>
                  <a:srgbClr val="F79646"/>
                </a:solidFill>
                <a:latin typeface="Arial" pitchFamily="34" charset="0"/>
                <a:cs typeface="Arial" pitchFamily="34" charset="0"/>
              </a:rPr>
              <a:t>imposed</a:t>
            </a:r>
            <a:r>
              <a:rPr lang="en-US" altLang="zh-CN" sz="2800" dirty="0" smtClean="0">
                <a:solidFill>
                  <a:srgbClr val="333333"/>
                </a:solidFill>
                <a:latin typeface="Arial" pitchFamily="34" charset="0"/>
                <a:cs typeface="Arial" pitchFamily="34" charset="0"/>
              </a:rPr>
              <a:t> a pay freeze of up to a year.</a:t>
            </a: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C:\Users\CC\Desktop\图片1.png"/>
          <p:cNvPicPr>
            <a:picLocks noChangeAspect="1" noChangeArrowheads="1"/>
          </p:cNvPicPr>
          <p:nvPr/>
        </p:nvPicPr>
        <p:blipFill>
          <a:blip r:embed="rId3" cstate="print"/>
          <a:srcRect/>
          <a:stretch>
            <a:fillRect/>
          </a:stretch>
        </p:blipFill>
        <p:spPr bwMode="auto">
          <a:xfrm>
            <a:off x="590833" y="3980568"/>
            <a:ext cx="452775" cy="452775"/>
          </a:xfrm>
          <a:prstGeom prst="rect">
            <a:avLst/>
          </a:prstGeom>
          <a:noFill/>
        </p:spPr>
      </p:pic>
      <p:sp>
        <p:nvSpPr>
          <p:cNvPr id="18" name="矩形 17"/>
          <p:cNvSpPr/>
          <p:nvPr/>
        </p:nvSpPr>
        <p:spPr>
          <a:xfrm>
            <a:off x="-17225" y="556392"/>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8" grpId="0"/>
      <p:bldP spid="10"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329664"/>
          </a:xfrm>
          <a:prstGeom prst="rect">
            <a:avLst/>
          </a:prstGeom>
          <a:noFill/>
        </p:spPr>
        <p:txBody>
          <a:bodyPr wrap="square" rtlCol="0">
            <a:spAutoFit/>
          </a:bodyPr>
          <a:lstStyle/>
          <a:p>
            <a:pPr lvl="0" algn="just" eaLnBrk="0" fontAlgn="base" hangingPunct="0">
              <a:lnSpc>
                <a:spcPct val="120000"/>
              </a:lnSpc>
              <a:spcBef>
                <a:spcPct val="0"/>
              </a:spcBef>
              <a:spcAft>
                <a:spcPct val="0"/>
              </a:spcAft>
              <a:defRPr/>
            </a:pPr>
            <a:r>
              <a:rPr lang="en-US" altLang="zh-CN" sz="2600" dirty="0" smtClean="0">
                <a:solidFill>
                  <a:srgbClr val="333333"/>
                </a:solidFill>
                <a:latin typeface="Arial" pitchFamily="34" charset="0"/>
                <a:ea typeface="宋体" pitchFamily="2" charset="-122"/>
                <a:cs typeface="Arial" pitchFamily="34" charset="0"/>
              </a:rPr>
              <a:t>3   </a:t>
            </a:r>
            <a:r>
              <a:rPr lang="en-US" altLang="zh-CN" sz="2600" u="sng" dirty="0" smtClean="0">
                <a:solidFill>
                  <a:srgbClr val="0C9CDB"/>
                </a:solidFill>
                <a:latin typeface="Arial" pitchFamily="34" charset="0"/>
                <a:ea typeface="宋体" pitchFamily="2" charset="-122"/>
                <a:cs typeface="Arial" pitchFamily="34" charset="0"/>
              </a:rPr>
              <a:t>These men and women are not rich, or privileged, or talented, or </a:t>
            </a:r>
            <a:r>
              <a:rPr lang="en-US" altLang="zh-CN" sz="2600" u="sng" dirty="0" smtClean="0">
                <a:solidFill>
                  <a:srgbClr val="F79646"/>
                </a:solidFill>
                <a:latin typeface="Arial" pitchFamily="34" charset="0"/>
                <a:ea typeface="宋体" pitchFamily="2" charset="-122"/>
                <a:cs typeface="Arial" pitchFamily="34" charset="0"/>
              </a:rPr>
              <a:t>disadvantaged</a:t>
            </a:r>
            <a:r>
              <a:rPr lang="en-US" altLang="zh-CN" sz="2600" u="sng" dirty="0" smtClean="0">
                <a:solidFill>
                  <a:srgbClr val="0C9CDB"/>
                </a:solidFill>
                <a:latin typeface="Arial" pitchFamily="34" charset="0"/>
                <a:ea typeface="宋体" pitchFamily="2" charset="-122"/>
                <a:cs typeface="Arial" pitchFamily="34" charset="0"/>
              </a:rPr>
              <a:t>, or indeed special in any way at all — except in their </a:t>
            </a:r>
            <a:r>
              <a:rPr lang="en-US" altLang="zh-CN" sz="2600" u="sng" dirty="0" smtClean="0">
                <a:solidFill>
                  <a:srgbClr val="F79646"/>
                </a:solidFill>
                <a:latin typeface="Arial" pitchFamily="34" charset="0"/>
                <a:ea typeface="宋体" pitchFamily="2" charset="-122"/>
                <a:cs typeface="Arial" pitchFamily="34" charset="0"/>
              </a:rPr>
              <a:t>commitment</a:t>
            </a:r>
            <a:r>
              <a:rPr lang="en-US" altLang="zh-CN" sz="2600" u="sng" dirty="0" smtClean="0">
                <a:solidFill>
                  <a:srgbClr val="0C9CDB"/>
                </a:solidFill>
                <a:latin typeface="Arial" pitchFamily="34" charset="0"/>
                <a:ea typeface="宋体" pitchFamily="2" charset="-122"/>
                <a:cs typeface="Arial" pitchFamily="34" charset="0"/>
              </a:rPr>
              <a:t> to doing something that will not benefit them personally, but which contributes to the happiness and </a:t>
            </a:r>
            <a:r>
              <a:rPr lang="en-US" altLang="zh-CN" sz="2600" u="sng" dirty="0" smtClean="0">
                <a:solidFill>
                  <a:srgbClr val="F79646"/>
                </a:solidFill>
                <a:latin typeface="Arial" pitchFamily="34" charset="0"/>
                <a:ea typeface="宋体" pitchFamily="2" charset="-122"/>
                <a:cs typeface="Arial" pitchFamily="34" charset="0"/>
              </a:rPr>
              <a:t>well-being</a:t>
            </a:r>
            <a:r>
              <a:rPr lang="en-US" altLang="zh-CN" sz="2600" u="sng" dirty="0" smtClean="0">
                <a:solidFill>
                  <a:srgbClr val="0C9CDB"/>
                </a:solidFill>
                <a:latin typeface="Arial" pitchFamily="34" charset="0"/>
                <a:ea typeface="宋体" pitchFamily="2" charset="-122"/>
                <a:cs typeface="Arial" pitchFamily="34" charset="0"/>
              </a:rPr>
              <a:t> of others.</a:t>
            </a:r>
            <a:r>
              <a:rPr lang="en-US" altLang="zh-CN" sz="2600" dirty="0" smtClean="0">
                <a:solidFill>
                  <a:srgbClr val="0C9CDB"/>
                </a:solidFill>
                <a:latin typeface="Arial" pitchFamily="34" charset="0"/>
                <a:ea typeface="宋体" pitchFamily="2" charset="-122"/>
                <a:cs typeface="Arial" pitchFamily="34" charset="0"/>
              </a:rPr>
              <a:t> </a:t>
            </a:r>
            <a:r>
              <a:rPr lang="en-US" altLang="zh-CN" sz="2600" dirty="0" smtClean="0">
                <a:solidFill>
                  <a:srgbClr val="333333"/>
                </a:solidFill>
                <a:latin typeface="Arial" pitchFamily="34" charset="0"/>
                <a:ea typeface="宋体" pitchFamily="2" charset="-122"/>
                <a:cs typeface="Arial" pitchFamily="34" charset="0"/>
              </a:rPr>
              <a:t>The spirit shown by the volunteers is one of the most important and valuable characteristics any human being can have. Nurturing, </a:t>
            </a:r>
            <a:r>
              <a:rPr lang="en-US" altLang="zh-CN" sz="2600" u="sng" dirty="0" smtClean="0">
                <a:solidFill>
                  <a:srgbClr val="F79646"/>
                </a:solidFill>
                <a:latin typeface="Arial" pitchFamily="34" charset="0"/>
                <a:ea typeface="宋体" pitchFamily="2" charset="-122"/>
                <a:cs typeface="Arial" pitchFamily="34" charset="0"/>
              </a:rPr>
              <a:t>preserving</a:t>
            </a:r>
            <a:r>
              <a:rPr lang="en-US" altLang="zh-CN" sz="2600" dirty="0" smtClean="0">
                <a:solidFill>
                  <a:srgbClr val="333333"/>
                </a:solidFill>
                <a:latin typeface="Arial" pitchFamily="34" charset="0"/>
                <a:ea typeface="宋体" pitchFamily="2" charset="-122"/>
                <a:cs typeface="Arial" pitchFamily="34" charset="0"/>
              </a:rPr>
              <a:t> and enlarging it needs to be the </a:t>
            </a:r>
            <a:r>
              <a:rPr lang="en-US" altLang="zh-CN" sz="2600" u="sng" dirty="0" smtClean="0">
                <a:solidFill>
                  <a:srgbClr val="F79646"/>
                </a:solidFill>
                <a:latin typeface="Arial" pitchFamily="34" charset="0"/>
                <a:ea typeface="宋体" pitchFamily="2" charset="-122"/>
                <a:cs typeface="Arial" pitchFamily="34" charset="0"/>
              </a:rPr>
              <a:t>legacy</a:t>
            </a:r>
            <a:r>
              <a:rPr lang="en-US" altLang="zh-CN" sz="2600" dirty="0" smtClean="0">
                <a:solidFill>
                  <a:srgbClr val="333333"/>
                </a:solidFill>
                <a:latin typeface="Arial" pitchFamily="34" charset="0"/>
                <a:ea typeface="宋体" pitchFamily="2" charset="-122"/>
                <a:cs typeface="Arial" pitchFamily="34" charset="0"/>
              </a:rPr>
              <a:t> of the Games. </a:t>
            </a:r>
            <a:r>
              <a:rPr lang="en-US" altLang="zh-CN" sz="2600" u="sng" dirty="0" smtClean="0">
                <a:solidFill>
                  <a:srgbClr val="0C9CDB"/>
                </a:solidFill>
                <a:latin typeface="Arial" pitchFamily="34" charset="0"/>
                <a:ea typeface="宋体" pitchFamily="2" charset="-122"/>
                <a:cs typeface="Arial" pitchFamily="34" charset="0"/>
              </a:rPr>
              <a:t>Indeed, there can be no lasting legacy at all unless that spirit is preserved and developed.</a:t>
            </a:r>
            <a:endParaRPr lang="en-US" altLang="zh-CN" sz="2600" u="sng" dirty="0">
              <a:solidFill>
                <a:srgbClr val="0C9CDB"/>
              </a:solidFill>
              <a:latin typeface="Arial" pitchFamily="34" charset="0"/>
              <a:ea typeface="宋体" pitchFamily="2" charset="-122"/>
              <a:cs typeface="Arial" pitchFamily="34" charset="0"/>
            </a:endParaRPr>
          </a:p>
        </p:txBody>
      </p:sp>
      <p:sp>
        <p:nvSpPr>
          <p:cNvPr id="26" name="矩形 25">
            <a:hlinkClick r:id="rId3" action="ppaction://hlinksldjump"/>
          </p:cNvPr>
          <p:cNvSpPr/>
          <p:nvPr/>
        </p:nvSpPr>
        <p:spPr>
          <a:xfrm>
            <a:off x="467544" y="4941168"/>
            <a:ext cx="23042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29"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9" name="矩形 8">
            <a:hlinkClick r:id="rId9" action="ppaction://hlinksldjump"/>
          </p:cNvPr>
          <p:cNvSpPr/>
          <p:nvPr/>
        </p:nvSpPr>
        <p:spPr>
          <a:xfrm>
            <a:off x="539552" y="764704"/>
            <a:ext cx="8064896" cy="23042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9" action="ppaction://hlinksldjump"/>
          </p:cNvPr>
          <p:cNvSpPr/>
          <p:nvPr/>
        </p:nvSpPr>
        <p:spPr>
          <a:xfrm>
            <a:off x="539552" y="3068960"/>
            <a:ext cx="1152128" cy="5040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0" action="ppaction://hlinksldjump"/>
          </p:cNvPr>
          <p:cNvSpPr/>
          <p:nvPr/>
        </p:nvSpPr>
        <p:spPr>
          <a:xfrm>
            <a:off x="2987824" y="1196752"/>
            <a:ext cx="2232248" cy="50405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3" action="ppaction://hlinksldjump"/>
          </p:cNvPr>
          <p:cNvSpPr/>
          <p:nvPr/>
        </p:nvSpPr>
        <p:spPr>
          <a:xfrm>
            <a:off x="5364088" y="1772816"/>
            <a:ext cx="1944216"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1" action="ppaction://hlinksldjump"/>
          </p:cNvPr>
          <p:cNvSpPr/>
          <p:nvPr/>
        </p:nvSpPr>
        <p:spPr>
          <a:xfrm>
            <a:off x="6660232" y="2780928"/>
            <a:ext cx="1584176" cy="36004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12" action="ppaction://hlinksldjump"/>
          </p:cNvPr>
          <p:cNvSpPr/>
          <p:nvPr/>
        </p:nvSpPr>
        <p:spPr>
          <a:xfrm>
            <a:off x="6228184" y="4149080"/>
            <a:ext cx="158417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13" action="ppaction://hlinksldjump"/>
          </p:cNvPr>
          <p:cNvSpPr/>
          <p:nvPr/>
        </p:nvSpPr>
        <p:spPr>
          <a:xfrm>
            <a:off x="539552" y="5085184"/>
            <a:ext cx="8064896" cy="936104"/>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14" action="ppaction://hlinksldjump"/>
          </p:cNvPr>
          <p:cNvSpPr/>
          <p:nvPr/>
        </p:nvSpPr>
        <p:spPr>
          <a:xfrm>
            <a:off x="5076056" y="4653136"/>
            <a:ext cx="108012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03.mp3">
            <a:hlinkClick r:id="" action="ppaction://media"/>
          </p:cNvPr>
          <p:cNvPicPr>
            <a:picLocks noRot="1" noChangeAspect="1"/>
          </p:cNvPicPr>
          <p:nvPr>
            <a:audioFile r:link="rId1"/>
          </p:nvPr>
        </p:nvPicPr>
        <p:blipFill>
          <a:blip r:embed="rId15" cstate="print"/>
          <a:stretch>
            <a:fillRect/>
          </a:stretch>
        </p:blipFill>
        <p:spPr>
          <a:xfrm>
            <a:off x="9684568" y="1700808"/>
            <a:ext cx="304800" cy="304800"/>
          </a:xfrm>
          <a:prstGeom prst="rect">
            <a:avLst/>
          </a:prstGeom>
        </p:spPr>
      </p:pic>
      <p:sp>
        <p:nvSpPr>
          <p:cNvPr id="20" name="TextBox 19"/>
          <p:cNvSpPr txBox="1"/>
          <p:nvPr/>
        </p:nvSpPr>
        <p:spPr>
          <a:xfrm>
            <a:off x="2357422" y="29916"/>
            <a:ext cx="5958994" cy="461665"/>
          </a:xfrm>
          <a:prstGeom prst="rect">
            <a:avLst/>
          </a:prstGeom>
          <a:noFill/>
        </p:spPr>
        <p:txBody>
          <a:bodyPr wrap="square" rtlCol="0">
            <a:spAutoFit/>
          </a:bodyPr>
          <a:lstStyle/>
          <a:p>
            <a:pPr>
              <a:defRPr/>
            </a:pPr>
            <a:r>
              <a:rPr lang="en-US" altLang="zh-CN" sz="2400" dirty="0" smtClean="0">
                <a:solidFill>
                  <a:schemeClr val="bg1"/>
                </a:solidFill>
                <a:latin typeface="Arial Rounded MT Bold" pitchFamily="34" charset="0"/>
                <a:cs typeface="Arial" pitchFamily="34" charset="0"/>
                <a:sym typeface="Times New Roman" pitchFamily="18" charset="0"/>
              </a:rPr>
              <a:t>Let the Volunteer Spirit Shine</a:t>
            </a:r>
            <a:endParaRPr lang="en-US" altLang="zh-CN" sz="2400" dirty="0" smtClean="0">
              <a:solidFill>
                <a:schemeClr val="bg1"/>
              </a:solidFill>
              <a:latin typeface="Arial Rounded MT Bold" pitchFamily="34" charset="0"/>
              <a:cs typeface="Arial" pitchFamily="34" charset="0"/>
              <a:sym typeface="宋体"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8"/>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8"/>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8"/>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8"/>
                                        </p:tgtEl>
                                      </p:cBhvr>
                                    </p:cmd>
                                  </p:childTnLst>
                                </p:cTn>
                              </p:par>
                            </p:childTnLst>
                          </p:cTn>
                        </p:par>
                      </p:childTnLst>
                    </p:cTn>
                  </p:par>
                </p:childTnLst>
              </p:cTn>
              <p:nextCondLst>
                <p:cond evt="onClick" delay="0">
                  <p:tgtEl>
                    <p:spTgt spid="28"/>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2160591"/>
          </a:xfrm>
          <a:prstGeom prst="rect">
            <a:avLst/>
          </a:prstGeom>
          <a:noFill/>
        </p:spPr>
        <p:txBody>
          <a:bodyPr wrap="square" rtlCol="0">
            <a:spAutoFit/>
          </a:bodyPr>
          <a:lstStyle/>
          <a:p>
            <a:pPr marL="623888" lvl="0" indent="-623888" algn="just" eaLnBrk="0" hangingPunct="0">
              <a:lnSpc>
                <a:spcPct val="120000"/>
              </a:lnSpc>
            </a:pPr>
            <a:r>
              <a:rPr lang="en-US" altLang="zh-CN" sz="2800" dirty="0" smtClean="0">
                <a:solidFill>
                  <a:srgbClr val="333333"/>
                </a:solidFill>
                <a:latin typeface="Arial" pitchFamily="34" charset="0"/>
                <a:cs typeface="Arial" pitchFamily="34" charset="0"/>
              </a:rPr>
              <a:t>29. That claim is often false — but to prove it requires an informed legal opinion, and acquiring one is usually prohibitively expensive. (Para. 9)</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2900097"/>
            <a:ext cx="8281084" cy="561885"/>
          </a:xfrm>
          <a:prstGeom prst="rect">
            <a:avLst/>
          </a:prstGeom>
          <a:noFill/>
        </p:spPr>
        <p:txBody>
          <a:bodyPr wrap="square" rtlCol="0">
            <a:spAutoFit/>
          </a:bodyPr>
          <a:lstStyle/>
          <a:p>
            <a:pPr lvl="0" eaLnBrk="0" hangingPunct="0">
              <a:lnSpc>
                <a:spcPct val="120000"/>
              </a:lnSpc>
            </a:pPr>
            <a:r>
              <a:rPr lang="en-US" altLang="zh-CN" sz="2800" b="1" dirty="0" smtClean="0">
                <a:solidFill>
                  <a:srgbClr val="0C9CDB"/>
                </a:solidFill>
                <a:latin typeface="Arial" pitchFamily="34" charset="0"/>
                <a:cs typeface="Arial" pitchFamily="34" charset="0"/>
              </a:rPr>
              <a:t>[Paraphrase]:</a:t>
            </a:r>
          </a:p>
        </p:txBody>
      </p:sp>
      <p:sp>
        <p:nvSpPr>
          <p:cNvPr id="11" name="TextBox 10"/>
          <p:cNvSpPr txBox="1"/>
          <p:nvPr/>
        </p:nvSpPr>
        <p:spPr>
          <a:xfrm>
            <a:off x="539388" y="3548169"/>
            <a:ext cx="8281084" cy="2113079"/>
          </a:xfrm>
          <a:prstGeom prst="rect">
            <a:avLst/>
          </a:prstGeom>
          <a:noFill/>
        </p:spPr>
        <p:txBody>
          <a:bodyPr wrap="square" rtlCol="0">
            <a:spAutoFit/>
          </a:bodyPr>
          <a:lstStyle/>
          <a:p>
            <a:pPr lvl="0" eaLnBrk="0" hangingPunct="0">
              <a:lnSpc>
                <a:spcPct val="120000"/>
              </a:lnSpc>
            </a:pPr>
            <a:r>
              <a:rPr lang="en-US" altLang="zh-CN" sz="2800" dirty="0" smtClean="0">
                <a:solidFill>
                  <a:srgbClr val="0C9CDB"/>
                </a:solidFill>
                <a:latin typeface="Arial" pitchFamily="34" charset="0"/>
                <a:cs typeface="Arial" pitchFamily="34" charset="0"/>
              </a:rPr>
              <a:t>The claim by the local officials is often false — but</a:t>
            </a:r>
          </a:p>
          <a:p>
            <a:pPr lvl="0" eaLnBrk="0" hangingPunct="0">
              <a:lnSpc>
                <a:spcPct val="120000"/>
              </a:lnSpc>
            </a:pPr>
            <a:r>
              <a:rPr lang="en-US" altLang="zh-CN" sz="2800" dirty="0" smtClean="0">
                <a:solidFill>
                  <a:srgbClr val="0C9CDB"/>
                </a:solidFill>
                <a:latin typeface="Arial" pitchFamily="34" charset="0"/>
                <a:cs typeface="Arial" pitchFamily="34" charset="0"/>
              </a:rPr>
              <a:t>in order to prove it is false, people need to consult experts with professional legal knowledge, and such consulting service is usually unaffordable.</a:t>
            </a:r>
          </a:p>
        </p:txBody>
      </p:sp>
      <p:sp>
        <p:nvSpPr>
          <p:cNvPr id="12" name="矩形 11">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Left)">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11" grpId="0"/>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2160591"/>
          </a:xfrm>
          <a:prstGeom prst="rect">
            <a:avLst/>
          </a:prstGeom>
          <a:noFill/>
        </p:spPr>
        <p:txBody>
          <a:bodyPr wrap="square" rtlCol="0">
            <a:spAutoFit/>
          </a:bodyPr>
          <a:lstStyle/>
          <a:p>
            <a:pPr marL="623888" lvl="0" indent="-623888" algn="just" eaLnBrk="0" hangingPunct="0">
              <a:lnSpc>
                <a:spcPct val="120000"/>
              </a:lnSpc>
            </a:pPr>
            <a:r>
              <a:rPr lang="en-US" altLang="zh-CN" sz="2800" dirty="0" smtClean="0">
                <a:solidFill>
                  <a:srgbClr val="333333"/>
                </a:solidFill>
                <a:latin typeface="Arial" pitchFamily="34" charset="0"/>
                <a:cs typeface="Arial" pitchFamily="34" charset="0"/>
              </a:rPr>
              <a:t>29. That claim is often false — but to prove it requires an informed legal opinion, and acquiring one is usually prohibitively expensive. (Para. 9)</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2900097"/>
            <a:ext cx="8281084" cy="561885"/>
          </a:xfrm>
          <a:prstGeom prst="rect">
            <a:avLst/>
          </a:prstGeom>
          <a:noFill/>
        </p:spPr>
        <p:txBody>
          <a:bodyPr wrap="square" rtlCol="0">
            <a:spAutoFit/>
          </a:bodyPr>
          <a:lstStyle/>
          <a:p>
            <a:pPr lvl="0" eaLnBrk="0" hangingPunct="0">
              <a:lnSpc>
                <a:spcPct val="120000"/>
              </a:lnSpc>
            </a:pPr>
            <a:r>
              <a:rPr lang="en-US" altLang="zh-CN" sz="2800" b="1" dirty="0" smtClean="0">
                <a:solidFill>
                  <a:srgbClr val="0C9CDB"/>
                </a:solidFill>
                <a:latin typeface="Arial" pitchFamily="34" charset="0"/>
                <a:cs typeface="Arial" pitchFamily="34" charset="0"/>
              </a:rPr>
              <a:t>[Translation]:</a:t>
            </a:r>
          </a:p>
        </p:txBody>
      </p:sp>
      <p:sp>
        <p:nvSpPr>
          <p:cNvPr id="11" name="TextBox 10"/>
          <p:cNvSpPr txBox="1"/>
          <p:nvPr/>
        </p:nvSpPr>
        <p:spPr>
          <a:xfrm>
            <a:off x="539388" y="3548169"/>
            <a:ext cx="8281084" cy="1384995"/>
          </a:xfrm>
          <a:prstGeom prst="rect">
            <a:avLst/>
          </a:prstGeom>
          <a:noFill/>
        </p:spPr>
        <p:txBody>
          <a:bodyPr wrap="square" rtlCol="0">
            <a:spAutoFit/>
          </a:bodyPr>
          <a:lstStyle/>
          <a:p>
            <a:pPr lvl="0" eaLnBrk="0" hangingPunct="0"/>
            <a:r>
              <a:rPr lang="en-US" altLang="zh-CN" sz="2800" dirty="0" err="1" smtClean="0">
                <a:latin typeface="Times New Roman" pitchFamily="18" charset="0"/>
                <a:cs typeface="Times New Roman" pitchFamily="18" charset="0"/>
              </a:rPr>
              <a:t>这些要求许多时候是错的，但要证明其错误需</a:t>
            </a:r>
            <a:r>
              <a:rPr lang="zh-CN" altLang="en-US" sz="2800" dirty="0" smtClean="0">
                <a:latin typeface="Times New Roman" pitchFamily="18" charset="0"/>
                <a:cs typeface="Times New Roman" pitchFamily="18" charset="0"/>
              </a:rPr>
              <a:t>要专</a:t>
            </a:r>
            <a:endParaRPr lang="en-US" altLang="zh-CN" sz="2800" dirty="0" smtClean="0">
              <a:latin typeface="Times New Roman" pitchFamily="18" charset="0"/>
              <a:cs typeface="Times New Roman" pitchFamily="18" charset="0"/>
            </a:endParaRPr>
          </a:p>
          <a:p>
            <a:pPr lvl="0" eaLnBrk="0" hangingPunct="0"/>
            <a:r>
              <a:rPr lang="en-US" altLang="zh-CN" sz="2800" dirty="0" err="1" smtClean="0">
                <a:latin typeface="Times New Roman" pitchFamily="18" charset="0"/>
                <a:cs typeface="Times New Roman" pitchFamily="18" charset="0"/>
              </a:rPr>
              <a:t>业法律人士的意见支持，而这所需的费用又通常高得令人望而却步</a:t>
            </a:r>
            <a:r>
              <a:rPr lang="en-US" altLang="zh-CN" sz="2800" dirty="0" smtClean="0">
                <a:latin typeface="Times New Roman" pitchFamily="18" charset="0"/>
                <a:cs typeface="Times New Roman" pitchFamily="18" charset="0"/>
              </a:rPr>
              <a:t>。</a:t>
            </a:r>
          </a:p>
        </p:txBody>
      </p:sp>
      <p:sp>
        <p:nvSpPr>
          <p:cNvPr id="7" name="TextBox 6"/>
          <p:cNvSpPr txBox="1"/>
          <p:nvPr/>
        </p:nvSpPr>
        <p:spPr>
          <a:xfrm>
            <a:off x="539388" y="5013176"/>
            <a:ext cx="8281084" cy="561885"/>
          </a:xfrm>
          <a:prstGeom prst="rect">
            <a:avLst/>
          </a:prstGeom>
          <a:noFill/>
        </p:spPr>
        <p:txBody>
          <a:bodyPr wrap="square" rtlCol="0">
            <a:spAutoFit/>
          </a:bodyPr>
          <a:lstStyle/>
          <a:p>
            <a:pPr lvl="0" eaLnBrk="0" hangingPunct="0">
              <a:lnSpc>
                <a:spcPct val="120000"/>
              </a:lnSpc>
            </a:pPr>
            <a:r>
              <a:rPr lang="en-US" altLang="zh-CN" sz="2800" dirty="0" smtClean="0">
                <a:solidFill>
                  <a:srgbClr val="F79646"/>
                </a:solidFill>
                <a:latin typeface="Arial" pitchFamily="34" charset="0"/>
                <a:cs typeface="Arial" pitchFamily="34" charset="0"/>
              </a:rPr>
              <a:t>prohibitively</a:t>
            </a:r>
            <a:r>
              <a:rPr lang="en-US" altLang="zh-CN" sz="2800" b="1" dirty="0" smtClean="0">
                <a:solidFill>
                  <a:srgbClr val="0C9CDB"/>
                </a:solidFill>
                <a:latin typeface="Arial" pitchFamily="34" charset="0"/>
                <a:cs typeface="Arial" pitchFamily="34" charset="0"/>
              </a:rPr>
              <a:t> </a:t>
            </a:r>
            <a:r>
              <a:rPr lang="en-US" altLang="zh-CN" sz="2800" dirty="0" smtClean="0">
                <a:solidFill>
                  <a:srgbClr val="F79646"/>
                </a:solidFill>
                <a:latin typeface="Arial" pitchFamily="34" charset="0"/>
                <a:cs typeface="Arial" pitchFamily="34" charset="0"/>
              </a:rPr>
              <a:t>expensive:</a:t>
            </a:r>
          </a:p>
        </p:txBody>
      </p:sp>
      <p:sp>
        <p:nvSpPr>
          <p:cNvPr id="8" name="TextBox 7"/>
          <p:cNvSpPr txBox="1"/>
          <p:nvPr/>
        </p:nvSpPr>
        <p:spPr>
          <a:xfrm>
            <a:off x="539388" y="5661248"/>
            <a:ext cx="8281084" cy="523220"/>
          </a:xfrm>
          <a:prstGeom prst="rect">
            <a:avLst/>
          </a:prstGeom>
          <a:noFill/>
        </p:spPr>
        <p:txBody>
          <a:bodyPr wrap="square" rtlCol="0">
            <a:spAutoFit/>
          </a:bodyPr>
          <a:lstStyle/>
          <a:p>
            <a:pPr lvl="0" eaLnBrk="0" hangingPunct="0"/>
            <a:r>
              <a:rPr lang="en-US" altLang="zh-CN" sz="2800" dirty="0" smtClean="0">
                <a:solidFill>
                  <a:srgbClr val="333333"/>
                </a:solidFill>
                <a:latin typeface="Arial" pitchFamily="34" charset="0"/>
                <a:cs typeface="Arial" pitchFamily="34" charset="0"/>
              </a:rPr>
              <a:t>too expensive, extremely expensive</a:t>
            </a:r>
          </a:p>
        </p:txBody>
      </p:sp>
      <p:sp>
        <p:nvSpPr>
          <p:cNvPr id="10" name="矩形 9">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Left)">
                                      <p:cBhvr>
                                        <p:cTn id="13" dur="500"/>
                                        <p:tgtEl>
                                          <p:spTgt spid="11"/>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Left)">
                                      <p:cBhvr>
                                        <p:cTn id="22" dur="500"/>
                                        <p:tgtEl>
                                          <p:spTgt spid="8"/>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11" grpId="0"/>
      <p:bldP spid="7" grpId="0"/>
      <p:bldP spid="8" grpId="0"/>
      <p:bldP spid="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609398"/>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30. </a:t>
            </a:r>
            <a:r>
              <a:rPr lang="en-US" altLang="zh-CN" sz="2800" dirty="0" smtClean="0">
                <a:solidFill>
                  <a:srgbClr val="F79646"/>
                </a:solidFill>
                <a:latin typeface="Arial" pitchFamily="34" charset="0"/>
                <a:cs typeface="Arial" pitchFamily="34" charset="0"/>
              </a:rPr>
              <a:t>on the offensive </a:t>
            </a:r>
            <a:r>
              <a:rPr lang="en-US" altLang="zh-CN" sz="2800" dirty="0" smtClean="0">
                <a:solidFill>
                  <a:srgbClr val="333333"/>
                </a:solidFill>
                <a:latin typeface="Arial" pitchFamily="34" charset="0"/>
                <a:cs typeface="Arial" pitchFamily="34" charset="0"/>
              </a:rPr>
              <a:t>(Para. 10): actively attacking</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1043444" y="3814706"/>
            <a:ext cx="7921044"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The West African forces went </a:t>
            </a:r>
            <a:r>
              <a:rPr lang="en-US" altLang="zh-CN" sz="2800" dirty="0" smtClean="0">
                <a:solidFill>
                  <a:srgbClr val="F79646"/>
                </a:solidFill>
                <a:latin typeface="Arial" pitchFamily="34" charset="0"/>
                <a:cs typeface="Arial" pitchFamily="34" charset="0"/>
              </a:rPr>
              <a:t>on the offensive </a:t>
            </a:r>
          </a:p>
          <a:p>
            <a:pPr lvl="0" eaLnBrk="0" hangingPunct="0">
              <a:lnSpc>
                <a:spcPct val="120000"/>
              </a:lnSpc>
            </a:pPr>
            <a:r>
              <a:rPr lang="en-US" altLang="zh-CN" sz="2800" dirty="0" smtClean="0">
                <a:solidFill>
                  <a:srgbClr val="333333"/>
                </a:solidFill>
                <a:latin typeface="Arial" pitchFamily="34" charset="0"/>
                <a:cs typeface="Arial" pitchFamily="34" charset="0"/>
              </a:rPr>
              <a:t>in response to attacks on them.</a:t>
            </a:r>
          </a:p>
        </p:txBody>
      </p:sp>
      <p:sp>
        <p:nvSpPr>
          <p:cNvPr id="8" name="TextBox 7"/>
          <p:cNvSpPr txBox="1"/>
          <p:nvPr/>
        </p:nvSpPr>
        <p:spPr>
          <a:xfrm>
            <a:off x="179512" y="3140968"/>
            <a:ext cx="8281084" cy="523220"/>
          </a:xfrm>
          <a:prstGeom prst="rect">
            <a:avLst/>
          </a:prstGeom>
          <a:noFill/>
        </p:spPr>
        <p:txBody>
          <a:bodyPr wrap="square" rtlCol="0">
            <a:spAutoFit/>
          </a:bodyPr>
          <a:lstStyle/>
          <a:p>
            <a:pPr lvl="0" indent="361950" eaLnBrk="0" hangingPunct="0"/>
            <a:r>
              <a:rPr lang="en-US" altLang="zh-CN" sz="2800" dirty="0" smtClean="0">
                <a:solidFill>
                  <a:srgbClr val="333333"/>
                </a:solidFill>
                <a:latin typeface="Times New Roman" pitchFamily="18" charset="0"/>
                <a:cs typeface="Times New Roman" pitchFamily="18" charset="0"/>
              </a:rPr>
              <a:t>西非武装力量发起进攻以回应袭击。</a:t>
            </a:r>
          </a:p>
        </p:txBody>
      </p:sp>
      <p:sp>
        <p:nvSpPr>
          <p:cNvPr id="10" name="TextBox 9"/>
          <p:cNvSpPr txBox="1"/>
          <p:nvPr/>
        </p:nvSpPr>
        <p:spPr>
          <a:xfrm>
            <a:off x="539388" y="1353425"/>
            <a:ext cx="8281084" cy="1643527"/>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The NATO commanders have warned of an increase in violence as Afghan and coalition forces go </a:t>
            </a:r>
            <a:r>
              <a:rPr lang="en-US" altLang="zh-CN" sz="2800" dirty="0" smtClean="0">
                <a:solidFill>
                  <a:srgbClr val="F79646"/>
                </a:solidFill>
                <a:latin typeface="Arial" pitchFamily="34" charset="0"/>
                <a:cs typeface="Arial" pitchFamily="34" charset="0"/>
              </a:rPr>
              <a:t>on the offensive </a:t>
            </a:r>
            <a:r>
              <a:rPr lang="en-US" altLang="zh-CN" sz="2800" dirty="0" smtClean="0">
                <a:solidFill>
                  <a:srgbClr val="333333"/>
                </a:solidFill>
                <a:latin typeface="Arial" pitchFamily="34" charset="0"/>
                <a:cs typeface="Arial" pitchFamily="34" charset="0"/>
              </a:rPr>
              <a:t>against insurgents.</a:t>
            </a: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C:\Users\CC\Desktop\图片1.png"/>
          <p:cNvPicPr>
            <a:picLocks noChangeAspect="1" noChangeArrowheads="1"/>
          </p:cNvPicPr>
          <p:nvPr/>
        </p:nvPicPr>
        <p:blipFill>
          <a:blip r:embed="rId3" cstate="print"/>
          <a:srcRect/>
          <a:stretch>
            <a:fillRect/>
          </a:stretch>
        </p:blipFill>
        <p:spPr bwMode="auto">
          <a:xfrm>
            <a:off x="590833" y="3912329"/>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8" grpId="0"/>
      <p:bldP spid="10" grpId="0"/>
      <p:bldP spid="1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539388" y="692696"/>
            <a:ext cx="8281084" cy="1126462"/>
          </a:xfrm>
          <a:prstGeom prst="rect">
            <a:avLst/>
          </a:prstGeom>
          <a:noFill/>
        </p:spPr>
        <p:txBody>
          <a:bodyPr wrap="square" rtlCol="0">
            <a:spAutoFit/>
          </a:bodyPr>
          <a:lstStyle/>
          <a:p>
            <a:pPr marL="623888" lvl="0" indent="-623888" eaLnBrk="0" hangingPunct="0">
              <a:lnSpc>
                <a:spcPct val="120000"/>
              </a:lnSpc>
            </a:pPr>
            <a:r>
              <a:rPr lang="en-US" altLang="zh-CN" sz="2800" dirty="0" smtClean="0">
                <a:solidFill>
                  <a:srgbClr val="333333"/>
                </a:solidFill>
                <a:latin typeface="Arial" pitchFamily="34" charset="0"/>
                <a:cs typeface="Arial" pitchFamily="34" charset="0"/>
              </a:rPr>
              <a:t>31. </a:t>
            </a:r>
            <a:r>
              <a:rPr lang="en-US" altLang="zh-CN" sz="2800" dirty="0" smtClean="0">
                <a:solidFill>
                  <a:srgbClr val="F79646"/>
                </a:solidFill>
                <a:latin typeface="Arial" pitchFamily="34" charset="0"/>
                <a:cs typeface="Arial" pitchFamily="34" charset="0"/>
              </a:rPr>
              <a:t>obstruction</a:t>
            </a:r>
            <a:r>
              <a:rPr lang="en-US" altLang="zh-CN" sz="2800" dirty="0" smtClean="0">
                <a:solidFill>
                  <a:srgbClr val="333333"/>
                </a:solidFill>
                <a:latin typeface="Arial" pitchFamily="34" charset="0"/>
                <a:cs typeface="Arial" pitchFamily="34" charset="0"/>
              </a:rPr>
              <a:t> (Para. 10): </a:t>
            </a:r>
            <a:r>
              <a:rPr lang="en-US" altLang="zh-CN" sz="2800" i="1" dirty="0" smtClean="0">
                <a:solidFill>
                  <a:srgbClr val="333333"/>
                </a:solidFill>
                <a:latin typeface="Arial" pitchFamily="34" charset="0"/>
                <a:cs typeface="Arial" pitchFamily="34" charset="0"/>
              </a:rPr>
              <a:t>n</a:t>
            </a:r>
            <a:r>
              <a:rPr lang="en-US" altLang="zh-CN" sz="2800" dirty="0" smtClean="0">
                <a:solidFill>
                  <a:srgbClr val="333333"/>
                </a:solidFill>
                <a:latin typeface="Arial" pitchFamily="34" charset="0"/>
                <a:cs typeface="Arial" pitchFamily="34" charset="0"/>
              </a:rPr>
              <a:t>. a thing that prevents sth./sb. from making progress</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971600" y="4149080"/>
            <a:ext cx="8281084"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John was irritated by drivers parking near his house and causing an </a:t>
            </a:r>
            <a:r>
              <a:rPr lang="en-US" altLang="zh-CN" sz="2800" dirty="0" smtClean="0">
                <a:solidFill>
                  <a:srgbClr val="F79646"/>
                </a:solidFill>
                <a:latin typeface="Arial" pitchFamily="34" charset="0"/>
                <a:cs typeface="Arial" pitchFamily="34" charset="0"/>
              </a:rPr>
              <a:t>obstruction</a:t>
            </a:r>
            <a:r>
              <a:rPr lang="en-US" altLang="zh-CN" sz="2800" dirty="0" smtClean="0">
                <a:solidFill>
                  <a:srgbClr val="333333"/>
                </a:solidFill>
                <a:latin typeface="Arial" pitchFamily="34" charset="0"/>
                <a:cs typeface="Arial" pitchFamily="34" charset="0"/>
              </a:rPr>
              <a:t>.</a:t>
            </a:r>
          </a:p>
        </p:txBody>
      </p:sp>
      <p:sp>
        <p:nvSpPr>
          <p:cNvPr id="8" name="TextBox 7"/>
          <p:cNvSpPr txBox="1"/>
          <p:nvPr/>
        </p:nvSpPr>
        <p:spPr>
          <a:xfrm>
            <a:off x="179348" y="3057848"/>
            <a:ext cx="8137068" cy="954107"/>
          </a:xfrm>
          <a:prstGeom prst="rect">
            <a:avLst/>
          </a:prstGeom>
          <a:noFill/>
        </p:spPr>
        <p:txBody>
          <a:bodyPr wrap="square" rtlCol="0">
            <a:spAutoFit/>
          </a:bodyPr>
          <a:lstStyle/>
          <a:p>
            <a:pPr marL="361950" lvl="0" eaLnBrk="0" hangingPunct="0"/>
            <a:r>
              <a:rPr lang="en-US" altLang="zh-CN" sz="2800" dirty="0" smtClean="0">
                <a:solidFill>
                  <a:srgbClr val="333333"/>
                </a:solidFill>
                <a:latin typeface="Times New Roman" pitchFamily="18" charset="0"/>
                <a:cs typeface="Times New Roman" pitchFamily="18" charset="0"/>
              </a:rPr>
              <a:t>约翰被众司机在他房子附近停车而造成阻塞所激怒。</a:t>
            </a:r>
          </a:p>
        </p:txBody>
      </p:sp>
      <p:sp>
        <p:nvSpPr>
          <p:cNvPr id="10" name="TextBox 9"/>
          <p:cNvSpPr txBox="1"/>
          <p:nvPr/>
        </p:nvSpPr>
        <p:spPr>
          <a:xfrm>
            <a:off x="539388" y="1844824"/>
            <a:ext cx="8281084"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This party is the main </a:t>
            </a:r>
            <a:r>
              <a:rPr lang="en-US" altLang="zh-CN" sz="2800" dirty="0" smtClean="0">
                <a:solidFill>
                  <a:srgbClr val="F79646"/>
                </a:solidFill>
                <a:latin typeface="Arial" pitchFamily="34" charset="0"/>
                <a:cs typeface="Arial" pitchFamily="34" charset="0"/>
              </a:rPr>
              <a:t>obstruction</a:t>
            </a:r>
            <a:r>
              <a:rPr lang="en-US" altLang="zh-CN" sz="2800" dirty="0" smtClean="0">
                <a:solidFill>
                  <a:srgbClr val="333333"/>
                </a:solidFill>
                <a:latin typeface="Arial" pitchFamily="34" charset="0"/>
                <a:cs typeface="Arial" pitchFamily="34" charset="0"/>
              </a:rPr>
              <a:t> in the way of improved bilateral relations.</a:t>
            </a: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C:\Users\CC\Desktop\图片1.png"/>
          <p:cNvPicPr>
            <a:picLocks noChangeAspect="1" noChangeArrowheads="1"/>
          </p:cNvPicPr>
          <p:nvPr/>
        </p:nvPicPr>
        <p:blipFill>
          <a:blip r:embed="rId3" cstate="print"/>
          <a:srcRect/>
          <a:stretch>
            <a:fillRect/>
          </a:stretch>
        </p:blipFill>
        <p:spPr bwMode="auto">
          <a:xfrm>
            <a:off x="590833" y="4246703"/>
            <a:ext cx="452775" cy="452775"/>
          </a:xfrm>
          <a:prstGeom prst="rect">
            <a:avLst/>
          </a:prstGeom>
          <a:noFill/>
        </p:spPr>
      </p:pic>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8" grpId="0" animBg="1"/>
      <p:bldP spid="7" grpId="0"/>
      <p:bldP spid="8"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281084" cy="1643527"/>
          </a:xfrm>
          <a:prstGeom prst="rect">
            <a:avLst/>
          </a:prstGeom>
          <a:noFill/>
        </p:spPr>
        <p:txBody>
          <a:bodyPr wrap="square" rtlCol="0">
            <a:spAutoFit/>
          </a:bodyPr>
          <a:lstStyle/>
          <a:p>
            <a:pPr marL="623888" lvl="0" indent="-623888" eaLnBrk="0" hangingPunct="0">
              <a:lnSpc>
                <a:spcPct val="120000"/>
              </a:lnSpc>
            </a:pPr>
            <a:r>
              <a:rPr lang="en-US" altLang="zh-CN" sz="2800" dirty="0" smtClean="0">
                <a:solidFill>
                  <a:srgbClr val="333333"/>
                </a:solidFill>
                <a:latin typeface="Arial" pitchFamily="34" charset="0"/>
                <a:cs typeface="Arial" pitchFamily="34" charset="0"/>
              </a:rPr>
              <a:t>32. </a:t>
            </a:r>
            <a:r>
              <a:rPr lang="en-US" altLang="zh-CN" sz="2800" dirty="0" smtClean="0">
                <a:solidFill>
                  <a:srgbClr val="F79646"/>
                </a:solidFill>
                <a:latin typeface="Arial" pitchFamily="34" charset="0"/>
                <a:cs typeface="Arial" pitchFamily="34" charset="0"/>
              </a:rPr>
              <a:t>lay the foundation for </a:t>
            </a:r>
            <a:r>
              <a:rPr lang="en-US" altLang="zh-CN" sz="2800" dirty="0" smtClean="0">
                <a:solidFill>
                  <a:srgbClr val="333333"/>
                </a:solidFill>
                <a:latin typeface="Arial" pitchFamily="34" charset="0"/>
                <a:cs typeface="Arial" pitchFamily="34" charset="0"/>
              </a:rPr>
              <a:t>(Para. 11): to set a principle, an idea or a fact that sth. is based on and grows from</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971436" y="4869160"/>
            <a:ext cx="8281084" cy="1078950"/>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With this visit we can </a:t>
            </a:r>
            <a:r>
              <a:rPr lang="en-US" altLang="zh-CN" sz="2800" dirty="0" smtClean="0">
                <a:solidFill>
                  <a:srgbClr val="F79646"/>
                </a:solidFill>
                <a:latin typeface="Arial" pitchFamily="34" charset="0"/>
                <a:cs typeface="Arial" pitchFamily="34" charset="0"/>
              </a:rPr>
              <a:t>lay the foundation for </a:t>
            </a:r>
          </a:p>
          <a:p>
            <a:pPr lvl="0" eaLnBrk="0" hangingPunct="0">
              <a:lnSpc>
                <a:spcPct val="120000"/>
              </a:lnSpc>
            </a:pPr>
            <a:r>
              <a:rPr lang="en-US" altLang="zh-CN" sz="2800" dirty="0" smtClean="0">
                <a:solidFill>
                  <a:srgbClr val="333333"/>
                </a:solidFill>
                <a:latin typeface="Arial" pitchFamily="34" charset="0"/>
                <a:cs typeface="Arial" pitchFamily="34" charset="0"/>
              </a:rPr>
              <a:t>the next 30 years.</a:t>
            </a:r>
          </a:p>
        </p:txBody>
      </p:sp>
      <p:sp>
        <p:nvSpPr>
          <p:cNvPr id="8" name="TextBox 7"/>
          <p:cNvSpPr txBox="1"/>
          <p:nvPr/>
        </p:nvSpPr>
        <p:spPr>
          <a:xfrm>
            <a:off x="179512" y="4201924"/>
            <a:ext cx="8425100" cy="523220"/>
          </a:xfrm>
          <a:prstGeom prst="rect">
            <a:avLst/>
          </a:prstGeom>
          <a:noFill/>
        </p:spPr>
        <p:txBody>
          <a:bodyPr wrap="square" rtlCol="0">
            <a:spAutoFit/>
          </a:bodyPr>
          <a:lstStyle/>
          <a:p>
            <a:pPr lvl="0" indent="361950" eaLnBrk="0" hangingPunct="0"/>
            <a:r>
              <a:rPr lang="en-US" altLang="zh-CN" sz="2800" dirty="0" smtClean="0">
                <a:solidFill>
                  <a:srgbClr val="333333"/>
                </a:solidFill>
                <a:latin typeface="Times New Roman" pitchFamily="18" charset="0"/>
                <a:cs typeface="Times New Roman" pitchFamily="18" charset="0"/>
              </a:rPr>
              <a:t>此次访问能够让我们为未来30年奠定基础。</a:t>
            </a:r>
          </a:p>
        </p:txBody>
      </p:sp>
      <p:sp>
        <p:nvSpPr>
          <p:cNvPr id="10" name="TextBox 9"/>
          <p:cNvSpPr txBox="1"/>
          <p:nvPr/>
        </p:nvSpPr>
        <p:spPr>
          <a:xfrm>
            <a:off x="539388" y="2420888"/>
            <a:ext cx="8281084" cy="1643527"/>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The aim of ordinary high school education is to </a:t>
            </a:r>
            <a:r>
              <a:rPr lang="en-US" altLang="zh-CN" sz="2800" dirty="0" smtClean="0">
                <a:solidFill>
                  <a:srgbClr val="F79646"/>
                </a:solidFill>
                <a:latin typeface="Arial" pitchFamily="34" charset="0"/>
                <a:cs typeface="Arial" pitchFamily="34" charset="0"/>
              </a:rPr>
              <a:t>lay the foundation for </a:t>
            </a:r>
            <a:r>
              <a:rPr lang="en-US" altLang="zh-CN" sz="2800" dirty="0" smtClean="0">
                <a:solidFill>
                  <a:srgbClr val="333333"/>
                </a:solidFill>
                <a:latin typeface="Arial" pitchFamily="34" charset="0"/>
                <a:cs typeface="Arial" pitchFamily="34" charset="0"/>
              </a:rPr>
              <a:t>the lifelong learning and development of students.</a:t>
            </a:r>
          </a:p>
        </p:txBody>
      </p:sp>
      <p:sp>
        <p:nvSpPr>
          <p:cNvPr id="9" name="矩形 8">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C:\Users\CC\Desktop\图片1.png"/>
          <p:cNvPicPr>
            <a:picLocks noChangeAspect="1" noChangeArrowheads="1"/>
          </p:cNvPicPr>
          <p:nvPr/>
        </p:nvPicPr>
        <p:blipFill>
          <a:blip r:embed="rId3" cstate="print"/>
          <a:srcRect/>
          <a:stretch>
            <a:fillRect/>
          </a:stretch>
        </p:blipFill>
        <p:spPr bwMode="auto">
          <a:xfrm>
            <a:off x="590833" y="4941168"/>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8" grpId="0"/>
      <p:bldP spid="10" grpId="0"/>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163768"/>
            <a:ext cx="8281084" cy="529569"/>
          </a:xfrm>
          <a:prstGeom prst="rect">
            <a:avLst/>
          </a:prstGeom>
          <a:noFill/>
        </p:spPr>
        <p:txBody>
          <a:bodyPr wrap="square" rtlCol="0">
            <a:spAutoFit/>
          </a:bodyPr>
          <a:lstStyle/>
          <a:p>
            <a:pPr lvl="0" eaLnBrk="0" hangingPunct="0">
              <a:lnSpc>
                <a:spcPct val="110000"/>
              </a:lnSpc>
            </a:pPr>
            <a:r>
              <a:rPr lang="en-US" altLang="zh-CN" sz="2800" b="1" dirty="0" smtClean="0">
                <a:solidFill>
                  <a:srgbClr val="0C9CDB"/>
                </a:solidFill>
                <a:latin typeface="Arial" pitchFamily="34" charset="0"/>
                <a:cs typeface="Arial" pitchFamily="34" charset="0"/>
              </a:rPr>
              <a:t>[Paraphrase]:</a:t>
            </a:r>
          </a:p>
        </p:txBody>
      </p:sp>
      <p:sp>
        <p:nvSpPr>
          <p:cNvPr id="11" name="TextBox 10"/>
          <p:cNvSpPr txBox="1"/>
          <p:nvPr/>
        </p:nvSpPr>
        <p:spPr>
          <a:xfrm>
            <a:off x="539388" y="3811840"/>
            <a:ext cx="8281084" cy="2425472"/>
          </a:xfrm>
          <a:prstGeom prst="rect">
            <a:avLst/>
          </a:prstGeom>
          <a:noFill/>
        </p:spPr>
        <p:txBody>
          <a:bodyPr wrap="square" rtlCol="0">
            <a:spAutoFit/>
          </a:bodyPr>
          <a:lstStyle/>
          <a:p>
            <a:pPr lvl="0" eaLnBrk="0" hangingPunct="0">
              <a:lnSpc>
                <a:spcPct val="110000"/>
              </a:lnSpc>
            </a:pPr>
            <a:r>
              <a:rPr lang="en-US" altLang="zh-CN" sz="2800" dirty="0" smtClean="0">
                <a:solidFill>
                  <a:srgbClr val="0C9CDB"/>
                </a:solidFill>
                <a:latin typeface="Arial" pitchFamily="34" charset="0"/>
                <a:cs typeface="Arial" pitchFamily="34" charset="0"/>
              </a:rPr>
              <a:t>In order to develop the volunteer spirit after the </a:t>
            </a:r>
          </a:p>
          <a:p>
            <a:pPr lvl="0" eaLnBrk="0" hangingPunct="0">
              <a:lnSpc>
                <a:spcPct val="110000"/>
              </a:lnSpc>
            </a:pPr>
            <a:r>
              <a:rPr lang="en-US" altLang="zh-CN" sz="2800" dirty="0" smtClean="0">
                <a:solidFill>
                  <a:srgbClr val="0C9CDB"/>
                </a:solidFill>
                <a:latin typeface="Arial" pitchFamily="34" charset="0"/>
                <a:cs typeface="Arial" pitchFamily="34" charset="0"/>
              </a:rPr>
              <a:t>Olympics, the British government must take measures to make sure that the obstacles which make it difficult for people to volunteer are removed.</a:t>
            </a:r>
          </a:p>
        </p:txBody>
      </p:sp>
      <p:sp>
        <p:nvSpPr>
          <p:cNvPr id="10" name="矩形 9">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39388" y="692696"/>
            <a:ext cx="8065060" cy="2462213"/>
          </a:xfrm>
          <a:prstGeom prst="rect">
            <a:avLst/>
          </a:prstGeom>
          <a:noFill/>
        </p:spPr>
        <p:txBody>
          <a:bodyPr wrap="square" rtlCol="0">
            <a:spAutoFit/>
          </a:bodyPr>
          <a:lstStyle/>
          <a:p>
            <a:pPr marL="623888" lvl="0" indent="-623888" algn="just" eaLnBrk="0" hangingPunct="0">
              <a:lnSpc>
                <a:spcPct val="110000"/>
              </a:lnSpc>
            </a:pPr>
            <a:r>
              <a:rPr lang="en-US" altLang="zh-CN" sz="2800" dirty="0" smtClean="0">
                <a:solidFill>
                  <a:srgbClr val="333333"/>
                </a:solidFill>
                <a:latin typeface="Arial" pitchFamily="34" charset="0"/>
                <a:cs typeface="Arial" pitchFamily="34" charset="0"/>
              </a:rPr>
              <a:t>33. But if that foundation is to be built upon, so that a lasting edifice is constructed, the Government must act to ensure that the barriers which deter people from volunteering are removed. (Para. 11)</a:t>
            </a:r>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Left)">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11" grpId="0"/>
      <p:bldP spid="1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065060" cy="2462213"/>
          </a:xfrm>
          <a:prstGeom prst="rect">
            <a:avLst/>
          </a:prstGeom>
          <a:noFill/>
        </p:spPr>
        <p:txBody>
          <a:bodyPr wrap="square" rtlCol="0">
            <a:spAutoFit/>
          </a:bodyPr>
          <a:lstStyle/>
          <a:p>
            <a:pPr marL="623888" lvl="0" indent="-623888" algn="just" eaLnBrk="0" hangingPunct="0">
              <a:lnSpc>
                <a:spcPct val="110000"/>
              </a:lnSpc>
            </a:pPr>
            <a:r>
              <a:rPr lang="en-US" altLang="zh-CN" sz="2800" dirty="0" smtClean="0">
                <a:solidFill>
                  <a:srgbClr val="333333"/>
                </a:solidFill>
                <a:latin typeface="Arial" pitchFamily="34" charset="0"/>
                <a:cs typeface="Arial" pitchFamily="34" charset="0"/>
              </a:rPr>
              <a:t>33. But if that foundation is to be built upon, so that a lasting edifice is constructed, the Government must act to ensure that the barriers which deter people from volunteering are removed. (Para. 11)</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9" name="TextBox 8"/>
          <p:cNvSpPr txBox="1"/>
          <p:nvPr/>
        </p:nvSpPr>
        <p:spPr>
          <a:xfrm>
            <a:off x="539388" y="3163768"/>
            <a:ext cx="8281084" cy="529569"/>
          </a:xfrm>
          <a:prstGeom prst="rect">
            <a:avLst/>
          </a:prstGeom>
          <a:noFill/>
        </p:spPr>
        <p:txBody>
          <a:bodyPr wrap="square" rtlCol="0">
            <a:spAutoFit/>
          </a:bodyPr>
          <a:lstStyle/>
          <a:p>
            <a:pPr lvl="0" eaLnBrk="0" hangingPunct="0">
              <a:lnSpc>
                <a:spcPct val="110000"/>
              </a:lnSpc>
            </a:pPr>
            <a:r>
              <a:rPr lang="en-US" altLang="zh-CN" sz="2800" b="1" dirty="0" smtClean="0">
                <a:solidFill>
                  <a:srgbClr val="0C9CDB"/>
                </a:solidFill>
                <a:latin typeface="Arial" pitchFamily="34" charset="0"/>
                <a:cs typeface="Arial" pitchFamily="34" charset="0"/>
              </a:rPr>
              <a:t>[Translation]:</a:t>
            </a:r>
          </a:p>
        </p:txBody>
      </p:sp>
      <p:sp>
        <p:nvSpPr>
          <p:cNvPr id="11" name="TextBox 10"/>
          <p:cNvSpPr txBox="1"/>
          <p:nvPr/>
        </p:nvSpPr>
        <p:spPr>
          <a:xfrm>
            <a:off x="539388" y="3811840"/>
            <a:ext cx="8425100" cy="954107"/>
          </a:xfrm>
          <a:prstGeom prst="rect">
            <a:avLst/>
          </a:prstGeom>
          <a:noFill/>
        </p:spPr>
        <p:txBody>
          <a:bodyPr wrap="square" rtlCol="0">
            <a:spAutoFit/>
          </a:bodyPr>
          <a:lstStyle/>
          <a:p>
            <a:pPr lvl="0" eaLnBrk="0" hangingPunct="0"/>
            <a:r>
              <a:rPr lang="en-US" altLang="zh-CN" sz="2800" dirty="0" smtClean="0">
                <a:latin typeface="Times New Roman" pitchFamily="18" charset="0"/>
                <a:cs typeface="Times New Roman" pitchFamily="18" charset="0"/>
              </a:rPr>
              <a:t>但是，如果想在此基础上筑造起永久的巍峨大厦</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政府必须行动起来，坚决扫除阻止志愿活动的障碍。</a:t>
            </a:r>
            <a:endParaRPr lang="en-US" altLang="zh-CN" sz="2800" dirty="0" smtClean="0">
              <a:solidFill>
                <a:schemeClr val="accent1"/>
              </a:solidFill>
              <a:latin typeface="Times New Roman" pitchFamily="18" charset="0"/>
              <a:cs typeface="Times New Roman" pitchFamily="18" charset="0"/>
            </a:endParaRPr>
          </a:p>
        </p:txBody>
      </p:sp>
      <p:sp>
        <p:nvSpPr>
          <p:cNvPr id="7" name="矩形 6">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slide(fromLeft)">
                                      <p:cBhvr>
                                        <p:cTn id="13" dur="500"/>
                                        <p:tgtEl>
                                          <p:spTgt spid="11"/>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9" grpId="0"/>
      <p:bldP spid="11" grpId="0"/>
      <p:bldP spid="1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692696"/>
            <a:ext cx="8065060" cy="2113079"/>
          </a:xfrm>
          <a:prstGeom prst="rect">
            <a:avLst/>
          </a:prstGeom>
          <a:noFill/>
        </p:spPr>
        <p:txBody>
          <a:bodyPr wrap="square" rtlCol="0">
            <a:spAutoFit/>
          </a:bodyPr>
          <a:lstStyle/>
          <a:p>
            <a:pPr marL="630238" lvl="0" indent="-630238" eaLnBrk="0" hangingPunct="0">
              <a:lnSpc>
                <a:spcPct val="120000"/>
              </a:lnSpc>
            </a:pPr>
            <a:r>
              <a:rPr lang="en-US" altLang="zh-CN" sz="2800" dirty="0" smtClean="0">
                <a:solidFill>
                  <a:srgbClr val="333333"/>
                </a:solidFill>
                <a:latin typeface="Arial" pitchFamily="34" charset="0"/>
                <a:cs typeface="Arial" pitchFamily="34" charset="0"/>
              </a:rPr>
              <a:t>34. </a:t>
            </a:r>
            <a:r>
              <a:rPr lang="en-US" altLang="zh-CN" sz="2800" dirty="0" smtClean="0">
                <a:solidFill>
                  <a:srgbClr val="F79646"/>
                </a:solidFill>
                <a:latin typeface="Arial" pitchFamily="34" charset="0"/>
                <a:cs typeface="Arial" pitchFamily="34" charset="0"/>
              </a:rPr>
              <a:t>deter … from </a:t>
            </a:r>
            <a:r>
              <a:rPr lang="en-US" altLang="zh-CN" sz="2800" dirty="0" smtClean="0">
                <a:solidFill>
                  <a:srgbClr val="333333"/>
                </a:solidFill>
                <a:latin typeface="Arial" pitchFamily="34" charset="0"/>
                <a:cs typeface="Arial" pitchFamily="34" charset="0"/>
              </a:rPr>
              <a:t>(Para. 11): to prevent sb. from doing sth. by making them understand the difficulties and unpleasant results of their actions</a:t>
            </a:r>
          </a:p>
        </p:txBody>
      </p:sp>
      <p:sp>
        <p:nvSpPr>
          <p:cNvPr id="20" name="TextBox 19"/>
          <p:cNvSpPr txBox="1"/>
          <p:nvPr/>
        </p:nvSpPr>
        <p:spPr>
          <a:xfrm>
            <a:off x="2357422" y="29916"/>
            <a:ext cx="5500726" cy="492443"/>
          </a:xfrm>
          <a:prstGeom prst="rect">
            <a:avLst/>
          </a:prstGeom>
          <a:noFill/>
        </p:spPr>
        <p:txBody>
          <a:bodyPr wrap="square" rtlCol="0">
            <a:spAutoFit/>
          </a:bodyPr>
          <a:lstStyle/>
          <a:p>
            <a:r>
              <a:rPr lang="en-US" altLang="zh-CN" sz="2600" dirty="0" smtClean="0">
                <a:solidFill>
                  <a:schemeClr val="bg1"/>
                </a:solidFill>
                <a:latin typeface="Arial Rounded MT Bold" pitchFamily="34" charset="0"/>
              </a:rPr>
              <a:t>Language Points</a:t>
            </a:r>
          </a:p>
        </p:txBody>
      </p:sp>
      <p:sp>
        <p:nvSpPr>
          <p:cNvPr id="7" name="TextBox 6"/>
          <p:cNvSpPr txBox="1"/>
          <p:nvPr/>
        </p:nvSpPr>
        <p:spPr>
          <a:xfrm>
            <a:off x="1043444" y="4739323"/>
            <a:ext cx="8065060" cy="561885"/>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The heavy rain </a:t>
            </a:r>
            <a:r>
              <a:rPr lang="en-US" altLang="zh-CN" sz="2800" dirty="0" smtClean="0">
                <a:solidFill>
                  <a:srgbClr val="F79646"/>
                </a:solidFill>
                <a:latin typeface="Arial" pitchFamily="34" charset="0"/>
                <a:cs typeface="Arial" pitchFamily="34" charset="0"/>
              </a:rPr>
              <a:t>deterred</a:t>
            </a:r>
            <a:r>
              <a:rPr lang="en-US" altLang="zh-CN" sz="2800" dirty="0" smtClean="0">
                <a:solidFill>
                  <a:srgbClr val="333333"/>
                </a:solidFill>
                <a:latin typeface="Arial" pitchFamily="34" charset="0"/>
                <a:cs typeface="Arial" pitchFamily="34" charset="0"/>
              </a:rPr>
              <a:t> her </a:t>
            </a:r>
            <a:r>
              <a:rPr lang="en-US" altLang="zh-CN" sz="2800" dirty="0" smtClean="0">
                <a:solidFill>
                  <a:srgbClr val="F79646"/>
                </a:solidFill>
                <a:latin typeface="Arial" pitchFamily="34" charset="0"/>
                <a:cs typeface="Arial" pitchFamily="34" charset="0"/>
              </a:rPr>
              <a:t>from</a:t>
            </a:r>
            <a:r>
              <a:rPr lang="en-US" altLang="zh-CN" sz="2800" dirty="0" smtClean="0">
                <a:solidFill>
                  <a:srgbClr val="333333"/>
                </a:solidFill>
                <a:latin typeface="Arial" pitchFamily="34" charset="0"/>
                <a:cs typeface="Arial" pitchFamily="34" charset="0"/>
              </a:rPr>
              <a:t> going out.</a:t>
            </a:r>
          </a:p>
        </p:txBody>
      </p:sp>
      <p:sp>
        <p:nvSpPr>
          <p:cNvPr id="8" name="TextBox 7"/>
          <p:cNvSpPr txBox="1"/>
          <p:nvPr/>
        </p:nvSpPr>
        <p:spPr>
          <a:xfrm>
            <a:off x="179348" y="4149080"/>
            <a:ext cx="8065060" cy="523220"/>
          </a:xfrm>
          <a:prstGeom prst="rect">
            <a:avLst/>
          </a:prstGeom>
          <a:noFill/>
        </p:spPr>
        <p:txBody>
          <a:bodyPr wrap="square" rtlCol="0">
            <a:spAutoFit/>
          </a:bodyPr>
          <a:lstStyle/>
          <a:p>
            <a:pPr lvl="0" indent="361950" eaLnBrk="0" hangingPunct="0"/>
            <a:r>
              <a:rPr lang="zh-CN" altLang="en-US" sz="2800" dirty="0" smtClean="0">
                <a:solidFill>
                  <a:srgbClr val="333333"/>
                </a:solidFill>
                <a:latin typeface="Times New Roman" pitchFamily="18" charset="0"/>
                <a:cs typeface="Times New Roman" pitchFamily="18" charset="0"/>
              </a:rPr>
              <a:t>大雨使得她无法外出。</a:t>
            </a:r>
          </a:p>
        </p:txBody>
      </p:sp>
      <p:sp>
        <p:nvSpPr>
          <p:cNvPr id="10" name="TextBox 9"/>
          <p:cNvSpPr txBox="1"/>
          <p:nvPr/>
        </p:nvSpPr>
        <p:spPr>
          <a:xfrm>
            <a:off x="539388" y="2924944"/>
            <a:ext cx="8065060" cy="1126462"/>
          </a:xfrm>
          <a:prstGeom prst="rect">
            <a:avLst/>
          </a:prstGeom>
          <a:noFill/>
        </p:spPr>
        <p:txBody>
          <a:bodyPr wrap="square" rtlCol="0">
            <a:spAutoFit/>
          </a:bodyPr>
          <a:lstStyle/>
          <a:p>
            <a:pPr lvl="0" eaLnBrk="0" hangingPunct="0">
              <a:lnSpc>
                <a:spcPct val="120000"/>
              </a:lnSpc>
            </a:pPr>
            <a:r>
              <a:rPr lang="en-US" altLang="zh-CN" sz="2800" dirty="0" smtClean="0">
                <a:solidFill>
                  <a:srgbClr val="333333"/>
                </a:solidFill>
                <a:latin typeface="Arial" pitchFamily="34" charset="0"/>
                <a:cs typeface="Arial" pitchFamily="34" charset="0"/>
              </a:rPr>
              <a:t>They are </a:t>
            </a:r>
            <a:r>
              <a:rPr lang="en-US" altLang="zh-CN" sz="2800" dirty="0" smtClean="0">
                <a:solidFill>
                  <a:srgbClr val="F79646"/>
                </a:solidFill>
                <a:latin typeface="Arial" pitchFamily="34" charset="0"/>
                <a:cs typeface="Arial" pitchFamily="34" charset="0"/>
              </a:rPr>
              <a:t>deterred from </a:t>
            </a:r>
            <a:r>
              <a:rPr lang="en-US" altLang="zh-CN" sz="2800" dirty="0" smtClean="0">
                <a:solidFill>
                  <a:srgbClr val="333333"/>
                </a:solidFill>
                <a:latin typeface="Arial" pitchFamily="34" charset="0"/>
                <a:cs typeface="Arial" pitchFamily="34" charset="0"/>
              </a:rPr>
              <a:t>dealing in drugs by fear of severe punishment.</a:t>
            </a:r>
          </a:p>
        </p:txBody>
      </p:sp>
      <p:sp>
        <p:nvSpPr>
          <p:cNvPr id="12" name="矩形 11">
            <a:hlinkClick r:id="rId2" action="ppaction://hlinksldjump"/>
          </p:cNvPr>
          <p:cNvSpPr/>
          <p:nvPr/>
        </p:nvSpPr>
        <p:spPr>
          <a:xfrm>
            <a:off x="8572528" y="6215058"/>
            <a:ext cx="571472" cy="64294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C:\Users\CC\Desktop\图片1.png"/>
          <p:cNvPicPr>
            <a:picLocks noChangeAspect="1" noChangeArrowheads="1"/>
          </p:cNvPicPr>
          <p:nvPr/>
        </p:nvPicPr>
        <p:blipFill>
          <a:blip r:embed="rId3" cstate="print"/>
          <a:srcRect/>
          <a:stretch>
            <a:fillRect/>
          </a:stretch>
        </p:blipFill>
        <p:spPr bwMode="auto">
          <a:xfrm>
            <a:off x="611560" y="4776425"/>
            <a:ext cx="452775" cy="452775"/>
          </a:xfrm>
          <a:prstGeom prst="rect">
            <a:avLst/>
          </a:prstGeom>
          <a:noFill/>
        </p:spPr>
      </p:pic>
      <p:sp>
        <p:nvSpPr>
          <p:cNvPr id="18" name="矩形 17"/>
          <p:cNvSpPr/>
          <p:nvPr/>
        </p:nvSpPr>
        <p:spPr>
          <a:xfrm>
            <a:off x="0" y="620688"/>
            <a:ext cx="9144000" cy="5688632"/>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p:fade/>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p:bldP spid="8" grpId="0"/>
      <p:bldP spid="10" grpId="0"/>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5215467"/>
          </a:xfrm>
          <a:prstGeom prst="rect">
            <a:avLst/>
          </a:prstGeom>
          <a:noFill/>
        </p:spPr>
        <p:txBody>
          <a:bodyPr wrap="square" rtlCol="0">
            <a:spAutoFit/>
          </a:bodyPr>
          <a:lstStyle/>
          <a:p>
            <a:pPr lvl="0" algn="just" eaLnBrk="0" fontAlgn="base" hangingPunct="0">
              <a:lnSpc>
                <a:spcPct val="120000"/>
              </a:lnSpc>
              <a:spcBef>
                <a:spcPct val="0"/>
              </a:spcBef>
              <a:spcAft>
                <a:spcPct val="0"/>
              </a:spcAft>
              <a:defRPr/>
            </a:pPr>
            <a:r>
              <a:rPr lang="en-US" altLang="zh-CN" sz="2800" dirty="0" smtClean="0">
                <a:solidFill>
                  <a:srgbClr val="333333"/>
                </a:solidFill>
                <a:latin typeface="Arial" pitchFamily="34" charset="0"/>
                <a:ea typeface="宋体" pitchFamily="2" charset="-122"/>
                <a:cs typeface="Arial" pitchFamily="34" charset="0"/>
              </a:rPr>
              <a:t>4   Volunteering is </a:t>
            </a:r>
            <a:r>
              <a:rPr lang="en-US" altLang="zh-CN" sz="2800" u="sng" dirty="0" smtClean="0">
                <a:solidFill>
                  <a:srgbClr val="F79646"/>
                </a:solidFill>
                <a:latin typeface="Arial" pitchFamily="34" charset="0"/>
                <a:ea typeface="宋体" pitchFamily="2" charset="-122"/>
                <a:cs typeface="Arial" pitchFamily="34" charset="0"/>
              </a:rPr>
              <a:t>essential</a:t>
            </a:r>
            <a:r>
              <a:rPr lang="en-US" altLang="zh-CN" sz="2800" dirty="0" smtClean="0">
                <a:solidFill>
                  <a:srgbClr val="333333"/>
                </a:solidFill>
                <a:latin typeface="Arial" pitchFamily="34" charset="0"/>
                <a:ea typeface="宋体" pitchFamily="2" charset="-122"/>
                <a:cs typeface="Arial" pitchFamily="34" charset="0"/>
              </a:rPr>
              <a:t> to securing Britain’s future. </a:t>
            </a:r>
            <a:r>
              <a:rPr lang="en-US" altLang="zh-CN" sz="2800" u="sng" dirty="0" smtClean="0">
                <a:solidFill>
                  <a:srgbClr val="0C9CDB"/>
                </a:solidFill>
                <a:latin typeface="Arial" pitchFamily="34" charset="0"/>
                <a:ea typeface="宋体" pitchFamily="2" charset="-122"/>
                <a:cs typeface="Arial" pitchFamily="34" charset="0"/>
              </a:rPr>
              <a:t>David Cameron’s notion of the “Big Society” may have failed to resonate with the public</a:t>
            </a:r>
            <a:r>
              <a:rPr lang="en-US" altLang="zh-CN" sz="2800" dirty="0" smtClean="0">
                <a:solidFill>
                  <a:srgbClr val="333333"/>
                </a:solidFill>
                <a:latin typeface="Arial" pitchFamily="34" charset="0"/>
                <a:ea typeface="宋体" pitchFamily="2" charset="-122"/>
                <a:cs typeface="Arial" pitchFamily="34" charset="0"/>
              </a:rPr>
              <a:t>, but at its heart is a critically important idea: we cannot, and should not, expect government officials to do everything for us. The Government does not, and should not, have the resources to step in and provide everything we want. We ought to be able to get together with others and contribute something.</a:t>
            </a:r>
            <a:endParaRPr lang="en-US" altLang="zh-CN" sz="2800" dirty="0">
              <a:solidFill>
                <a:srgbClr val="333333"/>
              </a:solidFill>
              <a:latin typeface="Arial" pitchFamily="34" charset="0"/>
              <a:ea typeface="宋体" pitchFamily="2" charset="-122"/>
              <a:cs typeface="Arial" pitchFamily="34" charset="0"/>
            </a:endParaRPr>
          </a:p>
        </p:txBody>
      </p:sp>
      <p:sp>
        <p:nvSpPr>
          <p:cNvPr id="26" name="矩形 25">
            <a:hlinkClick r:id="rId3" action="ppaction://hlinksldjump"/>
          </p:cNvPr>
          <p:cNvSpPr/>
          <p:nvPr/>
        </p:nvSpPr>
        <p:spPr>
          <a:xfrm>
            <a:off x="467544" y="4941168"/>
            <a:ext cx="23042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29"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9" name="矩形 8">
            <a:hlinkClick r:id="rId9" action="ppaction://hlinksldjump"/>
          </p:cNvPr>
          <p:cNvSpPr/>
          <p:nvPr/>
        </p:nvSpPr>
        <p:spPr>
          <a:xfrm>
            <a:off x="3779912" y="836712"/>
            <a:ext cx="144016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0" action="ppaction://hlinksldjump"/>
          </p:cNvPr>
          <p:cNvSpPr/>
          <p:nvPr/>
        </p:nvSpPr>
        <p:spPr>
          <a:xfrm>
            <a:off x="1907704" y="1340768"/>
            <a:ext cx="662473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0" action="ppaction://hlinksldjump"/>
          </p:cNvPr>
          <p:cNvSpPr/>
          <p:nvPr/>
        </p:nvSpPr>
        <p:spPr>
          <a:xfrm>
            <a:off x="611560" y="1844824"/>
            <a:ext cx="792088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10" action="ppaction://hlinksldjump"/>
          </p:cNvPr>
          <p:cNvSpPr/>
          <p:nvPr/>
        </p:nvSpPr>
        <p:spPr>
          <a:xfrm>
            <a:off x="539552" y="2348880"/>
            <a:ext cx="108012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04.mp3">
            <a:hlinkClick r:id="" action="ppaction://media"/>
          </p:cNvPr>
          <p:cNvPicPr>
            <a:picLocks noRot="1" noChangeAspect="1"/>
          </p:cNvPicPr>
          <p:nvPr>
            <a:audioFile r:link="rId1"/>
          </p:nvPr>
        </p:nvPicPr>
        <p:blipFill>
          <a:blip r:embed="rId11" cstate="print"/>
          <a:stretch>
            <a:fillRect/>
          </a:stretch>
        </p:blipFill>
        <p:spPr>
          <a:xfrm>
            <a:off x="9612560" y="1916832"/>
            <a:ext cx="304800" cy="304800"/>
          </a:xfrm>
          <a:prstGeom prst="rect">
            <a:avLst/>
          </a:prstGeom>
        </p:spPr>
      </p:pic>
      <p:sp>
        <p:nvSpPr>
          <p:cNvPr id="15" name="TextBox 14"/>
          <p:cNvSpPr txBox="1"/>
          <p:nvPr/>
        </p:nvSpPr>
        <p:spPr>
          <a:xfrm>
            <a:off x="2357422" y="29916"/>
            <a:ext cx="5958994" cy="461665"/>
          </a:xfrm>
          <a:prstGeom prst="rect">
            <a:avLst/>
          </a:prstGeom>
          <a:noFill/>
        </p:spPr>
        <p:txBody>
          <a:bodyPr wrap="square" rtlCol="0">
            <a:spAutoFit/>
          </a:bodyPr>
          <a:lstStyle/>
          <a:p>
            <a:pPr>
              <a:defRPr/>
            </a:pPr>
            <a:r>
              <a:rPr lang="en-US" altLang="zh-CN" sz="2400" dirty="0" smtClean="0">
                <a:solidFill>
                  <a:schemeClr val="bg1"/>
                </a:solidFill>
                <a:latin typeface="Arial Rounded MT Bold" pitchFamily="34" charset="0"/>
                <a:cs typeface="Arial" pitchFamily="34" charset="0"/>
                <a:sym typeface="Times New Roman" pitchFamily="18" charset="0"/>
              </a:rPr>
              <a:t>Let the Volunteer Spirit Shine</a:t>
            </a:r>
            <a:endParaRPr lang="en-US" altLang="zh-CN" sz="2400" dirty="0" smtClean="0">
              <a:solidFill>
                <a:schemeClr val="bg1"/>
              </a:solidFill>
              <a:latin typeface="Arial Rounded MT Bold" pitchFamily="34" charset="0"/>
              <a:cs typeface="Arial" pitchFamily="34" charset="0"/>
              <a:sym typeface="宋体"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4"/>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4"/>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4"/>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4"/>
                                        </p:tgtEl>
                                      </p:cBhvr>
                                    </p:cmd>
                                  </p:childTnLst>
                                </p:cTn>
                              </p:par>
                            </p:childTnLst>
                          </p:cTn>
                        </p:par>
                      </p:childTnLst>
                    </p:cTn>
                  </p:par>
                </p:childTnLst>
              </p:cTn>
              <p:nextCondLst>
                <p:cond evt="onClick" delay="0">
                  <p:tgtEl>
                    <p:spTgt spid="28"/>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228850"/>
          </a:xfrm>
          <a:prstGeom prst="rect">
            <a:avLst/>
          </a:prstGeom>
          <a:noFill/>
        </p:spPr>
        <p:txBody>
          <a:bodyPr wrap="square" rtlCol="0">
            <a:spAutoFit/>
          </a:bodyPr>
          <a:lstStyle/>
          <a:p>
            <a:pPr lvl="0" algn="just">
              <a:lnSpc>
                <a:spcPct val="120000"/>
              </a:lnSpc>
              <a:buNone/>
            </a:pPr>
            <a:r>
              <a:rPr lang="en-US" altLang="zh-CN" sz="2800" dirty="0" smtClean="0">
                <a:solidFill>
                  <a:srgbClr val="333333"/>
                </a:solidFill>
                <a:latin typeface="Arial" pitchFamily="34" charset="0"/>
                <a:ea typeface="Times New Roman" pitchFamily="18" charset="0"/>
                <a:cs typeface="Arial" pitchFamily="34" charset="0"/>
              </a:rPr>
              <a:t>5   </a:t>
            </a:r>
            <a:r>
              <a:rPr lang="en-US" altLang="zh-CN" sz="2800" u="sng" dirty="0" smtClean="0">
                <a:solidFill>
                  <a:srgbClr val="0C9CDB"/>
                </a:solidFill>
                <a:latin typeface="Arial" pitchFamily="34" charset="0"/>
                <a:ea typeface="Times New Roman" pitchFamily="18" charset="0"/>
                <a:cs typeface="Arial" pitchFamily="34" charset="0"/>
              </a:rPr>
              <a:t>People in Britain already do this </a:t>
            </a:r>
            <a:r>
              <a:rPr lang="en-US" altLang="zh-CN" sz="2800" u="sng" dirty="0" smtClean="0">
                <a:solidFill>
                  <a:srgbClr val="F79646"/>
                </a:solidFill>
                <a:latin typeface="Arial" pitchFamily="34" charset="0"/>
                <a:ea typeface="Times New Roman" pitchFamily="18" charset="0"/>
                <a:cs typeface="Arial" pitchFamily="34" charset="0"/>
              </a:rPr>
              <a:t>on a</a:t>
            </a:r>
            <a:r>
              <a:rPr lang="en-US" altLang="zh-CN" sz="2800" u="sng" dirty="0" smtClean="0">
                <a:solidFill>
                  <a:srgbClr val="0C9CDB"/>
                </a:solidFill>
                <a:latin typeface="Arial" pitchFamily="34" charset="0"/>
                <a:ea typeface="Times New Roman" pitchFamily="18" charset="0"/>
                <a:cs typeface="Arial" pitchFamily="34" charset="0"/>
              </a:rPr>
              <a:t> very significant </a:t>
            </a:r>
            <a:r>
              <a:rPr lang="en-US" altLang="zh-CN" sz="2800" u="sng" dirty="0" smtClean="0">
                <a:solidFill>
                  <a:srgbClr val="F79646"/>
                </a:solidFill>
                <a:latin typeface="Arial" pitchFamily="34" charset="0"/>
                <a:ea typeface="Times New Roman" pitchFamily="18" charset="0"/>
                <a:cs typeface="Arial" pitchFamily="34" charset="0"/>
              </a:rPr>
              <a:t>scale</a:t>
            </a:r>
            <a:r>
              <a:rPr lang="en-US" altLang="zh-CN" sz="2800" dirty="0" smtClean="0">
                <a:solidFill>
                  <a:srgbClr val="333333"/>
                </a:solidFill>
                <a:latin typeface="Arial" pitchFamily="34" charset="0"/>
                <a:ea typeface="Times New Roman" pitchFamily="18" charset="0"/>
                <a:cs typeface="Arial" pitchFamily="34" charset="0"/>
              </a:rPr>
              <a:t>, of course. Across the land, individuals form clubs of all kinds, from organisations devoted to helping children get to school safely, or improve their reading and writing skills, to groups that exist to enable people to play sports or to help the elderly lead less isolated lives.</a:t>
            </a:r>
            <a:endParaRPr lang="en-US" altLang="zh-CN" sz="2800" dirty="0">
              <a:solidFill>
                <a:srgbClr val="333333"/>
              </a:solidFill>
              <a:latin typeface="Arial" pitchFamily="34" charset="0"/>
              <a:cs typeface="Arial" pitchFamily="34" charset="0"/>
            </a:endParaRPr>
          </a:p>
        </p:txBody>
      </p:sp>
      <p:sp>
        <p:nvSpPr>
          <p:cNvPr id="26" name="矩形 25">
            <a:hlinkClick r:id="rId3" action="ppaction://hlinksldjump"/>
          </p:cNvPr>
          <p:cNvSpPr/>
          <p:nvPr/>
        </p:nvSpPr>
        <p:spPr>
          <a:xfrm>
            <a:off x="467544" y="4941168"/>
            <a:ext cx="23042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29"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pic>
        <p:nvPicPr>
          <p:cNvPr id="9" name="图片 8"/>
          <p:cNvPicPr>
            <a:picLocks noChangeAspect="1"/>
          </p:cNvPicPr>
          <p:nvPr/>
        </p:nvPicPr>
        <p:blipFill>
          <a:blip r:embed="rId9" cstate="print"/>
          <a:stretch>
            <a:fillRect/>
          </a:stretch>
        </p:blipFill>
        <p:spPr>
          <a:xfrm>
            <a:off x="1891640" y="4437112"/>
            <a:ext cx="3226459" cy="1872208"/>
          </a:xfrm>
          <a:prstGeom prst="rect">
            <a:avLst/>
          </a:prstGeom>
        </p:spPr>
      </p:pic>
      <p:pic>
        <p:nvPicPr>
          <p:cNvPr id="10" name="图片 9"/>
          <p:cNvPicPr>
            <a:picLocks noChangeAspect="1"/>
          </p:cNvPicPr>
          <p:nvPr/>
        </p:nvPicPr>
        <p:blipFill>
          <a:blip r:embed="rId10" cstate="print"/>
          <a:stretch>
            <a:fillRect/>
          </a:stretch>
        </p:blipFill>
        <p:spPr>
          <a:xfrm>
            <a:off x="5430832" y="4437112"/>
            <a:ext cx="1877472" cy="1870860"/>
          </a:xfrm>
          <a:prstGeom prst="rect">
            <a:avLst/>
          </a:prstGeom>
        </p:spPr>
      </p:pic>
      <p:sp>
        <p:nvSpPr>
          <p:cNvPr id="11" name="矩形 10">
            <a:hlinkClick r:id="rId11" action="ppaction://hlinksldjump"/>
          </p:cNvPr>
          <p:cNvSpPr/>
          <p:nvPr/>
        </p:nvSpPr>
        <p:spPr>
          <a:xfrm>
            <a:off x="1187624" y="836712"/>
            <a:ext cx="734481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11" action="ppaction://hlinksldjump"/>
          </p:cNvPr>
          <p:cNvSpPr/>
          <p:nvPr/>
        </p:nvSpPr>
        <p:spPr>
          <a:xfrm>
            <a:off x="539552" y="1340768"/>
            <a:ext cx="302433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2" action="ppaction://hlinksldjump"/>
          </p:cNvPr>
          <p:cNvSpPr/>
          <p:nvPr/>
        </p:nvSpPr>
        <p:spPr>
          <a:xfrm>
            <a:off x="6876256" y="836712"/>
            <a:ext cx="86409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12" action="ppaction://hlinksldjump"/>
          </p:cNvPr>
          <p:cNvSpPr/>
          <p:nvPr/>
        </p:nvSpPr>
        <p:spPr>
          <a:xfrm>
            <a:off x="2411760" y="1340768"/>
            <a:ext cx="93610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05.mp3">
            <a:hlinkClick r:id="" action="ppaction://media"/>
          </p:cNvPr>
          <p:cNvPicPr>
            <a:picLocks noRot="1" noChangeAspect="1"/>
          </p:cNvPicPr>
          <p:nvPr>
            <a:audioFile r:link="rId1"/>
          </p:nvPr>
        </p:nvPicPr>
        <p:blipFill>
          <a:blip r:embed="rId13" cstate="print"/>
          <a:stretch>
            <a:fillRect/>
          </a:stretch>
        </p:blipFill>
        <p:spPr>
          <a:xfrm>
            <a:off x="9684568" y="1700808"/>
            <a:ext cx="304800" cy="304800"/>
          </a:xfrm>
          <a:prstGeom prst="rect">
            <a:avLst/>
          </a:prstGeom>
        </p:spPr>
      </p:pic>
      <p:sp>
        <p:nvSpPr>
          <p:cNvPr id="17" name="TextBox 16"/>
          <p:cNvSpPr txBox="1"/>
          <p:nvPr/>
        </p:nvSpPr>
        <p:spPr>
          <a:xfrm>
            <a:off x="2357422" y="29916"/>
            <a:ext cx="5958994" cy="461665"/>
          </a:xfrm>
          <a:prstGeom prst="rect">
            <a:avLst/>
          </a:prstGeom>
          <a:noFill/>
        </p:spPr>
        <p:txBody>
          <a:bodyPr wrap="square" rtlCol="0">
            <a:spAutoFit/>
          </a:bodyPr>
          <a:lstStyle/>
          <a:p>
            <a:pPr>
              <a:defRPr/>
            </a:pPr>
            <a:r>
              <a:rPr lang="en-US" altLang="zh-CN" sz="2400" dirty="0" smtClean="0">
                <a:solidFill>
                  <a:schemeClr val="bg1"/>
                </a:solidFill>
                <a:latin typeface="Arial Rounded MT Bold" pitchFamily="34" charset="0"/>
                <a:cs typeface="Arial" pitchFamily="34" charset="0"/>
                <a:sym typeface="Times New Roman" pitchFamily="18" charset="0"/>
              </a:rPr>
              <a:t>Let the Volunteer Spirit Shine</a:t>
            </a:r>
            <a:endParaRPr lang="en-US" altLang="zh-CN" sz="2400" dirty="0" smtClean="0">
              <a:solidFill>
                <a:schemeClr val="bg1"/>
              </a:solidFill>
              <a:latin typeface="Arial Rounded MT Bold" pitchFamily="34" charset="0"/>
              <a:cs typeface="Arial" pitchFamily="34" charset="0"/>
              <a:sym typeface="宋体"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6"/>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6"/>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6"/>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6"/>
                                        </p:tgtEl>
                                      </p:cBhvr>
                                    </p:cmd>
                                  </p:childTnLst>
                                </p:cTn>
                              </p:par>
                            </p:childTnLst>
                          </p:cTn>
                        </p:par>
                      </p:childTnLst>
                    </p:cTn>
                  </p:par>
                </p:childTnLst>
              </p:cTn>
              <p:nextCondLst>
                <p:cond evt="onClick" delay="0">
                  <p:tgtEl>
                    <p:spTgt spid="2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081117"/>
          </a:xfrm>
          <a:prstGeom prst="rect">
            <a:avLst/>
          </a:prstGeom>
          <a:noFill/>
        </p:spPr>
        <p:txBody>
          <a:bodyPr wrap="square" rtlCol="0">
            <a:spAutoFit/>
          </a:bodyPr>
          <a:lstStyle/>
          <a:p>
            <a:pPr lvl="0" algn="just">
              <a:lnSpc>
                <a:spcPct val="120000"/>
              </a:lnSpc>
              <a:buNone/>
            </a:pPr>
            <a:r>
              <a:rPr lang="en-US" altLang="zh-CN" sz="2400" dirty="0" smtClean="0">
                <a:solidFill>
                  <a:srgbClr val="333333"/>
                </a:solidFill>
                <a:latin typeface="Arial" pitchFamily="34" charset="0"/>
                <a:ea typeface="Times New Roman" pitchFamily="18" charset="0"/>
                <a:cs typeface="Arial" pitchFamily="34" charset="0"/>
              </a:rPr>
              <a:t>6   We believe that volunteering of all kinds will be given an enormous </a:t>
            </a:r>
            <a:r>
              <a:rPr lang="en-US" altLang="zh-CN" sz="2400" u="sng" dirty="0" smtClean="0">
                <a:solidFill>
                  <a:srgbClr val="F79646"/>
                </a:solidFill>
                <a:latin typeface="Arial" pitchFamily="34" charset="0"/>
                <a:ea typeface="Times New Roman" pitchFamily="18" charset="0"/>
                <a:cs typeface="Arial" pitchFamily="34" charset="0"/>
              </a:rPr>
              <a:t>boost</a:t>
            </a:r>
            <a:r>
              <a:rPr lang="en-US" altLang="zh-CN" sz="2400" dirty="0" smtClean="0">
                <a:solidFill>
                  <a:srgbClr val="333333"/>
                </a:solidFill>
                <a:latin typeface="Arial" pitchFamily="34" charset="0"/>
                <a:ea typeface="Times New Roman" pitchFamily="18" charset="0"/>
                <a:cs typeface="Arial" pitchFamily="34" charset="0"/>
              </a:rPr>
              <a:t> by the example of the Olympic helpers, the “Games Makers” who have performed so outstandingly over the last two weeks. But the key question is this: how can we encourage the culture of volunteering to </a:t>
            </a:r>
            <a:r>
              <a:rPr lang="en-US" altLang="zh-CN" sz="2400" u="sng" dirty="0" smtClean="0">
                <a:solidFill>
                  <a:srgbClr val="F79646"/>
                </a:solidFill>
                <a:latin typeface="Arial" pitchFamily="34" charset="0"/>
                <a:ea typeface="Times New Roman" pitchFamily="18" charset="0"/>
                <a:cs typeface="Arial" pitchFamily="34" charset="0"/>
              </a:rPr>
              <a:t>flourish</a:t>
            </a:r>
            <a:r>
              <a:rPr lang="en-US" altLang="zh-CN" sz="2400" dirty="0" smtClean="0">
                <a:solidFill>
                  <a:srgbClr val="333333"/>
                </a:solidFill>
                <a:latin typeface="Arial" pitchFamily="34" charset="0"/>
                <a:ea typeface="Times New Roman" pitchFamily="18" charset="0"/>
                <a:cs typeface="Arial" pitchFamily="34" charset="0"/>
              </a:rPr>
              <a:t> even more and persist? Britain has less of a tradition of volunteering than some other countries, such as the United States. In America, such activities as the upkeep of public libraries, and sometimes</a:t>
            </a:r>
            <a:endParaRPr lang="en-US" altLang="zh-CN" sz="2400" dirty="0">
              <a:solidFill>
                <a:srgbClr val="333333"/>
              </a:solidFill>
              <a:latin typeface="Arial" pitchFamily="34" charset="0"/>
              <a:ea typeface="Times New Roman" pitchFamily="18" charset="0"/>
              <a:cs typeface="Arial" pitchFamily="34" charset="0"/>
            </a:endParaRPr>
          </a:p>
        </p:txBody>
      </p:sp>
      <p:sp>
        <p:nvSpPr>
          <p:cNvPr id="26" name="矩形 25">
            <a:hlinkClick r:id="rId3" action="ppaction://hlinksldjump"/>
          </p:cNvPr>
          <p:cNvSpPr/>
          <p:nvPr/>
        </p:nvSpPr>
        <p:spPr>
          <a:xfrm>
            <a:off x="467544" y="4941168"/>
            <a:ext cx="23042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29"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pic>
        <p:nvPicPr>
          <p:cNvPr id="11" name="图片 10"/>
          <p:cNvPicPr>
            <a:picLocks noChangeAspect="1"/>
          </p:cNvPicPr>
          <p:nvPr/>
        </p:nvPicPr>
        <p:blipFill>
          <a:blip r:embed="rId9" cstate="print"/>
          <a:stretch>
            <a:fillRect/>
          </a:stretch>
        </p:blipFill>
        <p:spPr>
          <a:xfrm>
            <a:off x="5292080" y="4687698"/>
            <a:ext cx="3228737" cy="1621622"/>
          </a:xfrm>
          <a:prstGeom prst="rect">
            <a:avLst/>
          </a:prstGeom>
        </p:spPr>
      </p:pic>
      <p:sp>
        <p:nvSpPr>
          <p:cNvPr id="13" name="TextBox 12"/>
          <p:cNvSpPr txBox="1"/>
          <p:nvPr/>
        </p:nvSpPr>
        <p:spPr>
          <a:xfrm>
            <a:off x="539388" y="4653136"/>
            <a:ext cx="4608676" cy="1421928"/>
          </a:xfrm>
          <a:prstGeom prst="rect">
            <a:avLst/>
          </a:prstGeom>
          <a:noFill/>
        </p:spPr>
        <p:txBody>
          <a:bodyPr wrap="square" rtlCol="0">
            <a:spAutoFit/>
          </a:bodyPr>
          <a:lstStyle/>
          <a:p>
            <a:pPr lvl="0" algn="just">
              <a:lnSpc>
                <a:spcPct val="120000"/>
              </a:lnSpc>
              <a:buNone/>
            </a:pPr>
            <a:r>
              <a:rPr lang="en-US" altLang="zh-CN" sz="2400" dirty="0" smtClean="0">
                <a:solidFill>
                  <a:srgbClr val="333333"/>
                </a:solidFill>
                <a:latin typeface="Arial" pitchFamily="34" charset="0"/>
                <a:ea typeface="Times New Roman" pitchFamily="18" charset="0"/>
                <a:cs typeface="Arial" pitchFamily="34" charset="0"/>
              </a:rPr>
              <a:t>even the cleaning of pavements and streets, are dependent on volunteers.</a:t>
            </a:r>
            <a:endParaRPr lang="en-US" altLang="zh-CN" sz="2400" dirty="0">
              <a:solidFill>
                <a:srgbClr val="333333"/>
              </a:solidFill>
              <a:latin typeface="Arial" pitchFamily="34" charset="0"/>
              <a:ea typeface="Times New Roman" pitchFamily="18" charset="0"/>
              <a:cs typeface="Arial" pitchFamily="34" charset="0"/>
            </a:endParaRPr>
          </a:p>
        </p:txBody>
      </p:sp>
      <p:sp>
        <p:nvSpPr>
          <p:cNvPr id="14" name="矩形 13">
            <a:hlinkClick r:id="rId10" action="ppaction://hlinksldjump"/>
          </p:cNvPr>
          <p:cNvSpPr/>
          <p:nvPr/>
        </p:nvSpPr>
        <p:spPr>
          <a:xfrm>
            <a:off x="2411760" y="1196752"/>
            <a:ext cx="936104"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11" action="ppaction://hlinksldjump"/>
          </p:cNvPr>
          <p:cNvSpPr/>
          <p:nvPr/>
        </p:nvSpPr>
        <p:spPr>
          <a:xfrm>
            <a:off x="2699792" y="2924944"/>
            <a:ext cx="1008112"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06.mp3">
            <a:hlinkClick r:id="" action="ppaction://media"/>
          </p:cNvPr>
          <p:cNvPicPr>
            <a:picLocks noRot="1" noChangeAspect="1"/>
          </p:cNvPicPr>
          <p:nvPr>
            <a:audioFile r:link="rId1"/>
          </p:nvPr>
        </p:nvPicPr>
        <p:blipFill>
          <a:blip r:embed="rId12" cstate="print"/>
          <a:stretch>
            <a:fillRect/>
          </a:stretch>
        </p:blipFill>
        <p:spPr>
          <a:xfrm>
            <a:off x="9900592" y="1844824"/>
            <a:ext cx="304800" cy="304800"/>
          </a:xfrm>
          <a:prstGeom prst="rect">
            <a:avLst/>
          </a:prstGeom>
        </p:spPr>
      </p:pic>
      <p:sp>
        <p:nvSpPr>
          <p:cNvPr id="17" name="TextBox 16"/>
          <p:cNvSpPr txBox="1"/>
          <p:nvPr/>
        </p:nvSpPr>
        <p:spPr>
          <a:xfrm>
            <a:off x="2357422" y="29916"/>
            <a:ext cx="5958994" cy="461665"/>
          </a:xfrm>
          <a:prstGeom prst="rect">
            <a:avLst/>
          </a:prstGeom>
          <a:noFill/>
        </p:spPr>
        <p:txBody>
          <a:bodyPr wrap="square" rtlCol="0">
            <a:spAutoFit/>
          </a:bodyPr>
          <a:lstStyle/>
          <a:p>
            <a:pPr>
              <a:defRPr/>
            </a:pPr>
            <a:r>
              <a:rPr lang="en-US" altLang="zh-CN" sz="2400" dirty="0" smtClean="0">
                <a:solidFill>
                  <a:schemeClr val="bg1"/>
                </a:solidFill>
                <a:latin typeface="Arial Rounded MT Bold" pitchFamily="34" charset="0"/>
                <a:cs typeface="Arial" pitchFamily="34" charset="0"/>
                <a:sym typeface="Times New Roman" pitchFamily="18" charset="0"/>
              </a:rPr>
              <a:t>Let the Volunteer Spirit Shine</a:t>
            </a:r>
            <a:endParaRPr lang="en-US" altLang="zh-CN" sz="2400" dirty="0" smtClean="0">
              <a:solidFill>
                <a:schemeClr val="bg1"/>
              </a:solidFill>
              <a:latin typeface="Arial Rounded MT Bold" pitchFamily="34" charset="0"/>
              <a:cs typeface="Arial" pitchFamily="34" charset="0"/>
              <a:sym typeface="宋体"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6"/>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6"/>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6"/>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6"/>
                                        </p:tgtEl>
                                      </p:cBhvr>
                                    </p:cmd>
                                  </p:childTnLst>
                                </p:cTn>
                              </p:par>
                            </p:childTnLst>
                          </p:cTn>
                        </p:par>
                      </p:childTnLst>
                    </p:cTn>
                  </p:par>
                </p:childTnLst>
              </p:cTn>
              <p:nextCondLst>
                <p:cond evt="onClick" delay="0">
                  <p:tgtEl>
                    <p:spTgt spid="28"/>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388" y="720000"/>
            <a:ext cx="8104578" cy="4228850"/>
          </a:xfrm>
          <a:prstGeom prst="rect">
            <a:avLst/>
          </a:prstGeom>
          <a:noFill/>
        </p:spPr>
        <p:txBody>
          <a:bodyPr wrap="square" rtlCol="0">
            <a:spAutoFit/>
          </a:bodyPr>
          <a:lstStyle/>
          <a:p>
            <a:pPr lvl="0" algn="just">
              <a:lnSpc>
                <a:spcPct val="120000"/>
              </a:lnSpc>
              <a:buNone/>
            </a:pPr>
            <a:r>
              <a:rPr lang="en-US" altLang="zh-CN" sz="2800" dirty="0" smtClean="0">
                <a:solidFill>
                  <a:srgbClr val="333333"/>
                </a:solidFill>
                <a:latin typeface="Arial" pitchFamily="34" charset="0"/>
                <a:ea typeface="Times New Roman" pitchFamily="18" charset="0"/>
                <a:cs typeface="Arial" pitchFamily="34" charset="0"/>
              </a:rPr>
              <a:t>7   </a:t>
            </a:r>
            <a:r>
              <a:rPr lang="en-US" altLang="zh-CN" sz="2800" u="sng" dirty="0" smtClean="0">
                <a:solidFill>
                  <a:srgbClr val="0C9CDB"/>
                </a:solidFill>
                <a:latin typeface="Arial" pitchFamily="34" charset="0"/>
                <a:ea typeface="Times New Roman" pitchFamily="18" charset="0"/>
                <a:cs typeface="Arial" pitchFamily="34" charset="0"/>
              </a:rPr>
              <a:t>In Britain, while there is a great deal of extremely impressive, and immensely valuable, volunteer work, there is still, too often, a sense that it is not the role of the private citizen to </a:t>
            </a:r>
            <a:r>
              <a:rPr lang="en-US" altLang="zh-CN" sz="2800" u="sng" dirty="0" smtClean="0">
                <a:solidFill>
                  <a:srgbClr val="F79646"/>
                </a:solidFill>
                <a:latin typeface="Arial" pitchFamily="34" charset="0"/>
                <a:ea typeface="Times New Roman" pitchFamily="18" charset="0"/>
                <a:cs typeface="Arial" pitchFamily="34" charset="0"/>
              </a:rPr>
              <a:t>undertake</a:t>
            </a:r>
            <a:r>
              <a:rPr lang="en-US" altLang="zh-CN" sz="2800" u="sng" dirty="0" smtClean="0">
                <a:solidFill>
                  <a:srgbClr val="0C9CDB"/>
                </a:solidFill>
                <a:latin typeface="Arial" pitchFamily="34" charset="0"/>
                <a:ea typeface="Times New Roman" pitchFamily="18" charset="0"/>
                <a:cs typeface="Arial" pitchFamily="34" charset="0"/>
              </a:rPr>
              <a:t> such tasks.</a:t>
            </a:r>
            <a:r>
              <a:rPr lang="en-US" altLang="zh-CN" sz="2800" dirty="0" smtClean="0">
                <a:solidFill>
                  <a:srgbClr val="0C9CDB"/>
                </a:solidFill>
                <a:latin typeface="Arial" pitchFamily="34" charset="0"/>
                <a:ea typeface="Times New Roman" pitchFamily="18" charset="0"/>
                <a:cs typeface="Arial" pitchFamily="34" charset="0"/>
              </a:rPr>
              <a:t> </a:t>
            </a:r>
            <a:r>
              <a:rPr lang="en-US" altLang="zh-CN" sz="2800" u="sng" dirty="0" smtClean="0">
                <a:solidFill>
                  <a:srgbClr val="F79646"/>
                </a:solidFill>
                <a:latin typeface="Arial" pitchFamily="34" charset="0"/>
                <a:ea typeface="Times New Roman" pitchFamily="18" charset="0"/>
                <a:cs typeface="Arial" pitchFamily="34" charset="0"/>
              </a:rPr>
              <a:t>In part</a:t>
            </a:r>
            <a:r>
              <a:rPr lang="en-US" altLang="zh-CN" sz="2800" dirty="0" smtClean="0">
                <a:solidFill>
                  <a:srgbClr val="333333"/>
                </a:solidFill>
                <a:latin typeface="Arial" pitchFamily="34" charset="0"/>
                <a:ea typeface="Times New Roman" pitchFamily="18" charset="0"/>
                <a:cs typeface="Arial" pitchFamily="34" charset="0"/>
              </a:rPr>
              <a:t>, that is because of the many impediments that successive governments have put in the way of people who want to do something useful for their community.</a:t>
            </a:r>
            <a:endParaRPr lang="en-US" altLang="zh-CN" sz="2800" dirty="0">
              <a:solidFill>
                <a:srgbClr val="333333"/>
              </a:solidFill>
              <a:latin typeface="Arial" pitchFamily="34" charset="0"/>
              <a:ea typeface="Times New Roman" pitchFamily="18" charset="0"/>
              <a:cs typeface="Arial" pitchFamily="34" charset="0"/>
            </a:endParaRPr>
          </a:p>
        </p:txBody>
      </p:sp>
      <p:sp>
        <p:nvSpPr>
          <p:cNvPr id="26" name="矩形 25">
            <a:hlinkClick r:id="rId3" action="ppaction://hlinksldjump"/>
          </p:cNvPr>
          <p:cNvSpPr/>
          <p:nvPr/>
        </p:nvSpPr>
        <p:spPr>
          <a:xfrm>
            <a:off x="467544" y="4941168"/>
            <a:ext cx="2304256"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7" descr="C:\Users\CC\Desktop\播放.png"/>
          <p:cNvPicPr>
            <a:picLocks noChangeAspect="1" noChangeArrowheads="1"/>
          </p:cNvPicPr>
          <p:nvPr/>
        </p:nvPicPr>
        <p:blipFill>
          <a:blip r:embed="rId4" cstate="print"/>
          <a:srcRect/>
          <a:stretch>
            <a:fillRect/>
          </a:stretch>
        </p:blipFill>
        <p:spPr bwMode="auto">
          <a:xfrm>
            <a:off x="8636063" y="1643050"/>
            <a:ext cx="507937" cy="482540"/>
          </a:xfrm>
          <a:prstGeom prst="rect">
            <a:avLst/>
          </a:prstGeom>
          <a:noFill/>
        </p:spPr>
      </p:pic>
      <p:pic>
        <p:nvPicPr>
          <p:cNvPr id="27" name="Picture 8" descr="C:\Users\CC\Desktop\暂停.png"/>
          <p:cNvPicPr>
            <a:picLocks noChangeAspect="1" noChangeArrowheads="1"/>
          </p:cNvPicPr>
          <p:nvPr/>
        </p:nvPicPr>
        <p:blipFill>
          <a:blip r:embed="rId5" cstate="print"/>
          <a:srcRect/>
          <a:stretch>
            <a:fillRect/>
          </a:stretch>
        </p:blipFill>
        <p:spPr bwMode="auto">
          <a:xfrm>
            <a:off x="8636063" y="2162696"/>
            <a:ext cx="507937" cy="482540"/>
          </a:xfrm>
          <a:prstGeom prst="rect">
            <a:avLst/>
          </a:prstGeom>
          <a:noFill/>
        </p:spPr>
      </p:pic>
      <p:pic>
        <p:nvPicPr>
          <p:cNvPr id="28" name="Picture 9" descr="C:\Users\CC\Desktop\停止.png"/>
          <p:cNvPicPr>
            <a:picLocks noChangeAspect="1" noChangeArrowheads="1"/>
          </p:cNvPicPr>
          <p:nvPr/>
        </p:nvPicPr>
        <p:blipFill>
          <a:blip r:embed="rId6" cstate="print"/>
          <a:srcRect/>
          <a:stretch>
            <a:fillRect/>
          </a:stretch>
        </p:blipFill>
        <p:spPr bwMode="auto">
          <a:xfrm>
            <a:off x="8636063" y="2682342"/>
            <a:ext cx="507937" cy="482540"/>
          </a:xfrm>
          <a:prstGeom prst="rect">
            <a:avLst/>
          </a:prstGeom>
          <a:noFill/>
        </p:spPr>
      </p:pic>
      <p:pic>
        <p:nvPicPr>
          <p:cNvPr id="29" name="Picture 10" descr="C:\Users\CC\Desktop\链接.png">
            <a:hlinkClick r:id="rId7" action="ppaction://hlinkfile"/>
          </p:cNvPr>
          <p:cNvPicPr>
            <a:picLocks noChangeAspect="1" noChangeArrowheads="1"/>
          </p:cNvPicPr>
          <p:nvPr/>
        </p:nvPicPr>
        <p:blipFill>
          <a:blip r:embed="rId8" cstate="print"/>
          <a:srcRect/>
          <a:stretch>
            <a:fillRect/>
          </a:stretch>
        </p:blipFill>
        <p:spPr bwMode="auto">
          <a:xfrm>
            <a:off x="8636063" y="3201988"/>
            <a:ext cx="507937" cy="482540"/>
          </a:xfrm>
          <a:prstGeom prst="rect">
            <a:avLst/>
          </a:prstGeom>
          <a:noFill/>
        </p:spPr>
      </p:pic>
      <p:sp>
        <p:nvSpPr>
          <p:cNvPr id="14" name="矩形 13">
            <a:hlinkClick r:id="rId9" action="ppaction://hlinksldjump"/>
          </p:cNvPr>
          <p:cNvSpPr/>
          <p:nvPr/>
        </p:nvSpPr>
        <p:spPr>
          <a:xfrm>
            <a:off x="1403648" y="836712"/>
            <a:ext cx="727280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hlinkClick r:id="rId9" action="ppaction://hlinksldjump"/>
          </p:cNvPr>
          <p:cNvSpPr/>
          <p:nvPr/>
        </p:nvSpPr>
        <p:spPr>
          <a:xfrm>
            <a:off x="611560" y="1340768"/>
            <a:ext cx="7920880" cy="151216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hlinkClick r:id="rId9" action="ppaction://hlinksldjump"/>
          </p:cNvPr>
          <p:cNvSpPr/>
          <p:nvPr/>
        </p:nvSpPr>
        <p:spPr>
          <a:xfrm>
            <a:off x="539552" y="2852936"/>
            <a:ext cx="367240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hlinkClick r:id="rId10" action="ppaction://hlinksldjump"/>
          </p:cNvPr>
          <p:cNvSpPr/>
          <p:nvPr/>
        </p:nvSpPr>
        <p:spPr>
          <a:xfrm>
            <a:off x="467544" y="2852936"/>
            <a:ext cx="1800200"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hlinkClick r:id="rId11" action="ppaction://hlinksldjump"/>
          </p:cNvPr>
          <p:cNvSpPr/>
          <p:nvPr/>
        </p:nvSpPr>
        <p:spPr>
          <a:xfrm>
            <a:off x="4283968" y="2852936"/>
            <a:ext cx="1152128" cy="432048"/>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07.mp3">
            <a:hlinkClick r:id="" action="ppaction://media"/>
          </p:cNvPr>
          <p:cNvPicPr>
            <a:picLocks noRot="1" noChangeAspect="1"/>
          </p:cNvPicPr>
          <p:nvPr>
            <a:audioFile r:link="rId1"/>
          </p:nvPr>
        </p:nvPicPr>
        <p:blipFill>
          <a:blip r:embed="rId12" cstate="print"/>
          <a:stretch>
            <a:fillRect/>
          </a:stretch>
        </p:blipFill>
        <p:spPr>
          <a:xfrm>
            <a:off x="9684568" y="1844824"/>
            <a:ext cx="304800" cy="304800"/>
          </a:xfrm>
          <a:prstGeom prst="rect">
            <a:avLst/>
          </a:prstGeom>
        </p:spPr>
      </p:pic>
      <p:sp>
        <p:nvSpPr>
          <p:cNvPr id="20" name="TextBox 19"/>
          <p:cNvSpPr txBox="1"/>
          <p:nvPr/>
        </p:nvSpPr>
        <p:spPr>
          <a:xfrm>
            <a:off x="2357422" y="29916"/>
            <a:ext cx="5958994" cy="461665"/>
          </a:xfrm>
          <a:prstGeom prst="rect">
            <a:avLst/>
          </a:prstGeom>
          <a:noFill/>
        </p:spPr>
        <p:txBody>
          <a:bodyPr wrap="square" rtlCol="0">
            <a:spAutoFit/>
          </a:bodyPr>
          <a:lstStyle/>
          <a:p>
            <a:pPr>
              <a:defRPr/>
            </a:pPr>
            <a:r>
              <a:rPr lang="en-US" altLang="zh-CN" sz="2400" dirty="0" smtClean="0">
                <a:solidFill>
                  <a:schemeClr val="bg1"/>
                </a:solidFill>
                <a:latin typeface="Arial Rounded MT Bold" pitchFamily="34" charset="0"/>
                <a:cs typeface="Arial" pitchFamily="34" charset="0"/>
                <a:sym typeface="Times New Roman" pitchFamily="18" charset="0"/>
              </a:rPr>
              <a:t>Let the Volunteer Spirit Shine</a:t>
            </a:r>
            <a:endParaRPr lang="en-US" altLang="zh-CN" sz="2400" dirty="0" smtClean="0">
              <a:solidFill>
                <a:schemeClr val="bg1"/>
              </a:solidFill>
              <a:latin typeface="Arial Rounded MT Bold" pitchFamily="34" charset="0"/>
              <a:cs typeface="Arial" pitchFamily="34" charset="0"/>
              <a:sym typeface="宋体" pitchFamily="2" charset="-122"/>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Right)">
                                      <p:cBhvr>
                                        <p:cTn id="7" dur="500"/>
                                        <p:tgtEl>
                                          <p:spTgt spid="2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Right)">
                                      <p:cBhvr>
                                        <p:cTn id="11" dur="500"/>
                                        <p:tgtEl>
                                          <p:spTgt spid="27"/>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Right)">
                                      <p:cBhvr>
                                        <p:cTn id="15" dur="500"/>
                                        <p:tgtEl>
                                          <p:spTgt spid="28"/>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Righ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p:cTn id="20" fill="hold" display="0">
                  <p:stCondLst>
                    <p:cond delay="indefinite"/>
                  </p:stCondLst>
                  <p:endCondLst>
                    <p:cond evt="onNext" delay="0">
                      <p:tgtEl>
                        <p:sldTgt/>
                      </p:tgtEl>
                    </p:cond>
                    <p:cond evt="onPrev" delay="0">
                      <p:tgtEl>
                        <p:sldTgt/>
                      </p:tgtEl>
                    </p:cond>
                    <p:cond evt="onStopAudio" delay="0">
                      <p:tgtEl>
                        <p:sldTgt/>
                      </p:tgtEl>
                    </p:cond>
                  </p:endCondLst>
                </p:cTn>
                <p:tgtEl>
                  <p:spTgt spid="19"/>
                </p:tgtEl>
              </p:cMediaNode>
            </p:audio>
            <p:seq concurrent="1" nextAc="seek">
              <p:cTn id="21" restart="whenNotActive" fill="hold" evtFilter="cancelBubble" nodeType="interactiveSeq">
                <p:stCondLst>
                  <p:cond evt="onClick" delay="0">
                    <p:tgtEl>
                      <p:spTgt spid="22"/>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
                                      <p:cBhvr>
                                        <p:cTn id="25" dur="1" fill="hold"/>
                                        <p:tgtEl>
                                          <p:spTgt spid="19"/>
                                        </p:tgtEl>
                                      </p:cBhvr>
                                    </p:cmd>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19"/>
                                        </p:tgtEl>
                                      </p:cBhvr>
                                    </p:cmd>
                                  </p:childTnLst>
                                </p:cTn>
                              </p:par>
                            </p:childTnLst>
                          </p:cTn>
                        </p:par>
                      </p:childTnLst>
                    </p:cTn>
                  </p:par>
                </p:childTnLst>
              </p:cTn>
              <p:nextCondLst>
                <p:cond evt="onClick" delay="0">
                  <p:tgtEl>
                    <p:spTgt spid="27"/>
                  </p:tgtEl>
                </p:cond>
              </p:nextCondLst>
            </p:seq>
            <p:seq concurrent="1" nextAc="seek">
              <p:cTn id="31" restart="whenNotActive" fill="hold" evtFilter="cancelBubble" nodeType="interactiveSeq">
                <p:stCondLst>
                  <p:cond evt="onClick" delay="0">
                    <p:tgtEl>
                      <p:spTgt spid="28"/>
                    </p:tgtEl>
                  </p:cond>
                </p:stCondLst>
                <p:endSync evt="end" delay="0">
                  <p:rtn val="all"/>
                </p:endSync>
                <p:childTnLst>
                  <p:par>
                    <p:cTn id="32" fill="hold">
                      <p:stCondLst>
                        <p:cond delay="0"/>
                      </p:stCondLst>
                      <p:childTnLst>
                        <p:par>
                          <p:cTn id="33" fill="hold">
                            <p:stCondLst>
                              <p:cond delay="0"/>
                            </p:stCondLst>
                            <p:childTnLst>
                              <p:par>
                                <p:cTn id="34" presetID="3" presetClass="mediacall" presetSubtype="0" fill="hold" nodeType="clickEffect">
                                  <p:stCondLst>
                                    <p:cond delay="0"/>
                                  </p:stCondLst>
                                  <p:childTnLst>
                                    <p:cmd type="call" cmd="stop">
                                      <p:cBhvr>
                                        <p:cTn id="35" dur="1" fill="hold"/>
                                        <p:tgtEl>
                                          <p:spTgt spid="19"/>
                                        </p:tgtEl>
                                      </p:cBhvr>
                                    </p:cmd>
                                  </p:childTnLst>
                                </p:cTn>
                              </p:par>
                            </p:childTnLst>
                          </p:cTn>
                        </p:par>
                      </p:childTnLst>
                    </p:cTn>
                  </p:par>
                </p:childTnLst>
              </p:cTn>
              <p:nextCondLst>
                <p:cond evt="onClick" delay="0">
                  <p:tgtEl>
                    <p:spTgt spid="28"/>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自定义设计方案">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4014</TotalTime>
  <Words>3845</Words>
  <Application>Microsoft Office PowerPoint</Application>
  <PresentationFormat>全屏显示(4:3)</PresentationFormat>
  <Paragraphs>265</Paragraphs>
  <Slides>57</Slides>
  <Notes>0</Notes>
  <HiddenSlides>0</HiddenSlides>
  <MMClips>11</MMClips>
  <ScaleCrop>false</ScaleCrop>
  <HeadingPairs>
    <vt:vector size="4" baseType="variant">
      <vt:variant>
        <vt:lpstr>主题</vt:lpstr>
      </vt:variant>
      <vt:variant>
        <vt:i4>6</vt:i4>
      </vt:variant>
      <vt:variant>
        <vt:lpstr>幻灯片标题</vt:lpstr>
      </vt:variant>
      <vt:variant>
        <vt:i4>57</vt:i4>
      </vt:variant>
    </vt:vector>
  </HeadingPairs>
  <TitlesOfParts>
    <vt:vector size="63" baseType="lpstr">
      <vt:lpstr>Office 主题</vt:lpstr>
      <vt:lpstr>自定义设计方案</vt:lpstr>
      <vt:lpstr>1_自定义设计方案</vt:lpstr>
      <vt:lpstr>2_自定义设计方案</vt:lpstr>
      <vt:lpstr>3_自定义设计方案</vt:lpstr>
      <vt:lpstr>4_自定义设计方案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精时信息科技有限公司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cuijiaxin</dc:creator>
  <cp:lastModifiedBy>sflep</cp:lastModifiedBy>
  <cp:revision>673</cp:revision>
  <dcterms:created xsi:type="dcterms:W3CDTF">2015-11-30T02:00:05Z</dcterms:created>
  <dcterms:modified xsi:type="dcterms:W3CDTF">2017-12-20T08:51:51Z</dcterms:modified>
</cp:coreProperties>
</file>