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33" r:id="rId2"/>
  </p:sldMasterIdLst>
  <p:notesMasterIdLst>
    <p:notesMasterId r:id="rId42"/>
  </p:notesMasterIdLst>
  <p:sldIdLst>
    <p:sldId id="453" r:id="rId3"/>
    <p:sldId id="492" r:id="rId4"/>
    <p:sldId id="594" r:id="rId5"/>
    <p:sldId id="602" r:id="rId6"/>
    <p:sldId id="603" r:id="rId7"/>
    <p:sldId id="604" r:id="rId8"/>
    <p:sldId id="605" r:id="rId9"/>
    <p:sldId id="595" r:id="rId10"/>
    <p:sldId id="606" r:id="rId11"/>
    <p:sldId id="607" r:id="rId12"/>
    <p:sldId id="608" r:id="rId13"/>
    <p:sldId id="609" r:id="rId14"/>
    <p:sldId id="596" r:id="rId15"/>
    <p:sldId id="610" r:id="rId16"/>
    <p:sldId id="611" r:id="rId17"/>
    <p:sldId id="612" r:id="rId18"/>
    <p:sldId id="597" r:id="rId19"/>
    <p:sldId id="613" r:id="rId20"/>
    <p:sldId id="614" r:id="rId21"/>
    <p:sldId id="615" r:id="rId22"/>
    <p:sldId id="598" r:id="rId23"/>
    <p:sldId id="616" r:id="rId24"/>
    <p:sldId id="617" r:id="rId25"/>
    <p:sldId id="623" r:id="rId26"/>
    <p:sldId id="599" r:id="rId27"/>
    <p:sldId id="618" r:id="rId28"/>
    <p:sldId id="620" r:id="rId29"/>
    <p:sldId id="625" r:id="rId30"/>
    <p:sldId id="626" r:id="rId31"/>
    <p:sldId id="600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8B0E01"/>
    <a:srgbClr val="800000"/>
    <a:srgbClr val="CB5535"/>
    <a:srgbClr val="020544"/>
    <a:srgbClr val="030C61"/>
    <a:srgbClr val="33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814" autoAdjust="0"/>
  </p:normalViewPr>
  <p:slideViewPr>
    <p:cSldViewPr>
      <p:cViewPr>
        <p:scale>
          <a:sx n="69" d="100"/>
          <a:sy n="69" d="100"/>
        </p:scale>
        <p:origin x="-108" y="-16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F4760-6EB4-4E81-A601-DD703C4D8945}" type="datetimeFigureOut">
              <a:rPr lang="zh-CN" altLang="en-US" smtClean="0"/>
              <a:pPr/>
              <a:t>2018-01-03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2894-60C3-4404-8F93-16E635A48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389505_140957021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-3" y="5811855"/>
            <a:ext cx="1138725" cy="668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22" descr="图片111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5220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063" y="525443"/>
            <a:ext cx="10369868" cy="1080029"/>
          </a:xfrm>
        </p:spPr>
        <p:txBody>
          <a:bodyPr/>
          <a:lstStyle>
            <a:lvl1pPr>
              <a:defRPr sz="320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29"/>
          <p:cNvSpPr>
            <a:spLocks noGrp="1"/>
          </p:cNvSpPr>
          <p:nvPr>
            <p:ph idx="1"/>
          </p:nvPr>
        </p:nvSpPr>
        <p:spPr bwMode="auto">
          <a:xfrm>
            <a:off x="576263" y="1400175"/>
            <a:ext cx="103695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smtClean="0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839B14-5D51-45AF-9290-9C33DA4EB750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5F0343-ED24-42CE-860E-EBA50C9B70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903288" y="4725988"/>
            <a:ext cx="4789487" cy="13636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微软雅黑"/>
              <a:ea typeface="宋体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68263" y="5465763"/>
            <a:ext cx="4791076" cy="7921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微软雅黑"/>
              <a:ea typeface="宋体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7613" y="5472198"/>
            <a:ext cx="4287152" cy="1021320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11639" y="5468877"/>
            <a:ext cx="4291178" cy="102464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10917238" y="4713288"/>
            <a:ext cx="230187" cy="215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10682288" y="4713288"/>
            <a:ext cx="230187" cy="215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8032" y="5143511"/>
            <a:ext cx="9025625" cy="612519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8052" y="179502"/>
            <a:ext cx="10945971" cy="41473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4597090"/>
            <a:ext cx="10175605" cy="531673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C4FD75A-AFB7-4AC2-B551-B0BB57D2C78F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5B32DAC-B4C5-4F9C-9910-7D6CA3B822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399719"/>
            <a:ext cx="10369868" cy="414443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BAF55-98B9-4A64-9940-DC7B48725E78}" type="datetimeFigureOut">
              <a:rPr lang="zh-CN" altLang="en-US"/>
              <a:pPr>
                <a:defRPr/>
              </a:pPr>
              <a:t>2018-01-03</a:t>
            </a:fld>
            <a:endParaRPr lang="zh-CN" alt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A7DA-BE7F-4790-975C-4A506CD4C6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931" y="259510"/>
            <a:ext cx="2239736" cy="528464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10"/>
            <a:ext cx="7969435" cy="528464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F9EC-723E-435D-9EBD-DC4E1550AB85}" type="datetimeFigureOut">
              <a:rPr lang="zh-CN" altLang="en-US"/>
              <a:pPr>
                <a:defRPr/>
              </a:pPr>
              <a:t>2018-01-03</a:t>
            </a:fld>
            <a:endParaRPr lang="zh-CN" alt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AB2F7-71A1-48D1-BE43-0DA40A2B8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2731D-8172-427D-B960-E23985CBD4F3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5" y="6005513"/>
            <a:ext cx="2687638" cy="346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0D730-D1A2-4DE3-BACB-C9D887141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C106-EC70-403F-AC42-D23966EF0341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DDB22-B474-4724-B967-79F5941AF0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5C28-FD39-41C8-9C6E-E57533B8ACCE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EDEC3-0304-41CD-94F3-3121DC84B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42643-4D27-4086-9505-7D0E439F4B00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361DE-462D-4BD6-8D26-868D0C632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94EF-A2EE-4A0E-9EEB-E9F39992CFBC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2EC8-12DA-4ABF-9762-00CF1D82A8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F9C6A-2DE8-4FDC-843C-994615471FF2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3BB7-BD9B-4349-8FAB-209E716A88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126E-ECE5-4A6B-8DCC-EFA58EBF2B5E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D88F-8F70-4098-8783-6B34FEFF21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4C494-CE0B-4716-82F1-1E7A48435232}" type="datetimeFigureOut">
              <a:rPr lang="zh-CN" altLang="en-US"/>
              <a:pPr>
                <a:defRPr/>
              </a:pPr>
              <a:t>2018-01-03</a:t>
            </a:fld>
            <a:endParaRPr lang="zh-CN" altLang="en-US" dirty="0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ABB11-F30E-4176-8C0F-E87A634779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C00DF-76B9-4370-B517-BE32C33F1585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C20B-C3E6-46E0-8E7E-7848ABAFB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68D1-F6BA-4A36-A5E1-DCCE48253560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40BF-5E55-470D-AEDA-7D381B55C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10672-1828-4297-9A9E-C6A49A5A30D3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47DB2-5295-451A-BE6A-4D4016C272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977AA-CF6A-4514-A401-2923E03B7EE0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2861B-DC72-4F25-8065-824C62BA51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83B60-2F44-4C8D-A797-07C9404679AE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07327-8DA8-4C3D-9E1C-49ED21EF4D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406900"/>
            <a:ext cx="1153160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4763" y="4679950"/>
            <a:ext cx="11526838" cy="1806575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6953" y="4832896"/>
              <a:ext cx="7457047" cy="51965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微软雅黑"/>
                <a:ea typeface="宋体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291" y="5134690"/>
              <a:ext cx="9108709" cy="83930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微软雅黑"/>
                <a:ea typeface="宋体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64156" y="1656046"/>
            <a:ext cx="9793764" cy="1728955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864156" y="3412634"/>
            <a:ext cx="9793764" cy="1133609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4F67A9F-8FF5-49C4-94EF-361A9A1A58FB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397B84B-D547-44F9-9DC9-2AFCECF73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836B3-5B0C-4CAE-979E-49C7B251F12F}" type="datetimeFigureOut">
              <a:rPr lang="zh-CN" altLang="en-US"/>
              <a:pPr>
                <a:defRPr/>
              </a:pPr>
              <a:t>2018-01-03</a:t>
            </a:fld>
            <a:endParaRPr lang="zh-CN" alt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2E394-FED5-4B45-AADD-C4E4E1E78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4583113" y="2840038"/>
            <a:ext cx="230187" cy="215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4348163" y="2840038"/>
            <a:ext cx="230187" cy="2159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244" y="1001330"/>
            <a:ext cx="9793764" cy="1728047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42891" y="2770197"/>
            <a:ext cx="5761038" cy="1374734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93A2A1-0060-4594-B78E-7280D7F00A2C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255833-D083-42AF-AD08-03A1E7628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399718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399718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BA0208-AC0B-460A-AC48-A38C533C3D1C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10EBEF-F4E9-4905-AA64-F1C25A20E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272E8C-7577-4FB9-8EA9-F4511CE27D18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266EDB-D538-4FEE-B617-776398D12D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E7FB2-CF49-4C65-B2AD-1D1A7A0C38FD}" type="datetimeFigureOut">
              <a:rPr lang="zh-CN" altLang="en-US"/>
              <a:pPr>
                <a:defRPr/>
              </a:pPr>
              <a:t>2018-01-03</a:t>
            </a:fld>
            <a:endParaRPr lang="zh-CN" altLang="en-US" dirty="0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B1A9-E0C8-40AC-8C4C-02C7678CA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08" y="4608124"/>
            <a:ext cx="9427557" cy="432012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69003" y="5060076"/>
            <a:ext cx="5008262" cy="864023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52208" y="259207"/>
            <a:ext cx="9425057" cy="43201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8CAB61-9A53-41D0-B805-6D877E665772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6CEFDD-30A2-43C4-81CE-455D9BBBB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03288" y="4725988"/>
            <a:ext cx="4789487" cy="13636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微软雅黑"/>
              <a:ea typeface="宋体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68263" y="5465763"/>
            <a:ext cx="4791076" cy="7921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微软雅黑"/>
              <a:ea typeface="宋体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7613" y="5472198"/>
            <a:ext cx="4287152" cy="1021320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1639" y="5468877"/>
            <a:ext cx="4291178" cy="102464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76263" y="596900"/>
            <a:ext cx="10369550" cy="7429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0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576263" y="1400175"/>
            <a:ext cx="103695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477250" y="6054725"/>
            <a:ext cx="2419350" cy="34607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微软雅黑"/>
                <a:ea typeface="宋体" charset="-122"/>
              </a:defRPr>
            </a:lvl1pPr>
            <a:extLst/>
          </a:lstStyle>
          <a:p>
            <a:pPr>
              <a:defRPr/>
            </a:pPr>
            <a:fld id="{A3C047A8-EACA-42DA-82AA-1745A0E2D7B3}" type="datetimeFigureOut">
              <a:rPr lang="zh-CN" altLang="en-US"/>
              <a:pPr>
                <a:defRPr/>
              </a:pPr>
              <a:t>2018-01-03</a:t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519738" y="6054725"/>
            <a:ext cx="2960687" cy="344488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微软雅黑"/>
                <a:ea typeface="宋体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896600" y="6054725"/>
            <a:ext cx="460375" cy="344488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微软雅黑"/>
                <a:ea typeface="宋体" charset="-122"/>
              </a:defRPr>
            </a:lvl1pPr>
            <a:extLst/>
          </a:lstStyle>
          <a:p>
            <a:pPr>
              <a:defRPr/>
            </a:pPr>
            <a:fld id="{CA12236D-D3DC-440E-A5AF-67759E034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3085" name="组合 18"/>
          <p:cNvGrpSpPr>
            <a:grpSpLocks/>
          </p:cNvGrpSpPr>
          <p:nvPr userDrawn="1"/>
        </p:nvGrpSpPr>
        <p:grpSpPr bwMode="auto">
          <a:xfrm>
            <a:off x="0" y="0"/>
            <a:ext cx="11522075" cy="647700"/>
            <a:chOff x="0" y="-1"/>
            <a:chExt cx="11522076" cy="647800"/>
          </a:xfrm>
        </p:grpSpPr>
        <p:pic>
          <p:nvPicPr>
            <p:cNvPr id="3087" name="Picture 4" descr="C:\Users\ray\AppData\Roaming\Tencent\Users\29018917\QQ\WinTemp\RichOle\WY~S1K@BNPR6U{E1Q7``@WO.jp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0" y="0"/>
              <a:ext cx="6985173" cy="64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8" descr="C:\Users\ray\AppData\Roaming\Tencent\Users\29018917\QQ\WinTemp\RichOle\HB5]DL~F$@GRJQ%7XZVUL~L.jp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312765" y="0"/>
              <a:ext cx="5832648" cy="64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9" name="Picture 9" descr="C:\Users\ray\AppData\Roaming\Tencent\Users\29018917\QQ\WinTemp\RichOle\F`5AB~S1FO]~_4Y7FUPUC`0.jp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054928" y="-1"/>
              <a:ext cx="2467148" cy="64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" name="图片 20" descr="未命名.jp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0" y="5883293"/>
            <a:ext cx="2117699" cy="596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8" r:id="rId1"/>
    <p:sldLayoutId id="2147485332" r:id="rId2"/>
    <p:sldLayoutId id="2147485349" r:id="rId3"/>
    <p:sldLayoutId id="2147485333" r:id="rId4"/>
    <p:sldLayoutId id="2147485350" r:id="rId5"/>
    <p:sldLayoutId id="2147485351" r:id="rId6"/>
    <p:sldLayoutId id="2147485352" r:id="rId7"/>
    <p:sldLayoutId id="2147485334" r:id="rId8"/>
    <p:sldLayoutId id="2147485353" r:id="rId9"/>
    <p:sldLayoutId id="2147485354" r:id="rId10"/>
    <p:sldLayoutId id="2147485335" r:id="rId11"/>
    <p:sldLayoutId id="2147485336" r:id="rId12"/>
    <p:sldLayoutId id="21474853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4"/>
          <p:cNvGraphicFramePr>
            <a:graphicFrameLocks noChangeAspect="1"/>
          </p:cNvGraphicFramePr>
          <p:nvPr/>
        </p:nvGraphicFramePr>
        <p:xfrm>
          <a:off x="15875" y="-3175"/>
          <a:ext cx="11506200" cy="577850"/>
        </p:xfrm>
        <a:graphic>
          <a:graphicData uri="http://schemas.openxmlformats.org/presentationml/2006/ole">
            <p:oleObj spid="_x0000_s1026" name="Image" r:id="rId14" imgW="2399800" imgH="612000" progId="">
              <p:embed/>
            </p:oleObj>
          </a:graphicData>
        </a:graphic>
      </p:graphicFrame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846138"/>
            <a:ext cx="2312988" cy="4410075"/>
            <a:chOff x="0" y="564"/>
            <a:chExt cx="1292" cy="2940"/>
          </a:xfrm>
        </p:grpSpPr>
        <p:sp>
          <p:nvSpPr>
            <p:cNvPr id="1060" name="AutoShape 36"/>
            <p:cNvSpPr>
              <a:spLocks noChangeArrowheads="1"/>
            </p:cNvSpPr>
            <p:nvPr/>
          </p:nvSpPr>
          <p:spPr bwMode="gray">
            <a:xfrm rot="559536">
              <a:off x="592" y="564"/>
              <a:ext cx="654" cy="2866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latin typeface="微软雅黑"/>
                <a:ea typeface="宋体" charset="-122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gray">
            <a:xfrm>
              <a:off x="0" y="681"/>
              <a:ext cx="1292" cy="2823"/>
            </a:xfrm>
            <a:custGeom>
              <a:avLst/>
              <a:gdLst>
                <a:gd name="T0" fmla="*/ 1296 w 1584"/>
                <a:gd name="T1" fmla="*/ 2160 h 2160"/>
                <a:gd name="T2" fmla="*/ 0 w 1584"/>
                <a:gd name="T3" fmla="*/ 2160 h 2160"/>
                <a:gd name="T4" fmla="*/ 0 w 1584"/>
                <a:gd name="T5" fmla="*/ 0 h 2160"/>
                <a:gd name="T6" fmla="*/ 1584 w 1584"/>
                <a:gd name="T7" fmla="*/ 0 h 2160"/>
                <a:gd name="T8" fmla="*/ 960 w 1584"/>
                <a:gd name="T9" fmla="*/ 672 h 2160"/>
                <a:gd name="T10" fmla="*/ 864 w 1584"/>
                <a:gd name="T11" fmla="*/ 1344 h 2160"/>
                <a:gd name="T12" fmla="*/ 1056 w 1584"/>
                <a:gd name="T13" fmla="*/ 1920 h 2160"/>
                <a:gd name="T14" fmla="*/ 1296 w 1584"/>
                <a:gd name="T15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4" h="2160">
                  <a:moveTo>
                    <a:pt x="12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584" y="0"/>
                  </a:lnTo>
                  <a:lnTo>
                    <a:pt x="960" y="672"/>
                  </a:lnTo>
                  <a:lnTo>
                    <a:pt x="864" y="1344"/>
                  </a:lnTo>
                  <a:lnTo>
                    <a:pt x="1056" y="1920"/>
                  </a:lnTo>
                  <a:lnTo>
                    <a:pt x="1296" y="21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/>
                <a:ea typeface="+mn-ea"/>
              </a:endParaRPr>
            </a:p>
          </p:txBody>
        </p:sp>
      </p:grpSp>
      <p:sp>
        <p:nvSpPr>
          <p:cNvPr id="3078" name="Line 40"/>
          <p:cNvSpPr>
            <a:spLocks noChangeShapeType="1"/>
          </p:cNvSpPr>
          <p:nvPr/>
        </p:nvSpPr>
        <p:spPr bwMode="auto">
          <a:xfrm>
            <a:off x="287338" y="1008063"/>
            <a:ext cx="112347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/>
              <a:ea typeface="宋体" charset="-122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338" y="6118225"/>
            <a:ext cx="3360737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微软雅黑"/>
                <a:ea typeface="宋体" pitchFamily="2" charset="-122"/>
              </a:defRPr>
            </a:lvl1pPr>
          </a:lstStyle>
          <a:p>
            <a:pPr>
              <a:defRPr/>
            </a:pPr>
            <a:fld id="{20C69F98-74BB-4B38-9404-15AC557E2618}" type="datetimeFigureOut">
              <a:rPr lang="zh-CN" altLang="en-US"/>
              <a:pPr>
                <a:defRPr/>
              </a:pPr>
              <a:t>2018-01-03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89825" y="6129338"/>
            <a:ext cx="36480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9088" y="6122988"/>
            <a:ext cx="26876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微软雅黑"/>
                <a:ea typeface="宋体" pitchFamily="2" charset="-122"/>
              </a:defRPr>
            </a:lvl1pPr>
          </a:lstStyle>
          <a:p>
            <a:pPr>
              <a:defRPr/>
            </a:pPr>
            <a:fld id="{0E633D90-93C0-46B1-8440-B678E8DB4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082" name="Text Box 42"/>
          <p:cNvSpPr txBox="1">
            <a:spLocks noChangeArrowheads="1"/>
          </p:cNvSpPr>
          <p:nvPr/>
        </p:nvSpPr>
        <p:spPr bwMode="white">
          <a:xfrm>
            <a:off x="331788" y="360363"/>
            <a:ext cx="11287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b="1">
              <a:solidFill>
                <a:schemeClr val="bg1"/>
              </a:solidFill>
              <a:latin typeface="微软雅黑"/>
              <a:ea typeface="宋体" charset="-122"/>
            </a:endParaRPr>
          </a:p>
          <a:p>
            <a:pPr algn="ctr">
              <a:defRPr/>
            </a:pPr>
            <a:r>
              <a:rPr lang="en-US" altLang="zh-CN" sz="3000" b="1">
                <a:solidFill>
                  <a:schemeClr val="bg1"/>
                </a:solidFill>
                <a:latin typeface="微软雅黑"/>
                <a:ea typeface="宋体" charset="-122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7" r:id="rId1"/>
    <p:sldLayoutId id="2147485338" r:id="rId2"/>
    <p:sldLayoutId id="2147485339" r:id="rId3"/>
    <p:sldLayoutId id="2147485340" r:id="rId4"/>
    <p:sldLayoutId id="2147485341" r:id="rId5"/>
    <p:sldLayoutId id="2147485342" r:id="rId6"/>
    <p:sldLayoutId id="2147485343" r:id="rId7"/>
    <p:sldLayoutId id="2147485344" r:id="rId8"/>
    <p:sldLayoutId id="2147485345" r:id="rId9"/>
    <p:sldLayoutId id="2147485346" r:id="rId10"/>
    <p:sldLayoutId id="21474853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5184775" y="4752975"/>
            <a:ext cx="5184775" cy="574675"/>
          </a:xfrm>
        </p:spPr>
        <p:txBody>
          <a:bodyPr/>
          <a:lstStyle/>
          <a:p>
            <a:pPr algn="r" eaLnBrk="1" hangingPunct="1">
              <a:buFont typeface="Wingdings 3" pitchFamily="18" charset="2"/>
              <a:buNone/>
            </a:pPr>
            <a:r>
              <a:rPr lang="en-US" altLang="zh-CN" sz="2000" smtClean="0"/>
              <a:t> </a:t>
            </a:r>
            <a:endParaRPr lang="zh-CN" altLang="zh-CN" sz="2000" smtClean="0">
              <a:latin typeface="华文行楷" pitchFamily="2" charset="-122"/>
              <a:ea typeface="华文行楷" pitchFamily="2" charset="-122"/>
            </a:endParaRPr>
          </a:p>
          <a:p>
            <a:pPr algn="r" eaLnBrk="1" hangingPunct="1"/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53" y="1799927"/>
            <a:ext cx="10369868" cy="1080029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54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华文行楷"/>
              </a:rPr>
              <a:t>《</a:t>
            </a:r>
            <a:r>
              <a:rPr lang="zh-CN" altLang="en-US" sz="54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华文行楷"/>
              </a:rPr>
              <a:t>数字逻辑</a:t>
            </a:r>
            <a:r>
              <a:rPr lang="en-US" altLang="zh-CN" sz="54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华文行楷"/>
              </a:rPr>
              <a:t>》</a:t>
            </a:r>
            <a:r>
              <a:rPr lang="zh-CN" altLang="en-US" sz="54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华文行楷"/>
              </a:rPr>
              <a:t>课程总结</a:t>
            </a:r>
            <a:endParaRPr lang="zh-CN" altLang="zh-CN" sz="5400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  <a:cs typeface="华文行楷"/>
            </a:endParaRPr>
          </a:p>
        </p:txBody>
      </p:sp>
      <p:grpSp>
        <p:nvGrpSpPr>
          <p:cNvPr id="12293" name="组合 18"/>
          <p:cNvGrpSpPr>
            <a:grpSpLocks/>
          </p:cNvGrpSpPr>
          <p:nvPr/>
        </p:nvGrpSpPr>
        <p:grpSpPr bwMode="auto">
          <a:xfrm>
            <a:off x="0" y="0"/>
            <a:ext cx="11522075" cy="647700"/>
            <a:chOff x="0" y="-1"/>
            <a:chExt cx="11522076" cy="647800"/>
          </a:xfrm>
        </p:grpSpPr>
        <p:pic>
          <p:nvPicPr>
            <p:cNvPr id="12295" name="Picture 4" descr="C:\Users\ray\AppData\Roaming\Tencent\Users\29018917\QQ\WinTemp\RichOle\WY~S1K@BNPR6U{E1Q7``@W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6985173" cy="64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6" name="Picture 8" descr="C:\Users\ray\AppData\Roaming\Tencent\Users\29018917\QQ\WinTemp\RichOle\HB5]DL~F$@GRJQ%7XZVUL~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2765" y="0"/>
              <a:ext cx="5832648" cy="64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Picture 9" descr="C:\Users\ray\AppData\Roaming\Tencent\Users\29018917\QQ\WinTemp\RichOle\F`5AB~S1FO]~_4Y7FUPUC`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54928" y="-1"/>
              <a:ext cx="2467148" cy="64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4" name="Picture 12" descr="C:\Users\ray\AppData\Roaming\Tencent\Users\29018917\QQ\WinTemp\RichOle\IR0)28D2337W9[DP9II)VA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66825" cy="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504453" y="3168170"/>
            <a:ext cx="10369868" cy="108002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华文行楷"/>
              </a:rPr>
              <a:t>武汉大学 唐存琛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8784976" cy="223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 公理、定理和规则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基本公理和定理（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P19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P24-25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规则（代入规则、反演规则、对偶规则）；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复合逻辑（与非、或非、与或非，同或、异或）。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295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 逻辑函数表达式的形式与变换</a:t>
            </a:r>
            <a:endParaRPr lang="en-US" altLang="zh-CN" sz="2800" b="1" dirty="0" smtClean="0">
              <a:solidFill>
                <a:srgbClr val="0070C0"/>
              </a:solidFill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逻辑函数表达式的基本形式（与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或表达式，或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与表达式）；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逻辑函数表达式的标准形式（最大项、最小项的定义和性质，它们之间的关系，标准形式）；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逻辑函数表达式的转换方法（任意形式转换成标准形式）：代数转换法和真值表转换法。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4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295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 逻辑函数化简</a:t>
            </a:r>
            <a:endParaRPr lang="en-US" altLang="zh-CN" sz="2800" b="1" dirty="0" smtClean="0">
              <a:solidFill>
                <a:srgbClr val="0070C0"/>
              </a:solidFill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代数化简法（与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或表达式的化简，或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与表达式的化简）；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  卡诺图化简法（构成、表示、合并规律以及化简步骤）。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504453" y="863823"/>
            <a:ext cx="10369868" cy="502174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3600" dirty="0" smtClean="0">
                <a:solidFill>
                  <a:srgbClr val="0070C0"/>
                </a:solidFill>
              </a:rPr>
              <a:t>第三章  集成门电路与触发器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8469" y="2087959"/>
            <a:ext cx="10369868" cy="28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半导体器件的开关特性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逻辑门电路的功能、外部特性及器件的使用方法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几种常用触发器的功能、触发方式与外部工作特性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1008509" y="1439887"/>
            <a:ext cx="7704856" cy="7429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知识要点：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295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 数字集成电路的分类</a:t>
            </a:r>
            <a:endParaRPr lang="en-US" altLang="zh-CN" sz="2800" b="1" dirty="0" smtClean="0">
              <a:solidFill>
                <a:srgbClr val="0070C0"/>
              </a:solidFill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按采用的半导体器件（双极型半导体器件和单极型半导体器件）；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按集成度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（小规模、中规模、大规模和超大规模集成电路）；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  按设计方法和功能（非定制、全定制和半定制）。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295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半导体器件的开关特性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晶体二极管的开关特性：单向导电性；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晶体三极管的开关特性：截止状态和饱和状态（放大状态）；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逻辑门电路的主要外部参数（输出电平、开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关门电平、扇入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扇出系数、输入短路电流和输入漏电流、平均传输延时、平均功耗）；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两种特殊的门电路：集电极开路门（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OC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门）和三态门（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门）。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295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常用触发器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常用触发器的名称、逻辑框图、状态表、次态方程及约束条件；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钟控触发器；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不同类别触发器之间的转换。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648469" y="791815"/>
            <a:ext cx="10369868" cy="502174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3600" dirty="0" smtClean="0">
                <a:solidFill>
                  <a:srgbClr val="0070C0"/>
                </a:solidFill>
              </a:rPr>
              <a:t>第四章   组合逻辑电路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8469" y="2447999"/>
            <a:ext cx="10369868" cy="28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组合逻辑电路的基本概念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组合逻辑电路的分析与设计方法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组合逻辑电路中的竞争与险象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792485" y="1727919"/>
            <a:ext cx="7704856" cy="7429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知识要点：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295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组合逻辑电路的基本概念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定义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结构（由门电路组成，单向传输）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电路类型（单输出，多输出）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功能描述（逻辑函数表达式、真值表、时间图）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89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组合逻辑电路的分析与设计方法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分析：写出输出函数表达式 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化简输出函数表达式           列出输出函数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真值表         功能评述。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设计：建立给定问题的逻辑描述   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求出逻辑函数的最简表达式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选择逻辑门类型并进行逻辑函数的变换         画出逻辑电路图。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设计中几个实际问题的处理：无关条件，多输出组合电路，无反变量提供。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5256981" y="230398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785373" y="230398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357063" y="275261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80517" y="413462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57181" y="413462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33045" y="37025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92485" y="791815"/>
            <a:ext cx="9145373" cy="9077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F0000"/>
                </a:solidFill>
              </a:rPr>
              <a:t>今 日 聚 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sz="quarter" idx="1"/>
          </p:nvPr>
        </p:nvSpPr>
        <p:spPr>
          <a:xfrm>
            <a:off x="1656581" y="2159967"/>
            <a:ext cx="8064896" cy="64807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关键词：</a:t>
            </a:r>
            <a:r>
              <a:rPr lang="zh-CN" altLang="en-US" dirty="0" smtClean="0">
                <a:solidFill>
                  <a:schemeClr val="tx1"/>
                </a:solidFill>
              </a:rPr>
              <a:t> 知识要点</a:t>
            </a:r>
            <a:r>
              <a:rPr lang="zh-CN" altLang="en-US" dirty="0" smtClean="0"/>
              <a:t>，重点与难点，基本要求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295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组合逻辑电路的竞争与险象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竞争，竞争类型；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险象，险象的判断；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消除险象的常用方法。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720477" y="1007839"/>
            <a:ext cx="10369868" cy="502174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3600" dirty="0" smtClean="0">
                <a:solidFill>
                  <a:srgbClr val="0070C0"/>
                </a:solidFill>
              </a:rPr>
              <a:t>第五章   同步时序逻辑电路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8469" y="2447999"/>
            <a:ext cx="10369868" cy="28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时序逻辑电路的基本概念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同步时序逻辑电路的分析与设计方法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典型同步时序逻辑电路的分析与设计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792485" y="1727919"/>
            <a:ext cx="7704856" cy="7429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知识要点：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345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时序逻辑电路的基本概念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定义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电路的一般结构（组合逻辑电路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存储电路）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电路的结构模型（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Mealy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模型，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Moore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模型）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电路的分类（同步，异步）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同步时序逻辑电路的描述（输出函数表达式，激励函数表达式，次态函数表达式）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345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同步时序逻辑电路的分析、设计及其示例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）分析的两个工具：状态表，状态图；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示例：例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5-6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5-7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）同步时序逻辑电路的分析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）分析步骤：（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步，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P122-123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）示例：计数器（例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）、序列检测器（例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）、加法器（例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）、移位寄存器（例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）：（续）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61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同步时序逻辑电路的分析、设计及其示例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）设计的关键步骤：状态化简，状态编码。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状态简化：基本概念（等效状态、等效类、最大等效类）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基本方法（利用隐含表进行状态化简）（例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5-8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状态编码：编码原则及应用（例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5-9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）同步时序逻辑电路的设计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）设计步骤（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步，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P129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）示例：例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5-10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576461" y="791815"/>
            <a:ext cx="10369868" cy="502174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3600" dirty="0" smtClean="0">
                <a:solidFill>
                  <a:srgbClr val="0070C0"/>
                </a:solidFill>
              </a:rPr>
              <a:t>第六章   异步时序逻辑电路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8469" y="2447999"/>
            <a:ext cx="10369868" cy="28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异步时序逻辑电路的特点与类型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脉冲异步时序逻辑电路的分析与设计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电平异步时序逻辑电路的分析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792485" y="1727919"/>
            <a:ext cx="7704856" cy="7429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知识要点：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345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异步时序逻辑电路的特点与类型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特点：没有统一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的时钟；存储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电路除使用触发器外，还可采用反馈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延时电路。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类型：脉冲异步时序逻辑电路和电平异步时序逻辑电路，他们又各自有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型和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型。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脉冲异步时序逻辑电路的分析、设计及其示例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基本概念：组成，输入信号的形式与约束，输出信号的形式；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电路分析：与同步时序逻辑电路的分析方法基本相同，注意两个主要区别： 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触发器的时钟端应作为激励函数来考虑；（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）电路不允许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个或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个以上的输入端同时出现脉冲。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示例：模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加法计数器（例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6-1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）、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序列检测器（例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6-2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 （续</a:t>
            </a:r>
            <a:r>
              <a:rPr lang="zh-CN" altLang="en-US" sz="3200" dirty="0" smtClean="0">
                <a:solidFill>
                  <a:srgbClr val="FF0000"/>
                </a:solidFill>
                <a:sym typeface="Wingdings" pitchFamily="2" charset="2"/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脉冲异步时序逻辑电路的分析、设计及其示例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电路设计：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与同步时序逻辑电路的设计方法基本相同，注意三个要区别（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P158-159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点），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补充：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第三，当输入端无脉冲信号输入时，应保证电路状态不变。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示例：序列检测器（例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6-3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），模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异步计数器（例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6-4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电平异步时序逻辑电路的分析及其示例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）基本概念：组成、输入信号的形式与约束、输出信号的形式。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描述工具：流程表和总态图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）电路分析：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分析步骤：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步，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P169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示例：序列检测器（例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6-5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）电平异步时序逻辑电路的竞争（略）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1511895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知识要点：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576104" y="1007839"/>
            <a:ext cx="10369868" cy="502174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3600" dirty="0" smtClean="0">
                <a:solidFill>
                  <a:srgbClr val="0070C0"/>
                </a:solidFill>
              </a:rPr>
              <a:t>第一章  基本知识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2158085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400" b="1" dirty="0" smtClean="0"/>
              <a:t> 数字系统的基本概念</a:t>
            </a:r>
            <a:endParaRPr lang="en-US" altLang="zh-CN" sz="2400" b="1" dirty="0" smtClean="0"/>
          </a:p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进位计数制及几种常用的数制转换</a:t>
            </a:r>
            <a:endParaRPr lang="en-US" altLang="zh-CN" sz="2400" b="1" dirty="0" smtClean="0"/>
          </a:p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带符号二进制数的代码表示</a:t>
            </a:r>
            <a:endParaRPr lang="en-US" altLang="zh-CN" sz="2400" b="1" dirty="0" smtClean="0"/>
          </a:p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数字系统中常用的几种编码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88429" y="791815"/>
            <a:ext cx="10369868" cy="502174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3600" dirty="0" smtClean="0">
                <a:solidFill>
                  <a:srgbClr val="0070C0"/>
                </a:solidFill>
              </a:rPr>
              <a:t>第七章   中规模通用集成电路及其应用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63777" y="2231975"/>
            <a:ext cx="10369868" cy="28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常用中规模组合逻辑电路及其应用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indent="-255588">
              <a:lnSpc>
                <a:spcPts val="36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zh-CN" altLang="en-US" sz="2700" b="1" dirty="0" smtClean="0">
                <a:latin typeface="宋体" pitchFamily="2" charset="-122"/>
              </a:rPr>
              <a:t>常用中规模时序逻辑电路及其应用</a:t>
            </a:r>
            <a:endParaRPr lang="en-US" altLang="zh-CN" sz="2700" b="1" dirty="0" smtClean="0">
              <a:latin typeface="宋体" pitchFamily="2" charset="-122"/>
            </a:endParaRPr>
          </a:p>
          <a:p>
            <a:pPr marL="365125" lvl="0" indent="-255588">
              <a:lnSpc>
                <a:spcPts val="36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zh-CN" altLang="en-US" sz="2700" b="1" dirty="0" smtClean="0">
                <a:latin typeface="宋体" pitchFamily="2" charset="-122"/>
              </a:rPr>
              <a:t>常用中规模信号产生与变换电路及其应用</a:t>
            </a:r>
            <a:endParaRPr kumimoji="0" lang="zh-CN" altLang="en-US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863777" y="1439887"/>
            <a:ext cx="7704856" cy="7429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知识要点：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B0F0"/>
                </a:solidFill>
                <a:latin typeface="宋体" pitchFamily="2" charset="-122"/>
              </a:rPr>
              <a:t>常用中规模组合逻辑电路及其应用</a:t>
            </a:r>
            <a:endParaRPr lang="en-US" altLang="zh-CN" sz="2800" b="1" dirty="0" smtClean="0">
              <a:solidFill>
                <a:srgbClr val="00B0F0"/>
              </a:solidFill>
              <a:latin typeface="宋体" pitchFamily="2" charset="-122"/>
            </a:endParaRPr>
          </a:p>
          <a:p>
            <a:pPr lvl="0">
              <a:lnSpc>
                <a:spcPts val="3600"/>
              </a:lnSpc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、四位二进制并行加法器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）基本功能：实现四位二进制加法运算，并能作为基本模块构成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位加法器，实现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位二进制数相加。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）典型芯片：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T692, T693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。要求了解芯片引脚的含义。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）主要应用：实现各种算术运算、逻辑运算以及代码转换等。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）示例：代码转换（例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）、算术运算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7.2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7.3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、例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7.4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 （续）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、译码器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）主要类别：二进制译码器、二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十进制译码器、数字显示译码器。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）各类译码器的功能、特点、典型芯片（引脚的含义）。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）各类译码器的主要应用。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 （续）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、编码器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）主要类别：十进制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-BCD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码编码器、优先编码器。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）各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类编码器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的功能、典型芯片（引脚的含义）。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各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类编码器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的主要应用。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 （续）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36501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、多路选择器和多路分配器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）基本功能。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）典型芯片（引脚的含义）。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）主要应用。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B0F0"/>
                </a:solidFill>
                <a:latin typeface="宋体" pitchFamily="2" charset="-122"/>
              </a:rPr>
              <a:t>常用中规模时序逻辑电路及其应用</a:t>
            </a:r>
            <a:endParaRPr lang="en-US" altLang="zh-CN" sz="2800" b="1" dirty="0" smtClean="0">
              <a:solidFill>
                <a:srgbClr val="00B0F0"/>
              </a:solidFill>
              <a:latin typeface="宋体" pitchFamily="2" charset="-122"/>
            </a:endParaRPr>
          </a:p>
          <a:p>
            <a:pPr lvl="0">
              <a:lnSpc>
                <a:spcPts val="3600"/>
              </a:lnSpc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、计数器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）基本功能。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）类型。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）典型芯片。（芯片引脚的含义）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）主要应用。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 （续）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、寄存器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）基本功能。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）典型芯片。（芯片引脚的含义）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）主要应用。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B0F0"/>
                </a:solidFill>
                <a:latin typeface="宋体" pitchFamily="2" charset="-122"/>
              </a:rPr>
              <a:t>常用中规模信号产生与变换电路及其应用</a:t>
            </a:r>
            <a:endParaRPr lang="en-US" altLang="zh-CN" sz="2800" b="1" dirty="0" smtClean="0">
              <a:solidFill>
                <a:srgbClr val="00B0F0"/>
              </a:solidFill>
              <a:latin typeface="宋体" pitchFamily="2" charset="-122"/>
            </a:endParaRPr>
          </a:p>
          <a:p>
            <a:pPr lvl="0">
              <a:lnSpc>
                <a:spcPts val="3600"/>
              </a:lnSpc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、集成定时器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555</a:t>
            </a: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）基本功能。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）典型芯片。（芯片引脚的含义）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）主要应用。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 （续）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D/A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转换器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）基本功能。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）工作原理及转换特性。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）主要参数。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）基本结构。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）分类。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）典型芯片。（芯片引脚的含义）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 （续）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9361040" cy="4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A/D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转换器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）基本功能。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）工作原理。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）主要参数。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）分类。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）典型芯片。（芯片引脚的含义）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）应用。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5616624" cy="259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 基本概念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数字信号，数字电路，数字系统；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数字逻辑电路的分类；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数字系统中的两种运算类型；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数字逻辑电路中研究的主要问题。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7344816" cy="259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 进位计数制及几种常用的数制转换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数制，数制转换（多项式替代法，基数乘除法）。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7344816" cy="173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 带符号二进制数的代码表示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真值与机器数，机器数的三种常用代码；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真值、原码、反码和补码的相互转换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4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8784976" cy="173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 数字系统中常用的几种编码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十进制数的二进制编码（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BCD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码：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8421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码、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2421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码、余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码）；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en-US" altLang="zh-CN" sz="2400" b="1" dirty="0" smtClean="0">
                <a:latin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</a:rPr>
              <a:t>可靠性编码（</a:t>
            </a:r>
            <a:r>
              <a:rPr lang="en-US" altLang="zh-CN" sz="2400" b="1" dirty="0" smtClean="0">
                <a:latin typeface="宋体" pitchFamily="2" charset="-122"/>
              </a:rPr>
              <a:t>Gray</a:t>
            </a:r>
            <a:r>
              <a:rPr lang="zh-CN" altLang="en-US" sz="2400" b="1" dirty="0" smtClean="0">
                <a:latin typeface="宋体" pitchFamily="2" charset="-122"/>
              </a:rPr>
              <a:t>码、奇偶校验码、字符编码）。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504453" y="863823"/>
            <a:ext cx="10369868" cy="502174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3600" dirty="0" smtClean="0">
                <a:solidFill>
                  <a:srgbClr val="0070C0"/>
                </a:solidFill>
              </a:rPr>
              <a:t>第二章  逻辑代数基础</a:t>
            </a: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52207" y="2159967"/>
            <a:ext cx="5760958" cy="28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基本概念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公理、定理和规则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逻辑函数表达式的形式与变换</a:t>
            </a:r>
            <a:endParaRPr kumimoji="0" lang="en-US" altLang="zh-CN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marL="365125" marR="0" lvl="0" indent="-255588" algn="l" defTabSz="914400" rtl="0" eaLnBrk="1" fontAlgn="base" latinLnBrk="0" hangingPunct="1">
              <a:lnSpc>
                <a:spcPts val="36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逻辑函数的化简方法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1008509" y="1439887"/>
            <a:ext cx="7704856" cy="7429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知识要点：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6501" y="935831"/>
            <a:ext cx="8640960" cy="74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重点与难点（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08509" y="1582021"/>
            <a:ext cx="8784976" cy="223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600"/>
              </a:lnSpc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 基本概念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逻辑和逻辑值，逻辑变量和</a:t>
            </a:r>
            <a:r>
              <a:rPr lang="zh-CN" altLang="en-US" sz="2400" b="1" dirty="0" smtClean="0">
                <a:latin typeface="宋体" pitchFamily="2" charset="-122"/>
              </a:rPr>
              <a:t>逻辑运算；</a:t>
            </a:r>
            <a:endParaRPr lang="en-US" altLang="zh-CN" sz="2400" b="1" dirty="0" smtClean="0"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逻辑函数描述方法（逻辑表达式、真值表和卡诺图）；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</a:rPr>
              <a:t>  逻辑函数及逻辑函数相等。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_c040TGp_natural_diagram">
  <a:themeElements>
    <a:clrScheme name="n_c040TGp_natural_diagram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F1AB"/>
      </a:accent1>
      <a:accent2>
        <a:srgbClr val="69C012"/>
      </a:accent2>
      <a:accent3>
        <a:srgbClr val="FFFFFF"/>
      </a:accent3>
      <a:accent4>
        <a:srgbClr val="000000"/>
      </a:accent4>
      <a:accent5>
        <a:srgbClr val="EBF7D2"/>
      </a:accent5>
      <a:accent6>
        <a:srgbClr val="5EAE0F"/>
      </a:accent6>
      <a:hlink>
        <a:srgbClr val="008000"/>
      </a:hlink>
      <a:folHlink>
        <a:srgbClr val="969696"/>
      </a:folHlink>
    </a:clrScheme>
    <a:fontScheme name="n_c040TGp_natural_diagram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_c040TGp_natural_diagr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3E473"/>
        </a:accent1>
        <a:accent2>
          <a:srgbClr val="2FC1BE"/>
        </a:accent2>
        <a:accent3>
          <a:srgbClr val="FFFFFF"/>
        </a:accent3>
        <a:accent4>
          <a:srgbClr val="000000"/>
        </a:accent4>
        <a:accent5>
          <a:srgbClr val="F8EFBC"/>
        </a:accent5>
        <a:accent6>
          <a:srgbClr val="2AAFAC"/>
        </a:accent6>
        <a:hlink>
          <a:srgbClr val="98D45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_c040TGp_natural_diagram 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E064"/>
        </a:accent1>
        <a:accent2>
          <a:srgbClr val="0079CC"/>
        </a:accent2>
        <a:accent3>
          <a:srgbClr val="FFFFFF"/>
        </a:accent3>
        <a:accent4>
          <a:srgbClr val="000000"/>
        </a:accent4>
        <a:accent5>
          <a:srgbClr val="D6EDB8"/>
        </a:accent5>
        <a:accent6>
          <a:srgbClr val="006DB9"/>
        </a:accent6>
        <a:hlink>
          <a:srgbClr val="00CC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_c040TGp_natural_diagram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F1AB"/>
        </a:accent1>
        <a:accent2>
          <a:srgbClr val="69C012"/>
        </a:accent2>
        <a:accent3>
          <a:srgbClr val="FFFFFF"/>
        </a:accent3>
        <a:accent4>
          <a:srgbClr val="000000"/>
        </a:accent4>
        <a:accent5>
          <a:srgbClr val="EBF7D2"/>
        </a:accent5>
        <a:accent6>
          <a:srgbClr val="5EAE0F"/>
        </a:accent6>
        <a:hlink>
          <a:srgbClr val="0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12393</TotalTime>
  <Words>2111</Words>
  <Application>Microsoft Office PowerPoint</Application>
  <PresentationFormat>自定义</PresentationFormat>
  <Paragraphs>217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聚合</vt:lpstr>
      <vt:lpstr>n_c040TGp_natural_diagram</vt:lpstr>
      <vt:lpstr>Image</vt:lpstr>
      <vt:lpstr>《数字逻辑》课程总结</vt:lpstr>
      <vt:lpstr>今 日 聚 焦</vt:lpstr>
      <vt:lpstr>知识要点：</vt:lpstr>
      <vt:lpstr>重点与难点（1）：</vt:lpstr>
      <vt:lpstr>重点与难点（2）：</vt:lpstr>
      <vt:lpstr>重点与难点（3）：</vt:lpstr>
      <vt:lpstr>重点与难点（4）：</vt:lpstr>
      <vt:lpstr>幻灯片 8</vt:lpstr>
      <vt:lpstr>重点与难点（1）：</vt:lpstr>
      <vt:lpstr>重点与难点（2）：</vt:lpstr>
      <vt:lpstr>重点与难点（3）：</vt:lpstr>
      <vt:lpstr>重点与难点（4）：</vt:lpstr>
      <vt:lpstr>幻灯片 13</vt:lpstr>
      <vt:lpstr>重点与难点（1）：</vt:lpstr>
      <vt:lpstr>重点与难点（2）：</vt:lpstr>
      <vt:lpstr>重点与难点（3）：</vt:lpstr>
      <vt:lpstr>幻灯片 17</vt:lpstr>
      <vt:lpstr>重点与难点（1）：</vt:lpstr>
      <vt:lpstr>重点与难点（2）：</vt:lpstr>
      <vt:lpstr>重点与难点（3）：</vt:lpstr>
      <vt:lpstr>幻灯片 21</vt:lpstr>
      <vt:lpstr>重点与难点（1）：</vt:lpstr>
      <vt:lpstr>重点与难点（2）：</vt:lpstr>
      <vt:lpstr>重点与难点（2）：（续）</vt:lpstr>
      <vt:lpstr>幻灯片 25</vt:lpstr>
      <vt:lpstr>重点与难点（1）：</vt:lpstr>
      <vt:lpstr>重点与难点（2）：</vt:lpstr>
      <vt:lpstr>重点与难点（2）： （续）</vt:lpstr>
      <vt:lpstr>重点与难点（3）：</vt:lpstr>
      <vt:lpstr>幻灯片 30</vt:lpstr>
      <vt:lpstr>重点与难点（1）：</vt:lpstr>
      <vt:lpstr>重点与难点（1）： （续）</vt:lpstr>
      <vt:lpstr>重点与难点（1）： （续）</vt:lpstr>
      <vt:lpstr>重点与难点（1）： （续）</vt:lpstr>
      <vt:lpstr>重点与难点（2）：</vt:lpstr>
      <vt:lpstr>重点与难点（2）： （续）</vt:lpstr>
      <vt:lpstr>重点与难点（3）：</vt:lpstr>
      <vt:lpstr>重点与难点（3）： （续）</vt:lpstr>
      <vt:lpstr>重点与难点（3）： （续）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</dc:title>
  <dc:creator>carina</dc:creator>
  <cp:lastModifiedBy>asus</cp:lastModifiedBy>
  <cp:revision>1868</cp:revision>
  <dcterms:modified xsi:type="dcterms:W3CDTF">2018-01-03T12:04:37Z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3793558</vt:lpwstr>
  </property>
  <property fmtid="{D5CDD505-2E9C-101B-9397-08002B2CF9AE}" pid="3" name="NXPowerLiteSettings">
    <vt:lpwstr>B64006B004C800</vt:lpwstr>
  </property>
  <property fmtid="{D5CDD505-2E9C-101B-9397-08002B2CF9AE}" pid="4" name="NXPowerLiteVersion">
    <vt:lpwstr>D4.3.0</vt:lpwstr>
  </property>
</Properties>
</file>