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2"/>
    <p:sldId id="257" r:id="rId3"/>
    <p:sldId id="258" r:id="rId4"/>
    <p:sldId id="297" r:id="rId5"/>
    <p:sldId id="298" r:id="rId6"/>
    <p:sldId id="299" r:id="rId7"/>
    <p:sldId id="278" r:id="rId8"/>
    <p:sldId id="300" r:id="rId9"/>
    <p:sldId id="304" r:id="rId10"/>
    <p:sldId id="279" r:id="rId11"/>
    <p:sldId id="330" r:id="rId12"/>
    <p:sldId id="280" r:id="rId13"/>
    <p:sldId id="306" r:id="rId14"/>
    <p:sldId id="315" r:id="rId15"/>
    <p:sldId id="307" r:id="rId16"/>
    <p:sldId id="313" r:id="rId17"/>
    <p:sldId id="318" r:id="rId18"/>
    <p:sldId id="314" r:id="rId19"/>
    <p:sldId id="316" r:id="rId20"/>
    <p:sldId id="329" r:id="rId21"/>
    <p:sldId id="319" r:id="rId22"/>
    <p:sldId id="320" r:id="rId23"/>
    <p:sldId id="321" r:id="rId24"/>
    <p:sldId id="281" r:id="rId25"/>
    <p:sldId id="322" r:id="rId26"/>
    <p:sldId id="323" r:id="rId27"/>
    <p:sldId id="325" r:id="rId28"/>
    <p:sldId id="326" r:id="rId29"/>
    <p:sldId id="327" r:id="rId30"/>
    <p:sldId id="328" r:id="rId31"/>
    <p:sldId id="324" r:id="rId32"/>
  </p:sldIdLst>
  <p:sldSz cx="12192000" cy="6858000"/>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0">
          <p15:clr>
            <a:srgbClr val="A4A3A4"/>
          </p15:clr>
        </p15:guide>
        <p15:guide id="2" pos="383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738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76" y="240"/>
      </p:cViewPr>
      <p:guideLst>
        <p:guide orient="horz" pos="2150"/>
        <p:guide pos="383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0EF7A4-9BA6-4E3A-A339-2AB3C33E542F}" type="datetimeFigureOut">
              <a:rPr lang="zh-CN" altLang="en-US" smtClean="0"/>
              <a:t>2020/4/21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CFF104-FAF1-46E5-99D9-41DD4FD666A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CFF104-FAF1-46E5-99D9-41DD4FD666AE}"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CFF104-FAF1-46E5-99D9-41DD4FD666AE}" type="slidenum">
              <a:rPr lang="zh-CN" altLang="en-US" smtClean="0"/>
              <a:t>24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CFF104-FAF1-46E5-99D9-41DD4FD666AE}"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CFF104-FAF1-46E5-99D9-41DD4FD666AE}"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CFF104-FAF1-46E5-99D9-41DD4FD666AE}" type="slidenum">
              <a:rPr lang="zh-CN" altLang="en-US" smtClean="0"/>
              <a:t>7</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CFF104-FAF1-46E5-99D9-41DD4FD666AE}" type="slidenum">
              <a:rPr lang="zh-CN" altLang="en-US" smtClean="0"/>
              <a:t>10</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CFF104-FAF1-46E5-99D9-41DD4FD666AE}" type="slidenum">
              <a:rPr lang="zh-CN" altLang="en-US" smtClean="0"/>
              <a:t>12</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CFF104-FAF1-46E5-99D9-41DD4FD666AE}" type="slidenum">
              <a:rPr lang="zh-CN" altLang="en-US" smtClean="0"/>
              <a:t>14</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CFF104-FAF1-46E5-99D9-41DD4FD666AE}" type="slidenum">
              <a:rPr lang="zh-CN" altLang="en-US" smtClean="0"/>
              <a:t>17</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CFF104-FAF1-46E5-99D9-41DD4FD666AE}" type="slidenum">
              <a:rPr lang="zh-CN" altLang="en-US" smtClean="0"/>
              <a:t>20</a:t>
            </a:fld>
            <a:endParaRPr lang="zh-CN" altLang="en-US"/>
          </a:p>
        </p:txBody>
      </p:sp>
    </p:spTree>
    <p:extLst>
      <p:ext uri="{BB962C8B-B14F-4D97-AF65-F5344CB8AC3E}">
        <p14:creationId xmlns:p14="http://schemas.microsoft.com/office/powerpoint/2010/main" val="765707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76B1196-6C31-4F00-A19A-28C2EB2CB523}" type="datetimeFigureOut">
              <a:rPr lang="zh-CN" altLang="en-US" smtClean="0"/>
              <a:t>2020/4/21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9FCF6C-D9C0-4ED8-AB18-8C3B035E4B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76B1196-6C31-4F00-A19A-28C2EB2CB523}" type="datetimeFigureOut">
              <a:rPr lang="zh-CN" altLang="en-US" smtClean="0"/>
              <a:t>2020/4/21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9FCF6C-D9C0-4ED8-AB18-8C3B035E4B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76B1196-6C31-4F00-A19A-28C2EB2CB523}" type="datetimeFigureOut">
              <a:rPr lang="zh-CN" altLang="en-US" smtClean="0"/>
              <a:t>2020/4/21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9FCF6C-D9C0-4ED8-AB18-8C3B035E4B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76B1196-6C31-4F00-A19A-28C2EB2CB523}" type="datetimeFigureOut">
              <a:rPr lang="zh-CN" altLang="en-US" smtClean="0"/>
              <a:t>2020/4/21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9FCF6C-D9C0-4ED8-AB18-8C3B035E4B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a:stretch>
            <a:fillRect/>
          </a:stretch>
        </p:blipFill>
        <p:spPr>
          <a:xfrm>
            <a:off x="0" y="0"/>
            <a:ext cx="12192000" cy="46024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a:stretch>
            <a:fillRect/>
          </a:stretch>
        </p:blipFill>
        <p:spPr>
          <a:xfrm>
            <a:off x="0" y="0"/>
            <a:ext cx="12192000" cy="4602480"/>
          </a:xfrm>
          <a:prstGeom prst="rect">
            <a:avLst/>
          </a:prstGeom>
        </p:spPr>
      </p:pic>
      <p:grpSp>
        <p:nvGrpSpPr>
          <p:cNvPr id="8" name="组合 7"/>
          <p:cNvGrpSpPr/>
          <p:nvPr userDrawn="1"/>
        </p:nvGrpSpPr>
        <p:grpSpPr>
          <a:xfrm>
            <a:off x="4445562" y="242665"/>
            <a:ext cx="2806138" cy="1106075"/>
            <a:chOff x="4001062" y="1195165"/>
            <a:chExt cx="2806138" cy="1106075"/>
          </a:xfrm>
        </p:grpSpPr>
        <p:pic>
          <p:nvPicPr>
            <p:cNvPr id="6" name="Picture 6" descr="E:\水墨图表素材\图片1.png"/>
            <p:cNvPicPr>
              <a:picLocks noChangeAspect="1" noChangeArrowheads="1"/>
            </p:cNvPicPr>
            <p:nvPr/>
          </p:nvPicPr>
          <p:blipFill>
            <a:blip r:embed="rId4"/>
            <a:srcRect/>
            <a:stretch>
              <a:fillRect/>
            </a:stretch>
          </p:blipFill>
          <p:spPr bwMode="auto">
            <a:xfrm>
              <a:off x="4001062" y="1195165"/>
              <a:ext cx="2806138" cy="110607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userDrawn="1"/>
          </p:nvSpPr>
          <p:spPr>
            <a:xfrm>
              <a:off x="4503884" y="1471064"/>
              <a:ext cx="1800493" cy="369332"/>
            </a:xfrm>
            <a:prstGeom prst="rect">
              <a:avLst/>
            </a:prstGeom>
          </p:spPr>
          <p:txBody>
            <a:bodyPr wrap="none">
              <a:spAutoFit/>
            </a:bodyPr>
            <a:lstStyle/>
            <a:p>
              <a:r>
                <a:rPr lang="zh-CN" altLang="en-US" dirty="0">
                  <a:solidFill>
                    <a:srgbClr val="77384B"/>
                  </a:solidFill>
                </a:rPr>
                <a:t>请输入你的题目</a:t>
              </a: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76B1196-6C31-4F00-A19A-28C2EB2CB523}" type="datetimeFigureOut">
              <a:rPr lang="zh-CN" altLang="en-US" smtClean="0"/>
              <a:t>2020/4/21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9FCF6C-D9C0-4ED8-AB18-8C3B035E4B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76B1196-6C31-4F00-A19A-28C2EB2CB523}" type="datetimeFigureOut">
              <a:rPr lang="zh-CN" altLang="en-US" smtClean="0"/>
              <a:t>2020/4/21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9FCF6C-D9C0-4ED8-AB18-8C3B035E4B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76B1196-6C31-4F00-A19A-28C2EB2CB523}" type="datetimeFigureOut">
              <a:rPr lang="zh-CN" altLang="en-US" smtClean="0"/>
              <a:t>2020/4/21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79FCF6C-D9C0-4ED8-AB18-8C3B035E4B72}" type="slidenum">
              <a:rPr lang="zh-CN" altLang="en-US" smtClean="0"/>
              <a:t>‹#›</a:t>
            </a:fld>
            <a:endParaRPr lang="zh-CN" altLang="en-US"/>
          </a:p>
        </p:txBody>
      </p:sp>
      <p:sp>
        <p:nvSpPr>
          <p:cNvPr id="11" name="矩形 10"/>
          <p:cNvSpPr/>
          <p:nvPr userDrawn="1"/>
        </p:nvSpPr>
        <p:spPr>
          <a:xfrm>
            <a:off x="8253253" y="5549382"/>
            <a:ext cx="775136" cy="230832"/>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a:t>
            </a:r>
            <a:r>
              <a:rPr lang="en-US" altLang="zh-CN" sz="100" dirty="0">
                <a:solidFill>
                  <a:prstClr val="white"/>
                </a:solidFill>
                <a:latin typeface="Calibri" panose="020F0502020204030204"/>
                <a:ea typeface="宋体" panose="02010600030101010101" pitchFamily="2" charset="-122"/>
              </a:rPr>
              <a:t>www.1ppt.com/sucai/</a:t>
            </a: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a:t>
            </a:r>
            <a:r>
              <a:rPr lang="en-US" altLang="zh-CN" sz="100" dirty="0">
                <a:solidFill>
                  <a:prstClr val="white"/>
                </a:solidFill>
                <a:latin typeface="Calibri" panose="020F0502020204030204"/>
                <a:ea typeface="宋体" panose="02010600030101010101" pitchFamily="2" charset="-122"/>
              </a:rPr>
              <a:t>www.1ppt.com/tubiao/      </a:t>
            </a:r>
          </a:p>
          <a:p>
            <a:r>
              <a:rPr lang="zh-CN" altLang="en-US" sz="100" dirty="0">
                <a:solidFill>
                  <a:prstClr val="white"/>
                </a:solidFill>
                <a:latin typeface="Calibri" panose="020F0502020204030204"/>
                <a:ea typeface="宋体" panose="02010600030101010101" pitchFamily="2" charset="-122"/>
              </a:rPr>
              <a:t>精美</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课件：</a:t>
            </a:r>
            <a:r>
              <a:rPr lang="en-US" altLang="zh-CN" sz="100" dirty="0">
                <a:solidFill>
                  <a:prstClr val="white"/>
                </a:solidFill>
                <a:latin typeface="Calibri" panose="020F0502020204030204"/>
                <a:ea typeface="宋体" panose="02010600030101010101" pitchFamily="2" charset="-122"/>
              </a:rPr>
              <a:t>www.1ppt.com/kejian/             </a:t>
            </a:r>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p>
          <a:p>
            <a:r>
              <a:rPr lang="zh-CN" altLang="en-US" sz="100" dirty="0">
                <a:solidFill>
                  <a:prstClr val="white"/>
                </a:solidFill>
                <a:latin typeface="Calibri" panose="020F0502020204030204"/>
                <a:ea typeface="宋体" panose="02010600030101010101" pitchFamily="2" charset="-122"/>
              </a:rPr>
              <a:t>工作总结</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www.1ppt.com/xiazai/zongjie/ </a:t>
            </a:r>
            <a:r>
              <a:rPr lang="zh-CN" altLang="en-US" sz="100" dirty="0">
                <a:solidFill>
                  <a:prstClr val="white"/>
                </a:solidFill>
                <a:latin typeface="Calibri" panose="020F0502020204030204"/>
                <a:ea typeface="宋体" panose="02010600030101010101" pitchFamily="2" charset="-122"/>
              </a:rPr>
              <a:t>工作计划：</a:t>
            </a:r>
            <a:r>
              <a:rPr lang="en-US" altLang="zh-CN" sz="100" dirty="0">
                <a:solidFill>
                  <a:prstClr val="white"/>
                </a:solidFill>
                <a:latin typeface="Calibri" panose="020F0502020204030204"/>
                <a:ea typeface="宋体" panose="02010600030101010101" pitchFamily="2" charset="-122"/>
              </a:rPr>
              <a:t>www.1ppt.com/xiazai/jihua/</a:t>
            </a:r>
          </a:p>
          <a:p>
            <a:r>
              <a:rPr lang="zh-CN" altLang="en-US" sz="100" dirty="0">
                <a:solidFill>
                  <a:prstClr val="white"/>
                </a:solidFill>
                <a:latin typeface="Calibri" panose="020F0502020204030204"/>
                <a:ea typeface="宋体" panose="02010600030101010101" pitchFamily="2" charset="-122"/>
              </a:rPr>
              <a:t>商务</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www.1ppt.com/moban/shangwu/  </a:t>
            </a:r>
            <a:r>
              <a:rPr lang="zh-CN" altLang="en-US" sz="100" dirty="0">
                <a:solidFill>
                  <a:prstClr val="white"/>
                </a:solidFill>
                <a:latin typeface="Calibri" panose="020F0502020204030204"/>
                <a:ea typeface="宋体" panose="02010600030101010101" pitchFamily="2" charset="-122"/>
              </a:rPr>
              <a:t>个人简历</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www.1ppt.com/xiazai/jianli/  </a:t>
            </a:r>
          </a:p>
          <a:p>
            <a:r>
              <a:rPr lang="zh-CN" altLang="en-US" sz="100" dirty="0">
                <a:solidFill>
                  <a:prstClr val="white"/>
                </a:solidFill>
                <a:latin typeface="Calibri" panose="020F0502020204030204"/>
                <a:ea typeface="宋体" panose="02010600030101010101" pitchFamily="2" charset="-122"/>
              </a:rPr>
              <a:t>毕业答辩</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www.1ppt.com/xiazai/dabian/  </a:t>
            </a:r>
            <a:r>
              <a:rPr lang="zh-CN" altLang="en-US" sz="100" dirty="0">
                <a:solidFill>
                  <a:prstClr val="white"/>
                </a:solidFill>
                <a:latin typeface="Calibri" panose="020F0502020204030204"/>
                <a:ea typeface="宋体" panose="02010600030101010101" pitchFamily="2" charset="-122"/>
              </a:rPr>
              <a:t>工作汇报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www.1ppt.com/xiazai/huibao/    </a:t>
            </a:r>
          </a:p>
          <a:p>
            <a:r>
              <a:rPr lang="en-US" altLang="zh-CN" sz="100" dirty="0">
                <a:solidFill>
                  <a:prstClr val="white"/>
                </a:solidFill>
                <a:latin typeface="Calibri" panose="020F0502020204030204"/>
                <a:ea typeface="宋体" panose="02010600030101010101" pitchFamily="2" charset="-122"/>
              </a:rPr>
              <a:t> </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76B1196-6C31-4F00-A19A-28C2EB2CB523}" type="datetimeFigureOut">
              <a:rPr lang="zh-CN" altLang="en-US" smtClean="0"/>
              <a:t>2020/4/21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79FCF6C-D9C0-4ED8-AB18-8C3B035E4B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76B1196-6C31-4F00-A19A-28C2EB2CB523}" type="datetimeFigureOut">
              <a:rPr lang="zh-CN" altLang="en-US" smtClean="0"/>
              <a:t>2020/4/21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79FCF6C-D9C0-4ED8-AB18-8C3B035E4B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76B1196-6C31-4F00-A19A-28C2EB2CB523}" type="datetimeFigureOut">
              <a:rPr lang="zh-CN" altLang="en-US" smtClean="0"/>
              <a:t>2020/4/21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9FCF6C-D9C0-4ED8-AB18-8C3B035E4B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6B1196-6C31-4F00-A19A-28C2EB2CB523}" type="datetimeFigureOut">
              <a:rPr lang="zh-CN" altLang="en-US" smtClean="0"/>
              <a:t>2020/4/21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9FCF6C-D9C0-4ED8-AB18-8C3B035E4B7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s://baike.so.com/doc/5350335-5585791.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png"/><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0" y="0"/>
            <a:ext cx="12192000" cy="6858000"/>
          </a:xfrm>
          <a:prstGeom prst="rect">
            <a:avLst/>
          </a:prstGeom>
        </p:spPr>
      </p:pic>
      <p:pic>
        <p:nvPicPr>
          <p:cNvPr id="7" name="图片 6"/>
          <p:cNvPicPr>
            <a:picLocks noChangeAspect="1"/>
          </p:cNvPicPr>
          <p:nvPr/>
        </p:nvPicPr>
        <p:blipFill>
          <a:blip r:embed="rId4"/>
          <a:stretch>
            <a:fillRect/>
          </a:stretch>
        </p:blipFill>
        <p:spPr>
          <a:xfrm>
            <a:off x="0" y="0"/>
            <a:ext cx="12192000" cy="4602480"/>
          </a:xfrm>
          <a:prstGeom prst="rect">
            <a:avLst/>
          </a:prstGeom>
        </p:spPr>
      </p:pic>
      <p:pic>
        <p:nvPicPr>
          <p:cNvPr id="9" name="图片 8"/>
          <p:cNvPicPr>
            <a:picLocks noChangeAspect="1"/>
          </p:cNvPicPr>
          <p:nvPr/>
        </p:nvPicPr>
        <p:blipFill>
          <a:blip r:embed="rId5" cstate="screen"/>
          <a:stretch>
            <a:fillRect/>
          </a:stretch>
        </p:blipFill>
        <p:spPr>
          <a:xfrm>
            <a:off x="3458915" y="1511300"/>
            <a:ext cx="1738908" cy="2044700"/>
          </a:xfrm>
          <a:prstGeom prst="rect">
            <a:avLst/>
          </a:prstGeom>
        </p:spPr>
      </p:pic>
      <p:pic>
        <p:nvPicPr>
          <p:cNvPr id="11" name="图片 10"/>
          <p:cNvPicPr>
            <a:picLocks noChangeAspect="1"/>
          </p:cNvPicPr>
          <p:nvPr/>
        </p:nvPicPr>
        <p:blipFill>
          <a:blip r:embed="rId6"/>
          <a:stretch>
            <a:fillRect/>
          </a:stretch>
        </p:blipFill>
        <p:spPr>
          <a:xfrm>
            <a:off x="5197823" y="3369818"/>
            <a:ext cx="2586229" cy="2177541"/>
          </a:xfrm>
          <a:prstGeom prst="rect">
            <a:avLst/>
          </a:prstGeom>
        </p:spPr>
      </p:pic>
      <p:sp>
        <p:nvSpPr>
          <p:cNvPr id="15" name="文本框 14"/>
          <p:cNvSpPr txBox="1"/>
          <p:nvPr/>
        </p:nvSpPr>
        <p:spPr>
          <a:xfrm>
            <a:off x="6497320" y="1511300"/>
            <a:ext cx="1429385" cy="3412490"/>
          </a:xfrm>
          <a:prstGeom prst="rect">
            <a:avLst/>
          </a:prstGeom>
          <a:noFill/>
        </p:spPr>
        <p:txBody>
          <a:bodyPr vert="eaVert" wrap="square" rtlCol="0">
            <a:spAutoFit/>
          </a:bodyPr>
          <a:lstStyle/>
          <a:p>
            <a:pPr>
              <a:lnSpc>
                <a:spcPct val="150000"/>
              </a:lnSpc>
            </a:pPr>
            <a:r>
              <a:rPr lang="zh-CN" altLang="en-US" u="sng" dirty="0">
                <a:solidFill>
                  <a:srgbClr val="77384B"/>
                </a:solidFill>
                <a:latin typeface="华文新魏" panose="02010800040101010101" charset="-122"/>
                <a:ea typeface="华文新魏" panose="02010800040101010101" charset="-122"/>
                <a:cs typeface="华文新魏" panose="02010800040101010101" charset="-122"/>
              </a:rPr>
              <a:t>纪念中共诞生一百周年</a:t>
            </a:r>
          </a:p>
          <a:p>
            <a:pPr>
              <a:lnSpc>
                <a:spcPct val="150000"/>
              </a:lnSpc>
            </a:pPr>
            <a:r>
              <a:rPr lang="zh-CN" altLang="en-US" u="sng" dirty="0">
                <a:solidFill>
                  <a:srgbClr val="77384B"/>
                </a:solidFill>
                <a:latin typeface="华文新魏" panose="02010800040101010101" charset="-122"/>
                <a:ea typeface="华文新魏" panose="02010800040101010101" charset="-122"/>
                <a:cs typeface="华文新魏" panose="02010800040101010101" charset="-122"/>
                <a:sym typeface="+mn-ea"/>
              </a:rPr>
              <a:t>知识分子与中国共产党的创立</a:t>
            </a:r>
            <a:endParaRPr lang="zh-CN" altLang="en-US" u="sng" dirty="0">
              <a:solidFill>
                <a:srgbClr val="77384B"/>
              </a:solidFill>
              <a:latin typeface="华文新魏" panose="02010800040101010101" charset="-122"/>
              <a:ea typeface="华文新魏" panose="02010800040101010101" charset="-122"/>
              <a:cs typeface="华文新魏" panose="02010800040101010101" charset="-122"/>
            </a:endParaRPr>
          </a:p>
          <a:p>
            <a:pPr>
              <a:lnSpc>
                <a:spcPct val="150000"/>
              </a:lnSpc>
            </a:pPr>
            <a:endParaRPr lang="zh-CN" altLang="en-US" u="sng" dirty="0">
              <a:solidFill>
                <a:srgbClr val="77384B"/>
              </a:solidFill>
              <a:latin typeface="华文新魏" panose="02010800040101010101" charset="-122"/>
              <a:ea typeface="华文新魏" panose="02010800040101010101" charset="-122"/>
              <a:cs typeface="华文新魏" panose="02010800040101010101" charset="-122"/>
            </a:endParaRPr>
          </a:p>
        </p:txBody>
      </p:sp>
      <p:sp>
        <p:nvSpPr>
          <p:cNvPr id="3" name="文本框 2"/>
          <p:cNvSpPr txBox="1"/>
          <p:nvPr/>
        </p:nvSpPr>
        <p:spPr>
          <a:xfrm>
            <a:off x="2167612" y="943610"/>
            <a:ext cx="3508653" cy="4412615"/>
          </a:xfrm>
          <a:prstGeom prst="rect">
            <a:avLst/>
          </a:prstGeom>
          <a:noFill/>
        </p:spPr>
        <p:txBody>
          <a:bodyPr vert="eaVert" wrap="square" rtlCol="0">
            <a:spAutoFit/>
          </a:bodyPr>
          <a:lstStyle/>
          <a:p>
            <a:r>
              <a:rPr lang="zh-CN" altLang="en-US" sz="5400" dirty="0">
                <a:solidFill>
                  <a:srgbClr val="FF0000"/>
                </a:solidFill>
                <a:latin typeface="华文新魏" panose="02010800040101010101" charset="-122"/>
                <a:ea typeface="华文新魏" panose="02010800040101010101" charset="-122"/>
              </a:rPr>
              <a:t>责任</a:t>
            </a:r>
          </a:p>
          <a:p>
            <a:r>
              <a:rPr lang="zh-CN" altLang="en-US" sz="5400" dirty="0">
                <a:latin typeface="华文新魏" panose="02010800040101010101" charset="-122"/>
                <a:ea typeface="华文新魏" panose="02010800040101010101" charset="-122"/>
                <a:sym typeface="+mn-ea"/>
              </a:rPr>
              <a:t>中国共产党的知识分子对</a:t>
            </a:r>
            <a:endParaRPr lang="zh-CN" altLang="en-US" sz="5400" dirty="0">
              <a:latin typeface="华文新魏" panose="02010800040101010101" charset="-122"/>
              <a:ea typeface="华文新魏" panose="02010800040101010101" charset="-122"/>
            </a:endParaRPr>
          </a:p>
          <a:p>
            <a:endParaRPr lang="zh-CN" altLang="en-US" sz="5400" dirty="0">
              <a:latin typeface="华文新魏" panose="02010800040101010101" charset="-122"/>
              <a:ea typeface="华文新魏" panose="02010800040101010101"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7"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par>
                                <p:cTn id="19" presetID="15"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2000" fill="hold"/>
                                        <p:tgtEl>
                                          <p:spTgt spid="9"/>
                                        </p:tgtEl>
                                        <p:attrNameLst>
                                          <p:attrName>ppt_w</p:attrName>
                                        </p:attrNameLst>
                                      </p:cBhvr>
                                      <p:tavLst>
                                        <p:tav tm="0">
                                          <p:val>
                                            <p:fltVal val="0"/>
                                          </p:val>
                                        </p:tav>
                                        <p:tav tm="100000">
                                          <p:val>
                                            <p:strVal val="#ppt_w"/>
                                          </p:val>
                                        </p:tav>
                                      </p:tavLst>
                                    </p:anim>
                                    <p:anim calcmode="lin" valueType="num">
                                      <p:cBhvr>
                                        <p:cTn id="22" dur="2000" fill="hold"/>
                                        <p:tgtEl>
                                          <p:spTgt spid="9"/>
                                        </p:tgtEl>
                                        <p:attrNameLst>
                                          <p:attrName>ppt_h</p:attrName>
                                        </p:attrNameLst>
                                      </p:cBhvr>
                                      <p:tavLst>
                                        <p:tav tm="0">
                                          <p:val>
                                            <p:fltVal val="0"/>
                                          </p:val>
                                        </p:tav>
                                        <p:tav tm="100000">
                                          <p:val>
                                            <p:strVal val="#ppt_h"/>
                                          </p:val>
                                        </p:tav>
                                      </p:tavLst>
                                    </p:anim>
                                    <p:anim calcmode="lin" valueType="num">
                                      <p:cBhvr>
                                        <p:cTn id="23" dur="2000" fill="hold"/>
                                        <p:tgtEl>
                                          <p:spTgt spid="9"/>
                                        </p:tgtEl>
                                        <p:attrNameLst>
                                          <p:attrName>ppt_x</p:attrName>
                                        </p:attrNameLst>
                                      </p:cBhvr>
                                      <p:tavLst>
                                        <p:tav tm="0" fmla="#ppt_x+(cos(-2*pi*(1-$))*-#ppt_x-sin(-2*pi*(1-$))*(1-#ppt_y))*(1-$)">
                                          <p:val>
                                            <p:fltVal val="0"/>
                                          </p:val>
                                        </p:tav>
                                        <p:tav tm="100000">
                                          <p:val>
                                            <p:fltVal val="1"/>
                                          </p:val>
                                        </p:tav>
                                      </p:tavLst>
                                    </p:anim>
                                    <p:anim calcmode="lin" valueType="num">
                                      <p:cBhvr>
                                        <p:cTn id="24" dur="2000" fill="hold"/>
                                        <p:tgtEl>
                                          <p:spTgt spid="9"/>
                                        </p:tgtEl>
                                        <p:attrNameLst>
                                          <p:attrName>ppt_y</p:attrName>
                                        </p:attrNameLst>
                                      </p:cBhvr>
                                      <p:tavLst>
                                        <p:tav tm="0" fmla="#ppt_y+(sin(-2*pi*(1-$))*-#ppt_x+cos(-2*pi*(1-$))*(1-#ppt_y))*(1-$)">
                                          <p:val>
                                            <p:fltVal val="0"/>
                                          </p:val>
                                        </p:tav>
                                        <p:tav tm="100000">
                                          <p:val>
                                            <p:fltVal val="1"/>
                                          </p:val>
                                        </p:tav>
                                      </p:tavLst>
                                    </p:anim>
                                  </p:childTnLst>
                                </p:cTn>
                              </p:par>
                              <p:par>
                                <p:cTn id="25" presetID="15"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2000" fill="hold"/>
                                        <p:tgtEl>
                                          <p:spTgt spid="11"/>
                                        </p:tgtEl>
                                        <p:attrNameLst>
                                          <p:attrName>ppt_w</p:attrName>
                                        </p:attrNameLst>
                                      </p:cBhvr>
                                      <p:tavLst>
                                        <p:tav tm="0">
                                          <p:val>
                                            <p:fltVal val="0"/>
                                          </p:val>
                                        </p:tav>
                                        <p:tav tm="100000">
                                          <p:val>
                                            <p:strVal val="#ppt_w"/>
                                          </p:val>
                                        </p:tav>
                                      </p:tavLst>
                                    </p:anim>
                                    <p:anim calcmode="lin" valueType="num">
                                      <p:cBhvr>
                                        <p:cTn id="28" dur="2000" fill="hold"/>
                                        <p:tgtEl>
                                          <p:spTgt spid="11"/>
                                        </p:tgtEl>
                                        <p:attrNameLst>
                                          <p:attrName>ppt_h</p:attrName>
                                        </p:attrNameLst>
                                      </p:cBhvr>
                                      <p:tavLst>
                                        <p:tav tm="0">
                                          <p:val>
                                            <p:fltVal val="0"/>
                                          </p:val>
                                        </p:tav>
                                        <p:tav tm="100000">
                                          <p:val>
                                            <p:strVal val="#ppt_h"/>
                                          </p:val>
                                        </p:tav>
                                      </p:tavLst>
                                    </p:anim>
                                    <p:anim calcmode="lin" valueType="num">
                                      <p:cBhvr>
                                        <p:cTn id="29" dur="2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30" dur="2000" fill="hold"/>
                                        <p:tgtEl>
                                          <p:spTgt spid="11"/>
                                        </p:tgtEl>
                                        <p:attrNameLst>
                                          <p:attrName>ppt_y</p:attrName>
                                        </p:attrNameLst>
                                      </p:cBhvr>
                                      <p:tavLst>
                                        <p:tav tm="0" fmla="#ppt_y+(sin(-2*pi*(1-$))*-#ppt_x+cos(-2*pi*(1-$))*(1-#ppt_y))*(1-$)">
                                          <p:val>
                                            <p:fltVal val="0"/>
                                          </p:val>
                                        </p:tav>
                                        <p:tav tm="100000">
                                          <p:val>
                                            <p:fltVal val="1"/>
                                          </p:val>
                                        </p:tav>
                                      </p:tavLst>
                                    </p:anim>
                                  </p:childTnLst>
                                </p:cTn>
                              </p:par>
                              <p:par>
                                <p:cTn id="31" presetID="22" presetClass="entr" presetSubtype="2" fill="hold" grpId="0" nodeType="withEffect">
                                  <p:stCondLst>
                                    <p:cond delay="0"/>
                                  </p:stCondLst>
                                  <p:childTnLst>
                                    <p:set>
                                      <p:cBhvr>
                                        <p:cTn id="32" dur="1" fill="hold">
                                          <p:stCondLst>
                                            <p:cond delay="0"/>
                                          </p:stCondLst>
                                        </p:cTn>
                                        <p:tgtEl>
                                          <p:spTgt spid="15">
                                            <p:txEl>
                                              <p:pRg st="0" end="0"/>
                                            </p:txEl>
                                          </p:spTgt>
                                        </p:tgtEl>
                                        <p:attrNameLst>
                                          <p:attrName>style.visibility</p:attrName>
                                        </p:attrNameLst>
                                      </p:cBhvr>
                                      <p:to>
                                        <p:strVal val="visible"/>
                                      </p:to>
                                    </p:set>
                                    <p:animEffect transition="in" filter="wipe(right)">
                                      <p:cBhvr>
                                        <p:cTn id="33" dur="500"/>
                                        <p:tgtEl>
                                          <p:spTgt spid="15">
                                            <p:txEl>
                                              <p:pRg st="0" end="0"/>
                                            </p:txEl>
                                          </p:spTgt>
                                        </p:tgtEl>
                                      </p:cBhvr>
                                    </p:animEffect>
                                  </p:childTnLst>
                                </p:cTn>
                              </p:par>
                              <p:par>
                                <p:cTn id="34" presetID="22" presetClass="entr" presetSubtype="2" fill="hold" grpId="0" nodeType="withEffect">
                                  <p:stCondLst>
                                    <p:cond delay="0"/>
                                  </p:stCondLst>
                                  <p:childTnLst>
                                    <p:set>
                                      <p:cBhvr>
                                        <p:cTn id="35" dur="1" fill="hold">
                                          <p:stCondLst>
                                            <p:cond delay="0"/>
                                          </p:stCondLst>
                                        </p:cTn>
                                        <p:tgtEl>
                                          <p:spTgt spid="15">
                                            <p:txEl>
                                              <p:pRg st="1" end="1"/>
                                            </p:txEl>
                                          </p:spTgt>
                                        </p:tgtEl>
                                        <p:attrNameLst>
                                          <p:attrName>style.visibility</p:attrName>
                                        </p:attrNameLst>
                                      </p:cBhvr>
                                      <p:to>
                                        <p:strVal val="visible"/>
                                      </p:to>
                                    </p:set>
                                    <p:animEffect transition="in" filter="wipe(right)">
                                      <p:cBhvr>
                                        <p:cTn id="36"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allAtOnce"/>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screen">
            <a:extLst>
              <a:ext uri="{BEBA8EAE-BF5A-486C-A8C5-ECC9F3942E4B}">
                <a14:imgProps xmlns:a14="http://schemas.microsoft.com/office/drawing/2010/main">
                  <a14:imgLayer r:embed="rId4">
                    <a14:imgEffect>
                      <a14:saturation sat="66000"/>
                    </a14:imgEffect>
                  </a14:imgLayer>
                </a14:imgProps>
              </a:ext>
            </a:extLst>
          </a:blip>
          <a:srcRect/>
          <a:stretch>
            <a:fillRect/>
          </a:stretch>
        </p:blipFill>
        <p:spPr>
          <a:xfrm>
            <a:off x="0" y="4800600"/>
            <a:ext cx="12222480" cy="2057400"/>
          </a:xfrm>
          <a:prstGeom prst="rect">
            <a:avLst/>
          </a:prstGeom>
        </p:spPr>
      </p:pic>
      <p:pic>
        <p:nvPicPr>
          <p:cNvPr id="3" name="图片 2"/>
          <p:cNvPicPr>
            <a:picLocks noChangeAspect="1"/>
          </p:cNvPicPr>
          <p:nvPr/>
        </p:nvPicPr>
        <p:blipFill>
          <a:blip r:embed="rId5" cstate="screen"/>
          <a:stretch>
            <a:fillRect/>
          </a:stretch>
        </p:blipFill>
        <p:spPr>
          <a:xfrm>
            <a:off x="4246054" y="1804999"/>
            <a:ext cx="1738908" cy="2044700"/>
          </a:xfrm>
          <a:prstGeom prst="rect">
            <a:avLst/>
          </a:prstGeom>
        </p:spPr>
      </p:pic>
      <p:pic>
        <p:nvPicPr>
          <p:cNvPr id="4" name="图片 3"/>
          <p:cNvPicPr>
            <a:picLocks noChangeAspect="1"/>
          </p:cNvPicPr>
          <p:nvPr/>
        </p:nvPicPr>
        <p:blipFill>
          <a:blip r:embed="rId6"/>
          <a:stretch>
            <a:fillRect/>
          </a:stretch>
        </p:blipFill>
        <p:spPr>
          <a:xfrm>
            <a:off x="5598247" y="1909139"/>
            <a:ext cx="2586229" cy="2177541"/>
          </a:xfrm>
          <a:prstGeom prst="rect">
            <a:avLst/>
          </a:prstGeom>
        </p:spPr>
      </p:pic>
      <p:sp>
        <p:nvSpPr>
          <p:cNvPr id="5" name="文本框 4"/>
          <p:cNvSpPr txBox="1"/>
          <p:nvPr/>
        </p:nvSpPr>
        <p:spPr>
          <a:xfrm>
            <a:off x="5082881" y="2052908"/>
            <a:ext cx="1659890" cy="1310640"/>
          </a:xfrm>
          <a:prstGeom prst="rect">
            <a:avLst/>
          </a:prstGeom>
          <a:noFill/>
        </p:spPr>
        <p:txBody>
          <a:bodyPr vert="eaVert" wrap="none" rtlCol="0">
            <a:spAutoFit/>
          </a:bodyPr>
          <a:lstStyle/>
          <a:p>
            <a:r>
              <a:rPr lang="zh-CN" altLang="en-US" sz="9600" dirty="0">
                <a:solidFill>
                  <a:srgbClr val="77384B"/>
                </a:solidFill>
                <a:latin typeface="华文新魏" panose="02010800040101010101" charset="-122"/>
                <a:ea typeface="华文新魏" panose="02010800040101010101" charset="-122"/>
              </a:rPr>
              <a:t>叁</a:t>
            </a:r>
          </a:p>
        </p:txBody>
      </p:sp>
      <p:sp>
        <p:nvSpPr>
          <p:cNvPr id="8" name="文本框 7"/>
          <p:cNvSpPr txBox="1"/>
          <p:nvPr/>
        </p:nvSpPr>
        <p:spPr>
          <a:xfrm>
            <a:off x="5082881" y="3877413"/>
            <a:ext cx="1813560" cy="400110"/>
          </a:xfrm>
          <a:prstGeom prst="rect">
            <a:avLst/>
          </a:prstGeom>
          <a:noFill/>
        </p:spPr>
        <p:txBody>
          <a:bodyPr wrap="square" rtlCol="0">
            <a:spAutoFit/>
          </a:bodyPr>
          <a:lstStyle/>
          <a:p>
            <a:r>
              <a:rPr lang="zh-CN" altLang="en-US" sz="2000" dirty="0">
                <a:latin typeface="华文新魏" panose="02010800040101010101" charset="-122"/>
                <a:ea typeface="华文新魏" panose="02010800040101010101" charset="-122"/>
              </a:rPr>
              <a:t>   建国之前</a:t>
            </a:r>
          </a:p>
        </p:txBody>
      </p:sp>
      <p:sp>
        <p:nvSpPr>
          <p:cNvPr id="6" name="文本框 5"/>
          <p:cNvSpPr txBox="1"/>
          <p:nvPr/>
        </p:nvSpPr>
        <p:spPr>
          <a:xfrm>
            <a:off x="4544060" y="558165"/>
            <a:ext cx="3296920" cy="368300"/>
          </a:xfrm>
          <a:prstGeom prst="rect">
            <a:avLst/>
          </a:prstGeom>
          <a:noFill/>
        </p:spPr>
        <p:txBody>
          <a:bodyPr wrap="square" rtlCol="0">
            <a:spAutoFit/>
          </a:bodyPr>
          <a:lstStyle/>
          <a:p>
            <a:r>
              <a:rPr lang="zh-CN" altLang="en-US" dirty="0">
                <a:latin typeface="华文新魏" panose="02010800040101010101" charset="-122"/>
                <a:ea typeface="华文新魏" panose="02010800040101010101" charset="-122"/>
                <a:cs typeface="华文新魏" panose="02010800040101010101" charset="-122"/>
              </a:rPr>
              <a:t>新中国成立之前（</a:t>
            </a:r>
            <a:r>
              <a:rPr lang="en-US" altLang="zh-CN" dirty="0">
                <a:latin typeface="华文新魏" panose="02010800040101010101" charset="-122"/>
                <a:ea typeface="华文新魏" panose="02010800040101010101" charset="-122"/>
                <a:cs typeface="华文新魏" panose="02010800040101010101" charset="-122"/>
              </a:rPr>
              <a:t>1921~1949</a:t>
            </a:r>
            <a:r>
              <a:rPr lang="zh-CN" altLang="en-US" dirty="0">
                <a:latin typeface="华文新魏" panose="02010800040101010101" charset="-122"/>
                <a:ea typeface="华文新魏" panose="02010800040101010101" charset="-122"/>
                <a:cs typeface="华文新魏" panose="02010800040101010101" charset="-122"/>
              </a:rPr>
              <a:t>）</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15"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2000" fill="hold"/>
                                        <p:tgtEl>
                                          <p:spTgt spid="3"/>
                                        </p:tgtEl>
                                        <p:attrNameLst>
                                          <p:attrName>ppt_w</p:attrName>
                                        </p:attrNameLst>
                                      </p:cBhvr>
                                      <p:tavLst>
                                        <p:tav tm="0">
                                          <p:val>
                                            <p:fltVal val="0"/>
                                          </p:val>
                                        </p:tav>
                                        <p:tav tm="100000">
                                          <p:val>
                                            <p:strVal val="#ppt_w"/>
                                          </p:val>
                                        </p:tav>
                                      </p:tavLst>
                                    </p:anim>
                                    <p:anim calcmode="lin" valueType="num">
                                      <p:cBhvr>
                                        <p:cTn id="13" dur="2000" fill="hold"/>
                                        <p:tgtEl>
                                          <p:spTgt spid="3"/>
                                        </p:tgtEl>
                                        <p:attrNameLst>
                                          <p:attrName>ppt_h</p:attrName>
                                        </p:attrNameLst>
                                      </p:cBhvr>
                                      <p:tavLst>
                                        <p:tav tm="0">
                                          <p:val>
                                            <p:fltVal val="0"/>
                                          </p:val>
                                        </p:tav>
                                        <p:tav tm="100000">
                                          <p:val>
                                            <p:strVal val="#ppt_h"/>
                                          </p:val>
                                        </p:tav>
                                      </p:tavLst>
                                    </p:anim>
                                    <p:anim calcmode="lin" valueType="num">
                                      <p:cBhvr>
                                        <p:cTn id="14" dur="2000" fill="hold"/>
                                        <p:tgtEl>
                                          <p:spTgt spid="3"/>
                                        </p:tgtEl>
                                        <p:attrNameLst>
                                          <p:attrName>ppt_x</p:attrName>
                                        </p:attrNameLst>
                                      </p:cBhvr>
                                      <p:tavLst>
                                        <p:tav tm="0" fmla="#ppt_x+(cos(-2*pi*(1-$))*-#ppt_x-sin(-2*pi*(1-$))*(1-#ppt_y))*(1-$)">
                                          <p:val>
                                            <p:fltVal val="0"/>
                                          </p:val>
                                        </p:tav>
                                        <p:tav tm="100000">
                                          <p:val>
                                            <p:fltVal val="1"/>
                                          </p:val>
                                        </p:tav>
                                      </p:tavLst>
                                    </p:anim>
                                    <p:anim calcmode="lin" valueType="num">
                                      <p:cBhvr>
                                        <p:cTn id="15" dur="2000" fill="hold"/>
                                        <p:tgtEl>
                                          <p:spTgt spid="3"/>
                                        </p:tgtEl>
                                        <p:attrNameLst>
                                          <p:attrName>ppt_y</p:attrName>
                                        </p:attrNameLst>
                                      </p:cBhvr>
                                      <p:tavLst>
                                        <p:tav tm="0" fmla="#ppt_y+(sin(-2*pi*(1-$))*-#ppt_x+cos(-2*pi*(1-$))*(1-#ppt_y))*(1-$)">
                                          <p:val>
                                            <p:fltVal val="0"/>
                                          </p:val>
                                        </p:tav>
                                        <p:tav tm="100000">
                                          <p:val>
                                            <p:fltVal val="1"/>
                                          </p:val>
                                        </p:tav>
                                      </p:tavLst>
                                    </p:anim>
                                  </p:childTnLst>
                                </p:cTn>
                              </p:par>
                              <p:par>
                                <p:cTn id="16" presetID="15"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2000" fill="hold"/>
                                        <p:tgtEl>
                                          <p:spTgt spid="4"/>
                                        </p:tgtEl>
                                        <p:attrNameLst>
                                          <p:attrName>ppt_w</p:attrName>
                                        </p:attrNameLst>
                                      </p:cBhvr>
                                      <p:tavLst>
                                        <p:tav tm="0">
                                          <p:val>
                                            <p:fltVal val="0"/>
                                          </p:val>
                                        </p:tav>
                                        <p:tav tm="100000">
                                          <p:val>
                                            <p:strVal val="#ppt_w"/>
                                          </p:val>
                                        </p:tav>
                                      </p:tavLst>
                                    </p:anim>
                                    <p:anim calcmode="lin" valueType="num">
                                      <p:cBhvr>
                                        <p:cTn id="19" dur="2000" fill="hold"/>
                                        <p:tgtEl>
                                          <p:spTgt spid="4"/>
                                        </p:tgtEl>
                                        <p:attrNameLst>
                                          <p:attrName>ppt_h</p:attrName>
                                        </p:attrNameLst>
                                      </p:cBhvr>
                                      <p:tavLst>
                                        <p:tav tm="0">
                                          <p:val>
                                            <p:fltVal val="0"/>
                                          </p:val>
                                        </p:tav>
                                        <p:tav tm="100000">
                                          <p:val>
                                            <p:strVal val="#ppt_h"/>
                                          </p:val>
                                        </p:tav>
                                      </p:tavLst>
                                    </p:anim>
                                    <p:anim calcmode="lin" valueType="num">
                                      <p:cBhvr>
                                        <p:cTn id="20" dur="2000" fill="hold"/>
                                        <p:tgtEl>
                                          <p:spTgt spid="4"/>
                                        </p:tgtEl>
                                        <p:attrNameLst>
                                          <p:attrName>ppt_x</p:attrName>
                                        </p:attrNameLst>
                                      </p:cBhvr>
                                      <p:tavLst>
                                        <p:tav tm="0" fmla="#ppt_x+(cos(-2*pi*(1-$))*-#ppt_x-sin(-2*pi*(1-$))*(1-#ppt_y))*(1-$)">
                                          <p:val>
                                            <p:fltVal val="0"/>
                                          </p:val>
                                        </p:tav>
                                        <p:tav tm="100000">
                                          <p:val>
                                            <p:fltVal val="1"/>
                                          </p:val>
                                        </p:tav>
                                      </p:tavLst>
                                    </p:anim>
                                    <p:anim calcmode="lin" valueType="num">
                                      <p:cBhvr>
                                        <p:cTn id="21" dur="2000" fill="hold"/>
                                        <p:tgtEl>
                                          <p:spTgt spid="4"/>
                                        </p:tgtEl>
                                        <p:attrNameLst>
                                          <p:attrName>ppt_y</p:attrName>
                                        </p:attrNameLst>
                                      </p:cBhvr>
                                      <p:tavLst>
                                        <p:tav tm="0" fmla="#ppt_y+(sin(-2*pi*(1-$))*-#ppt_x+cos(-2*pi*(1-$))*(1-#ppt_y))*(1-$)">
                                          <p:val>
                                            <p:fltVal val="0"/>
                                          </p:val>
                                        </p:tav>
                                        <p:tav tm="100000">
                                          <p:val>
                                            <p:fltVal val="1"/>
                                          </p:val>
                                        </p:tav>
                                      </p:tavLst>
                                    </p:anim>
                                  </p:childTnLst>
                                </p:cTn>
                              </p:par>
                              <p:par>
                                <p:cTn id="22" presetID="53" presetClass="entr" presetSubtype="16"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1000" fill="hold"/>
                                        <p:tgtEl>
                                          <p:spTgt spid="5"/>
                                        </p:tgtEl>
                                        <p:attrNameLst>
                                          <p:attrName>ppt_w</p:attrName>
                                        </p:attrNameLst>
                                      </p:cBhvr>
                                      <p:tavLst>
                                        <p:tav tm="0">
                                          <p:val>
                                            <p:fltVal val="0"/>
                                          </p:val>
                                        </p:tav>
                                        <p:tav tm="100000">
                                          <p:val>
                                            <p:strVal val="#ppt_w"/>
                                          </p:val>
                                        </p:tav>
                                      </p:tavLst>
                                    </p:anim>
                                    <p:anim calcmode="lin" valueType="num">
                                      <p:cBhvr>
                                        <p:cTn id="25" dur="1000" fill="hold"/>
                                        <p:tgtEl>
                                          <p:spTgt spid="5"/>
                                        </p:tgtEl>
                                        <p:attrNameLst>
                                          <p:attrName>ppt_h</p:attrName>
                                        </p:attrNameLst>
                                      </p:cBhvr>
                                      <p:tavLst>
                                        <p:tav tm="0">
                                          <p:val>
                                            <p:fltVal val="0"/>
                                          </p:val>
                                        </p:tav>
                                        <p:tav tm="100000">
                                          <p:val>
                                            <p:strVal val="#ppt_h"/>
                                          </p:val>
                                        </p:tav>
                                      </p:tavLst>
                                    </p:anim>
                                    <p:animEffect transition="in" filter="fade">
                                      <p:cBhvr>
                                        <p:cTn id="26" dur="1000"/>
                                        <p:tgtEl>
                                          <p:spTgt spid="5"/>
                                        </p:tgtEl>
                                      </p:cBhvr>
                                    </p:animEffect>
                                  </p:childTnLst>
                                </p:cTn>
                              </p:par>
                              <p:par>
                                <p:cTn id="27" presetID="42"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00"/>
                                        <p:tgtEl>
                                          <p:spTgt spid="6"/>
                                        </p:tgtEl>
                                      </p:cBhvr>
                                    </p:animEffect>
                                    <p:anim calcmode="lin" valueType="num">
                                      <p:cBhvr>
                                        <p:cTn id="35" dur="1000" fill="hold"/>
                                        <p:tgtEl>
                                          <p:spTgt spid="6"/>
                                        </p:tgtEl>
                                        <p:attrNameLst>
                                          <p:attrName>ppt_x</p:attrName>
                                        </p:attrNameLst>
                                      </p:cBhvr>
                                      <p:tavLst>
                                        <p:tav tm="0">
                                          <p:val>
                                            <p:strVal val="#ppt_x"/>
                                          </p:val>
                                        </p:tav>
                                        <p:tav tm="100000">
                                          <p:val>
                                            <p:strVal val="#ppt_x"/>
                                          </p:val>
                                        </p:tav>
                                      </p:tavLst>
                                    </p:anim>
                                    <p:anim calcmode="lin" valueType="num">
                                      <p:cBhvr>
                                        <p:cTn id="3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9206" y="1225689"/>
            <a:ext cx="10937899" cy="5632311"/>
          </a:xfrm>
          <a:prstGeom prst="rect">
            <a:avLst/>
          </a:prstGeom>
          <a:noFill/>
        </p:spPr>
        <p:txBody>
          <a:bodyPr wrap="square" rtlCol="0">
            <a:spAutoFit/>
          </a:bodyPr>
          <a:lstStyle/>
          <a:p>
            <a:pPr indent="457200" fontAlgn="auto"/>
            <a:r>
              <a:rPr lang="zh-CN" altLang="en-US" sz="2000" dirty="0">
                <a:latin typeface="华文中宋" panose="02010600040101010101" charset="-122"/>
                <a:ea typeface="华文中宋" panose="02010600040101010101" charset="-122"/>
                <a:cs typeface="华文中宋" panose="02010600040101010101" charset="-122"/>
              </a:rPr>
              <a:t>大革命失败后，党在知识分子政策上出现了偏差。由于把党内的知识分子视为导致革命失败的主要因素，排挤知识分子就成为中共整肃、改组、重建组织尤其是指导机关的基本方针。</a:t>
            </a:r>
            <a:endParaRPr lang="en-US" altLang="zh-CN" sz="2000" dirty="0">
              <a:latin typeface="华文中宋" panose="02010600040101010101" charset="-122"/>
              <a:ea typeface="华文中宋" panose="02010600040101010101" charset="-122"/>
              <a:cs typeface="华文中宋" panose="02010600040101010101" charset="-122"/>
            </a:endParaRPr>
          </a:p>
          <a:p>
            <a:pPr indent="457200" fontAlgn="auto"/>
            <a:endParaRPr lang="en-US" altLang="zh-CN" sz="2000" dirty="0">
              <a:latin typeface="华文中宋" panose="02010600040101010101" charset="-122"/>
              <a:ea typeface="华文中宋" panose="02010600040101010101" charset="-122"/>
              <a:cs typeface="华文中宋" panose="02010600040101010101" charset="-122"/>
            </a:endParaRPr>
          </a:p>
          <a:p>
            <a:pPr indent="457200" fontAlgn="auto"/>
            <a:r>
              <a:rPr lang="zh-CN" altLang="en-US" sz="2000" dirty="0">
                <a:latin typeface="华文中宋" panose="02010600040101010101" charset="-122"/>
                <a:ea typeface="华文中宋" panose="02010600040101010101" charset="-122"/>
                <a:cs typeface="华文中宋" panose="02010600040101010101" charset="-122"/>
              </a:rPr>
              <a:t>六届四中全会以后，大规模的组织整肃使大量知识分子党员和干部受到了极其严重的迫害。在“左”的错误未能从根本上纠正的情况下，部分人为局部纠正错误政策进行了不懈的努力，其认识思考为此后调整完善党的知识分子政策提供了重要思想资源。</a:t>
            </a:r>
            <a:endParaRPr lang="en-US" altLang="zh-CN" sz="2000" dirty="0">
              <a:latin typeface="华文中宋" panose="02010600040101010101" charset="-122"/>
              <a:ea typeface="华文中宋" panose="02010600040101010101" charset="-122"/>
              <a:cs typeface="华文中宋" panose="02010600040101010101" charset="-122"/>
            </a:endParaRPr>
          </a:p>
          <a:p>
            <a:pPr indent="457200" fontAlgn="auto"/>
            <a:endParaRPr lang="en-US" altLang="zh-CN" sz="2000" dirty="0">
              <a:latin typeface="华文中宋" panose="02010600040101010101" charset="-122"/>
              <a:ea typeface="华文中宋" panose="02010600040101010101" charset="-122"/>
              <a:cs typeface="华文中宋" panose="02010600040101010101" charset="-122"/>
            </a:endParaRPr>
          </a:p>
          <a:p>
            <a:pPr indent="457200" fontAlgn="auto"/>
            <a:r>
              <a:rPr lang="zh-CN" altLang="en-US" sz="2000" dirty="0">
                <a:latin typeface="华文中宋" panose="02010600040101010101" charset="-122"/>
                <a:ea typeface="华文中宋" panose="02010600040101010101" charset="-122"/>
                <a:cs typeface="华文中宋" panose="02010600040101010101" charset="-122"/>
              </a:rPr>
              <a:t>抗日战争时期，党在深刻总结教训的基础上加快了“马克思主义中国化”的进程，对知识分子问题的认识有了进一步的深化，围绕着中国知识分子的特点，知识分子的自我完善，对知识分子的争取、培养和使用等问题，提出了许多重要认识。</a:t>
            </a:r>
            <a:endParaRPr lang="en-US" altLang="zh-CN" sz="2000" dirty="0">
              <a:latin typeface="华文中宋" panose="02010600040101010101" charset="-122"/>
              <a:ea typeface="华文中宋" panose="02010600040101010101" charset="-122"/>
              <a:cs typeface="华文中宋" panose="02010600040101010101" charset="-122"/>
            </a:endParaRPr>
          </a:p>
          <a:p>
            <a:pPr indent="457200" fontAlgn="auto"/>
            <a:endParaRPr lang="en-US" altLang="zh-CN" sz="2000" dirty="0">
              <a:latin typeface="华文中宋" panose="02010600040101010101" charset="-122"/>
              <a:ea typeface="华文中宋" panose="02010600040101010101" charset="-122"/>
              <a:cs typeface="华文中宋" panose="02010600040101010101" charset="-122"/>
            </a:endParaRPr>
          </a:p>
          <a:p>
            <a:pPr indent="457200" fontAlgn="auto"/>
            <a:r>
              <a:rPr lang="zh-CN" altLang="en-US" sz="2000" dirty="0">
                <a:latin typeface="华文中宋" panose="02010600040101010101" charset="-122"/>
                <a:ea typeface="华文中宋" panose="02010600040101010101" charset="-122"/>
                <a:cs typeface="华文中宋" panose="02010600040101010101" charset="-122"/>
              </a:rPr>
              <a:t>解放战争时期，着眼于解决迅速接受大片新区和干部紧缺的矛盾和为即将展开的大规模经济文化建设建立强大的科学文化队伍，党大力争取吸收知识分子参加革命队伍，大量培训知识分子担任新区干部。</a:t>
            </a:r>
            <a:endParaRPr lang="en-US" altLang="zh-CN" sz="2000" dirty="0">
              <a:latin typeface="华文中宋" panose="02010600040101010101" charset="-122"/>
              <a:ea typeface="华文中宋" panose="02010600040101010101" charset="-122"/>
              <a:cs typeface="华文中宋" panose="02010600040101010101" charset="-122"/>
            </a:endParaRPr>
          </a:p>
          <a:p>
            <a:pPr indent="457200" fontAlgn="auto"/>
            <a:endParaRPr lang="en-US" altLang="zh-CN" sz="2000" dirty="0">
              <a:latin typeface="华文中宋" panose="02010600040101010101" charset="-122"/>
              <a:ea typeface="华文中宋" panose="02010600040101010101" charset="-122"/>
              <a:cs typeface="华文中宋" panose="02010600040101010101" charset="-122"/>
            </a:endParaRPr>
          </a:p>
          <a:p>
            <a:pPr indent="457200" fontAlgn="auto"/>
            <a:r>
              <a:rPr lang="zh-CN" altLang="en-US" sz="2000" dirty="0">
                <a:latin typeface="华文中宋" panose="02010600040101010101" charset="-122"/>
                <a:ea typeface="华文中宋" panose="02010600040101010101" charset="-122"/>
                <a:cs typeface="华文中宋" panose="02010600040101010101" charset="-122"/>
              </a:rPr>
              <a:t>在土地改革中，党正确对待地主和富农家庭出身的干部，正确对待国统区的知识分子，加强对国统区学生运动的领导和与民主党派和民主人士的合作。党的知识分子政策在实践中获得了巨大的成功。</a:t>
            </a:r>
          </a:p>
        </p:txBody>
      </p:sp>
      <p:sp>
        <p:nvSpPr>
          <p:cNvPr id="10" name="矩形 9">
            <a:extLst>
              <a:ext uri="{FF2B5EF4-FFF2-40B4-BE49-F238E27FC236}">
                <a16:creationId xmlns:a16="http://schemas.microsoft.com/office/drawing/2014/main" id="{7010B37B-99C9-4365-B589-F817AFC1E593}"/>
              </a:ext>
            </a:extLst>
          </p:cNvPr>
          <p:cNvSpPr/>
          <p:nvPr/>
        </p:nvSpPr>
        <p:spPr>
          <a:xfrm>
            <a:off x="4524912" y="332105"/>
            <a:ext cx="2646878" cy="830997"/>
          </a:xfrm>
          <a:prstGeom prst="rect">
            <a:avLst/>
          </a:prstGeom>
          <a:noFill/>
          <a:ln>
            <a:noFill/>
          </a:ln>
        </p:spPr>
        <p:txBody>
          <a:bodyPr wrap="none" rtlCol="0" anchor="t">
            <a:spAutoFit/>
          </a:bodyPr>
          <a:lstStyle/>
          <a:p>
            <a:pPr algn="ctr"/>
            <a:r>
              <a:rPr lang="zh-CN" altLang="en-US" sz="4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中宋" panose="02010600040101010101" charset="-122"/>
                <a:ea typeface="华文中宋" panose="02010600040101010101" charset="-122"/>
              </a:rPr>
              <a:t>建国之前</a:t>
            </a:r>
          </a:p>
        </p:txBody>
      </p:sp>
    </p:spTree>
    <p:extLst>
      <p:ext uri="{BB962C8B-B14F-4D97-AF65-F5344CB8AC3E}">
        <p14:creationId xmlns:p14="http://schemas.microsoft.com/office/powerpoint/2010/main" val="36190120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screen">
            <a:extLst>
              <a:ext uri="{BEBA8EAE-BF5A-486C-A8C5-ECC9F3942E4B}">
                <a14:imgProps xmlns:a14="http://schemas.microsoft.com/office/drawing/2010/main">
                  <a14:imgLayer r:embed="rId4">
                    <a14:imgEffect>
                      <a14:saturation sat="66000"/>
                    </a14:imgEffect>
                  </a14:imgLayer>
                </a14:imgProps>
              </a:ext>
            </a:extLst>
          </a:blip>
          <a:srcRect/>
          <a:stretch>
            <a:fillRect/>
          </a:stretch>
        </p:blipFill>
        <p:spPr>
          <a:xfrm>
            <a:off x="0" y="4800600"/>
            <a:ext cx="12222480" cy="2057400"/>
          </a:xfrm>
          <a:prstGeom prst="rect">
            <a:avLst/>
          </a:prstGeom>
        </p:spPr>
      </p:pic>
      <p:pic>
        <p:nvPicPr>
          <p:cNvPr id="3" name="图片 2"/>
          <p:cNvPicPr>
            <a:picLocks noChangeAspect="1"/>
          </p:cNvPicPr>
          <p:nvPr/>
        </p:nvPicPr>
        <p:blipFill>
          <a:blip r:embed="rId5" cstate="screen"/>
          <a:stretch>
            <a:fillRect/>
          </a:stretch>
        </p:blipFill>
        <p:spPr>
          <a:xfrm>
            <a:off x="4216844" y="2042489"/>
            <a:ext cx="1738908" cy="2044700"/>
          </a:xfrm>
          <a:prstGeom prst="rect">
            <a:avLst/>
          </a:prstGeom>
        </p:spPr>
      </p:pic>
      <p:pic>
        <p:nvPicPr>
          <p:cNvPr id="4" name="图片 3"/>
          <p:cNvPicPr>
            <a:picLocks noChangeAspect="1"/>
          </p:cNvPicPr>
          <p:nvPr/>
        </p:nvPicPr>
        <p:blipFill>
          <a:blip r:embed="rId6"/>
          <a:stretch>
            <a:fillRect/>
          </a:stretch>
        </p:blipFill>
        <p:spPr>
          <a:xfrm>
            <a:off x="5489027" y="2203779"/>
            <a:ext cx="2586229" cy="2177541"/>
          </a:xfrm>
          <a:prstGeom prst="rect">
            <a:avLst/>
          </a:prstGeom>
        </p:spPr>
      </p:pic>
      <p:sp>
        <p:nvSpPr>
          <p:cNvPr id="5" name="文本框 4"/>
          <p:cNvSpPr txBox="1"/>
          <p:nvPr/>
        </p:nvSpPr>
        <p:spPr>
          <a:xfrm>
            <a:off x="5131776" y="2270713"/>
            <a:ext cx="1659890" cy="1310640"/>
          </a:xfrm>
          <a:prstGeom prst="rect">
            <a:avLst/>
          </a:prstGeom>
          <a:noFill/>
        </p:spPr>
        <p:txBody>
          <a:bodyPr vert="eaVert" wrap="none" rtlCol="0">
            <a:spAutoFit/>
          </a:bodyPr>
          <a:lstStyle/>
          <a:p>
            <a:r>
              <a:rPr lang="zh-CN" altLang="en-US" sz="9600" dirty="0">
                <a:solidFill>
                  <a:srgbClr val="77384B"/>
                </a:solidFill>
                <a:latin typeface="华文新魏" panose="02010800040101010101" charset="-122"/>
                <a:ea typeface="华文新魏" panose="02010800040101010101" charset="-122"/>
              </a:rPr>
              <a:t>肆</a:t>
            </a:r>
          </a:p>
        </p:txBody>
      </p:sp>
      <p:sp>
        <p:nvSpPr>
          <p:cNvPr id="8" name="文本框 7"/>
          <p:cNvSpPr txBox="1"/>
          <p:nvPr/>
        </p:nvSpPr>
        <p:spPr>
          <a:xfrm>
            <a:off x="4462780" y="657225"/>
            <a:ext cx="3296920" cy="368300"/>
          </a:xfrm>
          <a:prstGeom prst="rect">
            <a:avLst/>
          </a:prstGeom>
          <a:noFill/>
        </p:spPr>
        <p:txBody>
          <a:bodyPr wrap="square" rtlCol="0">
            <a:spAutoFit/>
          </a:bodyPr>
          <a:lstStyle/>
          <a:p>
            <a:r>
              <a:rPr lang="zh-CN" altLang="en-US">
                <a:latin typeface="华文新魏" panose="02010800040101010101" charset="-122"/>
                <a:ea typeface="华文新魏" panose="02010800040101010101" charset="-122"/>
                <a:cs typeface="华文新魏" panose="02010800040101010101" charset="-122"/>
              </a:rPr>
              <a:t>新中国成立之后（</a:t>
            </a:r>
            <a:r>
              <a:rPr lang="en-US" altLang="zh-CN">
                <a:latin typeface="华文新魏" panose="02010800040101010101" charset="-122"/>
                <a:ea typeface="华文新魏" panose="02010800040101010101" charset="-122"/>
                <a:cs typeface="华文新魏" panose="02010800040101010101" charset="-122"/>
              </a:rPr>
              <a:t>1949~2020</a:t>
            </a:r>
            <a:r>
              <a:rPr lang="zh-CN" altLang="en-US">
                <a:latin typeface="华文新魏" panose="02010800040101010101" charset="-122"/>
                <a:ea typeface="华文新魏" panose="02010800040101010101" charset="-122"/>
                <a:cs typeface="华文新魏" panose="02010800040101010101" charset="-122"/>
              </a:rPr>
              <a:t>）</a:t>
            </a:r>
          </a:p>
        </p:txBody>
      </p:sp>
      <p:sp>
        <p:nvSpPr>
          <p:cNvPr id="7" name="文本框 6"/>
          <p:cNvSpPr txBox="1"/>
          <p:nvPr/>
        </p:nvSpPr>
        <p:spPr>
          <a:xfrm>
            <a:off x="5297805" y="4489450"/>
            <a:ext cx="1596390" cy="400110"/>
          </a:xfrm>
          <a:prstGeom prst="rect">
            <a:avLst/>
          </a:prstGeom>
          <a:noFill/>
        </p:spPr>
        <p:txBody>
          <a:bodyPr wrap="square" rtlCol="0">
            <a:spAutoFit/>
          </a:bodyPr>
          <a:lstStyle/>
          <a:p>
            <a:r>
              <a:rPr lang="zh-CN" altLang="en-US" sz="2000" dirty="0">
                <a:latin typeface="华文新魏" panose="02010800040101010101" charset="-122"/>
                <a:ea typeface="华文新魏" panose="02010800040101010101" charset="-122"/>
              </a:rPr>
              <a:t>新中国成立</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15"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2000" fill="hold"/>
                                        <p:tgtEl>
                                          <p:spTgt spid="3"/>
                                        </p:tgtEl>
                                        <p:attrNameLst>
                                          <p:attrName>ppt_w</p:attrName>
                                        </p:attrNameLst>
                                      </p:cBhvr>
                                      <p:tavLst>
                                        <p:tav tm="0">
                                          <p:val>
                                            <p:fltVal val="0"/>
                                          </p:val>
                                        </p:tav>
                                        <p:tav tm="100000">
                                          <p:val>
                                            <p:strVal val="#ppt_w"/>
                                          </p:val>
                                        </p:tav>
                                      </p:tavLst>
                                    </p:anim>
                                    <p:anim calcmode="lin" valueType="num">
                                      <p:cBhvr>
                                        <p:cTn id="13" dur="2000" fill="hold"/>
                                        <p:tgtEl>
                                          <p:spTgt spid="3"/>
                                        </p:tgtEl>
                                        <p:attrNameLst>
                                          <p:attrName>ppt_h</p:attrName>
                                        </p:attrNameLst>
                                      </p:cBhvr>
                                      <p:tavLst>
                                        <p:tav tm="0">
                                          <p:val>
                                            <p:fltVal val="0"/>
                                          </p:val>
                                        </p:tav>
                                        <p:tav tm="100000">
                                          <p:val>
                                            <p:strVal val="#ppt_h"/>
                                          </p:val>
                                        </p:tav>
                                      </p:tavLst>
                                    </p:anim>
                                    <p:anim calcmode="lin" valueType="num">
                                      <p:cBhvr>
                                        <p:cTn id="14" dur="2000" fill="hold"/>
                                        <p:tgtEl>
                                          <p:spTgt spid="3"/>
                                        </p:tgtEl>
                                        <p:attrNameLst>
                                          <p:attrName>ppt_x</p:attrName>
                                        </p:attrNameLst>
                                      </p:cBhvr>
                                      <p:tavLst>
                                        <p:tav tm="0" fmla="#ppt_x+(cos(-2*pi*(1-$))*-#ppt_x-sin(-2*pi*(1-$))*(1-#ppt_y))*(1-$)">
                                          <p:val>
                                            <p:fltVal val="0"/>
                                          </p:val>
                                        </p:tav>
                                        <p:tav tm="100000">
                                          <p:val>
                                            <p:fltVal val="1"/>
                                          </p:val>
                                        </p:tav>
                                      </p:tavLst>
                                    </p:anim>
                                    <p:anim calcmode="lin" valueType="num">
                                      <p:cBhvr>
                                        <p:cTn id="15" dur="2000" fill="hold"/>
                                        <p:tgtEl>
                                          <p:spTgt spid="3"/>
                                        </p:tgtEl>
                                        <p:attrNameLst>
                                          <p:attrName>ppt_y</p:attrName>
                                        </p:attrNameLst>
                                      </p:cBhvr>
                                      <p:tavLst>
                                        <p:tav tm="0" fmla="#ppt_y+(sin(-2*pi*(1-$))*-#ppt_x+cos(-2*pi*(1-$))*(1-#ppt_y))*(1-$)">
                                          <p:val>
                                            <p:fltVal val="0"/>
                                          </p:val>
                                        </p:tav>
                                        <p:tav tm="100000">
                                          <p:val>
                                            <p:fltVal val="1"/>
                                          </p:val>
                                        </p:tav>
                                      </p:tavLst>
                                    </p:anim>
                                  </p:childTnLst>
                                </p:cTn>
                              </p:par>
                              <p:par>
                                <p:cTn id="16" presetID="15"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2000" fill="hold"/>
                                        <p:tgtEl>
                                          <p:spTgt spid="4"/>
                                        </p:tgtEl>
                                        <p:attrNameLst>
                                          <p:attrName>ppt_w</p:attrName>
                                        </p:attrNameLst>
                                      </p:cBhvr>
                                      <p:tavLst>
                                        <p:tav tm="0">
                                          <p:val>
                                            <p:fltVal val="0"/>
                                          </p:val>
                                        </p:tav>
                                        <p:tav tm="100000">
                                          <p:val>
                                            <p:strVal val="#ppt_w"/>
                                          </p:val>
                                        </p:tav>
                                      </p:tavLst>
                                    </p:anim>
                                    <p:anim calcmode="lin" valueType="num">
                                      <p:cBhvr>
                                        <p:cTn id="19" dur="2000" fill="hold"/>
                                        <p:tgtEl>
                                          <p:spTgt spid="4"/>
                                        </p:tgtEl>
                                        <p:attrNameLst>
                                          <p:attrName>ppt_h</p:attrName>
                                        </p:attrNameLst>
                                      </p:cBhvr>
                                      <p:tavLst>
                                        <p:tav tm="0">
                                          <p:val>
                                            <p:fltVal val="0"/>
                                          </p:val>
                                        </p:tav>
                                        <p:tav tm="100000">
                                          <p:val>
                                            <p:strVal val="#ppt_h"/>
                                          </p:val>
                                        </p:tav>
                                      </p:tavLst>
                                    </p:anim>
                                    <p:anim calcmode="lin" valueType="num">
                                      <p:cBhvr>
                                        <p:cTn id="20" dur="2000" fill="hold"/>
                                        <p:tgtEl>
                                          <p:spTgt spid="4"/>
                                        </p:tgtEl>
                                        <p:attrNameLst>
                                          <p:attrName>ppt_x</p:attrName>
                                        </p:attrNameLst>
                                      </p:cBhvr>
                                      <p:tavLst>
                                        <p:tav tm="0" fmla="#ppt_x+(cos(-2*pi*(1-$))*-#ppt_x-sin(-2*pi*(1-$))*(1-#ppt_y))*(1-$)">
                                          <p:val>
                                            <p:fltVal val="0"/>
                                          </p:val>
                                        </p:tav>
                                        <p:tav tm="100000">
                                          <p:val>
                                            <p:fltVal val="1"/>
                                          </p:val>
                                        </p:tav>
                                      </p:tavLst>
                                    </p:anim>
                                    <p:anim calcmode="lin" valueType="num">
                                      <p:cBhvr>
                                        <p:cTn id="21" dur="2000" fill="hold"/>
                                        <p:tgtEl>
                                          <p:spTgt spid="4"/>
                                        </p:tgtEl>
                                        <p:attrNameLst>
                                          <p:attrName>ppt_y</p:attrName>
                                        </p:attrNameLst>
                                      </p:cBhvr>
                                      <p:tavLst>
                                        <p:tav tm="0" fmla="#ppt_y+(sin(-2*pi*(1-$))*-#ppt_x+cos(-2*pi*(1-$))*(1-#ppt_y))*(1-$)">
                                          <p:val>
                                            <p:fltVal val="0"/>
                                          </p:val>
                                        </p:tav>
                                        <p:tav tm="100000">
                                          <p:val>
                                            <p:fltVal val="1"/>
                                          </p:val>
                                        </p:tav>
                                      </p:tavLst>
                                    </p:anim>
                                  </p:childTnLst>
                                </p:cTn>
                              </p:par>
                              <p:par>
                                <p:cTn id="22" presetID="53" presetClass="entr" presetSubtype="16"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1000" fill="hold"/>
                                        <p:tgtEl>
                                          <p:spTgt spid="5"/>
                                        </p:tgtEl>
                                        <p:attrNameLst>
                                          <p:attrName>ppt_w</p:attrName>
                                        </p:attrNameLst>
                                      </p:cBhvr>
                                      <p:tavLst>
                                        <p:tav tm="0">
                                          <p:val>
                                            <p:fltVal val="0"/>
                                          </p:val>
                                        </p:tav>
                                        <p:tav tm="100000">
                                          <p:val>
                                            <p:strVal val="#ppt_w"/>
                                          </p:val>
                                        </p:tav>
                                      </p:tavLst>
                                    </p:anim>
                                    <p:anim calcmode="lin" valueType="num">
                                      <p:cBhvr>
                                        <p:cTn id="25" dur="1000" fill="hold"/>
                                        <p:tgtEl>
                                          <p:spTgt spid="5"/>
                                        </p:tgtEl>
                                        <p:attrNameLst>
                                          <p:attrName>ppt_h</p:attrName>
                                        </p:attrNameLst>
                                      </p:cBhvr>
                                      <p:tavLst>
                                        <p:tav tm="0">
                                          <p:val>
                                            <p:fltVal val="0"/>
                                          </p:val>
                                        </p:tav>
                                        <p:tav tm="100000">
                                          <p:val>
                                            <p:strVal val="#ppt_h"/>
                                          </p:val>
                                        </p:tav>
                                      </p:tavLst>
                                    </p:anim>
                                    <p:animEffect transition="in" filter="fade">
                                      <p:cBhvr>
                                        <p:cTn id="26" dur="1000"/>
                                        <p:tgtEl>
                                          <p:spTgt spid="5"/>
                                        </p:tgtEl>
                                      </p:cBhvr>
                                    </p:animEffect>
                                  </p:childTnLst>
                                </p:cTn>
                              </p:par>
                              <p:par>
                                <p:cTn id="27" presetID="42"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26205" y="332105"/>
            <a:ext cx="3844290" cy="829945"/>
          </a:xfrm>
          <a:prstGeom prst="rect">
            <a:avLst/>
          </a:prstGeom>
          <a:noFill/>
          <a:ln>
            <a:noFill/>
          </a:ln>
        </p:spPr>
        <p:txBody>
          <a:bodyPr wrap="none" rtlCol="0" anchor="t">
            <a:spAutoFit/>
          </a:bodyPr>
          <a:lstStyle/>
          <a:p>
            <a:pPr algn="ctr"/>
            <a:r>
              <a:rPr lang="zh-CN" altLang="en-US" sz="4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中宋" panose="02010600040101010101" charset="-122"/>
                <a:ea typeface="华文中宋" panose="02010600040101010101" charset="-122"/>
              </a:rPr>
              <a:t>新中国的成立</a:t>
            </a:r>
          </a:p>
        </p:txBody>
      </p:sp>
      <p:sp>
        <p:nvSpPr>
          <p:cNvPr id="2" name="文本框 1"/>
          <p:cNvSpPr txBox="1"/>
          <p:nvPr/>
        </p:nvSpPr>
        <p:spPr>
          <a:xfrm>
            <a:off x="1630680" y="1609725"/>
            <a:ext cx="8435340" cy="4928400"/>
          </a:xfrm>
          <a:prstGeom prst="rect">
            <a:avLst/>
          </a:prstGeom>
          <a:noFill/>
        </p:spPr>
        <p:txBody>
          <a:bodyPr wrap="square" rtlCol="0">
            <a:spAutoFit/>
          </a:bodyPr>
          <a:lstStyle/>
          <a:p>
            <a:r>
              <a:rPr lang="zh-CN" altLang="en-US" sz="2000" dirty="0">
                <a:latin typeface="华文中宋" panose="02010600040101010101" charset="-122"/>
                <a:ea typeface="华文中宋" panose="02010600040101010101" charset="-122"/>
              </a:rPr>
              <a:t>与知识分子的关系：</a:t>
            </a:r>
          </a:p>
          <a:p>
            <a:pPr indent="457200" fontAlgn="auto">
              <a:lnSpc>
                <a:spcPct val="150000"/>
              </a:lnSpc>
            </a:pPr>
            <a:r>
              <a:rPr lang="zh-CN" altLang="en-US" dirty="0"/>
              <a:t>建国初期，党对知识分子执行</a:t>
            </a:r>
            <a:r>
              <a:rPr lang="zh-CN" altLang="en-US" dirty="0">
                <a:solidFill>
                  <a:srgbClr val="FF0000"/>
                </a:solidFill>
              </a:rPr>
              <a:t>“团结、教育、改造”</a:t>
            </a:r>
            <a:r>
              <a:rPr lang="zh-CN" altLang="en-US" dirty="0"/>
              <a:t>的方针，极大地激发了他们建设国家的热情。</a:t>
            </a:r>
            <a:endParaRPr lang="en-US" altLang="zh-CN" dirty="0"/>
          </a:p>
          <a:p>
            <a:pPr indent="457200" fontAlgn="auto">
              <a:lnSpc>
                <a:spcPct val="150000"/>
              </a:lnSpc>
            </a:pPr>
            <a:r>
              <a:rPr lang="zh-CN" altLang="en-US" dirty="0"/>
              <a:t>党和政府对知识分子的地位高度重视，并对知识分子的阶级属性做出了明确规定。在对知识分子教育方面，党和政府主要采取吸收知识分子参加各种各样的政治大学，革命大学和政治训练班、学习班等方法。学习的内容主要是辩证唯物主义和历史唯物主义基本原理、社会发展简史以及中国共产党的主要政策等。这种理论学习和政策学习相结合的方法使知识分子加深了对共产党的认识，慢慢抛弃了资产阶级或小资产阶级的思想与作风。</a:t>
            </a:r>
          </a:p>
          <a:p>
            <a:pPr indent="457200" fontAlgn="auto">
              <a:lnSpc>
                <a:spcPct val="150000"/>
              </a:lnSpc>
            </a:pPr>
            <a:r>
              <a:rPr lang="zh-CN" altLang="en-US" dirty="0"/>
              <a:t>积极号召知识分子展开自我改造行动，党中央要求知识界的思想改造运动与“三反”运动相结合，知识分子在“三反”运动中接受教育，分清无产阶级和资产阶级思想。</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circle(in)">
                                      <p:cBhvr>
                                        <p:cTn id="10"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screen">
            <a:extLst>
              <a:ext uri="{BEBA8EAE-BF5A-486C-A8C5-ECC9F3942E4B}">
                <a14:imgProps xmlns:a14="http://schemas.microsoft.com/office/drawing/2010/main">
                  <a14:imgLayer r:embed="rId4">
                    <a14:imgEffect>
                      <a14:saturation sat="66000"/>
                    </a14:imgEffect>
                  </a14:imgLayer>
                </a14:imgProps>
              </a:ext>
            </a:extLst>
          </a:blip>
          <a:srcRect/>
          <a:stretch>
            <a:fillRect/>
          </a:stretch>
        </p:blipFill>
        <p:spPr>
          <a:xfrm>
            <a:off x="0" y="4800600"/>
            <a:ext cx="12222480" cy="2057400"/>
          </a:xfrm>
          <a:prstGeom prst="rect">
            <a:avLst/>
          </a:prstGeom>
        </p:spPr>
      </p:pic>
      <p:pic>
        <p:nvPicPr>
          <p:cNvPr id="3" name="图片 2"/>
          <p:cNvPicPr>
            <a:picLocks noChangeAspect="1"/>
          </p:cNvPicPr>
          <p:nvPr/>
        </p:nvPicPr>
        <p:blipFill>
          <a:blip r:embed="rId5" cstate="screen"/>
          <a:stretch>
            <a:fillRect/>
          </a:stretch>
        </p:blipFill>
        <p:spPr>
          <a:xfrm>
            <a:off x="4216844" y="2042489"/>
            <a:ext cx="1738908" cy="2044700"/>
          </a:xfrm>
          <a:prstGeom prst="rect">
            <a:avLst/>
          </a:prstGeom>
        </p:spPr>
      </p:pic>
      <p:pic>
        <p:nvPicPr>
          <p:cNvPr id="4" name="图片 3"/>
          <p:cNvPicPr>
            <a:picLocks noChangeAspect="1"/>
          </p:cNvPicPr>
          <p:nvPr/>
        </p:nvPicPr>
        <p:blipFill>
          <a:blip r:embed="rId6"/>
          <a:stretch>
            <a:fillRect/>
          </a:stretch>
        </p:blipFill>
        <p:spPr>
          <a:xfrm>
            <a:off x="5509347" y="2203779"/>
            <a:ext cx="2586229" cy="2177541"/>
          </a:xfrm>
          <a:prstGeom prst="rect">
            <a:avLst/>
          </a:prstGeom>
        </p:spPr>
      </p:pic>
      <p:sp>
        <p:nvSpPr>
          <p:cNvPr id="5" name="文本框 4"/>
          <p:cNvSpPr txBox="1"/>
          <p:nvPr/>
        </p:nvSpPr>
        <p:spPr>
          <a:xfrm>
            <a:off x="5131776" y="2270713"/>
            <a:ext cx="1659890" cy="1310640"/>
          </a:xfrm>
          <a:prstGeom prst="rect">
            <a:avLst/>
          </a:prstGeom>
          <a:noFill/>
        </p:spPr>
        <p:txBody>
          <a:bodyPr vert="eaVert" wrap="none" rtlCol="0">
            <a:spAutoFit/>
          </a:bodyPr>
          <a:lstStyle/>
          <a:p>
            <a:r>
              <a:rPr lang="zh-CN" altLang="en-US" sz="9600" dirty="0">
                <a:solidFill>
                  <a:srgbClr val="77384B"/>
                </a:solidFill>
                <a:latin typeface="华文新魏" panose="02010800040101010101" charset="-122"/>
                <a:ea typeface="华文新魏" panose="02010800040101010101" charset="-122"/>
              </a:rPr>
              <a:t>伍</a:t>
            </a:r>
          </a:p>
        </p:txBody>
      </p:sp>
      <p:sp>
        <p:nvSpPr>
          <p:cNvPr id="8" name="文本框 7"/>
          <p:cNvSpPr txBox="1"/>
          <p:nvPr/>
        </p:nvSpPr>
        <p:spPr>
          <a:xfrm>
            <a:off x="4462780" y="657225"/>
            <a:ext cx="3296920" cy="368300"/>
          </a:xfrm>
          <a:prstGeom prst="rect">
            <a:avLst/>
          </a:prstGeom>
          <a:noFill/>
        </p:spPr>
        <p:txBody>
          <a:bodyPr wrap="square" rtlCol="0">
            <a:spAutoFit/>
          </a:bodyPr>
          <a:lstStyle/>
          <a:p>
            <a:r>
              <a:rPr lang="zh-CN" altLang="en-US">
                <a:latin typeface="华文新魏" panose="02010800040101010101" charset="-122"/>
                <a:ea typeface="华文新魏" panose="02010800040101010101" charset="-122"/>
                <a:cs typeface="华文新魏" panose="02010800040101010101" charset="-122"/>
              </a:rPr>
              <a:t>新中国成立之后（</a:t>
            </a:r>
            <a:r>
              <a:rPr lang="en-US" altLang="zh-CN">
                <a:latin typeface="华文新魏" panose="02010800040101010101" charset="-122"/>
                <a:ea typeface="华文新魏" panose="02010800040101010101" charset="-122"/>
                <a:cs typeface="华文新魏" panose="02010800040101010101" charset="-122"/>
              </a:rPr>
              <a:t>1949~2020</a:t>
            </a:r>
            <a:r>
              <a:rPr lang="zh-CN" altLang="en-US">
                <a:latin typeface="华文新魏" panose="02010800040101010101" charset="-122"/>
                <a:ea typeface="华文新魏" panose="02010800040101010101" charset="-122"/>
                <a:cs typeface="华文新魏" panose="02010800040101010101" charset="-122"/>
              </a:rPr>
              <a:t>）</a:t>
            </a:r>
          </a:p>
        </p:txBody>
      </p:sp>
      <p:sp>
        <p:nvSpPr>
          <p:cNvPr id="7" name="文本框 6"/>
          <p:cNvSpPr txBox="1"/>
          <p:nvPr/>
        </p:nvSpPr>
        <p:spPr>
          <a:xfrm>
            <a:off x="5288483" y="4315413"/>
            <a:ext cx="1645513" cy="400110"/>
          </a:xfrm>
          <a:prstGeom prst="rect">
            <a:avLst/>
          </a:prstGeom>
          <a:noFill/>
        </p:spPr>
        <p:txBody>
          <a:bodyPr wrap="square" rtlCol="0">
            <a:spAutoFit/>
          </a:bodyPr>
          <a:lstStyle/>
          <a:p>
            <a:r>
              <a:rPr lang="zh-CN" altLang="en-US" sz="2000" dirty="0">
                <a:latin typeface="华文新魏" panose="02010800040101010101" charset="-122"/>
                <a:ea typeface="华文新魏" panose="02010800040101010101" charset="-122"/>
              </a:rPr>
              <a:t>文化大革命</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15"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2000" fill="hold"/>
                                        <p:tgtEl>
                                          <p:spTgt spid="3"/>
                                        </p:tgtEl>
                                        <p:attrNameLst>
                                          <p:attrName>ppt_w</p:attrName>
                                        </p:attrNameLst>
                                      </p:cBhvr>
                                      <p:tavLst>
                                        <p:tav tm="0">
                                          <p:val>
                                            <p:fltVal val="0"/>
                                          </p:val>
                                        </p:tav>
                                        <p:tav tm="100000">
                                          <p:val>
                                            <p:strVal val="#ppt_w"/>
                                          </p:val>
                                        </p:tav>
                                      </p:tavLst>
                                    </p:anim>
                                    <p:anim calcmode="lin" valueType="num">
                                      <p:cBhvr>
                                        <p:cTn id="13" dur="2000" fill="hold"/>
                                        <p:tgtEl>
                                          <p:spTgt spid="3"/>
                                        </p:tgtEl>
                                        <p:attrNameLst>
                                          <p:attrName>ppt_h</p:attrName>
                                        </p:attrNameLst>
                                      </p:cBhvr>
                                      <p:tavLst>
                                        <p:tav tm="0">
                                          <p:val>
                                            <p:fltVal val="0"/>
                                          </p:val>
                                        </p:tav>
                                        <p:tav tm="100000">
                                          <p:val>
                                            <p:strVal val="#ppt_h"/>
                                          </p:val>
                                        </p:tav>
                                      </p:tavLst>
                                    </p:anim>
                                    <p:anim calcmode="lin" valueType="num">
                                      <p:cBhvr>
                                        <p:cTn id="14" dur="2000" fill="hold"/>
                                        <p:tgtEl>
                                          <p:spTgt spid="3"/>
                                        </p:tgtEl>
                                        <p:attrNameLst>
                                          <p:attrName>ppt_x</p:attrName>
                                        </p:attrNameLst>
                                      </p:cBhvr>
                                      <p:tavLst>
                                        <p:tav tm="0" fmla="#ppt_x+(cos(-2*pi*(1-$))*-#ppt_x-sin(-2*pi*(1-$))*(1-#ppt_y))*(1-$)">
                                          <p:val>
                                            <p:fltVal val="0"/>
                                          </p:val>
                                        </p:tav>
                                        <p:tav tm="100000">
                                          <p:val>
                                            <p:fltVal val="1"/>
                                          </p:val>
                                        </p:tav>
                                      </p:tavLst>
                                    </p:anim>
                                    <p:anim calcmode="lin" valueType="num">
                                      <p:cBhvr>
                                        <p:cTn id="15" dur="2000" fill="hold"/>
                                        <p:tgtEl>
                                          <p:spTgt spid="3"/>
                                        </p:tgtEl>
                                        <p:attrNameLst>
                                          <p:attrName>ppt_y</p:attrName>
                                        </p:attrNameLst>
                                      </p:cBhvr>
                                      <p:tavLst>
                                        <p:tav tm="0" fmla="#ppt_y+(sin(-2*pi*(1-$))*-#ppt_x+cos(-2*pi*(1-$))*(1-#ppt_y))*(1-$)">
                                          <p:val>
                                            <p:fltVal val="0"/>
                                          </p:val>
                                        </p:tav>
                                        <p:tav tm="100000">
                                          <p:val>
                                            <p:fltVal val="1"/>
                                          </p:val>
                                        </p:tav>
                                      </p:tavLst>
                                    </p:anim>
                                  </p:childTnLst>
                                </p:cTn>
                              </p:par>
                              <p:par>
                                <p:cTn id="16" presetID="15"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2000" fill="hold"/>
                                        <p:tgtEl>
                                          <p:spTgt spid="4"/>
                                        </p:tgtEl>
                                        <p:attrNameLst>
                                          <p:attrName>ppt_w</p:attrName>
                                        </p:attrNameLst>
                                      </p:cBhvr>
                                      <p:tavLst>
                                        <p:tav tm="0">
                                          <p:val>
                                            <p:fltVal val="0"/>
                                          </p:val>
                                        </p:tav>
                                        <p:tav tm="100000">
                                          <p:val>
                                            <p:strVal val="#ppt_w"/>
                                          </p:val>
                                        </p:tav>
                                      </p:tavLst>
                                    </p:anim>
                                    <p:anim calcmode="lin" valueType="num">
                                      <p:cBhvr>
                                        <p:cTn id="19" dur="2000" fill="hold"/>
                                        <p:tgtEl>
                                          <p:spTgt spid="4"/>
                                        </p:tgtEl>
                                        <p:attrNameLst>
                                          <p:attrName>ppt_h</p:attrName>
                                        </p:attrNameLst>
                                      </p:cBhvr>
                                      <p:tavLst>
                                        <p:tav tm="0">
                                          <p:val>
                                            <p:fltVal val="0"/>
                                          </p:val>
                                        </p:tav>
                                        <p:tav tm="100000">
                                          <p:val>
                                            <p:strVal val="#ppt_h"/>
                                          </p:val>
                                        </p:tav>
                                      </p:tavLst>
                                    </p:anim>
                                    <p:anim calcmode="lin" valueType="num">
                                      <p:cBhvr>
                                        <p:cTn id="20" dur="2000" fill="hold"/>
                                        <p:tgtEl>
                                          <p:spTgt spid="4"/>
                                        </p:tgtEl>
                                        <p:attrNameLst>
                                          <p:attrName>ppt_x</p:attrName>
                                        </p:attrNameLst>
                                      </p:cBhvr>
                                      <p:tavLst>
                                        <p:tav tm="0" fmla="#ppt_x+(cos(-2*pi*(1-$))*-#ppt_x-sin(-2*pi*(1-$))*(1-#ppt_y))*(1-$)">
                                          <p:val>
                                            <p:fltVal val="0"/>
                                          </p:val>
                                        </p:tav>
                                        <p:tav tm="100000">
                                          <p:val>
                                            <p:fltVal val="1"/>
                                          </p:val>
                                        </p:tav>
                                      </p:tavLst>
                                    </p:anim>
                                    <p:anim calcmode="lin" valueType="num">
                                      <p:cBhvr>
                                        <p:cTn id="21" dur="2000" fill="hold"/>
                                        <p:tgtEl>
                                          <p:spTgt spid="4"/>
                                        </p:tgtEl>
                                        <p:attrNameLst>
                                          <p:attrName>ppt_y</p:attrName>
                                        </p:attrNameLst>
                                      </p:cBhvr>
                                      <p:tavLst>
                                        <p:tav tm="0" fmla="#ppt_y+(sin(-2*pi*(1-$))*-#ppt_x+cos(-2*pi*(1-$))*(1-#ppt_y))*(1-$)">
                                          <p:val>
                                            <p:fltVal val="0"/>
                                          </p:val>
                                        </p:tav>
                                        <p:tav tm="100000">
                                          <p:val>
                                            <p:fltVal val="1"/>
                                          </p:val>
                                        </p:tav>
                                      </p:tavLst>
                                    </p:anim>
                                  </p:childTnLst>
                                </p:cTn>
                              </p:par>
                              <p:par>
                                <p:cTn id="22" presetID="53" presetClass="entr" presetSubtype="16"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1000" fill="hold"/>
                                        <p:tgtEl>
                                          <p:spTgt spid="5"/>
                                        </p:tgtEl>
                                        <p:attrNameLst>
                                          <p:attrName>ppt_w</p:attrName>
                                        </p:attrNameLst>
                                      </p:cBhvr>
                                      <p:tavLst>
                                        <p:tav tm="0">
                                          <p:val>
                                            <p:fltVal val="0"/>
                                          </p:val>
                                        </p:tav>
                                        <p:tav tm="100000">
                                          <p:val>
                                            <p:strVal val="#ppt_w"/>
                                          </p:val>
                                        </p:tav>
                                      </p:tavLst>
                                    </p:anim>
                                    <p:anim calcmode="lin" valueType="num">
                                      <p:cBhvr>
                                        <p:cTn id="25" dur="1000" fill="hold"/>
                                        <p:tgtEl>
                                          <p:spTgt spid="5"/>
                                        </p:tgtEl>
                                        <p:attrNameLst>
                                          <p:attrName>ppt_h</p:attrName>
                                        </p:attrNameLst>
                                      </p:cBhvr>
                                      <p:tavLst>
                                        <p:tav tm="0">
                                          <p:val>
                                            <p:fltVal val="0"/>
                                          </p:val>
                                        </p:tav>
                                        <p:tav tm="100000">
                                          <p:val>
                                            <p:strVal val="#ppt_h"/>
                                          </p:val>
                                        </p:tav>
                                      </p:tavLst>
                                    </p:anim>
                                    <p:animEffect transition="in" filter="fade">
                                      <p:cBhvr>
                                        <p:cTn id="26" dur="1000"/>
                                        <p:tgtEl>
                                          <p:spTgt spid="5"/>
                                        </p:tgtEl>
                                      </p:cBhvr>
                                    </p:animEffect>
                                  </p:childTnLst>
                                </p:cTn>
                              </p:par>
                              <p:par>
                                <p:cTn id="27" presetID="42"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231323" y="332105"/>
            <a:ext cx="3234055" cy="829945"/>
          </a:xfrm>
          <a:prstGeom prst="rect">
            <a:avLst/>
          </a:prstGeom>
          <a:noFill/>
          <a:ln>
            <a:noFill/>
          </a:ln>
        </p:spPr>
        <p:txBody>
          <a:bodyPr wrap="none" rtlCol="0" anchor="t">
            <a:spAutoFit/>
          </a:bodyPr>
          <a:lstStyle/>
          <a:p>
            <a:pPr algn="ctr"/>
            <a:r>
              <a:rPr lang="zh-CN" altLang="en-US" sz="4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中宋" panose="02010600040101010101" charset="-122"/>
                <a:ea typeface="华文中宋" panose="02010600040101010101" charset="-122"/>
              </a:rPr>
              <a:t>文化大革命</a:t>
            </a:r>
          </a:p>
        </p:txBody>
      </p:sp>
      <p:sp>
        <p:nvSpPr>
          <p:cNvPr id="100" name="文本框 99"/>
          <p:cNvSpPr txBox="1"/>
          <p:nvPr/>
        </p:nvSpPr>
        <p:spPr>
          <a:xfrm>
            <a:off x="989965" y="1418590"/>
            <a:ext cx="4998720" cy="3784947"/>
          </a:xfrm>
          <a:prstGeom prst="rect">
            <a:avLst/>
          </a:prstGeom>
          <a:noFill/>
          <a:ln w="9525">
            <a:noFill/>
          </a:ln>
        </p:spPr>
        <p:txBody>
          <a:bodyPr wrap="square">
            <a:spAutoFit/>
          </a:bodyPr>
          <a:lstStyle/>
          <a:p>
            <a:pPr indent="266700" fontAlgn="auto">
              <a:lnSpc>
                <a:spcPct val="150000"/>
              </a:lnSpc>
            </a:pPr>
            <a:r>
              <a:rPr lang="zh-CN" altLang="en-US" dirty="0">
                <a:latin typeface="Calibri" panose="020F0502020204030204" charset="0"/>
                <a:ea typeface="宋体" panose="02010600030101010101" pitchFamily="2" charset="-122"/>
                <a:cs typeface="Times New Roman" panose="02020603050405020304" charset="0"/>
              </a:rPr>
              <a:t>在当时，“左”的错误思想的急剧发展使全国形势急转直下，阶级斗争扩大化使得毛泽东对党内上层疑神疑鬼，加上林彪、“四人帮”推波助澜，“文革”的爆发已不可避免。</a:t>
            </a:r>
            <a:endParaRPr lang="en-US" altLang="zh-CN" dirty="0">
              <a:latin typeface="Calibri" panose="020F0502020204030204" charset="0"/>
              <a:ea typeface="宋体" panose="02010600030101010101" pitchFamily="2" charset="-122"/>
              <a:cs typeface="Times New Roman" panose="02020603050405020304" charset="0"/>
            </a:endParaRPr>
          </a:p>
          <a:p>
            <a:pPr indent="266700" fontAlgn="auto">
              <a:lnSpc>
                <a:spcPct val="150000"/>
              </a:lnSpc>
            </a:pPr>
            <a:endParaRPr lang="en-US" altLang="zh-CN" dirty="0">
              <a:latin typeface="Calibri" panose="020F0502020204030204" charset="0"/>
              <a:ea typeface="宋体" panose="02010600030101010101" pitchFamily="2" charset="-122"/>
              <a:cs typeface="Times New Roman" panose="02020603050405020304" charset="0"/>
            </a:endParaRPr>
          </a:p>
          <a:p>
            <a:pPr indent="266700" fontAlgn="auto">
              <a:lnSpc>
                <a:spcPct val="150000"/>
              </a:lnSpc>
            </a:pPr>
            <a:r>
              <a:rPr lang="zh-CN" altLang="en-US" dirty="0">
                <a:latin typeface="Calibri" panose="020F0502020204030204" charset="0"/>
                <a:ea typeface="宋体" panose="02010600030101010101" pitchFamily="2" charset="-122"/>
                <a:cs typeface="Times New Roman" panose="02020603050405020304" charset="0"/>
              </a:rPr>
              <a:t>“五</a:t>
            </a:r>
            <a:r>
              <a:rPr lang="en-US" altLang="zh-CN" dirty="0">
                <a:latin typeface="Calibri" panose="020F0502020204030204" charset="0"/>
                <a:ea typeface="宋体" panose="02010600030101010101" pitchFamily="2" charset="-122"/>
                <a:cs typeface="Times New Roman" panose="02020603050405020304" charset="0"/>
              </a:rPr>
              <a:t>·</a:t>
            </a:r>
            <a:r>
              <a:rPr lang="zh-CN" altLang="en-US" dirty="0">
                <a:latin typeface="Calibri" panose="020F0502020204030204" charset="0"/>
                <a:ea typeface="宋体" panose="02010600030101010101" pitchFamily="2" charset="-122"/>
                <a:cs typeface="Times New Roman" panose="02020603050405020304" charset="0"/>
              </a:rPr>
              <a:t>一六通知”反映了毛泽东关于“文化大革命”的主要观点，从中可以看出，“文革”一开始就把矛头对准了教、科、文领域的党政干部和专家学者。</a:t>
            </a:r>
            <a:endParaRPr lang="zh-CN" altLang="en-US" dirty="0"/>
          </a:p>
        </p:txBody>
      </p:sp>
      <p:pic>
        <p:nvPicPr>
          <p:cNvPr id="2" name="图片 1" descr="文化大革命"/>
          <p:cNvPicPr>
            <a:picLocks noChangeAspect="1"/>
          </p:cNvPicPr>
          <p:nvPr/>
        </p:nvPicPr>
        <p:blipFill>
          <a:blip r:embed="rId2"/>
          <a:stretch>
            <a:fillRect/>
          </a:stretch>
        </p:blipFill>
        <p:spPr>
          <a:xfrm>
            <a:off x="6196330" y="2126615"/>
            <a:ext cx="5663565" cy="344932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00"/>
                                        </p:tgtEl>
                                        <p:attrNameLst>
                                          <p:attrName>style.visibility</p:attrName>
                                        </p:attrNameLst>
                                      </p:cBhvr>
                                      <p:to>
                                        <p:strVal val="visible"/>
                                      </p:to>
                                    </p:set>
                                    <p:animEffect transition="in" filter="circle(in)">
                                      <p:cBhvr>
                                        <p:cTn id="10" dur="2000"/>
                                        <p:tgtEl>
                                          <p:spTgt spid="100"/>
                                        </p:tgtEl>
                                      </p:cBhvr>
                                    </p:animEffect>
                                  </p:childTnLst>
                                </p:cTn>
                              </p:par>
                              <p:par>
                                <p:cTn id="11" presetID="6" presetClass="entr" presetSubtype="16"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ircle(in)">
                                      <p:cBhvr>
                                        <p:cTn id="13"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710690" y="1406525"/>
            <a:ext cx="8770620" cy="3447098"/>
          </a:xfrm>
          <a:prstGeom prst="rect">
            <a:avLst/>
          </a:prstGeom>
          <a:noFill/>
          <a:ln w="9525">
            <a:noFill/>
          </a:ln>
        </p:spPr>
        <p:txBody>
          <a:bodyPr wrap="square">
            <a:spAutoFit/>
          </a:bodyPr>
          <a:lstStyle/>
          <a:p>
            <a:pPr indent="0"/>
            <a:r>
              <a:rPr lang="zh-CN" sz="2000" b="1" dirty="0">
                <a:ea typeface="宋体" panose="02010600030101010101" pitchFamily="2" charset="-122"/>
              </a:rPr>
              <a:t>对知识分子的影响：</a:t>
            </a:r>
            <a:endParaRPr lang="zh-CN" altLang="en-US" sz="2000" b="1" dirty="0">
              <a:ea typeface="宋体" panose="02010600030101010101" pitchFamily="2" charset="-122"/>
            </a:endParaRPr>
          </a:p>
          <a:p>
            <a:pPr indent="457200" fontAlgn="auto"/>
            <a:endParaRPr lang="zh-CN" altLang="en-US" b="0" dirty="0">
              <a:solidFill>
                <a:srgbClr val="000000"/>
              </a:solidFill>
              <a:ea typeface="宋体" panose="02010600030101010101" pitchFamily="2" charset="-122"/>
            </a:endParaRPr>
          </a:p>
          <a:p>
            <a:pPr indent="457200" fontAlgn="auto"/>
            <a:r>
              <a:rPr lang="zh-CN" b="0" dirty="0">
                <a:solidFill>
                  <a:srgbClr val="000000"/>
                </a:solidFill>
                <a:ea typeface="宋体" panose="02010600030101010101" pitchFamily="2" charset="-122"/>
              </a:rPr>
              <a:t>    </a:t>
            </a:r>
            <a:r>
              <a:rPr lang="zh-CN" b="0" dirty="0">
                <a:solidFill>
                  <a:srgbClr val="000000"/>
                </a:solidFill>
                <a:latin typeface="华文中宋" panose="02010600040101010101" charset="-122"/>
                <a:ea typeface="华文中宋" panose="02010600040101010101" charset="-122"/>
                <a:cs typeface="华文中宋" panose="02010600040101010101" charset="-122"/>
              </a:rPr>
              <a:t>“文化大革命”期间，由于林彪、“四人帮”的破坏，党的知识分子政策遭到严重践踏，广大知识分子受到打击和压制。红卫兵运动兴起后，不仅党、政、军各级领导干部，而且各界爱国民主人士和广大知识分子，大都受到恣意的侮辱、打骂、抄家、揪斗，违法乱纪事件层出不穷，惊世骇俗。</a:t>
            </a:r>
            <a:endParaRPr lang="en-US" b="0" dirty="0">
              <a:solidFill>
                <a:srgbClr val="000000"/>
              </a:solidFill>
              <a:latin typeface="华文中宋" panose="02010600040101010101" charset="-122"/>
              <a:ea typeface="华文中宋" panose="02010600040101010101" charset="-122"/>
              <a:cs typeface="华文中宋" panose="02010600040101010101" charset="-122"/>
            </a:endParaRPr>
          </a:p>
          <a:p>
            <a:pPr indent="457200" fontAlgn="auto"/>
            <a:endParaRPr lang="en-US" altLang="zh-CN" dirty="0">
              <a:solidFill>
                <a:srgbClr val="000000"/>
              </a:solidFill>
              <a:latin typeface="华文中宋" panose="02010600040101010101" charset="-122"/>
              <a:ea typeface="华文中宋" panose="02010600040101010101" charset="-122"/>
              <a:cs typeface="华文中宋" panose="02010600040101010101" charset="-122"/>
            </a:endParaRPr>
          </a:p>
          <a:p>
            <a:pPr indent="457200" fontAlgn="auto"/>
            <a:r>
              <a:rPr lang="en-US" altLang="zh-CN" dirty="0">
                <a:solidFill>
                  <a:srgbClr val="000000"/>
                </a:solidFill>
                <a:latin typeface="华文中宋" panose="02010600040101010101" charset="-122"/>
                <a:ea typeface="华文中宋" panose="02010600040101010101" charset="-122"/>
                <a:cs typeface="华文中宋" panose="02010600040101010101" charset="-122"/>
              </a:rPr>
              <a:t>    </a:t>
            </a:r>
            <a:r>
              <a:rPr lang="zh-CN" altLang="en-US" dirty="0">
                <a:solidFill>
                  <a:srgbClr val="000000"/>
                </a:solidFill>
                <a:latin typeface="华文中宋" panose="02010600040101010101" charset="-122"/>
                <a:ea typeface="华文中宋" panose="02010600040101010101" charset="-122"/>
                <a:cs typeface="华文中宋" panose="02010600040101010101" charset="-122"/>
              </a:rPr>
              <a:t>在“文化大革命”的十年内乱中，知识界首当其冲。</a:t>
            </a:r>
            <a:r>
              <a:rPr lang="en-US" altLang="zh-CN" dirty="0">
                <a:solidFill>
                  <a:srgbClr val="000000"/>
                </a:solidFill>
                <a:latin typeface="华文中宋" panose="02010600040101010101" charset="-122"/>
                <a:ea typeface="华文中宋" panose="02010600040101010101" charset="-122"/>
                <a:cs typeface="华文中宋" panose="02010600040101010101" charset="-122"/>
              </a:rPr>
              <a:t>1971</a:t>
            </a:r>
            <a:r>
              <a:rPr lang="zh-CN" altLang="en-US" dirty="0">
                <a:solidFill>
                  <a:srgbClr val="000000"/>
                </a:solidFill>
                <a:latin typeface="华文中宋" panose="02010600040101010101" charset="-122"/>
                <a:ea typeface="华文中宋" panose="02010600040101010101" charset="-122"/>
                <a:cs typeface="华文中宋" panose="02010600040101010101" charset="-122"/>
              </a:rPr>
              <a:t>年</a:t>
            </a:r>
            <a:r>
              <a:rPr lang="en-US" altLang="zh-CN" dirty="0">
                <a:solidFill>
                  <a:srgbClr val="000000"/>
                </a:solidFill>
                <a:latin typeface="华文中宋" panose="02010600040101010101" charset="-122"/>
                <a:ea typeface="华文中宋" panose="02010600040101010101" charset="-122"/>
                <a:cs typeface="华文中宋" panose="02010600040101010101" charset="-122"/>
              </a:rPr>
              <a:t>《</a:t>
            </a:r>
            <a:r>
              <a:rPr lang="zh-CN" altLang="en-US" dirty="0">
                <a:solidFill>
                  <a:srgbClr val="000000"/>
                </a:solidFill>
                <a:latin typeface="华文中宋" panose="02010600040101010101" charset="-122"/>
                <a:ea typeface="华文中宋" panose="02010600040101010101" charset="-122"/>
                <a:cs typeface="华文中宋" panose="02010600040101010101" charset="-122"/>
              </a:rPr>
              <a:t>全国教育工作会议纪要</a:t>
            </a:r>
            <a:r>
              <a:rPr lang="en-US" altLang="zh-CN" dirty="0">
                <a:solidFill>
                  <a:srgbClr val="000000"/>
                </a:solidFill>
                <a:latin typeface="华文中宋" panose="02010600040101010101" charset="-122"/>
                <a:ea typeface="华文中宋" panose="02010600040101010101" charset="-122"/>
                <a:cs typeface="华文中宋" panose="02010600040101010101" charset="-122"/>
              </a:rPr>
              <a:t>》</a:t>
            </a:r>
            <a:r>
              <a:rPr lang="zh-CN" altLang="en-US" dirty="0">
                <a:solidFill>
                  <a:srgbClr val="000000"/>
                </a:solidFill>
                <a:latin typeface="华文中宋" panose="02010600040101010101" charset="-122"/>
                <a:ea typeface="华文中宋" panose="02010600040101010101" charset="-122"/>
                <a:cs typeface="华文中宋" panose="02010600040101010101" charset="-122"/>
              </a:rPr>
              <a:t>作了所谓的“两个估计”，竟说建国后的十七年教育战线是“黑线专政”，我国大多数知识分子还是“资产阶级知识分子”。这“两个估计”，像两块巨石压在广大知识分子身上。大批学有成就的知识分子被诬为“反动权威”、“臭老九”，惨遭迫害，给我国社会主义事业造成了令人痛心的巨大损失。</a:t>
            </a:r>
            <a:endParaRPr lang="en-US" altLang="zh-CN" b="0" dirty="0">
              <a:solidFill>
                <a:srgbClr val="000000"/>
              </a:solidFill>
              <a:latin typeface="华文中宋" panose="02010600040101010101" charset="-122"/>
              <a:ea typeface="华文中宋" panose="02010600040101010101" charset="-122"/>
              <a:cs typeface="华文中宋" panose="02010600040101010101" charset="-122"/>
            </a:endParaRPr>
          </a:p>
        </p:txBody>
      </p:sp>
      <p:sp>
        <p:nvSpPr>
          <p:cNvPr id="3" name="矩形 2"/>
          <p:cNvSpPr/>
          <p:nvPr/>
        </p:nvSpPr>
        <p:spPr>
          <a:xfrm>
            <a:off x="4231323" y="332105"/>
            <a:ext cx="3234055" cy="829945"/>
          </a:xfrm>
          <a:prstGeom prst="rect">
            <a:avLst/>
          </a:prstGeom>
          <a:noFill/>
          <a:ln>
            <a:noFill/>
          </a:ln>
        </p:spPr>
        <p:txBody>
          <a:bodyPr wrap="none" rtlCol="0" anchor="t">
            <a:spAutoFit/>
          </a:bodyPr>
          <a:lstStyle/>
          <a:p>
            <a:pPr algn="ctr"/>
            <a:r>
              <a:rPr lang="zh-CN" altLang="en-US" sz="4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中宋" panose="02010600040101010101" charset="-122"/>
                <a:ea typeface="华文中宋" panose="02010600040101010101" charset="-122"/>
              </a:rPr>
              <a:t>文化大革命</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00"/>
                                        </p:tgtEl>
                                        <p:attrNameLst>
                                          <p:attrName>style.visibility</p:attrName>
                                        </p:attrNameLst>
                                      </p:cBhvr>
                                      <p:to>
                                        <p:strVal val="visible"/>
                                      </p:to>
                                    </p:set>
                                    <p:animEffect transition="in" filter="circle(in)">
                                      <p:cBhvr>
                                        <p:cTn id="10" dur="20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screen">
            <a:extLst>
              <a:ext uri="{BEBA8EAE-BF5A-486C-A8C5-ECC9F3942E4B}">
                <a14:imgProps xmlns:a14="http://schemas.microsoft.com/office/drawing/2010/main">
                  <a14:imgLayer r:embed="rId4">
                    <a14:imgEffect>
                      <a14:saturation sat="66000"/>
                    </a14:imgEffect>
                  </a14:imgLayer>
                </a14:imgProps>
              </a:ext>
            </a:extLst>
          </a:blip>
          <a:srcRect/>
          <a:stretch>
            <a:fillRect/>
          </a:stretch>
        </p:blipFill>
        <p:spPr>
          <a:xfrm>
            <a:off x="0" y="4800600"/>
            <a:ext cx="12222480" cy="2057400"/>
          </a:xfrm>
          <a:prstGeom prst="rect">
            <a:avLst/>
          </a:prstGeom>
        </p:spPr>
      </p:pic>
      <p:pic>
        <p:nvPicPr>
          <p:cNvPr id="3" name="图片 2"/>
          <p:cNvPicPr>
            <a:picLocks noChangeAspect="1"/>
          </p:cNvPicPr>
          <p:nvPr/>
        </p:nvPicPr>
        <p:blipFill>
          <a:blip r:embed="rId5" cstate="screen"/>
          <a:stretch>
            <a:fillRect/>
          </a:stretch>
        </p:blipFill>
        <p:spPr>
          <a:xfrm>
            <a:off x="4216844" y="2042489"/>
            <a:ext cx="1738908" cy="2044700"/>
          </a:xfrm>
          <a:prstGeom prst="rect">
            <a:avLst/>
          </a:prstGeom>
        </p:spPr>
      </p:pic>
      <p:pic>
        <p:nvPicPr>
          <p:cNvPr id="4" name="图片 3"/>
          <p:cNvPicPr>
            <a:picLocks noChangeAspect="1"/>
          </p:cNvPicPr>
          <p:nvPr/>
        </p:nvPicPr>
        <p:blipFill>
          <a:blip r:embed="rId6"/>
          <a:stretch>
            <a:fillRect/>
          </a:stretch>
        </p:blipFill>
        <p:spPr>
          <a:xfrm>
            <a:off x="5509347" y="2203779"/>
            <a:ext cx="2586229" cy="2177541"/>
          </a:xfrm>
          <a:prstGeom prst="rect">
            <a:avLst/>
          </a:prstGeom>
        </p:spPr>
      </p:pic>
      <p:sp>
        <p:nvSpPr>
          <p:cNvPr id="5" name="文本框 4"/>
          <p:cNvSpPr txBox="1"/>
          <p:nvPr/>
        </p:nvSpPr>
        <p:spPr>
          <a:xfrm>
            <a:off x="5129673" y="2270713"/>
            <a:ext cx="1661993" cy="1368323"/>
          </a:xfrm>
          <a:prstGeom prst="rect">
            <a:avLst/>
          </a:prstGeom>
          <a:noFill/>
        </p:spPr>
        <p:txBody>
          <a:bodyPr vert="eaVert" wrap="none" rtlCol="0">
            <a:spAutoFit/>
          </a:bodyPr>
          <a:lstStyle/>
          <a:p>
            <a:r>
              <a:rPr lang="zh-CN" altLang="en-US" sz="9600" dirty="0">
                <a:solidFill>
                  <a:srgbClr val="77384B"/>
                </a:solidFill>
                <a:latin typeface="华文新魏" panose="02010800040101010101" charset="-122"/>
                <a:ea typeface="华文新魏" panose="02010800040101010101" charset="-122"/>
              </a:rPr>
              <a:t>陆</a:t>
            </a:r>
          </a:p>
        </p:txBody>
      </p:sp>
      <p:sp>
        <p:nvSpPr>
          <p:cNvPr id="8" name="文本框 7"/>
          <p:cNvSpPr txBox="1"/>
          <p:nvPr/>
        </p:nvSpPr>
        <p:spPr>
          <a:xfrm>
            <a:off x="4462780" y="657225"/>
            <a:ext cx="3296920" cy="368300"/>
          </a:xfrm>
          <a:prstGeom prst="rect">
            <a:avLst/>
          </a:prstGeom>
          <a:noFill/>
        </p:spPr>
        <p:txBody>
          <a:bodyPr wrap="square" rtlCol="0">
            <a:spAutoFit/>
          </a:bodyPr>
          <a:lstStyle/>
          <a:p>
            <a:r>
              <a:rPr lang="zh-CN" altLang="en-US">
                <a:latin typeface="华文新魏" panose="02010800040101010101" charset="-122"/>
                <a:ea typeface="华文新魏" panose="02010800040101010101" charset="-122"/>
                <a:cs typeface="华文新魏" panose="02010800040101010101" charset="-122"/>
              </a:rPr>
              <a:t>新中国成立之后（</a:t>
            </a:r>
            <a:r>
              <a:rPr lang="en-US" altLang="zh-CN">
                <a:latin typeface="华文新魏" panose="02010800040101010101" charset="-122"/>
                <a:ea typeface="华文新魏" panose="02010800040101010101" charset="-122"/>
                <a:cs typeface="华文新魏" panose="02010800040101010101" charset="-122"/>
              </a:rPr>
              <a:t>1949~2020</a:t>
            </a:r>
            <a:r>
              <a:rPr lang="zh-CN" altLang="en-US">
                <a:latin typeface="华文新魏" panose="02010800040101010101" charset="-122"/>
                <a:ea typeface="华文新魏" panose="02010800040101010101" charset="-122"/>
                <a:cs typeface="华文新魏" panose="02010800040101010101" charset="-122"/>
              </a:rPr>
              <a:t>）</a:t>
            </a:r>
          </a:p>
        </p:txBody>
      </p:sp>
      <p:sp>
        <p:nvSpPr>
          <p:cNvPr id="7" name="文本框 6"/>
          <p:cNvSpPr txBox="1"/>
          <p:nvPr/>
        </p:nvSpPr>
        <p:spPr>
          <a:xfrm>
            <a:off x="5341620" y="4641850"/>
            <a:ext cx="1240790" cy="400110"/>
          </a:xfrm>
          <a:prstGeom prst="rect">
            <a:avLst/>
          </a:prstGeom>
          <a:noFill/>
        </p:spPr>
        <p:txBody>
          <a:bodyPr wrap="square" rtlCol="0">
            <a:spAutoFit/>
          </a:bodyPr>
          <a:lstStyle/>
          <a:p>
            <a:r>
              <a:rPr lang="zh-CN" altLang="en-US" sz="2000" dirty="0">
                <a:latin typeface="华文新魏" panose="02010800040101010101" charset="-122"/>
                <a:ea typeface="华文新魏" panose="02010800040101010101" charset="-122"/>
              </a:rPr>
              <a:t>恢复高考</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15"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2000" fill="hold"/>
                                        <p:tgtEl>
                                          <p:spTgt spid="3"/>
                                        </p:tgtEl>
                                        <p:attrNameLst>
                                          <p:attrName>ppt_w</p:attrName>
                                        </p:attrNameLst>
                                      </p:cBhvr>
                                      <p:tavLst>
                                        <p:tav tm="0">
                                          <p:val>
                                            <p:fltVal val="0"/>
                                          </p:val>
                                        </p:tav>
                                        <p:tav tm="100000">
                                          <p:val>
                                            <p:strVal val="#ppt_w"/>
                                          </p:val>
                                        </p:tav>
                                      </p:tavLst>
                                    </p:anim>
                                    <p:anim calcmode="lin" valueType="num">
                                      <p:cBhvr>
                                        <p:cTn id="13" dur="2000" fill="hold"/>
                                        <p:tgtEl>
                                          <p:spTgt spid="3"/>
                                        </p:tgtEl>
                                        <p:attrNameLst>
                                          <p:attrName>ppt_h</p:attrName>
                                        </p:attrNameLst>
                                      </p:cBhvr>
                                      <p:tavLst>
                                        <p:tav tm="0">
                                          <p:val>
                                            <p:fltVal val="0"/>
                                          </p:val>
                                        </p:tav>
                                        <p:tav tm="100000">
                                          <p:val>
                                            <p:strVal val="#ppt_h"/>
                                          </p:val>
                                        </p:tav>
                                      </p:tavLst>
                                    </p:anim>
                                    <p:anim calcmode="lin" valueType="num">
                                      <p:cBhvr>
                                        <p:cTn id="14" dur="2000" fill="hold"/>
                                        <p:tgtEl>
                                          <p:spTgt spid="3"/>
                                        </p:tgtEl>
                                        <p:attrNameLst>
                                          <p:attrName>ppt_x</p:attrName>
                                        </p:attrNameLst>
                                      </p:cBhvr>
                                      <p:tavLst>
                                        <p:tav tm="0" fmla="#ppt_x+(cos(-2*pi*(1-$))*-#ppt_x-sin(-2*pi*(1-$))*(1-#ppt_y))*(1-$)">
                                          <p:val>
                                            <p:fltVal val="0"/>
                                          </p:val>
                                        </p:tav>
                                        <p:tav tm="100000">
                                          <p:val>
                                            <p:fltVal val="1"/>
                                          </p:val>
                                        </p:tav>
                                      </p:tavLst>
                                    </p:anim>
                                    <p:anim calcmode="lin" valueType="num">
                                      <p:cBhvr>
                                        <p:cTn id="15" dur="2000" fill="hold"/>
                                        <p:tgtEl>
                                          <p:spTgt spid="3"/>
                                        </p:tgtEl>
                                        <p:attrNameLst>
                                          <p:attrName>ppt_y</p:attrName>
                                        </p:attrNameLst>
                                      </p:cBhvr>
                                      <p:tavLst>
                                        <p:tav tm="0" fmla="#ppt_y+(sin(-2*pi*(1-$))*-#ppt_x+cos(-2*pi*(1-$))*(1-#ppt_y))*(1-$)">
                                          <p:val>
                                            <p:fltVal val="0"/>
                                          </p:val>
                                        </p:tav>
                                        <p:tav tm="100000">
                                          <p:val>
                                            <p:fltVal val="1"/>
                                          </p:val>
                                        </p:tav>
                                      </p:tavLst>
                                    </p:anim>
                                  </p:childTnLst>
                                </p:cTn>
                              </p:par>
                              <p:par>
                                <p:cTn id="16" presetID="15"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2000" fill="hold"/>
                                        <p:tgtEl>
                                          <p:spTgt spid="4"/>
                                        </p:tgtEl>
                                        <p:attrNameLst>
                                          <p:attrName>ppt_w</p:attrName>
                                        </p:attrNameLst>
                                      </p:cBhvr>
                                      <p:tavLst>
                                        <p:tav tm="0">
                                          <p:val>
                                            <p:fltVal val="0"/>
                                          </p:val>
                                        </p:tav>
                                        <p:tav tm="100000">
                                          <p:val>
                                            <p:strVal val="#ppt_w"/>
                                          </p:val>
                                        </p:tav>
                                      </p:tavLst>
                                    </p:anim>
                                    <p:anim calcmode="lin" valueType="num">
                                      <p:cBhvr>
                                        <p:cTn id="19" dur="2000" fill="hold"/>
                                        <p:tgtEl>
                                          <p:spTgt spid="4"/>
                                        </p:tgtEl>
                                        <p:attrNameLst>
                                          <p:attrName>ppt_h</p:attrName>
                                        </p:attrNameLst>
                                      </p:cBhvr>
                                      <p:tavLst>
                                        <p:tav tm="0">
                                          <p:val>
                                            <p:fltVal val="0"/>
                                          </p:val>
                                        </p:tav>
                                        <p:tav tm="100000">
                                          <p:val>
                                            <p:strVal val="#ppt_h"/>
                                          </p:val>
                                        </p:tav>
                                      </p:tavLst>
                                    </p:anim>
                                    <p:anim calcmode="lin" valueType="num">
                                      <p:cBhvr>
                                        <p:cTn id="20" dur="2000" fill="hold"/>
                                        <p:tgtEl>
                                          <p:spTgt spid="4"/>
                                        </p:tgtEl>
                                        <p:attrNameLst>
                                          <p:attrName>ppt_x</p:attrName>
                                        </p:attrNameLst>
                                      </p:cBhvr>
                                      <p:tavLst>
                                        <p:tav tm="0" fmla="#ppt_x+(cos(-2*pi*(1-$))*-#ppt_x-sin(-2*pi*(1-$))*(1-#ppt_y))*(1-$)">
                                          <p:val>
                                            <p:fltVal val="0"/>
                                          </p:val>
                                        </p:tav>
                                        <p:tav tm="100000">
                                          <p:val>
                                            <p:fltVal val="1"/>
                                          </p:val>
                                        </p:tav>
                                      </p:tavLst>
                                    </p:anim>
                                    <p:anim calcmode="lin" valueType="num">
                                      <p:cBhvr>
                                        <p:cTn id="21" dur="2000" fill="hold"/>
                                        <p:tgtEl>
                                          <p:spTgt spid="4"/>
                                        </p:tgtEl>
                                        <p:attrNameLst>
                                          <p:attrName>ppt_y</p:attrName>
                                        </p:attrNameLst>
                                      </p:cBhvr>
                                      <p:tavLst>
                                        <p:tav tm="0" fmla="#ppt_y+(sin(-2*pi*(1-$))*-#ppt_x+cos(-2*pi*(1-$))*(1-#ppt_y))*(1-$)">
                                          <p:val>
                                            <p:fltVal val="0"/>
                                          </p:val>
                                        </p:tav>
                                        <p:tav tm="100000">
                                          <p:val>
                                            <p:fltVal val="1"/>
                                          </p:val>
                                        </p:tav>
                                      </p:tavLst>
                                    </p:anim>
                                  </p:childTnLst>
                                </p:cTn>
                              </p:par>
                              <p:par>
                                <p:cTn id="22" presetID="53" presetClass="entr" presetSubtype="16"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1000" fill="hold"/>
                                        <p:tgtEl>
                                          <p:spTgt spid="5"/>
                                        </p:tgtEl>
                                        <p:attrNameLst>
                                          <p:attrName>ppt_w</p:attrName>
                                        </p:attrNameLst>
                                      </p:cBhvr>
                                      <p:tavLst>
                                        <p:tav tm="0">
                                          <p:val>
                                            <p:fltVal val="0"/>
                                          </p:val>
                                        </p:tav>
                                        <p:tav tm="100000">
                                          <p:val>
                                            <p:strVal val="#ppt_w"/>
                                          </p:val>
                                        </p:tav>
                                      </p:tavLst>
                                    </p:anim>
                                    <p:anim calcmode="lin" valueType="num">
                                      <p:cBhvr>
                                        <p:cTn id="25" dur="1000" fill="hold"/>
                                        <p:tgtEl>
                                          <p:spTgt spid="5"/>
                                        </p:tgtEl>
                                        <p:attrNameLst>
                                          <p:attrName>ppt_h</p:attrName>
                                        </p:attrNameLst>
                                      </p:cBhvr>
                                      <p:tavLst>
                                        <p:tav tm="0">
                                          <p:val>
                                            <p:fltVal val="0"/>
                                          </p:val>
                                        </p:tav>
                                        <p:tav tm="100000">
                                          <p:val>
                                            <p:strVal val="#ppt_h"/>
                                          </p:val>
                                        </p:tav>
                                      </p:tavLst>
                                    </p:anim>
                                    <p:animEffect transition="in" filter="fade">
                                      <p:cBhvr>
                                        <p:cTn id="26" dur="1000"/>
                                        <p:tgtEl>
                                          <p:spTgt spid="5"/>
                                        </p:tgtEl>
                                      </p:cBhvr>
                                    </p:animEffect>
                                  </p:childTnLst>
                                </p:cTn>
                              </p:par>
                              <p:par>
                                <p:cTn id="27" presetID="42"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802640" y="1689100"/>
            <a:ext cx="6400165" cy="5077460"/>
          </a:xfrm>
          <a:prstGeom prst="rect">
            <a:avLst/>
          </a:prstGeom>
          <a:noFill/>
          <a:ln w="9525">
            <a:noFill/>
          </a:ln>
        </p:spPr>
        <p:txBody>
          <a:bodyPr wrap="square">
            <a:spAutoFit/>
          </a:bodyPr>
          <a:lstStyle/>
          <a:p>
            <a:pPr indent="0" fontAlgn="auto">
              <a:lnSpc>
                <a:spcPct val="150000"/>
              </a:lnSpc>
            </a:pPr>
            <a:r>
              <a:rPr lang="zh-CN" b="1" dirty="0">
                <a:ea typeface="宋体" panose="02010600030101010101" pitchFamily="2" charset="-122"/>
              </a:rPr>
              <a:t>内容</a:t>
            </a:r>
            <a:r>
              <a:rPr lang="en-US" b="1" dirty="0">
                <a:latin typeface="宋体" panose="02010600030101010101" pitchFamily="2" charset="-122"/>
                <a:ea typeface="宋体" panose="02010600030101010101" pitchFamily="2" charset="-122"/>
              </a:rPr>
              <a:t>:</a:t>
            </a:r>
            <a:endParaRPr lang="zh-CN" b="0" dirty="0">
              <a:ea typeface="宋体" panose="02010600030101010101" pitchFamily="2" charset="-122"/>
            </a:endParaRPr>
          </a:p>
          <a:p>
            <a:pPr indent="0" fontAlgn="auto">
              <a:lnSpc>
                <a:spcPct val="150000"/>
              </a:lnSpc>
            </a:pPr>
            <a:r>
              <a:rPr lang="zh-CN" b="0" dirty="0">
                <a:ea typeface="宋体" panose="02010600030101010101" pitchFamily="2" charset="-122"/>
              </a:rPr>
              <a:t>       1977年，由于</a:t>
            </a:r>
            <a:r>
              <a:rPr lang="zh-CN" b="0" u="sng" dirty="0">
                <a:solidFill>
                  <a:srgbClr val="0000FF"/>
                </a:solidFill>
                <a:ea typeface="宋体" panose="02010600030101010101" pitchFamily="2" charset="-122"/>
                <a:hlinkClick r:id="rId2"/>
              </a:rPr>
              <a:t>文化大革命</a:t>
            </a:r>
            <a:r>
              <a:rPr lang="zh-CN" b="0" dirty="0">
                <a:ea typeface="宋体" panose="02010600030101010101" pitchFamily="2" charset="-122"/>
              </a:rPr>
              <a:t>的冲击而中断了十年的中国高考制度得以恢复，中国由此重新迎来了尊重知识、尊重人才的春天。</a:t>
            </a:r>
          </a:p>
          <a:p>
            <a:pPr indent="0" fontAlgn="auto">
              <a:lnSpc>
                <a:spcPct val="150000"/>
              </a:lnSpc>
            </a:pPr>
            <a:r>
              <a:rPr lang="zh-CN" b="0" dirty="0">
                <a:ea typeface="宋体" panose="02010600030101010101" pitchFamily="2" charset="-122"/>
              </a:rPr>
              <a:t>       1977年9月，中国教育部在北京召开全国高等学校招生工作会议，决定恢复已经停止了10年的全国高等院校招生考试，以统一考试、择优录取的方式选拔人才上大学。</a:t>
            </a:r>
          </a:p>
          <a:p>
            <a:pPr indent="0" fontAlgn="auto">
              <a:lnSpc>
                <a:spcPct val="150000"/>
              </a:lnSpc>
            </a:pPr>
            <a:r>
              <a:rPr lang="zh-CN" b="0" dirty="0">
                <a:ea typeface="宋体" panose="02010600030101010101" pitchFamily="2" charset="-122"/>
              </a:rPr>
              <a:t>       这是具有转折意义的全国高校招生工作会议决定，恢复高考的招生对象是:工人农民、上山下乡和回乡知识青年、复员军人、干部和应届高中毕业生。</a:t>
            </a:r>
          </a:p>
          <a:p>
            <a:pPr indent="0" fontAlgn="auto">
              <a:lnSpc>
                <a:spcPct val="150000"/>
              </a:lnSpc>
            </a:pPr>
            <a:r>
              <a:rPr lang="zh-CN" b="0" dirty="0">
                <a:ea typeface="宋体" panose="02010600030101010101" pitchFamily="2" charset="-122"/>
              </a:rPr>
              <a:t>       会议还决定，录取学生时，将优先保证重点院校、医学院校、师范院校和农业院校，学生毕业后由国家统一分配。</a:t>
            </a:r>
            <a:endParaRPr lang="zh-CN" altLang="en-US" dirty="0"/>
          </a:p>
        </p:txBody>
      </p:sp>
      <p:sp>
        <p:nvSpPr>
          <p:cNvPr id="3" name="矩形 2"/>
          <p:cNvSpPr/>
          <p:nvPr/>
        </p:nvSpPr>
        <p:spPr>
          <a:xfrm>
            <a:off x="4536441" y="332105"/>
            <a:ext cx="2623820" cy="829945"/>
          </a:xfrm>
          <a:prstGeom prst="rect">
            <a:avLst/>
          </a:prstGeom>
          <a:noFill/>
          <a:ln>
            <a:noFill/>
          </a:ln>
        </p:spPr>
        <p:txBody>
          <a:bodyPr wrap="none" rtlCol="0" anchor="t">
            <a:spAutoFit/>
          </a:bodyPr>
          <a:lstStyle/>
          <a:p>
            <a:pPr algn="ctr"/>
            <a:r>
              <a:rPr lang="zh-CN" altLang="en-US" sz="4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中宋" panose="02010600040101010101" charset="-122"/>
                <a:ea typeface="华文中宋" panose="02010600040101010101" charset="-122"/>
              </a:rPr>
              <a:t>恢复高考</a:t>
            </a:r>
          </a:p>
        </p:txBody>
      </p:sp>
      <p:pic>
        <p:nvPicPr>
          <p:cNvPr id="4" name="图片 3" descr="恢复高考"/>
          <p:cNvPicPr>
            <a:picLocks noChangeAspect="1"/>
          </p:cNvPicPr>
          <p:nvPr/>
        </p:nvPicPr>
        <p:blipFill>
          <a:blip r:embed="rId3"/>
          <a:stretch>
            <a:fillRect/>
          </a:stretch>
        </p:blipFill>
        <p:spPr>
          <a:xfrm>
            <a:off x="7202805" y="2586355"/>
            <a:ext cx="4876165" cy="2733675"/>
          </a:xfrm>
          <a:prstGeom prst="rect">
            <a:avLst/>
          </a:prstGeom>
        </p:spPr>
      </p:pic>
      <p:sp>
        <p:nvSpPr>
          <p:cNvPr id="5" name="文本框 4"/>
          <p:cNvSpPr txBox="1"/>
          <p:nvPr/>
        </p:nvSpPr>
        <p:spPr>
          <a:xfrm>
            <a:off x="8249285" y="5572760"/>
            <a:ext cx="2783840" cy="368300"/>
          </a:xfrm>
          <a:prstGeom prst="rect">
            <a:avLst/>
          </a:prstGeom>
          <a:noFill/>
        </p:spPr>
        <p:txBody>
          <a:bodyPr wrap="square" rtlCol="0">
            <a:spAutoFit/>
          </a:bodyPr>
          <a:lstStyle/>
          <a:p>
            <a:r>
              <a:rPr lang="en-US" altLang="zh-CN" dirty="0">
                <a:latin typeface="华文新魏" panose="02010800040101010101" charset="-122"/>
                <a:ea typeface="华文新魏" panose="02010800040101010101" charset="-122"/>
                <a:cs typeface="华文新魏" panose="02010800040101010101" charset="-122"/>
              </a:rPr>
              <a:t>1977</a:t>
            </a:r>
            <a:r>
              <a:rPr lang="zh-CN" altLang="en-US" dirty="0">
                <a:latin typeface="华文新魏" panose="02010800040101010101" charset="-122"/>
                <a:ea typeface="华文新魏" panose="02010800040101010101" charset="-122"/>
                <a:cs typeface="华文新魏" panose="02010800040101010101" charset="-122"/>
              </a:rPr>
              <a:t>年恢复高考考场现场</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00"/>
                                        </p:tgtEl>
                                        <p:attrNameLst>
                                          <p:attrName>style.visibility</p:attrName>
                                        </p:attrNameLst>
                                      </p:cBhvr>
                                      <p:to>
                                        <p:strVal val="visible"/>
                                      </p:to>
                                    </p:set>
                                    <p:animEffect transition="in" filter="circle(in)">
                                      <p:cBhvr>
                                        <p:cTn id="10" dur="2000"/>
                                        <p:tgtEl>
                                          <p:spTgt spid="100"/>
                                        </p:tgtEl>
                                      </p:cBhvr>
                                    </p:animEffect>
                                  </p:childTnLst>
                                </p:cTn>
                              </p:par>
                              <p:par>
                                <p:cTn id="11" presetID="6" presetClass="entr" presetSubtype="16"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ircle(in)">
                                      <p:cBhvr>
                                        <p:cTn id="13" dur="2000"/>
                                        <p:tgtEl>
                                          <p:spTgt spid="4"/>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circle(in)">
                                      <p:cBhvr>
                                        <p:cTn id="16"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3"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536441" y="332105"/>
            <a:ext cx="2623820" cy="829945"/>
          </a:xfrm>
          <a:prstGeom prst="rect">
            <a:avLst/>
          </a:prstGeom>
          <a:noFill/>
          <a:ln>
            <a:noFill/>
          </a:ln>
        </p:spPr>
        <p:txBody>
          <a:bodyPr wrap="none" rtlCol="0" anchor="t">
            <a:spAutoFit/>
          </a:bodyPr>
          <a:lstStyle/>
          <a:p>
            <a:pPr algn="ctr"/>
            <a:r>
              <a:rPr lang="zh-CN" altLang="en-US" sz="4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中宋" panose="02010600040101010101" charset="-122"/>
                <a:ea typeface="华文中宋" panose="02010600040101010101" charset="-122"/>
              </a:rPr>
              <a:t>恢复高考</a:t>
            </a:r>
          </a:p>
        </p:txBody>
      </p:sp>
      <p:sp>
        <p:nvSpPr>
          <p:cNvPr id="100" name="文本框 99"/>
          <p:cNvSpPr txBox="1"/>
          <p:nvPr/>
        </p:nvSpPr>
        <p:spPr>
          <a:xfrm>
            <a:off x="853440" y="1226820"/>
            <a:ext cx="9824720" cy="4205126"/>
          </a:xfrm>
          <a:prstGeom prst="rect">
            <a:avLst/>
          </a:prstGeom>
          <a:noFill/>
          <a:ln w="9525">
            <a:noFill/>
          </a:ln>
        </p:spPr>
        <p:txBody>
          <a:bodyPr wrap="square">
            <a:spAutoFit/>
          </a:bodyPr>
          <a:lstStyle/>
          <a:p>
            <a:pPr indent="0" fontAlgn="auto">
              <a:lnSpc>
                <a:spcPct val="150000"/>
              </a:lnSpc>
            </a:pPr>
            <a:r>
              <a:rPr lang="zh-CN" b="1" dirty="0">
                <a:ea typeface="宋体" panose="02010600030101010101" pitchFamily="2" charset="-122"/>
              </a:rPr>
              <a:t>与知识分子的关系：</a:t>
            </a:r>
            <a:endParaRPr lang="en-US" altLang="zh-CN" b="1" dirty="0">
              <a:ea typeface="宋体" panose="02010600030101010101" pitchFamily="2" charset="-122"/>
            </a:endParaRPr>
          </a:p>
          <a:p>
            <a:pPr indent="0" fontAlgn="auto">
              <a:lnSpc>
                <a:spcPct val="150000"/>
              </a:lnSpc>
            </a:pPr>
            <a:r>
              <a:rPr lang="en-US" altLang="zh-CN" b="1" dirty="0">
                <a:ea typeface="宋体" panose="02010600030101010101" pitchFamily="2" charset="-122"/>
              </a:rPr>
              <a:t>       </a:t>
            </a:r>
            <a:r>
              <a:rPr lang="zh-CN" altLang="en-US" b="1" dirty="0">
                <a:ea typeface="宋体" panose="02010600030101010101" pitchFamily="2" charset="-122"/>
              </a:rPr>
              <a:t>老知识分子走上专业岗位，新大学生徜徉在知识的海洋，城市工人沉浸于理论学习和技术创新，全国掀起了学习科学文化知识的热潮。</a:t>
            </a:r>
            <a:endParaRPr lang="en-US" altLang="zh-CN" b="1" dirty="0">
              <a:ea typeface="宋体" panose="02010600030101010101" pitchFamily="2" charset="-122"/>
            </a:endParaRPr>
          </a:p>
          <a:p>
            <a:pPr indent="0" fontAlgn="auto">
              <a:lnSpc>
                <a:spcPct val="150000"/>
              </a:lnSpc>
            </a:pPr>
            <a:r>
              <a:rPr lang="en-US" altLang="zh-CN" b="1" dirty="0">
                <a:ea typeface="宋体" panose="02010600030101010101" pitchFamily="2" charset="-122"/>
              </a:rPr>
              <a:t>      </a:t>
            </a:r>
            <a:r>
              <a:rPr lang="zh-CN" altLang="en-US" b="1" dirty="0">
                <a:ea typeface="宋体" panose="02010600030101010101" pitchFamily="2" charset="-122"/>
              </a:rPr>
              <a:t>可以说，高考重新树立了尊重知识、尊重人才的观念。高考制度的恢复，使中国的人才培养重新步入了健康发展的轨道。恢复高考后的二十多年里，中国已有</a:t>
            </a:r>
            <a:r>
              <a:rPr lang="en-US" altLang="zh-CN" b="1" dirty="0">
                <a:ea typeface="宋体" panose="02010600030101010101" pitchFamily="2" charset="-122"/>
              </a:rPr>
              <a:t>1000</a:t>
            </a:r>
            <a:r>
              <a:rPr lang="zh-CN" altLang="en-US" b="1" dirty="0">
                <a:ea typeface="宋体" panose="02010600030101010101" pitchFamily="2" charset="-122"/>
              </a:rPr>
              <a:t>多万名普通高校的本专科毕业生和近</a:t>
            </a:r>
            <a:r>
              <a:rPr lang="en-US" altLang="zh-CN" b="1" dirty="0">
                <a:ea typeface="宋体" panose="02010600030101010101" pitchFamily="2" charset="-122"/>
              </a:rPr>
              <a:t>60</a:t>
            </a:r>
            <a:r>
              <a:rPr lang="zh-CN" altLang="en-US" b="1" dirty="0">
                <a:ea typeface="宋体" panose="02010600030101010101" pitchFamily="2" charset="-122"/>
              </a:rPr>
              <a:t>万名研究生陆续走上工作岗位。高考制度的恢复，及时为中国改革开放和社会主义建设培养了一批优秀人才，促进了全国教育、科技事业的蓬勃发展。</a:t>
            </a:r>
            <a:endParaRPr lang="en-US" altLang="zh-CN" b="1" dirty="0">
              <a:ea typeface="宋体" panose="02010600030101010101" pitchFamily="2" charset="-122"/>
            </a:endParaRPr>
          </a:p>
          <a:p>
            <a:pPr indent="0" fontAlgn="auto">
              <a:lnSpc>
                <a:spcPct val="150000"/>
              </a:lnSpc>
            </a:pPr>
            <a:r>
              <a:rPr lang="en-US" altLang="zh-CN" b="1" dirty="0">
                <a:ea typeface="宋体" panose="02010600030101010101" pitchFamily="2" charset="-122"/>
              </a:rPr>
              <a:t>       </a:t>
            </a:r>
          </a:p>
          <a:p>
            <a:pPr indent="0" fontAlgn="auto">
              <a:lnSpc>
                <a:spcPct val="150000"/>
              </a:lnSpc>
            </a:pPr>
            <a:r>
              <a:rPr lang="en-US" altLang="zh-CN" b="1" dirty="0">
                <a:ea typeface="宋体" panose="02010600030101010101" pitchFamily="2" charset="-122"/>
              </a:rPr>
              <a:t>        </a:t>
            </a:r>
          </a:p>
          <a:p>
            <a:pPr indent="0" fontAlgn="auto">
              <a:lnSpc>
                <a:spcPct val="150000"/>
              </a:lnSpc>
            </a:pPr>
            <a:r>
              <a:rPr lang="en-US" altLang="zh-CN" b="1" dirty="0">
                <a:solidFill>
                  <a:srgbClr val="808080"/>
                </a:solidFill>
                <a:ea typeface="宋体" panose="02010600030101010101" pitchFamily="2" charset="-122"/>
              </a:rPr>
              <a:t>	</a:t>
            </a:r>
            <a:endParaRPr lang="zh-CN" b="0" dirty="0">
              <a:solidFill>
                <a:srgbClr val="000000"/>
              </a:solidFill>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circle(in)">
                                      <p:cBhvr>
                                        <p:cTn id="12" dur="20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3" cstate="screen">
            <a:extLst>
              <a:ext uri="{BEBA8EAE-BF5A-486C-A8C5-ECC9F3942E4B}">
                <a14:imgProps xmlns:a14="http://schemas.microsoft.com/office/drawing/2010/main">
                  <a14:imgLayer r:embed="rId4">
                    <a14:imgEffect>
                      <a14:saturation sat="66000"/>
                    </a14:imgEffect>
                  </a14:imgLayer>
                </a14:imgProps>
              </a:ext>
            </a:extLst>
          </a:blip>
          <a:srcRect/>
          <a:stretch>
            <a:fillRect/>
          </a:stretch>
        </p:blipFill>
        <p:spPr>
          <a:xfrm>
            <a:off x="-30480" y="4861560"/>
            <a:ext cx="12222480" cy="2057400"/>
          </a:xfrm>
          <a:prstGeom prst="rect">
            <a:avLst/>
          </a:prstGeom>
        </p:spPr>
      </p:pic>
      <p:pic>
        <p:nvPicPr>
          <p:cNvPr id="6" name="图片 5"/>
          <p:cNvPicPr>
            <a:picLocks noChangeAspect="1"/>
          </p:cNvPicPr>
          <p:nvPr/>
        </p:nvPicPr>
        <p:blipFill>
          <a:blip r:embed="rId5" cstate="screen"/>
          <a:stretch>
            <a:fillRect/>
          </a:stretch>
        </p:blipFill>
        <p:spPr>
          <a:xfrm>
            <a:off x="894524" y="2220289"/>
            <a:ext cx="1738908" cy="2044700"/>
          </a:xfrm>
          <a:prstGeom prst="rect">
            <a:avLst/>
          </a:prstGeom>
        </p:spPr>
      </p:pic>
      <p:pic>
        <p:nvPicPr>
          <p:cNvPr id="7" name="图片 6"/>
          <p:cNvPicPr>
            <a:picLocks noChangeAspect="1"/>
          </p:cNvPicPr>
          <p:nvPr/>
        </p:nvPicPr>
        <p:blipFill>
          <a:blip r:embed="rId6"/>
          <a:stretch>
            <a:fillRect/>
          </a:stretch>
        </p:blipFill>
        <p:spPr>
          <a:xfrm>
            <a:off x="1960332" y="2323794"/>
            <a:ext cx="2586229" cy="2177541"/>
          </a:xfrm>
          <a:prstGeom prst="rect">
            <a:avLst/>
          </a:prstGeom>
        </p:spPr>
      </p:pic>
      <p:sp>
        <p:nvSpPr>
          <p:cNvPr id="8" name="文本框 7"/>
          <p:cNvSpPr txBox="1"/>
          <p:nvPr/>
        </p:nvSpPr>
        <p:spPr>
          <a:xfrm>
            <a:off x="2157896" y="2342209"/>
            <a:ext cx="859790" cy="1209040"/>
          </a:xfrm>
          <a:prstGeom prst="rect">
            <a:avLst/>
          </a:prstGeom>
          <a:noFill/>
        </p:spPr>
        <p:txBody>
          <a:bodyPr vert="eaVert" wrap="none" rtlCol="0">
            <a:spAutoFit/>
          </a:bodyPr>
          <a:lstStyle/>
          <a:p>
            <a:r>
              <a:rPr lang="zh-CN" altLang="en-US" sz="4400" dirty="0">
                <a:solidFill>
                  <a:srgbClr val="77384B"/>
                </a:solidFill>
                <a:latin typeface="华文新魏" panose="02010800040101010101" charset="-122"/>
                <a:ea typeface="华文新魏" panose="02010800040101010101" charset="-122"/>
              </a:rPr>
              <a:t>目录</a:t>
            </a:r>
          </a:p>
        </p:txBody>
      </p:sp>
      <p:grpSp>
        <p:nvGrpSpPr>
          <p:cNvPr id="23" name="组合 22"/>
          <p:cNvGrpSpPr/>
          <p:nvPr/>
        </p:nvGrpSpPr>
        <p:grpSpPr>
          <a:xfrm>
            <a:off x="2719070" y="1446530"/>
            <a:ext cx="4154805" cy="1073150"/>
            <a:chOff x="4286308" y="2674828"/>
            <a:chExt cx="3190618" cy="1073201"/>
          </a:xfrm>
        </p:grpSpPr>
        <p:pic>
          <p:nvPicPr>
            <p:cNvPr id="19" name="Picture 2" descr="E:\水墨图表素材\图片1.png"/>
            <p:cNvPicPr>
              <a:picLocks noChangeAspect="1" noChangeArrowheads="1"/>
            </p:cNvPicPr>
            <p:nvPr/>
          </p:nvPicPr>
          <p:blipFill>
            <a:blip r:embed="rId7"/>
            <a:srcRect/>
            <a:stretch>
              <a:fillRect/>
            </a:stretch>
          </p:blipFill>
          <p:spPr bwMode="auto">
            <a:xfrm>
              <a:off x="4468355" y="2674828"/>
              <a:ext cx="2532431" cy="942007"/>
            </a:xfrm>
            <a:prstGeom prst="rect">
              <a:avLst/>
            </a:prstGeom>
            <a:noFill/>
            <a:extLst>
              <a:ext uri="{909E8E84-426E-40DD-AFC4-6F175D3DCCD1}">
                <a14:hiddenFill xmlns:a14="http://schemas.microsoft.com/office/drawing/2010/main">
                  <a:solidFill>
                    <a:srgbClr val="FFFFFF"/>
                  </a:solidFill>
                </a14:hiddenFill>
              </a:ext>
            </a:extLst>
          </p:spPr>
        </p:pic>
        <p:pic>
          <p:nvPicPr>
            <p:cNvPr id="20" name="图片 19"/>
            <p:cNvPicPr>
              <a:picLocks noChangeAspect="1"/>
            </p:cNvPicPr>
            <p:nvPr/>
          </p:nvPicPr>
          <p:blipFill>
            <a:blip r:embed="rId8" cstate="screen"/>
            <a:stretch>
              <a:fillRect/>
            </a:stretch>
          </p:blipFill>
          <p:spPr>
            <a:xfrm>
              <a:off x="4286308" y="2774825"/>
              <a:ext cx="820851" cy="965200"/>
            </a:xfrm>
            <a:prstGeom prst="rect">
              <a:avLst/>
            </a:prstGeom>
          </p:spPr>
        </p:pic>
        <p:pic>
          <p:nvPicPr>
            <p:cNvPr id="21" name="图片 20"/>
            <p:cNvPicPr>
              <a:picLocks noChangeAspect="1"/>
            </p:cNvPicPr>
            <p:nvPr/>
          </p:nvPicPr>
          <p:blipFill>
            <a:blip r:embed="rId9" cstate="screen"/>
            <a:stretch>
              <a:fillRect/>
            </a:stretch>
          </p:blipFill>
          <p:spPr>
            <a:xfrm>
              <a:off x="6097696" y="2765935"/>
              <a:ext cx="1166417" cy="982094"/>
            </a:xfrm>
            <a:prstGeom prst="rect">
              <a:avLst/>
            </a:prstGeom>
          </p:spPr>
        </p:pic>
        <p:sp>
          <p:nvSpPr>
            <p:cNvPr id="22" name="矩形 21"/>
            <p:cNvSpPr/>
            <p:nvPr/>
          </p:nvSpPr>
          <p:spPr>
            <a:xfrm>
              <a:off x="4829611" y="2887650"/>
              <a:ext cx="2647315" cy="306720"/>
            </a:xfrm>
            <a:prstGeom prst="rect">
              <a:avLst/>
            </a:prstGeom>
          </p:spPr>
          <p:txBody>
            <a:bodyPr wrap="square">
              <a:spAutoFit/>
            </a:bodyPr>
            <a:lstStyle/>
            <a:p>
              <a:r>
                <a:rPr lang="zh-CN" altLang="en-US" sz="1400" dirty="0">
                  <a:solidFill>
                    <a:srgbClr val="77384B"/>
                  </a:solidFill>
                  <a:latin typeface="华文新魏" panose="02010800040101010101" charset="-122"/>
                  <a:ea typeface="华文新魏" panose="02010800040101010101" charset="-122"/>
                  <a:cs typeface="华文新魏" panose="02010800040101010101" charset="-122"/>
                </a:rPr>
                <a:t>新中国成立之前（</a:t>
              </a:r>
              <a:r>
                <a:rPr lang="en-US" altLang="zh-CN" sz="1400" dirty="0">
                  <a:solidFill>
                    <a:srgbClr val="77384B"/>
                  </a:solidFill>
                  <a:latin typeface="华文新魏" panose="02010800040101010101" charset="-122"/>
                  <a:ea typeface="华文新魏" panose="02010800040101010101" charset="-122"/>
                  <a:cs typeface="华文新魏" panose="02010800040101010101" charset="-122"/>
                </a:rPr>
                <a:t>1921~1949</a:t>
              </a:r>
              <a:r>
                <a:rPr lang="zh-CN" altLang="en-US" sz="1400" dirty="0">
                  <a:solidFill>
                    <a:srgbClr val="77384B"/>
                  </a:solidFill>
                  <a:latin typeface="华文新魏" panose="02010800040101010101" charset="-122"/>
                  <a:ea typeface="华文新魏" panose="02010800040101010101" charset="-122"/>
                  <a:cs typeface="华文新魏" panose="02010800040101010101" charset="-122"/>
                </a:rPr>
                <a:t>）</a:t>
              </a:r>
            </a:p>
          </p:txBody>
        </p:sp>
      </p:grpSp>
      <p:grpSp>
        <p:nvGrpSpPr>
          <p:cNvPr id="25" name="组合 24"/>
          <p:cNvGrpSpPr/>
          <p:nvPr/>
        </p:nvGrpSpPr>
        <p:grpSpPr>
          <a:xfrm>
            <a:off x="2701290" y="4650740"/>
            <a:ext cx="3684174" cy="1195070"/>
            <a:chOff x="4205028" y="2674828"/>
            <a:chExt cx="3530008" cy="1195127"/>
          </a:xfrm>
        </p:grpSpPr>
        <p:pic>
          <p:nvPicPr>
            <p:cNvPr id="26" name="Picture 2" descr="E:\水墨图表素材\图片1.png"/>
            <p:cNvPicPr>
              <a:picLocks noChangeAspect="1" noChangeArrowheads="1"/>
            </p:cNvPicPr>
            <p:nvPr/>
          </p:nvPicPr>
          <p:blipFill>
            <a:blip r:embed="rId7"/>
            <a:srcRect/>
            <a:stretch>
              <a:fillRect/>
            </a:stretch>
          </p:blipFill>
          <p:spPr bwMode="auto">
            <a:xfrm>
              <a:off x="4468553" y="2674828"/>
              <a:ext cx="3138805" cy="941705"/>
            </a:xfrm>
            <a:prstGeom prst="rect">
              <a:avLst/>
            </a:prstGeom>
            <a:noFill/>
            <a:extLst>
              <a:ext uri="{909E8E84-426E-40DD-AFC4-6F175D3DCCD1}">
                <a14:hiddenFill xmlns:a14="http://schemas.microsoft.com/office/drawing/2010/main">
                  <a:solidFill>
                    <a:srgbClr val="FFFFFF"/>
                  </a:solidFill>
                </a14:hiddenFill>
              </a:ext>
            </a:extLst>
          </p:spPr>
        </p:pic>
        <p:pic>
          <p:nvPicPr>
            <p:cNvPr id="27" name="图片 26"/>
            <p:cNvPicPr>
              <a:picLocks noChangeAspect="1"/>
            </p:cNvPicPr>
            <p:nvPr/>
          </p:nvPicPr>
          <p:blipFill>
            <a:blip r:embed="rId8" cstate="screen"/>
            <a:stretch>
              <a:fillRect/>
            </a:stretch>
          </p:blipFill>
          <p:spPr>
            <a:xfrm>
              <a:off x="4205028" y="2765935"/>
              <a:ext cx="820851" cy="965200"/>
            </a:xfrm>
            <a:prstGeom prst="rect">
              <a:avLst/>
            </a:prstGeom>
          </p:spPr>
        </p:pic>
        <p:pic>
          <p:nvPicPr>
            <p:cNvPr id="28" name="图片 27"/>
            <p:cNvPicPr>
              <a:picLocks noChangeAspect="1"/>
            </p:cNvPicPr>
            <p:nvPr/>
          </p:nvPicPr>
          <p:blipFill>
            <a:blip r:embed="rId9" cstate="screen"/>
            <a:stretch>
              <a:fillRect/>
            </a:stretch>
          </p:blipFill>
          <p:spPr>
            <a:xfrm>
              <a:off x="6568619" y="2887861"/>
              <a:ext cx="1166417" cy="982094"/>
            </a:xfrm>
            <a:prstGeom prst="rect">
              <a:avLst/>
            </a:prstGeom>
          </p:spPr>
        </p:pic>
        <p:sp>
          <p:nvSpPr>
            <p:cNvPr id="29" name="矩形 28"/>
            <p:cNvSpPr/>
            <p:nvPr/>
          </p:nvSpPr>
          <p:spPr>
            <a:xfrm>
              <a:off x="4829611" y="2887650"/>
              <a:ext cx="2715895" cy="306720"/>
            </a:xfrm>
            <a:prstGeom prst="rect">
              <a:avLst/>
            </a:prstGeom>
          </p:spPr>
          <p:txBody>
            <a:bodyPr wrap="square">
              <a:spAutoFit/>
            </a:bodyPr>
            <a:lstStyle/>
            <a:p>
              <a:r>
                <a:rPr lang="zh-CN" altLang="en-US" sz="1400" dirty="0">
                  <a:solidFill>
                    <a:srgbClr val="77384B"/>
                  </a:solidFill>
                  <a:latin typeface="华文新魏" panose="02010800040101010101" charset="-122"/>
                  <a:ea typeface="华文新魏" panose="02010800040101010101" charset="-122"/>
                  <a:cs typeface="华文新魏" panose="02010800040101010101" charset="-122"/>
                </a:rPr>
                <a:t>新中国成立之后（</a:t>
              </a:r>
              <a:r>
                <a:rPr lang="en-US" altLang="zh-CN" sz="1400" dirty="0">
                  <a:solidFill>
                    <a:srgbClr val="77384B"/>
                  </a:solidFill>
                  <a:latin typeface="华文新魏" panose="02010800040101010101" charset="-122"/>
                  <a:ea typeface="华文新魏" panose="02010800040101010101" charset="-122"/>
                  <a:cs typeface="华文新魏" panose="02010800040101010101" charset="-122"/>
                </a:rPr>
                <a:t>1949~2020</a:t>
              </a:r>
              <a:r>
                <a:rPr lang="zh-CN" altLang="en-US" sz="1400" dirty="0">
                  <a:solidFill>
                    <a:srgbClr val="77384B"/>
                  </a:solidFill>
                  <a:latin typeface="华文新魏" panose="02010800040101010101" charset="-122"/>
                  <a:ea typeface="华文新魏" panose="02010800040101010101" charset="-122"/>
                  <a:cs typeface="华文新魏" panose="02010800040101010101" charset="-122"/>
                </a:rPr>
                <a:t>）</a:t>
              </a:r>
            </a:p>
          </p:txBody>
        </p:sp>
      </p:grpSp>
      <p:grpSp>
        <p:nvGrpSpPr>
          <p:cNvPr id="30" name="组合 29"/>
          <p:cNvGrpSpPr/>
          <p:nvPr/>
        </p:nvGrpSpPr>
        <p:grpSpPr>
          <a:xfrm>
            <a:off x="6677349" y="2505048"/>
            <a:ext cx="3059085" cy="1073201"/>
            <a:chOff x="4205028" y="2674828"/>
            <a:chExt cx="3059085" cy="1073201"/>
          </a:xfrm>
        </p:grpSpPr>
        <p:pic>
          <p:nvPicPr>
            <p:cNvPr id="31" name="Picture 2" descr="E:\水墨图表素材\图片1.png"/>
            <p:cNvPicPr>
              <a:picLocks noChangeAspect="1" noChangeArrowheads="1"/>
            </p:cNvPicPr>
            <p:nvPr/>
          </p:nvPicPr>
          <p:blipFill>
            <a:blip r:embed="rId7"/>
            <a:srcRect/>
            <a:stretch>
              <a:fillRect/>
            </a:stretch>
          </p:blipFill>
          <p:spPr bwMode="auto">
            <a:xfrm>
              <a:off x="4468355" y="2674828"/>
              <a:ext cx="2532431" cy="942007"/>
            </a:xfrm>
            <a:prstGeom prst="rect">
              <a:avLst/>
            </a:prstGeom>
            <a:noFill/>
            <a:extLst>
              <a:ext uri="{909E8E84-426E-40DD-AFC4-6F175D3DCCD1}">
                <a14:hiddenFill xmlns:a14="http://schemas.microsoft.com/office/drawing/2010/main">
                  <a:solidFill>
                    <a:srgbClr val="FFFFFF"/>
                  </a:solidFill>
                </a14:hiddenFill>
              </a:ext>
            </a:extLst>
          </p:spPr>
        </p:pic>
        <p:pic>
          <p:nvPicPr>
            <p:cNvPr id="32" name="图片 31"/>
            <p:cNvPicPr>
              <a:picLocks noChangeAspect="1"/>
            </p:cNvPicPr>
            <p:nvPr/>
          </p:nvPicPr>
          <p:blipFill>
            <a:blip r:embed="rId8" cstate="screen"/>
            <a:stretch>
              <a:fillRect/>
            </a:stretch>
          </p:blipFill>
          <p:spPr>
            <a:xfrm>
              <a:off x="4205028" y="2765935"/>
              <a:ext cx="820851" cy="965200"/>
            </a:xfrm>
            <a:prstGeom prst="rect">
              <a:avLst/>
            </a:prstGeom>
          </p:spPr>
        </p:pic>
        <p:pic>
          <p:nvPicPr>
            <p:cNvPr id="33" name="图片 32"/>
            <p:cNvPicPr>
              <a:picLocks noChangeAspect="1"/>
            </p:cNvPicPr>
            <p:nvPr/>
          </p:nvPicPr>
          <p:blipFill>
            <a:blip r:embed="rId9" cstate="screen"/>
            <a:stretch>
              <a:fillRect/>
            </a:stretch>
          </p:blipFill>
          <p:spPr>
            <a:xfrm>
              <a:off x="6097696" y="2765935"/>
              <a:ext cx="1166417" cy="982094"/>
            </a:xfrm>
            <a:prstGeom prst="rect">
              <a:avLst/>
            </a:prstGeom>
          </p:spPr>
        </p:pic>
        <p:sp>
          <p:nvSpPr>
            <p:cNvPr id="34" name="矩形 33"/>
            <p:cNvSpPr/>
            <p:nvPr/>
          </p:nvSpPr>
          <p:spPr>
            <a:xfrm>
              <a:off x="5026461" y="2891460"/>
              <a:ext cx="1554480" cy="368300"/>
            </a:xfrm>
            <a:prstGeom prst="rect">
              <a:avLst/>
            </a:prstGeom>
          </p:spPr>
          <p:txBody>
            <a:bodyPr wrap="none">
              <a:spAutoFit/>
            </a:bodyPr>
            <a:lstStyle/>
            <a:p>
              <a:r>
                <a:rPr lang="zh-CN" altLang="en-US" dirty="0">
                  <a:latin typeface="华文新魏" panose="02010800040101010101" charset="-122"/>
                  <a:ea typeface="华文新魏" panose="02010800040101010101" charset="-122"/>
                </a:rPr>
                <a:t>新中国的成立</a:t>
              </a:r>
            </a:p>
          </p:txBody>
        </p:sp>
      </p:grpSp>
      <p:grpSp>
        <p:nvGrpSpPr>
          <p:cNvPr id="35" name="组合 34"/>
          <p:cNvGrpSpPr/>
          <p:nvPr/>
        </p:nvGrpSpPr>
        <p:grpSpPr>
          <a:xfrm>
            <a:off x="6764979" y="5615042"/>
            <a:ext cx="3076865" cy="1169721"/>
            <a:chOff x="4410133" y="3236803"/>
            <a:chExt cx="3076865" cy="1169721"/>
          </a:xfrm>
        </p:grpSpPr>
        <p:pic>
          <p:nvPicPr>
            <p:cNvPr id="36" name="Picture 2" descr="E:\水墨图表素材\图片1.png"/>
            <p:cNvPicPr>
              <a:picLocks noChangeAspect="1" noChangeArrowheads="1"/>
            </p:cNvPicPr>
            <p:nvPr/>
          </p:nvPicPr>
          <p:blipFill>
            <a:blip r:embed="rId7"/>
            <a:srcRect/>
            <a:stretch>
              <a:fillRect/>
            </a:stretch>
          </p:blipFill>
          <p:spPr bwMode="auto">
            <a:xfrm>
              <a:off x="4589640" y="3236803"/>
              <a:ext cx="2532431" cy="942007"/>
            </a:xfrm>
            <a:prstGeom prst="rect">
              <a:avLst/>
            </a:prstGeom>
            <a:noFill/>
            <a:extLst>
              <a:ext uri="{909E8E84-426E-40DD-AFC4-6F175D3DCCD1}">
                <a14:hiddenFill xmlns:a14="http://schemas.microsoft.com/office/drawing/2010/main">
                  <a:solidFill>
                    <a:srgbClr val="FFFFFF"/>
                  </a:solidFill>
                </a14:hiddenFill>
              </a:ext>
            </a:extLst>
          </p:spPr>
        </p:pic>
        <p:pic>
          <p:nvPicPr>
            <p:cNvPr id="37" name="图片 36"/>
            <p:cNvPicPr>
              <a:picLocks noChangeAspect="1"/>
            </p:cNvPicPr>
            <p:nvPr/>
          </p:nvPicPr>
          <p:blipFill>
            <a:blip r:embed="rId8" cstate="screen"/>
            <a:stretch>
              <a:fillRect/>
            </a:stretch>
          </p:blipFill>
          <p:spPr>
            <a:xfrm>
              <a:off x="4410133" y="3237105"/>
              <a:ext cx="820851" cy="965200"/>
            </a:xfrm>
            <a:prstGeom prst="rect">
              <a:avLst/>
            </a:prstGeom>
          </p:spPr>
        </p:pic>
        <p:pic>
          <p:nvPicPr>
            <p:cNvPr id="38" name="图片 37"/>
            <p:cNvPicPr>
              <a:picLocks noChangeAspect="1"/>
            </p:cNvPicPr>
            <p:nvPr/>
          </p:nvPicPr>
          <p:blipFill>
            <a:blip r:embed="rId9" cstate="screen"/>
            <a:stretch>
              <a:fillRect/>
            </a:stretch>
          </p:blipFill>
          <p:spPr>
            <a:xfrm>
              <a:off x="6320581" y="3424430"/>
              <a:ext cx="1166417" cy="982094"/>
            </a:xfrm>
            <a:prstGeom prst="rect">
              <a:avLst/>
            </a:prstGeom>
          </p:spPr>
        </p:pic>
        <p:sp>
          <p:nvSpPr>
            <p:cNvPr id="39" name="矩形 38"/>
            <p:cNvSpPr/>
            <p:nvPr/>
          </p:nvSpPr>
          <p:spPr>
            <a:xfrm>
              <a:off x="5309671" y="3467405"/>
              <a:ext cx="1097280" cy="368300"/>
            </a:xfrm>
            <a:prstGeom prst="rect">
              <a:avLst/>
            </a:prstGeom>
          </p:spPr>
          <p:txBody>
            <a:bodyPr wrap="none">
              <a:spAutoFit/>
            </a:bodyPr>
            <a:lstStyle/>
            <a:p>
              <a:r>
                <a:rPr lang="zh-CN" altLang="en-US" dirty="0">
                  <a:latin typeface="华文新魏" panose="02010800040101010101" charset="-122"/>
                  <a:ea typeface="华文新魏" panose="02010800040101010101" charset="-122"/>
                </a:rPr>
                <a:t>改革开放</a:t>
              </a:r>
            </a:p>
          </p:txBody>
        </p:sp>
      </p:grpSp>
      <p:grpSp>
        <p:nvGrpSpPr>
          <p:cNvPr id="2" name="组合 1"/>
          <p:cNvGrpSpPr/>
          <p:nvPr/>
        </p:nvGrpSpPr>
        <p:grpSpPr>
          <a:xfrm>
            <a:off x="6565589" y="1446503"/>
            <a:ext cx="3076865" cy="1149401"/>
            <a:chOff x="4373303" y="2390983"/>
            <a:chExt cx="3076865" cy="1149401"/>
          </a:xfrm>
        </p:grpSpPr>
        <p:pic>
          <p:nvPicPr>
            <p:cNvPr id="3" name="Picture 2" descr="E:\水墨图表素材\图片1.png"/>
            <p:cNvPicPr>
              <a:picLocks noChangeAspect="1" noChangeArrowheads="1"/>
            </p:cNvPicPr>
            <p:nvPr/>
          </p:nvPicPr>
          <p:blipFill>
            <a:blip r:embed="rId7"/>
            <a:srcRect/>
            <a:stretch>
              <a:fillRect/>
            </a:stretch>
          </p:blipFill>
          <p:spPr bwMode="auto">
            <a:xfrm>
              <a:off x="4693780" y="2390983"/>
              <a:ext cx="2532431" cy="942007"/>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8" cstate="screen"/>
            <a:stretch>
              <a:fillRect/>
            </a:stretch>
          </p:blipFill>
          <p:spPr>
            <a:xfrm>
              <a:off x="4373303" y="2558290"/>
              <a:ext cx="820851" cy="965200"/>
            </a:xfrm>
            <a:prstGeom prst="rect">
              <a:avLst/>
            </a:prstGeom>
          </p:spPr>
        </p:pic>
        <p:pic>
          <p:nvPicPr>
            <p:cNvPr id="9" name="图片 8"/>
            <p:cNvPicPr>
              <a:picLocks noChangeAspect="1"/>
            </p:cNvPicPr>
            <p:nvPr/>
          </p:nvPicPr>
          <p:blipFill>
            <a:blip r:embed="rId9" cstate="screen"/>
            <a:stretch>
              <a:fillRect/>
            </a:stretch>
          </p:blipFill>
          <p:spPr>
            <a:xfrm>
              <a:off x="6283751" y="2558290"/>
              <a:ext cx="1166417" cy="982094"/>
            </a:xfrm>
            <a:prstGeom prst="rect">
              <a:avLst/>
            </a:prstGeom>
          </p:spPr>
        </p:pic>
        <p:sp>
          <p:nvSpPr>
            <p:cNvPr id="10" name="矩形 9"/>
            <p:cNvSpPr/>
            <p:nvPr/>
          </p:nvSpPr>
          <p:spPr>
            <a:xfrm>
              <a:off x="5026461" y="2605710"/>
              <a:ext cx="309880" cy="368300"/>
            </a:xfrm>
            <a:prstGeom prst="rect">
              <a:avLst/>
            </a:prstGeom>
          </p:spPr>
          <p:txBody>
            <a:bodyPr wrap="none">
              <a:spAutoFit/>
            </a:bodyPr>
            <a:lstStyle/>
            <a:p>
              <a:endParaRPr lang="zh-CN" altLang="en-US" dirty="0"/>
            </a:p>
          </p:txBody>
        </p:sp>
      </p:grpSp>
      <p:grpSp>
        <p:nvGrpSpPr>
          <p:cNvPr id="11" name="组合 10"/>
          <p:cNvGrpSpPr/>
          <p:nvPr/>
        </p:nvGrpSpPr>
        <p:grpSpPr>
          <a:xfrm>
            <a:off x="6677349" y="3559783"/>
            <a:ext cx="3059085" cy="1073201"/>
            <a:chOff x="4205028" y="2674828"/>
            <a:chExt cx="3059085" cy="1073201"/>
          </a:xfrm>
        </p:grpSpPr>
        <p:pic>
          <p:nvPicPr>
            <p:cNvPr id="12" name="Picture 2" descr="E:\水墨图表素材\图片1.png"/>
            <p:cNvPicPr>
              <a:picLocks noChangeAspect="1" noChangeArrowheads="1"/>
            </p:cNvPicPr>
            <p:nvPr/>
          </p:nvPicPr>
          <p:blipFill>
            <a:blip r:embed="rId7"/>
            <a:srcRect/>
            <a:stretch>
              <a:fillRect/>
            </a:stretch>
          </p:blipFill>
          <p:spPr bwMode="auto">
            <a:xfrm>
              <a:off x="4468355" y="2674828"/>
              <a:ext cx="2532431" cy="942007"/>
            </a:xfrm>
            <a:prstGeom prst="rect">
              <a:avLst/>
            </a:prstGeom>
            <a:noFill/>
            <a:extLst>
              <a:ext uri="{909E8E84-426E-40DD-AFC4-6F175D3DCCD1}">
                <a14:hiddenFill xmlns:a14="http://schemas.microsoft.com/office/drawing/2010/main">
                  <a:solidFill>
                    <a:srgbClr val="FFFFFF"/>
                  </a:solidFill>
                </a14:hiddenFill>
              </a:ext>
            </a:extLst>
          </p:spPr>
        </p:pic>
        <p:pic>
          <p:nvPicPr>
            <p:cNvPr id="13" name="图片 12"/>
            <p:cNvPicPr>
              <a:picLocks noChangeAspect="1"/>
            </p:cNvPicPr>
            <p:nvPr/>
          </p:nvPicPr>
          <p:blipFill>
            <a:blip r:embed="rId8" cstate="screen"/>
            <a:stretch>
              <a:fillRect/>
            </a:stretch>
          </p:blipFill>
          <p:spPr>
            <a:xfrm>
              <a:off x="4205028" y="2765935"/>
              <a:ext cx="820851" cy="965200"/>
            </a:xfrm>
            <a:prstGeom prst="rect">
              <a:avLst/>
            </a:prstGeom>
          </p:spPr>
        </p:pic>
        <p:pic>
          <p:nvPicPr>
            <p:cNvPr id="14" name="图片 13"/>
            <p:cNvPicPr>
              <a:picLocks noChangeAspect="1"/>
            </p:cNvPicPr>
            <p:nvPr/>
          </p:nvPicPr>
          <p:blipFill>
            <a:blip r:embed="rId9" cstate="screen"/>
            <a:stretch>
              <a:fillRect/>
            </a:stretch>
          </p:blipFill>
          <p:spPr>
            <a:xfrm>
              <a:off x="6097696" y="2765935"/>
              <a:ext cx="1166417" cy="982094"/>
            </a:xfrm>
            <a:prstGeom prst="rect">
              <a:avLst/>
            </a:prstGeom>
          </p:spPr>
        </p:pic>
        <p:sp>
          <p:nvSpPr>
            <p:cNvPr id="15" name="矩形 14"/>
            <p:cNvSpPr/>
            <p:nvPr/>
          </p:nvSpPr>
          <p:spPr>
            <a:xfrm>
              <a:off x="5072181" y="2887650"/>
              <a:ext cx="1325880" cy="368300"/>
            </a:xfrm>
            <a:prstGeom prst="rect">
              <a:avLst/>
            </a:prstGeom>
          </p:spPr>
          <p:txBody>
            <a:bodyPr wrap="none">
              <a:spAutoFit/>
            </a:bodyPr>
            <a:lstStyle/>
            <a:p>
              <a:pPr algn="ctr"/>
              <a:r>
                <a:rPr lang="zh-CN" altLang="en-US" dirty="0">
                  <a:latin typeface="华文新魏" panose="02010800040101010101" charset="-122"/>
                  <a:ea typeface="华文新魏" panose="02010800040101010101" charset="-122"/>
                </a:rPr>
                <a:t>文化大革命</a:t>
              </a:r>
            </a:p>
          </p:txBody>
        </p:sp>
      </p:grpSp>
      <p:grpSp>
        <p:nvGrpSpPr>
          <p:cNvPr id="16" name="组合 15"/>
          <p:cNvGrpSpPr/>
          <p:nvPr/>
        </p:nvGrpSpPr>
        <p:grpSpPr>
          <a:xfrm>
            <a:off x="6677349" y="4650713"/>
            <a:ext cx="3059085" cy="1073201"/>
            <a:chOff x="4205028" y="2674828"/>
            <a:chExt cx="3059085" cy="1073201"/>
          </a:xfrm>
        </p:grpSpPr>
        <p:pic>
          <p:nvPicPr>
            <p:cNvPr id="17" name="Picture 2" descr="E:\水墨图表素材\图片1.png"/>
            <p:cNvPicPr>
              <a:picLocks noChangeAspect="1" noChangeArrowheads="1"/>
            </p:cNvPicPr>
            <p:nvPr/>
          </p:nvPicPr>
          <p:blipFill>
            <a:blip r:embed="rId7"/>
            <a:srcRect/>
            <a:stretch>
              <a:fillRect/>
            </a:stretch>
          </p:blipFill>
          <p:spPr bwMode="auto">
            <a:xfrm>
              <a:off x="4468355" y="2674828"/>
              <a:ext cx="2532431" cy="942007"/>
            </a:xfrm>
            <a:prstGeom prst="rect">
              <a:avLst/>
            </a:prstGeom>
            <a:noFill/>
            <a:extLst>
              <a:ext uri="{909E8E84-426E-40DD-AFC4-6F175D3DCCD1}">
                <a14:hiddenFill xmlns:a14="http://schemas.microsoft.com/office/drawing/2010/main">
                  <a:solidFill>
                    <a:srgbClr val="FFFFFF"/>
                  </a:solidFill>
                </a14:hiddenFill>
              </a:ext>
            </a:extLst>
          </p:spPr>
        </p:pic>
        <p:pic>
          <p:nvPicPr>
            <p:cNvPr id="18" name="图片 17"/>
            <p:cNvPicPr>
              <a:picLocks noChangeAspect="1"/>
            </p:cNvPicPr>
            <p:nvPr/>
          </p:nvPicPr>
          <p:blipFill>
            <a:blip r:embed="rId8" cstate="screen"/>
            <a:stretch>
              <a:fillRect/>
            </a:stretch>
          </p:blipFill>
          <p:spPr>
            <a:xfrm>
              <a:off x="4205028" y="2765935"/>
              <a:ext cx="820851" cy="965200"/>
            </a:xfrm>
            <a:prstGeom prst="rect">
              <a:avLst/>
            </a:prstGeom>
          </p:spPr>
        </p:pic>
        <p:pic>
          <p:nvPicPr>
            <p:cNvPr id="24" name="图片 23"/>
            <p:cNvPicPr>
              <a:picLocks noChangeAspect="1"/>
            </p:cNvPicPr>
            <p:nvPr/>
          </p:nvPicPr>
          <p:blipFill>
            <a:blip r:embed="rId9" cstate="screen"/>
            <a:stretch>
              <a:fillRect/>
            </a:stretch>
          </p:blipFill>
          <p:spPr>
            <a:xfrm>
              <a:off x="6097696" y="2765935"/>
              <a:ext cx="1166417" cy="982094"/>
            </a:xfrm>
            <a:prstGeom prst="rect">
              <a:avLst/>
            </a:prstGeom>
          </p:spPr>
        </p:pic>
        <p:sp>
          <p:nvSpPr>
            <p:cNvPr id="40" name="矩形 39"/>
            <p:cNvSpPr/>
            <p:nvPr/>
          </p:nvSpPr>
          <p:spPr>
            <a:xfrm>
              <a:off x="5185846" y="2885745"/>
              <a:ext cx="1097280" cy="368300"/>
            </a:xfrm>
            <a:prstGeom prst="rect">
              <a:avLst/>
            </a:prstGeom>
          </p:spPr>
          <p:txBody>
            <a:bodyPr wrap="none">
              <a:spAutoFit/>
            </a:bodyPr>
            <a:lstStyle/>
            <a:p>
              <a:r>
                <a:rPr lang="zh-CN" altLang="en-US" dirty="0">
                  <a:latin typeface="华文新魏" panose="02010800040101010101" charset="-122"/>
                  <a:ea typeface="华文新魏" panose="02010800040101010101" charset="-122"/>
                </a:rPr>
                <a:t>恢复高考</a:t>
              </a:r>
            </a:p>
          </p:txBody>
        </p:sp>
      </p:grpSp>
      <p:grpSp>
        <p:nvGrpSpPr>
          <p:cNvPr id="41" name="组合 40"/>
          <p:cNvGrpSpPr/>
          <p:nvPr/>
        </p:nvGrpSpPr>
        <p:grpSpPr>
          <a:xfrm>
            <a:off x="6565589" y="420978"/>
            <a:ext cx="3107980" cy="1144321"/>
            <a:chOff x="4373303" y="2390983"/>
            <a:chExt cx="3107980" cy="1144321"/>
          </a:xfrm>
        </p:grpSpPr>
        <p:pic>
          <p:nvPicPr>
            <p:cNvPr id="42" name="Picture 2" descr="E:\水墨图表素材\图片1.png"/>
            <p:cNvPicPr>
              <a:picLocks noChangeAspect="1" noChangeArrowheads="1"/>
            </p:cNvPicPr>
            <p:nvPr/>
          </p:nvPicPr>
          <p:blipFill>
            <a:blip r:embed="rId7"/>
            <a:srcRect/>
            <a:stretch>
              <a:fillRect/>
            </a:stretch>
          </p:blipFill>
          <p:spPr bwMode="auto">
            <a:xfrm>
              <a:off x="4693780" y="2390983"/>
              <a:ext cx="2532431" cy="942007"/>
            </a:xfrm>
            <a:prstGeom prst="rect">
              <a:avLst/>
            </a:prstGeom>
            <a:noFill/>
            <a:extLst>
              <a:ext uri="{909E8E84-426E-40DD-AFC4-6F175D3DCCD1}">
                <a14:hiddenFill xmlns:a14="http://schemas.microsoft.com/office/drawing/2010/main">
                  <a:solidFill>
                    <a:srgbClr val="FFFFFF"/>
                  </a:solidFill>
                </a14:hiddenFill>
              </a:ext>
            </a:extLst>
          </p:spPr>
        </p:pic>
        <p:pic>
          <p:nvPicPr>
            <p:cNvPr id="43" name="图片 42"/>
            <p:cNvPicPr>
              <a:picLocks noChangeAspect="1"/>
            </p:cNvPicPr>
            <p:nvPr/>
          </p:nvPicPr>
          <p:blipFill>
            <a:blip r:embed="rId8" cstate="screen"/>
            <a:stretch>
              <a:fillRect/>
            </a:stretch>
          </p:blipFill>
          <p:spPr>
            <a:xfrm>
              <a:off x="4373303" y="2553210"/>
              <a:ext cx="820851" cy="965200"/>
            </a:xfrm>
            <a:prstGeom prst="rect">
              <a:avLst/>
            </a:prstGeom>
          </p:spPr>
        </p:pic>
        <p:pic>
          <p:nvPicPr>
            <p:cNvPr id="44" name="图片 43"/>
            <p:cNvPicPr>
              <a:picLocks noChangeAspect="1"/>
            </p:cNvPicPr>
            <p:nvPr/>
          </p:nvPicPr>
          <p:blipFill>
            <a:blip r:embed="rId9" cstate="screen"/>
            <a:stretch>
              <a:fillRect/>
            </a:stretch>
          </p:blipFill>
          <p:spPr>
            <a:xfrm>
              <a:off x="6314866" y="2553210"/>
              <a:ext cx="1166417" cy="982094"/>
            </a:xfrm>
            <a:prstGeom prst="rect">
              <a:avLst/>
            </a:prstGeom>
          </p:spPr>
        </p:pic>
        <p:sp>
          <p:nvSpPr>
            <p:cNvPr id="45" name="矩形 44"/>
            <p:cNvSpPr/>
            <p:nvPr/>
          </p:nvSpPr>
          <p:spPr>
            <a:xfrm>
              <a:off x="5026461" y="2605710"/>
              <a:ext cx="309880" cy="368300"/>
            </a:xfrm>
            <a:prstGeom prst="rect">
              <a:avLst/>
            </a:prstGeom>
          </p:spPr>
          <p:txBody>
            <a:bodyPr wrap="none">
              <a:spAutoFit/>
            </a:bodyPr>
            <a:lstStyle/>
            <a:p>
              <a:endParaRPr lang="zh-CN" altLang="en-US" dirty="0"/>
            </a:p>
          </p:txBody>
        </p:sp>
      </p:grpSp>
      <p:sp>
        <p:nvSpPr>
          <p:cNvPr id="46" name="文本框 45"/>
          <p:cNvSpPr txBox="1"/>
          <p:nvPr/>
        </p:nvSpPr>
        <p:spPr>
          <a:xfrm>
            <a:off x="7249795" y="635635"/>
            <a:ext cx="1805305" cy="368300"/>
          </a:xfrm>
          <a:prstGeom prst="rect">
            <a:avLst/>
          </a:prstGeom>
          <a:noFill/>
        </p:spPr>
        <p:txBody>
          <a:bodyPr wrap="square" rtlCol="0">
            <a:spAutoFit/>
          </a:bodyPr>
          <a:lstStyle/>
          <a:p>
            <a:r>
              <a:rPr lang="zh-CN" altLang="en-US">
                <a:latin typeface="华文新魏" panose="02010800040101010101" charset="-122"/>
                <a:ea typeface="华文新魏" panose="02010800040101010101" charset="-122"/>
              </a:rPr>
              <a:t>知识分子的觉醒</a:t>
            </a:r>
          </a:p>
        </p:txBody>
      </p:sp>
      <p:sp>
        <p:nvSpPr>
          <p:cNvPr id="47" name="文本框 46"/>
          <p:cNvSpPr txBox="1"/>
          <p:nvPr/>
        </p:nvSpPr>
        <p:spPr>
          <a:xfrm>
            <a:off x="7075805" y="1661160"/>
            <a:ext cx="2136140" cy="368300"/>
          </a:xfrm>
          <a:prstGeom prst="rect">
            <a:avLst/>
          </a:prstGeom>
          <a:noFill/>
        </p:spPr>
        <p:txBody>
          <a:bodyPr wrap="square" rtlCol="0">
            <a:spAutoFit/>
          </a:bodyPr>
          <a:lstStyle/>
          <a:p>
            <a:r>
              <a:rPr lang="en-US" altLang="zh-CN"/>
              <a:t> </a:t>
            </a:r>
            <a:r>
              <a:rPr lang="zh-CN" altLang="en-US">
                <a:latin typeface="华文新魏" panose="02010800040101010101" charset="-122"/>
                <a:ea typeface="华文新魏" panose="02010800040101010101" charset="-122"/>
              </a:rPr>
              <a:t>中国共产党的成立</a:t>
            </a:r>
          </a:p>
        </p:txBody>
      </p:sp>
      <p:cxnSp>
        <p:nvCxnSpPr>
          <p:cNvPr id="48" name="曲线连接符 47"/>
          <p:cNvCxnSpPr/>
          <p:nvPr/>
        </p:nvCxnSpPr>
        <p:spPr>
          <a:xfrm flipV="1">
            <a:off x="5942965" y="842010"/>
            <a:ext cx="1035050" cy="1003935"/>
          </a:xfrm>
          <a:prstGeom prst="curvedConnector3">
            <a:avLst>
              <a:gd name="adj1" fmla="val 5006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曲线连接符 48"/>
          <p:cNvCxnSpPr>
            <a:endCxn id="47" idx="1"/>
          </p:cNvCxnSpPr>
          <p:nvPr/>
        </p:nvCxnSpPr>
        <p:spPr>
          <a:xfrm flipV="1">
            <a:off x="5953125" y="1845310"/>
            <a:ext cx="1122680" cy="3175"/>
          </a:xfrm>
          <a:prstGeom prst="curvedConnector3">
            <a:avLst>
              <a:gd name="adj1" fmla="val 5005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曲线连接符 49"/>
          <p:cNvCxnSpPr/>
          <p:nvPr/>
        </p:nvCxnSpPr>
        <p:spPr>
          <a:xfrm>
            <a:off x="5932805" y="1856105"/>
            <a:ext cx="1136015" cy="1125855"/>
          </a:xfrm>
          <a:prstGeom prst="curvedConnector3">
            <a:avLst>
              <a:gd name="adj1" fmla="val 5002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曲线连接符 50"/>
          <p:cNvCxnSpPr/>
          <p:nvPr/>
        </p:nvCxnSpPr>
        <p:spPr>
          <a:xfrm flipV="1">
            <a:off x="5932805" y="3966210"/>
            <a:ext cx="1136015" cy="1064895"/>
          </a:xfrm>
          <a:prstGeom prst="curvedConnector3">
            <a:avLst>
              <a:gd name="adj1" fmla="val 5002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曲线连接符 51"/>
          <p:cNvCxnSpPr/>
          <p:nvPr/>
        </p:nvCxnSpPr>
        <p:spPr>
          <a:xfrm flipV="1">
            <a:off x="5932805" y="5020945"/>
            <a:ext cx="1186815" cy="10160"/>
          </a:xfrm>
          <a:prstGeom prst="curvedConnector3">
            <a:avLst>
              <a:gd name="adj1" fmla="val 5002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曲线连接符 52"/>
          <p:cNvCxnSpPr/>
          <p:nvPr/>
        </p:nvCxnSpPr>
        <p:spPr>
          <a:xfrm>
            <a:off x="5942965" y="5041265"/>
            <a:ext cx="1146175" cy="1003935"/>
          </a:xfrm>
          <a:prstGeom prst="curvedConnector3">
            <a:avLst>
              <a:gd name="adj1" fmla="val 50028"/>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15"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2000" fill="hold"/>
                                        <p:tgtEl>
                                          <p:spTgt spid="6"/>
                                        </p:tgtEl>
                                        <p:attrNameLst>
                                          <p:attrName>ppt_w</p:attrName>
                                        </p:attrNameLst>
                                      </p:cBhvr>
                                      <p:tavLst>
                                        <p:tav tm="0">
                                          <p:val>
                                            <p:fltVal val="0"/>
                                          </p:val>
                                        </p:tav>
                                        <p:tav tm="100000">
                                          <p:val>
                                            <p:strVal val="#ppt_w"/>
                                          </p:val>
                                        </p:tav>
                                      </p:tavLst>
                                    </p:anim>
                                    <p:anim calcmode="lin" valueType="num">
                                      <p:cBhvr>
                                        <p:cTn id="13" dur="2000" fill="hold"/>
                                        <p:tgtEl>
                                          <p:spTgt spid="6"/>
                                        </p:tgtEl>
                                        <p:attrNameLst>
                                          <p:attrName>ppt_h</p:attrName>
                                        </p:attrNameLst>
                                      </p:cBhvr>
                                      <p:tavLst>
                                        <p:tav tm="0">
                                          <p:val>
                                            <p:fltVal val="0"/>
                                          </p:val>
                                        </p:tav>
                                        <p:tav tm="100000">
                                          <p:val>
                                            <p:strVal val="#ppt_h"/>
                                          </p:val>
                                        </p:tav>
                                      </p:tavLst>
                                    </p:anim>
                                    <p:anim calcmode="lin" valueType="num">
                                      <p:cBhvr>
                                        <p:cTn id="14" dur="2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5" dur="2000" fill="hold"/>
                                        <p:tgtEl>
                                          <p:spTgt spid="6"/>
                                        </p:tgtEl>
                                        <p:attrNameLst>
                                          <p:attrName>ppt_y</p:attrName>
                                        </p:attrNameLst>
                                      </p:cBhvr>
                                      <p:tavLst>
                                        <p:tav tm="0" fmla="#ppt_y+(sin(-2*pi*(1-$))*-#ppt_x+cos(-2*pi*(1-$))*(1-#ppt_y))*(1-$)">
                                          <p:val>
                                            <p:fltVal val="0"/>
                                          </p:val>
                                        </p:tav>
                                        <p:tav tm="100000">
                                          <p:val>
                                            <p:fltVal val="1"/>
                                          </p:val>
                                        </p:tav>
                                      </p:tavLst>
                                    </p:anim>
                                  </p:childTnLst>
                                </p:cTn>
                              </p:par>
                              <p:par>
                                <p:cTn id="16" presetID="15"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2000" fill="hold"/>
                                        <p:tgtEl>
                                          <p:spTgt spid="7"/>
                                        </p:tgtEl>
                                        <p:attrNameLst>
                                          <p:attrName>ppt_w</p:attrName>
                                        </p:attrNameLst>
                                      </p:cBhvr>
                                      <p:tavLst>
                                        <p:tav tm="0">
                                          <p:val>
                                            <p:fltVal val="0"/>
                                          </p:val>
                                        </p:tav>
                                        <p:tav tm="100000">
                                          <p:val>
                                            <p:strVal val="#ppt_w"/>
                                          </p:val>
                                        </p:tav>
                                      </p:tavLst>
                                    </p:anim>
                                    <p:anim calcmode="lin" valueType="num">
                                      <p:cBhvr>
                                        <p:cTn id="19" dur="2000" fill="hold"/>
                                        <p:tgtEl>
                                          <p:spTgt spid="7"/>
                                        </p:tgtEl>
                                        <p:attrNameLst>
                                          <p:attrName>ppt_h</p:attrName>
                                        </p:attrNameLst>
                                      </p:cBhvr>
                                      <p:tavLst>
                                        <p:tav tm="0">
                                          <p:val>
                                            <p:fltVal val="0"/>
                                          </p:val>
                                        </p:tav>
                                        <p:tav tm="100000">
                                          <p:val>
                                            <p:strVal val="#ppt_h"/>
                                          </p:val>
                                        </p:tav>
                                      </p:tavLst>
                                    </p:anim>
                                    <p:anim calcmode="lin" valueType="num">
                                      <p:cBhvr>
                                        <p:cTn id="20" dur="2000" fill="hold"/>
                                        <p:tgtEl>
                                          <p:spTgt spid="7"/>
                                        </p:tgtEl>
                                        <p:attrNameLst>
                                          <p:attrName>ppt_x</p:attrName>
                                        </p:attrNameLst>
                                      </p:cBhvr>
                                      <p:tavLst>
                                        <p:tav tm="0" fmla="#ppt_x+(cos(-2*pi*(1-$))*-#ppt_x-sin(-2*pi*(1-$))*(1-#ppt_y))*(1-$)">
                                          <p:val>
                                            <p:fltVal val="0"/>
                                          </p:val>
                                        </p:tav>
                                        <p:tav tm="100000">
                                          <p:val>
                                            <p:fltVal val="1"/>
                                          </p:val>
                                        </p:tav>
                                      </p:tavLst>
                                    </p:anim>
                                    <p:anim calcmode="lin" valueType="num">
                                      <p:cBhvr>
                                        <p:cTn id="21" dur="2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1000"/>
                                        <p:tgtEl>
                                          <p:spTgt spid="23"/>
                                        </p:tgtEl>
                                      </p:cBhvr>
                                    </p:animEffect>
                                    <p:anim calcmode="lin" valueType="num">
                                      <p:cBhvr>
                                        <p:cTn id="32" dur="1000" fill="hold"/>
                                        <p:tgtEl>
                                          <p:spTgt spid="23"/>
                                        </p:tgtEl>
                                        <p:attrNameLst>
                                          <p:attrName>ppt_x</p:attrName>
                                        </p:attrNameLst>
                                      </p:cBhvr>
                                      <p:tavLst>
                                        <p:tav tm="0">
                                          <p:val>
                                            <p:strVal val="#ppt_x"/>
                                          </p:val>
                                        </p:tav>
                                        <p:tav tm="100000">
                                          <p:val>
                                            <p:strVal val="#ppt_x"/>
                                          </p:val>
                                        </p:tav>
                                      </p:tavLst>
                                    </p:anim>
                                    <p:anim calcmode="lin" valueType="num">
                                      <p:cBhvr>
                                        <p:cTn id="33" dur="1000" fill="hold"/>
                                        <p:tgtEl>
                                          <p:spTgt spid="23"/>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1000"/>
                                        <p:tgtEl>
                                          <p:spTgt spid="25"/>
                                        </p:tgtEl>
                                      </p:cBhvr>
                                    </p:animEffect>
                                    <p:anim calcmode="lin" valueType="num">
                                      <p:cBhvr>
                                        <p:cTn id="37" dur="1000" fill="hold"/>
                                        <p:tgtEl>
                                          <p:spTgt spid="25"/>
                                        </p:tgtEl>
                                        <p:attrNameLst>
                                          <p:attrName>ppt_x</p:attrName>
                                        </p:attrNameLst>
                                      </p:cBhvr>
                                      <p:tavLst>
                                        <p:tav tm="0">
                                          <p:val>
                                            <p:strVal val="#ppt_x"/>
                                          </p:val>
                                        </p:tav>
                                        <p:tav tm="100000">
                                          <p:val>
                                            <p:strVal val="#ppt_x"/>
                                          </p:val>
                                        </p:tav>
                                      </p:tavLst>
                                    </p:anim>
                                    <p:anim calcmode="lin" valueType="num">
                                      <p:cBhvr>
                                        <p:cTn id="38" dur="1000" fill="hold"/>
                                        <p:tgtEl>
                                          <p:spTgt spid="25"/>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fade">
                                      <p:cBhvr>
                                        <p:cTn id="41" dur="1000"/>
                                        <p:tgtEl>
                                          <p:spTgt spid="41"/>
                                        </p:tgtEl>
                                      </p:cBhvr>
                                    </p:animEffect>
                                    <p:anim calcmode="lin" valueType="num">
                                      <p:cBhvr>
                                        <p:cTn id="42" dur="1000" fill="hold"/>
                                        <p:tgtEl>
                                          <p:spTgt spid="41"/>
                                        </p:tgtEl>
                                        <p:attrNameLst>
                                          <p:attrName>ppt_x</p:attrName>
                                        </p:attrNameLst>
                                      </p:cBhvr>
                                      <p:tavLst>
                                        <p:tav tm="0">
                                          <p:val>
                                            <p:strVal val="#ppt_x"/>
                                          </p:val>
                                        </p:tav>
                                        <p:tav tm="100000">
                                          <p:val>
                                            <p:strVal val="#ppt_x"/>
                                          </p:val>
                                        </p:tav>
                                      </p:tavLst>
                                    </p:anim>
                                    <p:anim calcmode="lin" valueType="num">
                                      <p:cBhvr>
                                        <p:cTn id="43" dur="1000" fill="hold"/>
                                        <p:tgtEl>
                                          <p:spTgt spid="41"/>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46"/>
                                        </p:tgtEl>
                                        <p:attrNameLst>
                                          <p:attrName>style.visibility</p:attrName>
                                        </p:attrNameLst>
                                      </p:cBhvr>
                                      <p:to>
                                        <p:strVal val="visible"/>
                                      </p:to>
                                    </p:set>
                                    <p:animEffect transition="in" filter="fade">
                                      <p:cBhvr>
                                        <p:cTn id="46" dur="1000"/>
                                        <p:tgtEl>
                                          <p:spTgt spid="46"/>
                                        </p:tgtEl>
                                      </p:cBhvr>
                                    </p:animEffect>
                                    <p:anim calcmode="lin" valueType="num">
                                      <p:cBhvr>
                                        <p:cTn id="47" dur="1000" fill="hold"/>
                                        <p:tgtEl>
                                          <p:spTgt spid="46"/>
                                        </p:tgtEl>
                                        <p:attrNameLst>
                                          <p:attrName>ppt_x</p:attrName>
                                        </p:attrNameLst>
                                      </p:cBhvr>
                                      <p:tavLst>
                                        <p:tav tm="0">
                                          <p:val>
                                            <p:strVal val="#ppt_x"/>
                                          </p:val>
                                        </p:tav>
                                        <p:tav tm="100000">
                                          <p:val>
                                            <p:strVal val="#ppt_x"/>
                                          </p:val>
                                        </p:tav>
                                      </p:tavLst>
                                    </p:anim>
                                    <p:anim calcmode="lin" valueType="num">
                                      <p:cBhvr>
                                        <p:cTn id="48" dur="1000" fill="hold"/>
                                        <p:tgtEl>
                                          <p:spTgt spid="46"/>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fade">
                                      <p:cBhvr>
                                        <p:cTn id="51" dur="1000"/>
                                        <p:tgtEl>
                                          <p:spTgt spid="2"/>
                                        </p:tgtEl>
                                      </p:cBhvr>
                                    </p:animEffect>
                                    <p:anim calcmode="lin" valueType="num">
                                      <p:cBhvr>
                                        <p:cTn id="52" dur="1000" fill="hold"/>
                                        <p:tgtEl>
                                          <p:spTgt spid="2"/>
                                        </p:tgtEl>
                                        <p:attrNameLst>
                                          <p:attrName>ppt_x</p:attrName>
                                        </p:attrNameLst>
                                      </p:cBhvr>
                                      <p:tavLst>
                                        <p:tav tm="0">
                                          <p:val>
                                            <p:strVal val="#ppt_x"/>
                                          </p:val>
                                        </p:tav>
                                        <p:tav tm="100000">
                                          <p:val>
                                            <p:strVal val="#ppt_x"/>
                                          </p:val>
                                        </p:tav>
                                      </p:tavLst>
                                    </p:anim>
                                    <p:anim calcmode="lin" valueType="num">
                                      <p:cBhvr>
                                        <p:cTn id="53" dur="1000" fill="hold"/>
                                        <p:tgtEl>
                                          <p:spTgt spid="2"/>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7"/>
                                        </p:tgtEl>
                                        <p:attrNameLst>
                                          <p:attrName>style.visibility</p:attrName>
                                        </p:attrNameLst>
                                      </p:cBhvr>
                                      <p:to>
                                        <p:strVal val="visible"/>
                                      </p:to>
                                    </p:set>
                                    <p:animEffect transition="in" filter="fade">
                                      <p:cBhvr>
                                        <p:cTn id="56" dur="1000"/>
                                        <p:tgtEl>
                                          <p:spTgt spid="47"/>
                                        </p:tgtEl>
                                      </p:cBhvr>
                                    </p:animEffect>
                                    <p:anim calcmode="lin" valueType="num">
                                      <p:cBhvr>
                                        <p:cTn id="57" dur="1000" fill="hold"/>
                                        <p:tgtEl>
                                          <p:spTgt spid="47"/>
                                        </p:tgtEl>
                                        <p:attrNameLst>
                                          <p:attrName>ppt_x</p:attrName>
                                        </p:attrNameLst>
                                      </p:cBhvr>
                                      <p:tavLst>
                                        <p:tav tm="0">
                                          <p:val>
                                            <p:strVal val="#ppt_x"/>
                                          </p:val>
                                        </p:tav>
                                        <p:tav tm="100000">
                                          <p:val>
                                            <p:strVal val="#ppt_x"/>
                                          </p:val>
                                        </p:tav>
                                      </p:tavLst>
                                    </p:anim>
                                    <p:anim calcmode="lin" valueType="num">
                                      <p:cBhvr>
                                        <p:cTn id="58" dur="1000" fill="hold"/>
                                        <p:tgtEl>
                                          <p:spTgt spid="47"/>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fade">
                                      <p:cBhvr>
                                        <p:cTn id="61" dur="1000"/>
                                        <p:tgtEl>
                                          <p:spTgt spid="30"/>
                                        </p:tgtEl>
                                      </p:cBhvr>
                                    </p:animEffect>
                                    <p:anim calcmode="lin" valueType="num">
                                      <p:cBhvr>
                                        <p:cTn id="62" dur="1000" fill="hold"/>
                                        <p:tgtEl>
                                          <p:spTgt spid="30"/>
                                        </p:tgtEl>
                                        <p:attrNameLst>
                                          <p:attrName>ppt_x</p:attrName>
                                        </p:attrNameLst>
                                      </p:cBhvr>
                                      <p:tavLst>
                                        <p:tav tm="0">
                                          <p:val>
                                            <p:strVal val="#ppt_x"/>
                                          </p:val>
                                        </p:tav>
                                        <p:tav tm="100000">
                                          <p:val>
                                            <p:strVal val="#ppt_x"/>
                                          </p:val>
                                        </p:tav>
                                      </p:tavLst>
                                    </p:anim>
                                    <p:anim calcmode="lin" valueType="num">
                                      <p:cBhvr>
                                        <p:cTn id="63" dur="1000" fill="hold"/>
                                        <p:tgtEl>
                                          <p:spTgt spid="30"/>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1000"/>
                                        <p:tgtEl>
                                          <p:spTgt spid="11"/>
                                        </p:tgtEl>
                                      </p:cBhvr>
                                    </p:animEffect>
                                    <p:anim calcmode="lin" valueType="num">
                                      <p:cBhvr>
                                        <p:cTn id="67" dur="1000" fill="hold"/>
                                        <p:tgtEl>
                                          <p:spTgt spid="11"/>
                                        </p:tgtEl>
                                        <p:attrNameLst>
                                          <p:attrName>ppt_x</p:attrName>
                                        </p:attrNameLst>
                                      </p:cBhvr>
                                      <p:tavLst>
                                        <p:tav tm="0">
                                          <p:val>
                                            <p:strVal val="#ppt_x"/>
                                          </p:val>
                                        </p:tav>
                                        <p:tav tm="100000">
                                          <p:val>
                                            <p:strVal val="#ppt_x"/>
                                          </p:val>
                                        </p:tav>
                                      </p:tavLst>
                                    </p:anim>
                                    <p:anim calcmode="lin" valueType="num">
                                      <p:cBhvr>
                                        <p:cTn id="68" dur="1000" fill="hold"/>
                                        <p:tgtEl>
                                          <p:spTgt spid="11"/>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fade">
                                      <p:cBhvr>
                                        <p:cTn id="71" dur="1000"/>
                                        <p:tgtEl>
                                          <p:spTgt spid="16"/>
                                        </p:tgtEl>
                                      </p:cBhvr>
                                    </p:animEffect>
                                    <p:anim calcmode="lin" valueType="num">
                                      <p:cBhvr>
                                        <p:cTn id="72" dur="1000" fill="hold"/>
                                        <p:tgtEl>
                                          <p:spTgt spid="16"/>
                                        </p:tgtEl>
                                        <p:attrNameLst>
                                          <p:attrName>ppt_x</p:attrName>
                                        </p:attrNameLst>
                                      </p:cBhvr>
                                      <p:tavLst>
                                        <p:tav tm="0">
                                          <p:val>
                                            <p:strVal val="#ppt_x"/>
                                          </p:val>
                                        </p:tav>
                                        <p:tav tm="100000">
                                          <p:val>
                                            <p:strVal val="#ppt_x"/>
                                          </p:val>
                                        </p:tav>
                                      </p:tavLst>
                                    </p:anim>
                                    <p:anim calcmode="lin" valueType="num">
                                      <p:cBhvr>
                                        <p:cTn id="73" dur="1000" fill="hold"/>
                                        <p:tgtEl>
                                          <p:spTgt spid="16"/>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fade">
                                      <p:cBhvr>
                                        <p:cTn id="76" dur="1000"/>
                                        <p:tgtEl>
                                          <p:spTgt spid="35"/>
                                        </p:tgtEl>
                                      </p:cBhvr>
                                    </p:animEffect>
                                    <p:anim calcmode="lin" valueType="num">
                                      <p:cBhvr>
                                        <p:cTn id="77" dur="1000" fill="hold"/>
                                        <p:tgtEl>
                                          <p:spTgt spid="35"/>
                                        </p:tgtEl>
                                        <p:attrNameLst>
                                          <p:attrName>ppt_x</p:attrName>
                                        </p:attrNameLst>
                                      </p:cBhvr>
                                      <p:tavLst>
                                        <p:tav tm="0">
                                          <p:val>
                                            <p:strVal val="#ppt_x"/>
                                          </p:val>
                                        </p:tav>
                                        <p:tav tm="100000">
                                          <p:val>
                                            <p:strVal val="#ppt_x"/>
                                          </p:val>
                                        </p:tav>
                                      </p:tavLst>
                                    </p:anim>
                                    <p:anim calcmode="lin" valueType="num">
                                      <p:cBhvr>
                                        <p:cTn id="78"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6" grpId="0"/>
      <p:bldP spid="4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screen">
            <a:extLst>
              <a:ext uri="{BEBA8EAE-BF5A-486C-A8C5-ECC9F3942E4B}">
                <a14:imgProps xmlns:a14="http://schemas.microsoft.com/office/drawing/2010/main">
                  <a14:imgLayer r:embed="rId4">
                    <a14:imgEffect>
                      <a14:saturation sat="66000"/>
                    </a14:imgEffect>
                  </a14:imgLayer>
                </a14:imgProps>
              </a:ext>
            </a:extLst>
          </a:blip>
          <a:srcRect/>
          <a:stretch>
            <a:fillRect/>
          </a:stretch>
        </p:blipFill>
        <p:spPr>
          <a:xfrm>
            <a:off x="0" y="4800600"/>
            <a:ext cx="12222480" cy="2057400"/>
          </a:xfrm>
          <a:prstGeom prst="rect">
            <a:avLst/>
          </a:prstGeom>
        </p:spPr>
      </p:pic>
      <p:pic>
        <p:nvPicPr>
          <p:cNvPr id="3" name="图片 2"/>
          <p:cNvPicPr>
            <a:picLocks noChangeAspect="1"/>
          </p:cNvPicPr>
          <p:nvPr/>
        </p:nvPicPr>
        <p:blipFill>
          <a:blip r:embed="rId5" cstate="screen"/>
          <a:stretch>
            <a:fillRect/>
          </a:stretch>
        </p:blipFill>
        <p:spPr>
          <a:xfrm>
            <a:off x="4216844" y="2042489"/>
            <a:ext cx="1738908" cy="2044700"/>
          </a:xfrm>
          <a:prstGeom prst="rect">
            <a:avLst/>
          </a:prstGeom>
        </p:spPr>
      </p:pic>
      <p:pic>
        <p:nvPicPr>
          <p:cNvPr id="4" name="图片 3"/>
          <p:cNvPicPr>
            <a:picLocks noChangeAspect="1"/>
          </p:cNvPicPr>
          <p:nvPr/>
        </p:nvPicPr>
        <p:blipFill>
          <a:blip r:embed="rId6"/>
          <a:stretch>
            <a:fillRect/>
          </a:stretch>
        </p:blipFill>
        <p:spPr>
          <a:xfrm>
            <a:off x="5509347" y="2203779"/>
            <a:ext cx="2586229" cy="2177541"/>
          </a:xfrm>
          <a:prstGeom prst="rect">
            <a:avLst/>
          </a:prstGeom>
        </p:spPr>
      </p:pic>
      <p:sp>
        <p:nvSpPr>
          <p:cNvPr id="5" name="文本框 4"/>
          <p:cNvSpPr txBox="1"/>
          <p:nvPr/>
        </p:nvSpPr>
        <p:spPr>
          <a:xfrm>
            <a:off x="5140468" y="2042489"/>
            <a:ext cx="1661993" cy="1693733"/>
          </a:xfrm>
          <a:prstGeom prst="rect">
            <a:avLst/>
          </a:prstGeom>
          <a:noFill/>
        </p:spPr>
        <p:txBody>
          <a:bodyPr vert="eaVert" wrap="none" rtlCol="0">
            <a:spAutoFit/>
          </a:bodyPr>
          <a:lstStyle/>
          <a:p>
            <a:r>
              <a:rPr lang="zh-CN" altLang="en-US" sz="9600" dirty="0">
                <a:solidFill>
                  <a:srgbClr val="77384B"/>
                </a:solidFill>
                <a:latin typeface="华文仿宋" panose="02010600040101010101" pitchFamily="2" charset="-122"/>
                <a:ea typeface="华文仿宋" panose="02010600040101010101" pitchFamily="2" charset="-122"/>
              </a:rPr>
              <a:t>柒</a:t>
            </a:r>
          </a:p>
        </p:txBody>
      </p:sp>
      <p:sp>
        <p:nvSpPr>
          <p:cNvPr id="8" name="文本框 7"/>
          <p:cNvSpPr txBox="1"/>
          <p:nvPr/>
        </p:nvSpPr>
        <p:spPr>
          <a:xfrm>
            <a:off x="4462780" y="657225"/>
            <a:ext cx="3296920" cy="368300"/>
          </a:xfrm>
          <a:prstGeom prst="rect">
            <a:avLst/>
          </a:prstGeom>
          <a:noFill/>
        </p:spPr>
        <p:txBody>
          <a:bodyPr wrap="square" rtlCol="0">
            <a:spAutoFit/>
          </a:bodyPr>
          <a:lstStyle/>
          <a:p>
            <a:r>
              <a:rPr lang="zh-CN" altLang="en-US">
                <a:latin typeface="华文新魏" panose="02010800040101010101" charset="-122"/>
                <a:ea typeface="华文新魏" panose="02010800040101010101" charset="-122"/>
                <a:cs typeface="华文新魏" panose="02010800040101010101" charset="-122"/>
              </a:rPr>
              <a:t>新中国成立之后（</a:t>
            </a:r>
            <a:r>
              <a:rPr lang="en-US" altLang="zh-CN">
                <a:latin typeface="华文新魏" panose="02010800040101010101" charset="-122"/>
                <a:ea typeface="华文新魏" panose="02010800040101010101" charset="-122"/>
                <a:cs typeface="华文新魏" panose="02010800040101010101" charset="-122"/>
              </a:rPr>
              <a:t>1949~2020</a:t>
            </a:r>
            <a:r>
              <a:rPr lang="zh-CN" altLang="en-US">
                <a:latin typeface="华文新魏" panose="02010800040101010101" charset="-122"/>
                <a:ea typeface="华文新魏" panose="02010800040101010101" charset="-122"/>
                <a:cs typeface="华文新魏" panose="02010800040101010101" charset="-122"/>
              </a:rPr>
              <a:t>）</a:t>
            </a:r>
          </a:p>
        </p:txBody>
      </p:sp>
      <p:sp>
        <p:nvSpPr>
          <p:cNvPr id="7" name="文本框 6"/>
          <p:cNvSpPr txBox="1"/>
          <p:nvPr/>
        </p:nvSpPr>
        <p:spPr>
          <a:xfrm>
            <a:off x="5086298" y="4243839"/>
            <a:ext cx="3432432" cy="400110"/>
          </a:xfrm>
          <a:prstGeom prst="rect">
            <a:avLst/>
          </a:prstGeom>
          <a:noFill/>
        </p:spPr>
        <p:txBody>
          <a:bodyPr wrap="square" rtlCol="0">
            <a:spAutoFit/>
          </a:bodyPr>
          <a:lstStyle/>
          <a:p>
            <a:r>
              <a:rPr lang="zh-CN" altLang="en-US" sz="2000" dirty="0">
                <a:latin typeface="华文新魏" panose="02010800040101010101" charset="-122"/>
                <a:ea typeface="华文新魏" panose="02010800040101010101" charset="-122"/>
              </a:rPr>
              <a:t>文革结束之后的休整</a:t>
            </a:r>
          </a:p>
        </p:txBody>
      </p:sp>
    </p:spTree>
    <p:extLst>
      <p:ext uri="{BB962C8B-B14F-4D97-AF65-F5344CB8AC3E}">
        <p14:creationId xmlns:p14="http://schemas.microsoft.com/office/powerpoint/2010/main" val="13642385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15"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2000" fill="hold"/>
                                        <p:tgtEl>
                                          <p:spTgt spid="3"/>
                                        </p:tgtEl>
                                        <p:attrNameLst>
                                          <p:attrName>ppt_w</p:attrName>
                                        </p:attrNameLst>
                                      </p:cBhvr>
                                      <p:tavLst>
                                        <p:tav tm="0">
                                          <p:val>
                                            <p:fltVal val="0"/>
                                          </p:val>
                                        </p:tav>
                                        <p:tav tm="100000">
                                          <p:val>
                                            <p:strVal val="#ppt_w"/>
                                          </p:val>
                                        </p:tav>
                                      </p:tavLst>
                                    </p:anim>
                                    <p:anim calcmode="lin" valueType="num">
                                      <p:cBhvr>
                                        <p:cTn id="13" dur="2000" fill="hold"/>
                                        <p:tgtEl>
                                          <p:spTgt spid="3"/>
                                        </p:tgtEl>
                                        <p:attrNameLst>
                                          <p:attrName>ppt_h</p:attrName>
                                        </p:attrNameLst>
                                      </p:cBhvr>
                                      <p:tavLst>
                                        <p:tav tm="0">
                                          <p:val>
                                            <p:fltVal val="0"/>
                                          </p:val>
                                        </p:tav>
                                        <p:tav tm="100000">
                                          <p:val>
                                            <p:strVal val="#ppt_h"/>
                                          </p:val>
                                        </p:tav>
                                      </p:tavLst>
                                    </p:anim>
                                    <p:anim calcmode="lin" valueType="num">
                                      <p:cBhvr>
                                        <p:cTn id="14" dur="2000" fill="hold"/>
                                        <p:tgtEl>
                                          <p:spTgt spid="3"/>
                                        </p:tgtEl>
                                        <p:attrNameLst>
                                          <p:attrName>ppt_x</p:attrName>
                                        </p:attrNameLst>
                                      </p:cBhvr>
                                      <p:tavLst>
                                        <p:tav tm="0" fmla="#ppt_x+(cos(-2*pi*(1-$))*-#ppt_x-sin(-2*pi*(1-$))*(1-#ppt_y))*(1-$)">
                                          <p:val>
                                            <p:fltVal val="0"/>
                                          </p:val>
                                        </p:tav>
                                        <p:tav tm="100000">
                                          <p:val>
                                            <p:fltVal val="1"/>
                                          </p:val>
                                        </p:tav>
                                      </p:tavLst>
                                    </p:anim>
                                    <p:anim calcmode="lin" valueType="num">
                                      <p:cBhvr>
                                        <p:cTn id="15" dur="2000" fill="hold"/>
                                        <p:tgtEl>
                                          <p:spTgt spid="3"/>
                                        </p:tgtEl>
                                        <p:attrNameLst>
                                          <p:attrName>ppt_y</p:attrName>
                                        </p:attrNameLst>
                                      </p:cBhvr>
                                      <p:tavLst>
                                        <p:tav tm="0" fmla="#ppt_y+(sin(-2*pi*(1-$))*-#ppt_x+cos(-2*pi*(1-$))*(1-#ppt_y))*(1-$)">
                                          <p:val>
                                            <p:fltVal val="0"/>
                                          </p:val>
                                        </p:tav>
                                        <p:tav tm="100000">
                                          <p:val>
                                            <p:fltVal val="1"/>
                                          </p:val>
                                        </p:tav>
                                      </p:tavLst>
                                    </p:anim>
                                  </p:childTnLst>
                                </p:cTn>
                              </p:par>
                              <p:par>
                                <p:cTn id="16" presetID="15"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2000" fill="hold"/>
                                        <p:tgtEl>
                                          <p:spTgt spid="4"/>
                                        </p:tgtEl>
                                        <p:attrNameLst>
                                          <p:attrName>ppt_w</p:attrName>
                                        </p:attrNameLst>
                                      </p:cBhvr>
                                      <p:tavLst>
                                        <p:tav tm="0">
                                          <p:val>
                                            <p:fltVal val="0"/>
                                          </p:val>
                                        </p:tav>
                                        <p:tav tm="100000">
                                          <p:val>
                                            <p:strVal val="#ppt_w"/>
                                          </p:val>
                                        </p:tav>
                                      </p:tavLst>
                                    </p:anim>
                                    <p:anim calcmode="lin" valueType="num">
                                      <p:cBhvr>
                                        <p:cTn id="19" dur="2000" fill="hold"/>
                                        <p:tgtEl>
                                          <p:spTgt spid="4"/>
                                        </p:tgtEl>
                                        <p:attrNameLst>
                                          <p:attrName>ppt_h</p:attrName>
                                        </p:attrNameLst>
                                      </p:cBhvr>
                                      <p:tavLst>
                                        <p:tav tm="0">
                                          <p:val>
                                            <p:fltVal val="0"/>
                                          </p:val>
                                        </p:tav>
                                        <p:tav tm="100000">
                                          <p:val>
                                            <p:strVal val="#ppt_h"/>
                                          </p:val>
                                        </p:tav>
                                      </p:tavLst>
                                    </p:anim>
                                    <p:anim calcmode="lin" valueType="num">
                                      <p:cBhvr>
                                        <p:cTn id="20" dur="2000" fill="hold"/>
                                        <p:tgtEl>
                                          <p:spTgt spid="4"/>
                                        </p:tgtEl>
                                        <p:attrNameLst>
                                          <p:attrName>ppt_x</p:attrName>
                                        </p:attrNameLst>
                                      </p:cBhvr>
                                      <p:tavLst>
                                        <p:tav tm="0" fmla="#ppt_x+(cos(-2*pi*(1-$))*-#ppt_x-sin(-2*pi*(1-$))*(1-#ppt_y))*(1-$)">
                                          <p:val>
                                            <p:fltVal val="0"/>
                                          </p:val>
                                        </p:tav>
                                        <p:tav tm="100000">
                                          <p:val>
                                            <p:fltVal val="1"/>
                                          </p:val>
                                        </p:tav>
                                      </p:tavLst>
                                    </p:anim>
                                    <p:anim calcmode="lin" valueType="num">
                                      <p:cBhvr>
                                        <p:cTn id="21" dur="2000" fill="hold"/>
                                        <p:tgtEl>
                                          <p:spTgt spid="4"/>
                                        </p:tgtEl>
                                        <p:attrNameLst>
                                          <p:attrName>ppt_y</p:attrName>
                                        </p:attrNameLst>
                                      </p:cBhvr>
                                      <p:tavLst>
                                        <p:tav tm="0" fmla="#ppt_y+(sin(-2*pi*(1-$))*-#ppt_x+cos(-2*pi*(1-$))*(1-#ppt_y))*(1-$)">
                                          <p:val>
                                            <p:fltVal val="0"/>
                                          </p:val>
                                        </p:tav>
                                        <p:tav tm="100000">
                                          <p:val>
                                            <p:fltVal val="1"/>
                                          </p:val>
                                        </p:tav>
                                      </p:tavLst>
                                    </p:anim>
                                  </p:childTnLst>
                                </p:cTn>
                              </p:par>
                              <p:par>
                                <p:cTn id="22" presetID="53" presetClass="entr" presetSubtype="16"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1000" fill="hold"/>
                                        <p:tgtEl>
                                          <p:spTgt spid="5"/>
                                        </p:tgtEl>
                                        <p:attrNameLst>
                                          <p:attrName>ppt_w</p:attrName>
                                        </p:attrNameLst>
                                      </p:cBhvr>
                                      <p:tavLst>
                                        <p:tav tm="0">
                                          <p:val>
                                            <p:fltVal val="0"/>
                                          </p:val>
                                        </p:tav>
                                        <p:tav tm="100000">
                                          <p:val>
                                            <p:strVal val="#ppt_w"/>
                                          </p:val>
                                        </p:tav>
                                      </p:tavLst>
                                    </p:anim>
                                    <p:anim calcmode="lin" valueType="num">
                                      <p:cBhvr>
                                        <p:cTn id="25" dur="1000" fill="hold"/>
                                        <p:tgtEl>
                                          <p:spTgt spid="5"/>
                                        </p:tgtEl>
                                        <p:attrNameLst>
                                          <p:attrName>ppt_h</p:attrName>
                                        </p:attrNameLst>
                                      </p:cBhvr>
                                      <p:tavLst>
                                        <p:tav tm="0">
                                          <p:val>
                                            <p:fltVal val="0"/>
                                          </p:val>
                                        </p:tav>
                                        <p:tav tm="100000">
                                          <p:val>
                                            <p:strVal val="#ppt_h"/>
                                          </p:val>
                                        </p:tav>
                                      </p:tavLst>
                                    </p:anim>
                                    <p:animEffect transition="in" filter="fade">
                                      <p:cBhvr>
                                        <p:cTn id="26" dur="1000"/>
                                        <p:tgtEl>
                                          <p:spTgt spid="5"/>
                                        </p:tgtEl>
                                      </p:cBhvr>
                                    </p:animEffect>
                                  </p:childTnLst>
                                </p:cTn>
                              </p:par>
                              <p:par>
                                <p:cTn id="27" presetID="42"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92987" y="332105"/>
            <a:ext cx="1710726" cy="830997"/>
          </a:xfrm>
          <a:prstGeom prst="rect">
            <a:avLst/>
          </a:prstGeom>
          <a:noFill/>
          <a:ln>
            <a:noFill/>
          </a:ln>
        </p:spPr>
        <p:txBody>
          <a:bodyPr wrap="none" rtlCol="0" anchor="t">
            <a:spAutoFit/>
          </a:bodyPr>
          <a:lstStyle/>
          <a:p>
            <a:pPr algn="ctr"/>
            <a:r>
              <a:rPr lang="en-US" altLang="zh-CN" sz="4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中宋" panose="02010600040101010101" charset="-122"/>
                <a:ea typeface="华文中宋" panose="02010600040101010101" charset="-122"/>
              </a:rPr>
              <a:t>1978</a:t>
            </a:r>
            <a:endParaRPr lang="zh-CN" altLang="en-US" sz="4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中宋" panose="02010600040101010101" charset="-122"/>
              <a:ea typeface="华文中宋" panose="02010600040101010101" charset="-122"/>
            </a:endParaRPr>
          </a:p>
        </p:txBody>
      </p:sp>
      <p:sp>
        <p:nvSpPr>
          <p:cNvPr id="100" name="文本框 99"/>
          <p:cNvSpPr txBox="1"/>
          <p:nvPr/>
        </p:nvSpPr>
        <p:spPr>
          <a:xfrm>
            <a:off x="1708785" y="1365250"/>
            <a:ext cx="8279765" cy="3374129"/>
          </a:xfrm>
          <a:prstGeom prst="rect">
            <a:avLst/>
          </a:prstGeom>
          <a:noFill/>
          <a:ln w="9525">
            <a:noFill/>
          </a:ln>
        </p:spPr>
        <p:txBody>
          <a:bodyPr wrap="square">
            <a:spAutoFit/>
          </a:bodyPr>
          <a:lstStyle/>
          <a:p>
            <a:pPr indent="457200" fontAlgn="auto">
              <a:lnSpc>
                <a:spcPct val="150000"/>
              </a:lnSpc>
            </a:pPr>
            <a:r>
              <a:rPr lang="zh-CN" b="1" dirty="0">
                <a:ea typeface="宋体" panose="02010600030101010101" pitchFamily="2" charset="-122"/>
              </a:rPr>
              <a:t>政治背景</a:t>
            </a:r>
            <a:r>
              <a:rPr lang="zh-CN" altLang="en-US" b="1" dirty="0">
                <a:ea typeface="宋体" panose="02010600030101010101" pitchFamily="2" charset="-122"/>
              </a:rPr>
              <a:t>：</a:t>
            </a:r>
            <a:endParaRPr lang="en-US" altLang="zh-CN" b="1" dirty="0">
              <a:ea typeface="宋体" panose="02010600030101010101" pitchFamily="2" charset="-122"/>
            </a:endParaRPr>
          </a:p>
          <a:p>
            <a:pPr indent="457200" fontAlgn="auto">
              <a:lnSpc>
                <a:spcPct val="150000"/>
              </a:lnSpc>
            </a:pPr>
            <a:r>
              <a:rPr lang="en-US" altLang="zh-CN" dirty="0">
                <a:ea typeface="宋体" panose="02010600030101010101" pitchFamily="2" charset="-122"/>
              </a:rPr>
              <a:t>1977</a:t>
            </a:r>
            <a:r>
              <a:rPr lang="zh-CN" altLang="en-US" dirty="0">
                <a:ea typeface="宋体" panose="02010600030101010101" pitchFamily="2" charset="-122"/>
              </a:rPr>
              <a:t>年，邓小平同志从科教方面首先打开拨乱反正的局面。</a:t>
            </a:r>
            <a:r>
              <a:rPr lang="en-US" altLang="zh-CN" dirty="0">
                <a:ea typeface="宋体" panose="02010600030101010101" pitchFamily="2" charset="-122"/>
              </a:rPr>
              <a:t>5</a:t>
            </a:r>
            <a:r>
              <a:rPr lang="zh-CN" altLang="en-US" dirty="0">
                <a:ea typeface="宋体" panose="02010600030101010101" pitchFamily="2" charset="-122"/>
              </a:rPr>
              <a:t>月</a:t>
            </a:r>
            <a:r>
              <a:rPr lang="en-US" altLang="zh-CN" dirty="0">
                <a:ea typeface="宋体" panose="02010600030101010101" pitchFamily="2" charset="-122"/>
              </a:rPr>
              <a:t>24</a:t>
            </a:r>
            <a:r>
              <a:rPr lang="zh-CN" altLang="en-US" dirty="0">
                <a:ea typeface="宋体" panose="02010600030101010101" pitchFamily="2" charset="-122"/>
              </a:rPr>
              <a:t>日，同中央两位负责同志谈话时指出：“一定要在党内造成一种空气。</a:t>
            </a:r>
            <a:r>
              <a:rPr lang="zh-CN" altLang="en-US" dirty="0">
                <a:solidFill>
                  <a:srgbClr val="FF0000"/>
                </a:solidFill>
                <a:ea typeface="宋体" panose="02010600030101010101" pitchFamily="2" charset="-122"/>
              </a:rPr>
              <a:t>尊重知识，尊重人才。</a:t>
            </a:r>
            <a:r>
              <a:rPr lang="zh-CN" altLang="en-US" dirty="0">
                <a:ea typeface="宋体" panose="02010600030101010101" pitchFamily="2" charset="-122"/>
              </a:rPr>
              <a:t>”</a:t>
            </a:r>
            <a:endParaRPr lang="en-US" altLang="zh-CN" dirty="0">
              <a:ea typeface="宋体" panose="02010600030101010101" pitchFamily="2" charset="-122"/>
            </a:endParaRPr>
          </a:p>
          <a:p>
            <a:pPr indent="457200" fontAlgn="auto">
              <a:lnSpc>
                <a:spcPct val="150000"/>
              </a:lnSpc>
            </a:pPr>
            <a:r>
              <a:rPr lang="zh-CN" altLang="en-US" dirty="0">
                <a:ea typeface="宋体" panose="02010600030101010101" pitchFamily="2" charset="-122"/>
              </a:rPr>
              <a:t>为了推进我国科学技术和教育事业的发展，切实解决知识分子问题，</a:t>
            </a:r>
            <a:r>
              <a:rPr lang="en-US" altLang="zh-CN" dirty="0">
                <a:ea typeface="宋体" panose="02010600030101010101" pitchFamily="2" charset="-122"/>
              </a:rPr>
              <a:t>1978</a:t>
            </a:r>
            <a:r>
              <a:rPr lang="zh-CN" altLang="en-US" dirty="0">
                <a:ea typeface="宋体" panose="02010600030101010101" pitchFamily="2" charset="-122"/>
              </a:rPr>
              <a:t>年，先后召开了全国科学大会和全国教育工作会议。这两次会议大大改变和提高了知识分子的社会地位，是中共在知识分子问题上全面拨乱反正和调整知识分子政策的重要步骤。</a:t>
            </a:r>
            <a:endParaRPr lang="en-US" altLang="zh-CN" dirty="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92987" y="332105"/>
            <a:ext cx="1710726" cy="830997"/>
          </a:xfrm>
          <a:prstGeom prst="rect">
            <a:avLst/>
          </a:prstGeom>
          <a:noFill/>
          <a:ln>
            <a:noFill/>
          </a:ln>
        </p:spPr>
        <p:txBody>
          <a:bodyPr wrap="none" rtlCol="0" anchor="t">
            <a:spAutoFit/>
          </a:bodyPr>
          <a:lstStyle/>
          <a:p>
            <a:pPr algn="ctr"/>
            <a:r>
              <a:rPr lang="en-US" altLang="zh-CN" sz="4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中宋" panose="02010600040101010101" charset="-122"/>
                <a:ea typeface="华文中宋" panose="02010600040101010101" charset="-122"/>
              </a:rPr>
              <a:t>1978</a:t>
            </a:r>
            <a:endParaRPr lang="zh-CN" altLang="en-US" sz="4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中宋" panose="02010600040101010101" charset="-122"/>
              <a:ea typeface="华文中宋" panose="02010600040101010101" charset="-122"/>
            </a:endParaRPr>
          </a:p>
        </p:txBody>
      </p:sp>
      <p:sp>
        <p:nvSpPr>
          <p:cNvPr id="2" name="文本框 1"/>
          <p:cNvSpPr txBox="1"/>
          <p:nvPr/>
        </p:nvSpPr>
        <p:spPr>
          <a:xfrm>
            <a:off x="1743075" y="1524000"/>
            <a:ext cx="8209915" cy="3170099"/>
          </a:xfrm>
          <a:prstGeom prst="rect">
            <a:avLst/>
          </a:prstGeom>
          <a:noFill/>
        </p:spPr>
        <p:txBody>
          <a:bodyPr wrap="square" rtlCol="0">
            <a:spAutoFit/>
          </a:bodyPr>
          <a:lstStyle/>
          <a:p>
            <a:r>
              <a:rPr lang="zh-CN" altLang="en-US" sz="2000" dirty="0">
                <a:latin typeface="华文中宋" panose="02010600040101010101" charset="-122"/>
                <a:ea typeface="华文中宋" panose="02010600040101010101" charset="-122"/>
              </a:rPr>
              <a:t>与知识分子的关系：</a:t>
            </a:r>
          </a:p>
          <a:p>
            <a:r>
              <a:rPr lang="en-US" altLang="zh-CN" dirty="0">
                <a:latin typeface="华文中宋" panose="02010600040101010101" charset="-122"/>
                <a:ea typeface="华文中宋" panose="02010600040101010101" charset="-122"/>
              </a:rPr>
              <a:t>       1</a:t>
            </a:r>
            <a:r>
              <a:rPr lang="zh-CN" altLang="en-US" dirty="0">
                <a:latin typeface="华文中宋" panose="02010600040101010101" charset="-122"/>
                <a:ea typeface="华文中宋" panose="02010600040101010101" charset="-122"/>
              </a:rPr>
              <a:t>、明确了知识分子的阶级属性。知识分子绝大多数已经是工人阶级和劳动人民的知识分子，是工人阶级的一部分，只是社会分工的不同。</a:t>
            </a:r>
            <a:endParaRPr lang="en-US" altLang="zh-CN" dirty="0">
              <a:latin typeface="华文中宋" panose="02010600040101010101" charset="-122"/>
              <a:ea typeface="华文中宋" panose="02010600040101010101" charset="-122"/>
            </a:endParaRPr>
          </a:p>
          <a:p>
            <a:r>
              <a:rPr lang="en-US" altLang="zh-CN" dirty="0">
                <a:latin typeface="华文中宋" panose="02010600040101010101" charset="-122"/>
                <a:ea typeface="华文中宋" panose="02010600040101010101" charset="-122"/>
              </a:rPr>
              <a:t>       </a:t>
            </a:r>
          </a:p>
          <a:p>
            <a:r>
              <a:rPr lang="en-US" altLang="zh-CN" dirty="0">
                <a:latin typeface="华文中宋" panose="02010600040101010101" charset="-122"/>
                <a:ea typeface="华文中宋" panose="02010600040101010101" charset="-122"/>
              </a:rPr>
              <a:t>       2</a:t>
            </a:r>
            <a:r>
              <a:rPr lang="zh-CN" altLang="en-US" dirty="0">
                <a:latin typeface="华文中宋" panose="02010600040101010101" charset="-122"/>
                <a:ea typeface="华文中宋" panose="02010600040101010101" charset="-122"/>
              </a:rPr>
              <a:t>、强调了人才的重要性。实现科学技术现代化，必须要有一支浩浩荡荡的工人阶级的又红又专的科学技术大军，要有一支世界第一流的科学家、工程技术专家队伍。</a:t>
            </a:r>
            <a:endParaRPr lang="en-US" altLang="zh-CN" dirty="0">
              <a:latin typeface="华文中宋" panose="02010600040101010101" charset="-122"/>
              <a:ea typeface="华文中宋" panose="02010600040101010101" charset="-122"/>
            </a:endParaRPr>
          </a:p>
          <a:p>
            <a:r>
              <a:rPr lang="en-US" altLang="zh-CN" dirty="0">
                <a:latin typeface="华文中宋" panose="02010600040101010101" charset="-122"/>
                <a:ea typeface="华文中宋" panose="02010600040101010101" charset="-122"/>
              </a:rPr>
              <a:t>       </a:t>
            </a:r>
          </a:p>
          <a:p>
            <a:r>
              <a:rPr lang="en-US" altLang="zh-CN" dirty="0">
                <a:latin typeface="华文中宋" panose="02010600040101010101" charset="-122"/>
                <a:ea typeface="华文中宋" panose="02010600040101010101" charset="-122"/>
              </a:rPr>
              <a:t>       3</a:t>
            </a:r>
            <a:r>
              <a:rPr lang="zh-CN" altLang="en-US" dirty="0">
                <a:latin typeface="华文中宋" panose="02010600040101010101" charset="-122"/>
                <a:ea typeface="华文中宋" panose="02010600040101010101" charset="-122"/>
              </a:rPr>
              <a:t>、改善了知识分子的工作和生活条件。为了鼓励并充分调动广大知识分子的积极性，推动人才的选拔和培养，党和国家加大力度吸收知识分子入党和进入各级领导岗位。</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circle(in)">
                                      <p:cBhvr>
                                        <p:cTn id="10"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14700" y="342265"/>
            <a:ext cx="4985385" cy="1938020"/>
          </a:xfrm>
          <a:prstGeom prst="rect">
            <a:avLst/>
          </a:prstGeom>
          <a:noFill/>
          <a:ln>
            <a:noFill/>
          </a:ln>
        </p:spPr>
        <p:txBody>
          <a:bodyPr wrap="square" rtlCol="0" anchor="t">
            <a:spAutoFit/>
          </a:bodyPr>
          <a:lstStyle/>
          <a:p>
            <a:pPr algn="ctr"/>
            <a:r>
              <a:rPr lang="zh-CN" altLang="en-US" sz="4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中宋" panose="02010600040101010101" charset="-122"/>
                <a:ea typeface="华文中宋" panose="02010600040101010101" charset="-122"/>
              </a:rPr>
              <a:t>知识分子对中国科技进步乃至未来发展所起的作用：</a:t>
            </a:r>
          </a:p>
        </p:txBody>
      </p:sp>
      <p:sp>
        <p:nvSpPr>
          <p:cNvPr id="100" name="文本框 99"/>
          <p:cNvSpPr txBox="1"/>
          <p:nvPr/>
        </p:nvSpPr>
        <p:spPr>
          <a:xfrm>
            <a:off x="2007870" y="2280285"/>
            <a:ext cx="7599045" cy="4399915"/>
          </a:xfrm>
          <a:prstGeom prst="rect">
            <a:avLst/>
          </a:prstGeom>
          <a:noFill/>
          <a:ln w="9525">
            <a:noFill/>
          </a:ln>
        </p:spPr>
        <p:txBody>
          <a:bodyPr wrap="square">
            <a:spAutoFit/>
          </a:bodyPr>
          <a:lstStyle/>
          <a:p>
            <a:pPr indent="0"/>
            <a:r>
              <a:rPr lang="zh-CN" sz="2800" b="0" dirty="0">
                <a:solidFill>
                  <a:srgbClr val="2B2B2B"/>
                </a:solidFill>
                <a:latin typeface="华文新魏" panose="02010800040101010101" charset="-122"/>
                <a:ea typeface="华文新魏" panose="02010800040101010101" charset="-122"/>
              </a:rPr>
              <a:t>一、知识分子是我国改革开放的直接参与者和重要推动者。</a:t>
            </a:r>
          </a:p>
          <a:p>
            <a:pPr indent="0"/>
            <a:r>
              <a:rPr lang="zh-CN" sz="2800" b="0" dirty="0">
                <a:solidFill>
                  <a:srgbClr val="2B2B2B"/>
                </a:solidFill>
                <a:latin typeface="华文新魏" panose="02010800040101010101" charset="-122"/>
                <a:ea typeface="华文新魏" panose="02010800040101010101" charset="-122"/>
              </a:rPr>
              <a:t>二、知识分子是推进科技创新和教育事业发展的中坚力量。</a:t>
            </a:r>
          </a:p>
          <a:p>
            <a:pPr indent="0"/>
            <a:r>
              <a:rPr lang="zh-CN" sz="2800" b="0" dirty="0">
                <a:solidFill>
                  <a:srgbClr val="2B2B2B"/>
                </a:solidFill>
                <a:latin typeface="华文新魏" panose="02010800040101010101" charset="-122"/>
                <a:ea typeface="华文新魏" panose="02010800040101010101" charset="-122"/>
              </a:rPr>
              <a:t>三、知识分子是促进文化大发展大繁荣的主要力量。</a:t>
            </a:r>
          </a:p>
          <a:p>
            <a:pPr indent="0"/>
            <a:r>
              <a:rPr lang="zh-CN" sz="2800" b="0" dirty="0">
                <a:solidFill>
                  <a:srgbClr val="2B2B2B"/>
                </a:solidFill>
                <a:latin typeface="华文新魏" panose="02010800040101010101" charset="-122"/>
                <a:ea typeface="华文新魏" panose="02010800040101010101" charset="-122"/>
              </a:rPr>
              <a:t>四、目前我国正处于全面建成小康社会的关键时期，实现社会主义现代化、实现中华民族伟大复兴的宏伟蓝图已经绘就，在这一新的历史时期，广大知识分子尤其应当发挥更大的作用。</a:t>
            </a:r>
            <a:endParaRPr lang="zh-CN" altLang="en-US" sz="2800" dirty="0">
              <a:latin typeface="华文新魏" panose="02010800040101010101" charset="-122"/>
              <a:ea typeface="华文新魏" panose="02010800040101010101"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00"/>
                                        </p:tgtEl>
                                        <p:attrNameLst>
                                          <p:attrName>style.visibility</p:attrName>
                                        </p:attrNameLst>
                                      </p:cBhvr>
                                      <p:to>
                                        <p:strVal val="visible"/>
                                      </p:to>
                                    </p:set>
                                    <p:animEffect transition="in" filter="circle(in)">
                                      <p:cBhvr>
                                        <p:cTn id="10" dur="20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screen">
            <a:extLst>
              <a:ext uri="{BEBA8EAE-BF5A-486C-A8C5-ECC9F3942E4B}">
                <a14:imgProps xmlns:a14="http://schemas.microsoft.com/office/drawing/2010/main">
                  <a14:imgLayer r:embed="rId4">
                    <a14:imgEffect>
                      <a14:saturation sat="66000"/>
                    </a14:imgEffect>
                  </a14:imgLayer>
                </a14:imgProps>
              </a:ext>
            </a:extLst>
          </a:blip>
          <a:srcRect/>
          <a:stretch>
            <a:fillRect/>
          </a:stretch>
        </p:blipFill>
        <p:spPr>
          <a:xfrm>
            <a:off x="0" y="4800600"/>
            <a:ext cx="12222480" cy="2057400"/>
          </a:xfrm>
          <a:prstGeom prst="rect">
            <a:avLst/>
          </a:prstGeom>
        </p:spPr>
      </p:pic>
      <p:pic>
        <p:nvPicPr>
          <p:cNvPr id="3" name="图片 2"/>
          <p:cNvPicPr>
            <a:picLocks noChangeAspect="1"/>
          </p:cNvPicPr>
          <p:nvPr/>
        </p:nvPicPr>
        <p:blipFill>
          <a:blip r:embed="rId5" cstate="screen"/>
          <a:stretch>
            <a:fillRect/>
          </a:stretch>
        </p:blipFill>
        <p:spPr>
          <a:xfrm>
            <a:off x="4047187" y="1808547"/>
            <a:ext cx="1738908" cy="2044700"/>
          </a:xfrm>
          <a:prstGeom prst="rect">
            <a:avLst/>
          </a:prstGeom>
        </p:spPr>
      </p:pic>
      <p:pic>
        <p:nvPicPr>
          <p:cNvPr id="4" name="图片 3"/>
          <p:cNvPicPr>
            <a:picLocks noChangeAspect="1"/>
          </p:cNvPicPr>
          <p:nvPr/>
        </p:nvPicPr>
        <p:blipFill>
          <a:blip r:embed="rId6"/>
          <a:stretch>
            <a:fillRect/>
          </a:stretch>
        </p:blipFill>
        <p:spPr>
          <a:xfrm>
            <a:off x="5379695" y="1922847"/>
            <a:ext cx="2586229" cy="2177541"/>
          </a:xfrm>
          <a:prstGeom prst="rect">
            <a:avLst/>
          </a:prstGeom>
        </p:spPr>
      </p:pic>
      <p:sp>
        <p:nvSpPr>
          <p:cNvPr id="5" name="文本框 4"/>
          <p:cNvSpPr txBox="1"/>
          <p:nvPr/>
        </p:nvSpPr>
        <p:spPr>
          <a:xfrm>
            <a:off x="5185930" y="1713183"/>
            <a:ext cx="1200329" cy="3785652"/>
          </a:xfrm>
          <a:prstGeom prst="rect">
            <a:avLst/>
          </a:prstGeom>
          <a:noFill/>
        </p:spPr>
        <p:txBody>
          <a:bodyPr vert="eaVert" wrap="none" rtlCol="0">
            <a:spAutoFit/>
          </a:bodyPr>
          <a:lstStyle/>
          <a:p>
            <a:r>
              <a:rPr lang="zh-CN" altLang="en-US" sz="6600" dirty="0">
                <a:solidFill>
                  <a:srgbClr val="77384B"/>
                </a:solidFill>
                <a:latin typeface="华文行楷" panose="02010800040101010101" pitchFamily="2" charset="-122"/>
                <a:ea typeface="华文行楷" panose="02010800040101010101" pitchFamily="2" charset="-122"/>
              </a:rPr>
              <a:t>谢谢观看</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15"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2000" fill="hold"/>
                                        <p:tgtEl>
                                          <p:spTgt spid="3"/>
                                        </p:tgtEl>
                                        <p:attrNameLst>
                                          <p:attrName>ppt_w</p:attrName>
                                        </p:attrNameLst>
                                      </p:cBhvr>
                                      <p:tavLst>
                                        <p:tav tm="0">
                                          <p:val>
                                            <p:fltVal val="0"/>
                                          </p:val>
                                        </p:tav>
                                        <p:tav tm="100000">
                                          <p:val>
                                            <p:strVal val="#ppt_w"/>
                                          </p:val>
                                        </p:tav>
                                      </p:tavLst>
                                    </p:anim>
                                    <p:anim calcmode="lin" valueType="num">
                                      <p:cBhvr>
                                        <p:cTn id="13" dur="2000" fill="hold"/>
                                        <p:tgtEl>
                                          <p:spTgt spid="3"/>
                                        </p:tgtEl>
                                        <p:attrNameLst>
                                          <p:attrName>ppt_h</p:attrName>
                                        </p:attrNameLst>
                                      </p:cBhvr>
                                      <p:tavLst>
                                        <p:tav tm="0">
                                          <p:val>
                                            <p:fltVal val="0"/>
                                          </p:val>
                                        </p:tav>
                                        <p:tav tm="100000">
                                          <p:val>
                                            <p:strVal val="#ppt_h"/>
                                          </p:val>
                                        </p:tav>
                                      </p:tavLst>
                                    </p:anim>
                                    <p:anim calcmode="lin" valueType="num">
                                      <p:cBhvr>
                                        <p:cTn id="14" dur="2000" fill="hold"/>
                                        <p:tgtEl>
                                          <p:spTgt spid="3"/>
                                        </p:tgtEl>
                                        <p:attrNameLst>
                                          <p:attrName>ppt_x</p:attrName>
                                        </p:attrNameLst>
                                      </p:cBhvr>
                                      <p:tavLst>
                                        <p:tav tm="0" fmla="#ppt_x+(cos(-2*pi*(1-$))*-#ppt_x-sin(-2*pi*(1-$))*(1-#ppt_y))*(1-$)">
                                          <p:val>
                                            <p:fltVal val="0"/>
                                          </p:val>
                                        </p:tav>
                                        <p:tav tm="100000">
                                          <p:val>
                                            <p:fltVal val="1"/>
                                          </p:val>
                                        </p:tav>
                                      </p:tavLst>
                                    </p:anim>
                                    <p:anim calcmode="lin" valueType="num">
                                      <p:cBhvr>
                                        <p:cTn id="15" dur="2000" fill="hold"/>
                                        <p:tgtEl>
                                          <p:spTgt spid="3"/>
                                        </p:tgtEl>
                                        <p:attrNameLst>
                                          <p:attrName>ppt_y</p:attrName>
                                        </p:attrNameLst>
                                      </p:cBhvr>
                                      <p:tavLst>
                                        <p:tav tm="0" fmla="#ppt_y+(sin(-2*pi*(1-$))*-#ppt_x+cos(-2*pi*(1-$))*(1-#ppt_y))*(1-$)">
                                          <p:val>
                                            <p:fltVal val="0"/>
                                          </p:val>
                                        </p:tav>
                                        <p:tav tm="100000">
                                          <p:val>
                                            <p:fltVal val="1"/>
                                          </p:val>
                                        </p:tav>
                                      </p:tavLst>
                                    </p:anim>
                                  </p:childTnLst>
                                </p:cTn>
                              </p:par>
                              <p:par>
                                <p:cTn id="16" presetID="15"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2000" fill="hold"/>
                                        <p:tgtEl>
                                          <p:spTgt spid="4"/>
                                        </p:tgtEl>
                                        <p:attrNameLst>
                                          <p:attrName>ppt_w</p:attrName>
                                        </p:attrNameLst>
                                      </p:cBhvr>
                                      <p:tavLst>
                                        <p:tav tm="0">
                                          <p:val>
                                            <p:fltVal val="0"/>
                                          </p:val>
                                        </p:tav>
                                        <p:tav tm="100000">
                                          <p:val>
                                            <p:strVal val="#ppt_w"/>
                                          </p:val>
                                        </p:tav>
                                      </p:tavLst>
                                    </p:anim>
                                    <p:anim calcmode="lin" valueType="num">
                                      <p:cBhvr>
                                        <p:cTn id="19" dur="2000" fill="hold"/>
                                        <p:tgtEl>
                                          <p:spTgt spid="4"/>
                                        </p:tgtEl>
                                        <p:attrNameLst>
                                          <p:attrName>ppt_h</p:attrName>
                                        </p:attrNameLst>
                                      </p:cBhvr>
                                      <p:tavLst>
                                        <p:tav tm="0">
                                          <p:val>
                                            <p:fltVal val="0"/>
                                          </p:val>
                                        </p:tav>
                                        <p:tav tm="100000">
                                          <p:val>
                                            <p:strVal val="#ppt_h"/>
                                          </p:val>
                                        </p:tav>
                                      </p:tavLst>
                                    </p:anim>
                                    <p:anim calcmode="lin" valueType="num">
                                      <p:cBhvr>
                                        <p:cTn id="20" dur="2000" fill="hold"/>
                                        <p:tgtEl>
                                          <p:spTgt spid="4"/>
                                        </p:tgtEl>
                                        <p:attrNameLst>
                                          <p:attrName>ppt_x</p:attrName>
                                        </p:attrNameLst>
                                      </p:cBhvr>
                                      <p:tavLst>
                                        <p:tav tm="0" fmla="#ppt_x+(cos(-2*pi*(1-$))*-#ppt_x-sin(-2*pi*(1-$))*(1-#ppt_y))*(1-$)">
                                          <p:val>
                                            <p:fltVal val="0"/>
                                          </p:val>
                                        </p:tav>
                                        <p:tav tm="100000">
                                          <p:val>
                                            <p:fltVal val="1"/>
                                          </p:val>
                                        </p:tav>
                                      </p:tavLst>
                                    </p:anim>
                                    <p:anim calcmode="lin" valueType="num">
                                      <p:cBhvr>
                                        <p:cTn id="21" dur="2000" fill="hold"/>
                                        <p:tgtEl>
                                          <p:spTgt spid="4"/>
                                        </p:tgtEl>
                                        <p:attrNameLst>
                                          <p:attrName>ppt_y</p:attrName>
                                        </p:attrNameLst>
                                      </p:cBhvr>
                                      <p:tavLst>
                                        <p:tav tm="0" fmla="#ppt_y+(sin(-2*pi*(1-$))*-#ppt_x+cos(-2*pi*(1-$))*(1-#ppt_y))*(1-$)">
                                          <p:val>
                                            <p:fltVal val="0"/>
                                          </p:val>
                                        </p:tav>
                                        <p:tav tm="100000">
                                          <p:val>
                                            <p:fltVal val="1"/>
                                          </p:val>
                                        </p:tav>
                                      </p:tavLst>
                                    </p:anim>
                                  </p:childTnLst>
                                </p:cTn>
                              </p:par>
                              <p:par>
                                <p:cTn id="22" presetID="53" presetClass="entr" presetSubtype="16"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1000" fill="hold"/>
                                        <p:tgtEl>
                                          <p:spTgt spid="5"/>
                                        </p:tgtEl>
                                        <p:attrNameLst>
                                          <p:attrName>ppt_w</p:attrName>
                                        </p:attrNameLst>
                                      </p:cBhvr>
                                      <p:tavLst>
                                        <p:tav tm="0">
                                          <p:val>
                                            <p:fltVal val="0"/>
                                          </p:val>
                                        </p:tav>
                                        <p:tav tm="100000">
                                          <p:val>
                                            <p:strVal val="#ppt_w"/>
                                          </p:val>
                                        </p:tav>
                                      </p:tavLst>
                                    </p:anim>
                                    <p:anim calcmode="lin" valueType="num">
                                      <p:cBhvr>
                                        <p:cTn id="25" dur="1000" fill="hold"/>
                                        <p:tgtEl>
                                          <p:spTgt spid="5"/>
                                        </p:tgtEl>
                                        <p:attrNameLst>
                                          <p:attrName>ppt_h</p:attrName>
                                        </p:attrNameLst>
                                      </p:cBhvr>
                                      <p:tavLst>
                                        <p:tav tm="0">
                                          <p:val>
                                            <p:fltVal val="0"/>
                                          </p:val>
                                        </p:tav>
                                        <p:tav tm="100000">
                                          <p:val>
                                            <p:strVal val="#ppt_h"/>
                                          </p:val>
                                        </p:tav>
                                      </p:tavLst>
                                    </p:anim>
                                    <p:animEffect transition="in" filter="fade">
                                      <p:cBhvr>
                                        <p:cTn id="2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custDataLst>
              <p:tags r:id="rId1"/>
            </p:custDataLst>
          </p:nvPr>
        </p:nvGraphicFramePr>
        <p:xfrm>
          <a:off x="1965780" y="4581478"/>
          <a:ext cx="7752930" cy="2085929"/>
        </p:xfrm>
        <a:graphic>
          <a:graphicData uri="http://schemas.openxmlformats.org/drawingml/2006/table">
            <a:tbl>
              <a:tblPr firstRow="1" firstCol="1" bandRow="1">
                <a:tableStyleId>{5C22544A-7EE6-4342-B048-85BDC9FD1C3A}</a:tableStyleId>
              </a:tblPr>
              <a:tblGrid>
                <a:gridCol w="1291902">
                  <a:extLst>
                    <a:ext uri="{9D8B030D-6E8A-4147-A177-3AD203B41FA5}">
                      <a16:colId xmlns:a16="http://schemas.microsoft.com/office/drawing/2014/main" val="20000"/>
                    </a:ext>
                  </a:extLst>
                </a:gridCol>
                <a:gridCol w="1291902">
                  <a:extLst>
                    <a:ext uri="{9D8B030D-6E8A-4147-A177-3AD203B41FA5}">
                      <a16:colId xmlns:a16="http://schemas.microsoft.com/office/drawing/2014/main" val="20001"/>
                    </a:ext>
                  </a:extLst>
                </a:gridCol>
                <a:gridCol w="1291902">
                  <a:extLst>
                    <a:ext uri="{9D8B030D-6E8A-4147-A177-3AD203B41FA5}">
                      <a16:colId xmlns:a16="http://schemas.microsoft.com/office/drawing/2014/main" val="20002"/>
                    </a:ext>
                  </a:extLst>
                </a:gridCol>
                <a:gridCol w="1291902">
                  <a:extLst>
                    <a:ext uri="{9D8B030D-6E8A-4147-A177-3AD203B41FA5}">
                      <a16:colId xmlns:a16="http://schemas.microsoft.com/office/drawing/2014/main" val="20003"/>
                    </a:ext>
                  </a:extLst>
                </a:gridCol>
                <a:gridCol w="1292661">
                  <a:extLst>
                    <a:ext uri="{9D8B030D-6E8A-4147-A177-3AD203B41FA5}">
                      <a16:colId xmlns:a16="http://schemas.microsoft.com/office/drawing/2014/main" val="20004"/>
                    </a:ext>
                  </a:extLst>
                </a:gridCol>
                <a:gridCol w="1292661">
                  <a:extLst>
                    <a:ext uri="{9D8B030D-6E8A-4147-A177-3AD203B41FA5}">
                      <a16:colId xmlns:a16="http://schemas.microsoft.com/office/drawing/2014/main" val="20005"/>
                    </a:ext>
                  </a:extLst>
                </a:gridCol>
              </a:tblGrid>
              <a:tr h="740410">
                <a:tc>
                  <a:txBody>
                    <a:bodyPr/>
                    <a:lstStyle/>
                    <a:p>
                      <a:pPr indent="177800" algn="just">
                        <a:spcAft>
                          <a:spcPts val="0"/>
                        </a:spcAft>
                      </a:pPr>
                      <a:r>
                        <a:rPr lang="zh-CN" sz="1400" kern="100" dirty="0">
                          <a:effectLst/>
                        </a:rPr>
                        <a:t>辩手</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400" kern="100">
                          <a:effectLst/>
                        </a:rPr>
                        <a:t>一辩</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400" kern="100">
                          <a:effectLst/>
                        </a:rPr>
                        <a:t>二辩</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400" kern="100">
                          <a:effectLst/>
                        </a:rPr>
                        <a:t>三辩</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400" kern="100">
                          <a:effectLst/>
                        </a:rPr>
                        <a:t>四辩</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400" kern="100">
                          <a:effectLst/>
                        </a:rPr>
                        <a:t>五辩</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extLst>
                  <a:ext uri="{0D108BD9-81ED-4DB2-BD59-A6C34878D82A}">
                    <a16:rowId xmlns:a16="http://schemas.microsoft.com/office/drawing/2014/main" val="10000"/>
                  </a:ext>
                </a:extLst>
              </a:tr>
              <a:tr h="655955">
                <a:tc>
                  <a:txBody>
                    <a:bodyPr/>
                    <a:lstStyle/>
                    <a:p>
                      <a:pPr algn="just">
                        <a:spcAft>
                          <a:spcPts val="0"/>
                        </a:spcAft>
                      </a:pPr>
                      <a:r>
                        <a:rPr lang="zh-CN" sz="1400" kern="100" dirty="0">
                          <a:effectLst/>
                        </a:rPr>
                        <a:t>正方</a:t>
                      </a:r>
                      <a:r>
                        <a:rPr lang="zh-CN" altLang="en-US" sz="1400" kern="100" dirty="0">
                          <a:effectLst/>
                        </a:rPr>
                        <a:t>（第三组）</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1400" kern="100" dirty="0">
                          <a:effectLst/>
                        </a:rPr>
                        <a:t> 李嘉琦</a:t>
                      </a:r>
                    </a:p>
                  </a:txBody>
                  <a:tcPr marL="68580" marR="68580" marT="0" marB="0"/>
                </a:tc>
                <a:tc>
                  <a:txBody>
                    <a:bodyPr/>
                    <a:lstStyle/>
                    <a:p>
                      <a:pPr algn="just">
                        <a:spcAft>
                          <a:spcPts val="0"/>
                        </a:spcAft>
                      </a:pPr>
                      <a:r>
                        <a:rPr lang="en-US" sz="1400" kern="100" dirty="0">
                          <a:effectLst/>
                        </a:rPr>
                        <a:t> </a:t>
                      </a:r>
                      <a:r>
                        <a:rPr lang="zh-CN" altLang="en-US" sz="1400" kern="100" dirty="0">
                          <a:effectLst/>
                        </a:rPr>
                        <a:t>刘鹤</a:t>
                      </a:r>
                      <a:endParaRPr lang="zh-CN" altLang="en-US" sz="1400" kern="100" dirty="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1400" kern="100" dirty="0">
                          <a:effectLst/>
                        </a:rPr>
                        <a:t> </a:t>
                      </a:r>
                      <a:r>
                        <a:rPr lang="zh-CN" altLang="en-US" sz="1400" kern="100" dirty="0">
                          <a:effectLst/>
                        </a:rPr>
                        <a:t>周淼</a:t>
                      </a:r>
                    </a:p>
                  </a:txBody>
                  <a:tcPr marL="68580" marR="68580" marT="0" marB="0"/>
                </a:tc>
                <a:tc>
                  <a:txBody>
                    <a:bodyPr/>
                    <a:lstStyle/>
                    <a:p>
                      <a:pPr algn="just">
                        <a:spcAft>
                          <a:spcPts val="0"/>
                        </a:spcAft>
                      </a:pPr>
                      <a:r>
                        <a:rPr sz="1400" kern="100" dirty="0">
                          <a:effectLst/>
                        </a:rPr>
                        <a:t>葛佳</a:t>
                      </a:r>
                    </a:p>
                  </a:txBody>
                  <a:tcPr marL="68580" marR="68580" marT="0" marB="0"/>
                </a:tc>
                <a:tc>
                  <a:txBody>
                    <a:bodyPr/>
                    <a:lstStyle/>
                    <a:p>
                      <a:pPr algn="just">
                        <a:spcAft>
                          <a:spcPts val="0"/>
                        </a:spcAft>
                      </a:pPr>
                      <a:r>
                        <a:rPr lang="en-US" sz="1400" kern="100" dirty="0">
                          <a:effectLst/>
                        </a:rPr>
                        <a:t> </a:t>
                      </a:r>
                      <a:r>
                        <a:rPr lang="zh-CN" altLang="en-US" sz="1400" kern="100">
                          <a:effectLst/>
                        </a:rPr>
                        <a:t>万望</a:t>
                      </a:r>
                    </a:p>
                  </a:txBody>
                  <a:tcPr marL="68580" marR="68580" marT="0" marB="0"/>
                </a:tc>
                <a:extLst>
                  <a:ext uri="{0D108BD9-81ED-4DB2-BD59-A6C34878D82A}">
                    <a16:rowId xmlns:a16="http://schemas.microsoft.com/office/drawing/2014/main" val="10001"/>
                  </a:ext>
                </a:extLst>
              </a:tr>
              <a:tr h="689564">
                <a:tc>
                  <a:txBody>
                    <a:bodyPr/>
                    <a:lstStyle/>
                    <a:p>
                      <a:pPr algn="just">
                        <a:spcAft>
                          <a:spcPts val="0"/>
                        </a:spcAft>
                      </a:pPr>
                      <a:r>
                        <a:rPr lang="zh-CN" sz="1400" kern="100">
                          <a:effectLst/>
                        </a:rPr>
                        <a:t>反方（第二组）</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400" kern="100">
                          <a:effectLst/>
                        </a:rPr>
                        <a:t>陶玉波</a:t>
                      </a:r>
                    </a:p>
                  </a:txBody>
                  <a:tcPr marL="68580" marR="68580" marT="0" marB="0"/>
                </a:tc>
                <a:tc>
                  <a:txBody>
                    <a:bodyPr/>
                    <a:lstStyle/>
                    <a:p>
                      <a:pPr algn="just">
                        <a:spcAft>
                          <a:spcPts val="0"/>
                        </a:spcAft>
                      </a:pPr>
                      <a:r>
                        <a:rPr lang="zh-CN" sz="1400" kern="100">
                          <a:effectLst/>
                        </a:rPr>
                        <a:t>刘轩硕</a:t>
                      </a:r>
                    </a:p>
                  </a:txBody>
                  <a:tcPr marL="68580" marR="68580" marT="0" marB="0"/>
                </a:tc>
                <a:tc>
                  <a:txBody>
                    <a:bodyPr/>
                    <a:lstStyle/>
                    <a:p>
                      <a:pPr algn="just">
                        <a:spcAft>
                          <a:spcPts val="0"/>
                        </a:spcAft>
                      </a:pPr>
                      <a:r>
                        <a:rPr lang="zh-CN" sz="1400" kern="100">
                          <a:effectLst/>
                        </a:rPr>
                        <a:t>王敬渝</a:t>
                      </a:r>
                    </a:p>
                  </a:txBody>
                  <a:tcPr marL="68580" marR="68580" marT="0" marB="0"/>
                </a:tc>
                <a:tc>
                  <a:txBody>
                    <a:bodyPr/>
                    <a:lstStyle/>
                    <a:p>
                      <a:pPr algn="just">
                        <a:spcAft>
                          <a:spcPts val="0"/>
                        </a:spcAft>
                      </a:pPr>
                      <a:r>
                        <a:rPr lang="zh-CN" sz="1400" kern="100">
                          <a:effectLst/>
                        </a:rPr>
                        <a:t>赖寒</a:t>
                      </a:r>
                    </a:p>
                  </a:txBody>
                  <a:tcPr marL="68580" marR="68580" marT="0" marB="0"/>
                </a:tc>
                <a:tc>
                  <a:txBody>
                    <a:bodyPr/>
                    <a:lstStyle/>
                    <a:p>
                      <a:pPr algn="just">
                        <a:spcAft>
                          <a:spcPts val="0"/>
                        </a:spcAft>
                      </a:pPr>
                      <a:r>
                        <a:rPr lang="zh-CN" sz="1400" kern="100" dirty="0">
                          <a:effectLst/>
                        </a:rPr>
                        <a:t>柏炯</a:t>
                      </a:r>
                    </a:p>
                  </a:txBody>
                  <a:tcPr marL="68580" marR="68580" marT="0" marB="0"/>
                </a:tc>
                <a:extLst>
                  <a:ext uri="{0D108BD9-81ED-4DB2-BD59-A6C34878D82A}">
                    <a16:rowId xmlns:a16="http://schemas.microsoft.com/office/drawing/2014/main" val="10002"/>
                  </a:ext>
                </a:extLst>
              </a:tr>
            </a:tbl>
          </a:graphicData>
        </a:graphic>
      </p:graphicFrame>
      <p:sp>
        <p:nvSpPr>
          <p:cNvPr id="100" name="文本框 99"/>
          <p:cNvSpPr txBox="1"/>
          <p:nvPr/>
        </p:nvSpPr>
        <p:spPr>
          <a:xfrm>
            <a:off x="1965960" y="1647190"/>
            <a:ext cx="7366000" cy="2861310"/>
          </a:xfrm>
          <a:prstGeom prst="rect">
            <a:avLst/>
          </a:prstGeom>
          <a:noFill/>
          <a:ln w="9525">
            <a:noFill/>
          </a:ln>
        </p:spPr>
        <p:txBody>
          <a:bodyPr wrap="square">
            <a:spAutoFit/>
          </a:bodyPr>
          <a:lstStyle/>
          <a:p>
            <a:pPr indent="0"/>
            <a:r>
              <a:rPr lang="zh-CN" b="0">
                <a:ea typeface="宋体" panose="02010600030101010101" pitchFamily="2" charset="-122"/>
              </a:rPr>
              <a:t>在中国，马克思主义的广泛传播是从十月革命后开始的。毛泽东曾指出：“十月革命一声炮响，给我们送来了马克思列宁主义”。此后，以李大钊为首的知识分子在“黑暗的中国”高举起马克思主义的火炬，披荆斩棘地开出一条传播马克思主义的道路；同时，也正是马克思主义的传播打破了封建专制制度一统天下的沉闷气息，让思想冲破牢笼，促进了知识分子的觉醒。</a:t>
            </a:r>
            <a:endParaRPr lang="zh-CN" b="1">
              <a:ea typeface="宋体" panose="02010600030101010101" pitchFamily="2" charset="-122"/>
            </a:endParaRPr>
          </a:p>
          <a:p>
            <a:pPr indent="0"/>
            <a:r>
              <a:rPr lang="zh-CN" b="1">
                <a:ea typeface="宋体" panose="02010600030101010101" pitchFamily="2" charset="-122"/>
              </a:rPr>
              <a:t>就此，你认为是知识分子的觉醒促进马克思主义的传播，还是马克思主义的传播促进知识分子的觉醒？</a:t>
            </a:r>
            <a:endParaRPr lang="zh-CN" b="0">
              <a:ea typeface="宋体" panose="02010600030101010101" pitchFamily="2" charset="-122"/>
            </a:endParaRPr>
          </a:p>
          <a:p>
            <a:pPr indent="0"/>
            <a:r>
              <a:rPr lang="zh-CN" b="0">
                <a:ea typeface="宋体" panose="02010600030101010101" pitchFamily="2" charset="-122"/>
              </a:rPr>
              <a:t>正方：知识分子的觉醒促进马克思主义的传播</a:t>
            </a:r>
          </a:p>
          <a:p>
            <a:pPr indent="0"/>
            <a:r>
              <a:rPr lang="zh-CN" b="0">
                <a:ea typeface="宋体" panose="02010600030101010101" pitchFamily="2" charset="-122"/>
              </a:rPr>
              <a:t>反方：马克思主义的传播促进知识分子的觉醒</a:t>
            </a:r>
            <a:endParaRPr lang="zh-CN" altLang="en-US"/>
          </a:p>
        </p:txBody>
      </p:sp>
      <p:sp>
        <p:nvSpPr>
          <p:cNvPr id="3" name="矩形 2"/>
          <p:cNvSpPr/>
          <p:nvPr/>
        </p:nvSpPr>
        <p:spPr>
          <a:xfrm>
            <a:off x="4841559" y="332105"/>
            <a:ext cx="2013585" cy="829945"/>
          </a:xfrm>
          <a:prstGeom prst="rect">
            <a:avLst/>
          </a:prstGeom>
          <a:noFill/>
          <a:ln>
            <a:noFill/>
          </a:ln>
        </p:spPr>
        <p:txBody>
          <a:bodyPr wrap="none" rtlCol="0" anchor="t">
            <a:spAutoFit/>
          </a:bodyPr>
          <a:lstStyle/>
          <a:p>
            <a:pPr algn="ctr"/>
            <a:r>
              <a:rPr lang="zh-CN" altLang="en-US" sz="48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中宋" panose="02010600040101010101" charset="-122"/>
                <a:ea typeface="华文中宋" panose="02010600040101010101" charset="-122"/>
              </a:rPr>
              <a:t>辩题一</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13737" y="332105"/>
            <a:ext cx="5269230" cy="706755"/>
          </a:xfrm>
          <a:prstGeom prst="rect">
            <a:avLst/>
          </a:prstGeom>
          <a:noFill/>
          <a:ln>
            <a:noFill/>
          </a:ln>
        </p:spPr>
        <p:txBody>
          <a:bodyPr wrap="none" rtlCol="0" anchor="t">
            <a:spAutoFit/>
          </a:bodyPr>
          <a:lstStyle/>
          <a:p>
            <a:pPr algn="ctr"/>
            <a:r>
              <a:rPr lang="zh-CN" altLang="en-US" sz="40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中宋" panose="02010600040101010101" charset="-122"/>
                <a:ea typeface="华文中宋" panose="02010600040101010101" charset="-122"/>
              </a:rPr>
              <a:t>对于辩题一的两个问题</a:t>
            </a:r>
          </a:p>
        </p:txBody>
      </p:sp>
      <p:sp>
        <p:nvSpPr>
          <p:cNvPr id="2" name="文本框 1"/>
          <p:cNvSpPr txBox="1"/>
          <p:nvPr/>
        </p:nvSpPr>
        <p:spPr>
          <a:xfrm>
            <a:off x="1554480" y="2377440"/>
            <a:ext cx="8757920" cy="1383665"/>
          </a:xfrm>
          <a:prstGeom prst="rect">
            <a:avLst/>
          </a:prstGeom>
          <a:noFill/>
        </p:spPr>
        <p:txBody>
          <a:bodyPr wrap="square" rtlCol="0">
            <a:spAutoFit/>
          </a:bodyPr>
          <a:lstStyle/>
          <a:p>
            <a:r>
              <a:rPr lang="zh-CN" altLang="en-US" sz="2800">
                <a:latin typeface="楷体" panose="02010609060101010101" charset="-122"/>
                <a:ea typeface="楷体" panose="02010609060101010101" charset="-122"/>
                <a:cs typeface="楷体" panose="02010609060101010101" charset="-122"/>
              </a:rPr>
              <a:t>1.马克思主义在近现代中国的发展过程中，究竟发挥了怎样举足轻重的作用？在今天，我们应该如何完善和利用马克思主义加强社会主义现代化建设呢？</a:t>
            </a:r>
          </a:p>
        </p:txBody>
      </p:sp>
      <p:sp>
        <p:nvSpPr>
          <p:cNvPr id="100" name="文本框 99"/>
          <p:cNvSpPr txBox="1"/>
          <p:nvPr/>
        </p:nvSpPr>
        <p:spPr>
          <a:xfrm>
            <a:off x="1554480" y="4255770"/>
            <a:ext cx="9062085" cy="953135"/>
          </a:xfrm>
          <a:prstGeom prst="rect">
            <a:avLst/>
          </a:prstGeom>
          <a:noFill/>
          <a:ln w="9525">
            <a:noFill/>
          </a:ln>
        </p:spPr>
        <p:txBody>
          <a:bodyPr wrap="square">
            <a:spAutoFit/>
          </a:bodyPr>
          <a:lstStyle/>
          <a:p>
            <a:pPr indent="0"/>
            <a:r>
              <a:rPr lang="zh-CN" sz="2800" b="0">
                <a:latin typeface="楷体" panose="02010609060101010101" charset="-122"/>
                <a:ea typeface="楷体" panose="02010609060101010101" charset="-122"/>
                <a:cs typeface="楷体" panose="02010609060101010101" charset="-122"/>
              </a:rPr>
              <a:t>2.能否阐述在当时的时代背景之下，马克思主义</a:t>
            </a:r>
            <a:r>
              <a:rPr lang="zh-CN" sz="2800" b="0">
                <a:solidFill>
                  <a:srgbClr val="FF0000"/>
                </a:solidFill>
                <a:latin typeface="楷体" panose="02010609060101010101" charset="-122"/>
                <a:ea typeface="楷体" panose="02010609060101010101" charset="-122"/>
                <a:cs typeface="楷体" panose="02010609060101010101" charset="-122"/>
              </a:rPr>
              <a:t>传入</a:t>
            </a:r>
            <a:r>
              <a:rPr lang="zh-CN" sz="2800" b="0">
                <a:latin typeface="楷体" panose="02010609060101010101" charset="-122"/>
                <a:ea typeface="楷体" panose="02010609060101010101" charset="-122"/>
                <a:cs typeface="楷体" panose="02010609060101010101" charset="-122"/>
              </a:rPr>
              <a:t>中国及</a:t>
            </a:r>
            <a:r>
              <a:rPr lang="zh-CN" sz="2800" b="0">
                <a:solidFill>
                  <a:srgbClr val="FF0000"/>
                </a:solidFill>
                <a:latin typeface="楷体" panose="02010609060101010101" charset="-122"/>
                <a:ea typeface="楷体" panose="02010609060101010101" charset="-122"/>
                <a:cs typeface="楷体" panose="02010609060101010101" charset="-122"/>
              </a:rPr>
              <a:t>进行中国化</a:t>
            </a:r>
            <a:r>
              <a:rPr lang="zh-CN" sz="2800" b="0">
                <a:latin typeface="楷体" panose="02010609060101010101" charset="-122"/>
                <a:ea typeface="楷体" panose="02010609060101010101" charset="-122"/>
                <a:cs typeface="楷体" panose="02010609060101010101" charset="-122"/>
              </a:rPr>
              <a:t>的必然性。</a:t>
            </a:r>
            <a:endParaRPr lang="zh-CN" altLang="en-US" sz="2800">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strips(downLeft)">
                                      <p:cBhvr>
                                        <p:cTn id="12"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custDataLst>
              <p:tags r:id="rId1"/>
            </p:custDataLst>
          </p:nvPr>
        </p:nvGraphicFramePr>
        <p:xfrm>
          <a:off x="4439105" y="4822778"/>
          <a:ext cx="7752930" cy="2045289"/>
        </p:xfrm>
        <a:graphic>
          <a:graphicData uri="http://schemas.openxmlformats.org/drawingml/2006/table">
            <a:tbl>
              <a:tblPr firstRow="1" firstCol="1" bandRow="1">
                <a:tableStyleId>{5C22544A-7EE6-4342-B048-85BDC9FD1C3A}</a:tableStyleId>
              </a:tblPr>
              <a:tblGrid>
                <a:gridCol w="1291902">
                  <a:extLst>
                    <a:ext uri="{9D8B030D-6E8A-4147-A177-3AD203B41FA5}">
                      <a16:colId xmlns:a16="http://schemas.microsoft.com/office/drawing/2014/main" val="20000"/>
                    </a:ext>
                  </a:extLst>
                </a:gridCol>
                <a:gridCol w="1291902">
                  <a:extLst>
                    <a:ext uri="{9D8B030D-6E8A-4147-A177-3AD203B41FA5}">
                      <a16:colId xmlns:a16="http://schemas.microsoft.com/office/drawing/2014/main" val="20001"/>
                    </a:ext>
                  </a:extLst>
                </a:gridCol>
                <a:gridCol w="1291902">
                  <a:extLst>
                    <a:ext uri="{9D8B030D-6E8A-4147-A177-3AD203B41FA5}">
                      <a16:colId xmlns:a16="http://schemas.microsoft.com/office/drawing/2014/main" val="20002"/>
                    </a:ext>
                  </a:extLst>
                </a:gridCol>
                <a:gridCol w="1291902">
                  <a:extLst>
                    <a:ext uri="{9D8B030D-6E8A-4147-A177-3AD203B41FA5}">
                      <a16:colId xmlns:a16="http://schemas.microsoft.com/office/drawing/2014/main" val="20003"/>
                    </a:ext>
                  </a:extLst>
                </a:gridCol>
                <a:gridCol w="1292661">
                  <a:extLst>
                    <a:ext uri="{9D8B030D-6E8A-4147-A177-3AD203B41FA5}">
                      <a16:colId xmlns:a16="http://schemas.microsoft.com/office/drawing/2014/main" val="20004"/>
                    </a:ext>
                  </a:extLst>
                </a:gridCol>
                <a:gridCol w="1292661">
                  <a:extLst>
                    <a:ext uri="{9D8B030D-6E8A-4147-A177-3AD203B41FA5}">
                      <a16:colId xmlns:a16="http://schemas.microsoft.com/office/drawing/2014/main" val="20005"/>
                    </a:ext>
                  </a:extLst>
                </a:gridCol>
              </a:tblGrid>
              <a:tr h="689610">
                <a:tc>
                  <a:txBody>
                    <a:bodyPr/>
                    <a:lstStyle/>
                    <a:p>
                      <a:pPr indent="177800" algn="just">
                        <a:spcAft>
                          <a:spcPts val="0"/>
                        </a:spcAft>
                      </a:pPr>
                      <a:r>
                        <a:rPr lang="zh-CN" sz="1400" kern="100" dirty="0">
                          <a:effectLst/>
                        </a:rPr>
                        <a:t>辩手</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400" kern="100">
                          <a:effectLst/>
                        </a:rPr>
                        <a:t>一辩</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400" kern="100">
                          <a:effectLst/>
                        </a:rPr>
                        <a:t>二辩</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400" kern="100">
                          <a:effectLst/>
                        </a:rPr>
                        <a:t>三辩</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400" kern="100">
                          <a:effectLst/>
                        </a:rPr>
                        <a:t>四辩</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400" kern="100">
                          <a:effectLst/>
                        </a:rPr>
                        <a:t>五辩</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extLst>
                  <a:ext uri="{0D108BD9-81ED-4DB2-BD59-A6C34878D82A}">
                    <a16:rowId xmlns:a16="http://schemas.microsoft.com/office/drawing/2014/main" val="10000"/>
                  </a:ext>
                </a:extLst>
              </a:tr>
              <a:tr h="666115">
                <a:tc>
                  <a:txBody>
                    <a:bodyPr/>
                    <a:lstStyle/>
                    <a:p>
                      <a:pPr algn="just">
                        <a:spcAft>
                          <a:spcPts val="0"/>
                        </a:spcAft>
                      </a:pPr>
                      <a:r>
                        <a:rPr lang="zh-CN" sz="1400" kern="100" dirty="0">
                          <a:effectLst/>
                        </a:rPr>
                        <a:t>正方</a:t>
                      </a:r>
                      <a:r>
                        <a:rPr lang="zh-CN" altLang="en-US" sz="1400" kern="100" dirty="0">
                          <a:effectLst/>
                        </a:rPr>
                        <a:t>（第六组）</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1400" kern="100" dirty="0">
                          <a:effectLst/>
                        </a:rPr>
                        <a:t> </a:t>
                      </a:r>
                      <a:r>
                        <a:rPr lang="zh-CN" altLang="en-US" sz="1400" kern="100" dirty="0">
                          <a:effectLst/>
                        </a:rPr>
                        <a:t>姜苏超</a:t>
                      </a:r>
                    </a:p>
                  </a:txBody>
                  <a:tcPr marL="68580" marR="68580" marT="0" marB="0"/>
                </a:tc>
                <a:tc>
                  <a:txBody>
                    <a:bodyPr/>
                    <a:lstStyle/>
                    <a:p>
                      <a:pPr algn="just">
                        <a:spcAft>
                          <a:spcPts val="0"/>
                        </a:spcAft>
                      </a:pPr>
                      <a:r>
                        <a:rPr lang="en-US" sz="1400" kern="100" dirty="0">
                          <a:effectLst/>
                        </a:rPr>
                        <a:t> </a:t>
                      </a:r>
                      <a:r>
                        <a:rPr lang="zh-CN" altLang="en-US" sz="1400" kern="100" dirty="0">
                          <a:effectLst/>
                        </a:rPr>
                        <a:t>柴翔</a:t>
                      </a:r>
                    </a:p>
                  </a:txBody>
                  <a:tcPr marL="68580" marR="68580" marT="0" marB="0"/>
                </a:tc>
                <a:tc>
                  <a:txBody>
                    <a:bodyPr/>
                    <a:lstStyle/>
                    <a:p>
                      <a:pPr algn="just">
                        <a:spcAft>
                          <a:spcPts val="0"/>
                        </a:spcAft>
                      </a:pPr>
                      <a:r>
                        <a:rPr lang="en-US" sz="1400" kern="100" dirty="0">
                          <a:effectLst/>
                        </a:rPr>
                        <a:t> </a:t>
                      </a:r>
                      <a:r>
                        <a:rPr lang="zh-CN" altLang="en-US" sz="1400" kern="100" dirty="0">
                          <a:effectLst/>
                        </a:rPr>
                        <a:t>黄明锋</a:t>
                      </a:r>
                    </a:p>
                  </a:txBody>
                  <a:tcPr marL="68580" marR="68580" marT="0" marB="0"/>
                </a:tc>
                <a:tc>
                  <a:txBody>
                    <a:bodyPr/>
                    <a:lstStyle/>
                    <a:p>
                      <a:pPr algn="just">
                        <a:spcAft>
                          <a:spcPts val="0"/>
                        </a:spcAft>
                      </a:pPr>
                      <a:r>
                        <a:rPr lang="en-US" sz="1400" kern="100" dirty="0">
                          <a:effectLst/>
                        </a:rPr>
                        <a:t> </a:t>
                      </a:r>
                      <a:r>
                        <a:rPr lang="zh-CN" altLang="en-US" sz="1400" kern="100" dirty="0">
                          <a:effectLst/>
                        </a:rPr>
                        <a:t>罗国相</a:t>
                      </a:r>
                    </a:p>
                  </a:txBody>
                  <a:tcPr marL="68580" marR="68580" marT="0" marB="0"/>
                </a:tc>
                <a:tc>
                  <a:txBody>
                    <a:bodyPr/>
                    <a:lstStyle/>
                    <a:p>
                      <a:pPr algn="just">
                        <a:spcAft>
                          <a:spcPts val="0"/>
                        </a:spcAft>
                      </a:pPr>
                      <a:r>
                        <a:rPr lang="en-US" sz="1400" kern="100" dirty="0">
                          <a:effectLst/>
                        </a:rPr>
                        <a:t> </a:t>
                      </a:r>
                      <a:r>
                        <a:rPr lang="zh-CN" altLang="en-US" sz="1400" kern="100">
                          <a:effectLst/>
                        </a:rPr>
                        <a:t>洪阳 </a:t>
                      </a:r>
                    </a:p>
                  </a:txBody>
                  <a:tcPr marL="68580" marR="68580" marT="0" marB="0"/>
                </a:tc>
                <a:extLst>
                  <a:ext uri="{0D108BD9-81ED-4DB2-BD59-A6C34878D82A}">
                    <a16:rowId xmlns:a16="http://schemas.microsoft.com/office/drawing/2014/main" val="10001"/>
                  </a:ext>
                </a:extLst>
              </a:tr>
              <a:tr h="689564">
                <a:tc>
                  <a:txBody>
                    <a:bodyPr/>
                    <a:lstStyle/>
                    <a:p>
                      <a:pPr algn="just">
                        <a:spcAft>
                          <a:spcPts val="0"/>
                        </a:spcAft>
                      </a:pPr>
                      <a:r>
                        <a:rPr lang="zh-CN" sz="1400" kern="100">
                          <a:effectLst/>
                        </a:rPr>
                        <a:t>反方（第五组）</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400" kern="100">
                          <a:effectLst/>
                        </a:rPr>
                        <a:t>张剑楠</a:t>
                      </a:r>
                    </a:p>
                  </a:txBody>
                  <a:tcPr marL="68580" marR="68580" marT="0" marB="0"/>
                </a:tc>
                <a:tc>
                  <a:txBody>
                    <a:bodyPr/>
                    <a:lstStyle/>
                    <a:p>
                      <a:pPr algn="just">
                        <a:spcAft>
                          <a:spcPts val="0"/>
                        </a:spcAft>
                      </a:pPr>
                      <a:r>
                        <a:rPr lang="zh-CN" sz="1400" kern="100">
                          <a:effectLst/>
                        </a:rPr>
                        <a:t>肖艾迪</a:t>
                      </a:r>
                    </a:p>
                  </a:txBody>
                  <a:tcPr marL="68580" marR="68580" marT="0" marB="0"/>
                </a:tc>
                <a:tc>
                  <a:txBody>
                    <a:bodyPr/>
                    <a:lstStyle/>
                    <a:p>
                      <a:pPr algn="just">
                        <a:spcAft>
                          <a:spcPts val="0"/>
                        </a:spcAft>
                      </a:pPr>
                      <a:r>
                        <a:rPr lang="zh-CN" sz="1400" kern="100">
                          <a:effectLst/>
                        </a:rPr>
                        <a:t>张少杰</a:t>
                      </a:r>
                    </a:p>
                  </a:txBody>
                  <a:tcPr marL="68580" marR="68580" marT="0" marB="0"/>
                </a:tc>
                <a:tc>
                  <a:txBody>
                    <a:bodyPr/>
                    <a:lstStyle/>
                    <a:p>
                      <a:pPr algn="just">
                        <a:spcAft>
                          <a:spcPts val="0"/>
                        </a:spcAft>
                      </a:pPr>
                      <a:r>
                        <a:rPr lang="zh-CN" sz="1400" kern="100">
                          <a:effectLst/>
                        </a:rPr>
                        <a:t>耿义龙</a:t>
                      </a:r>
                    </a:p>
                  </a:txBody>
                  <a:tcPr marL="68580" marR="68580" marT="0" marB="0"/>
                </a:tc>
                <a:tc>
                  <a:txBody>
                    <a:bodyPr/>
                    <a:lstStyle/>
                    <a:p>
                      <a:pPr algn="just">
                        <a:spcAft>
                          <a:spcPts val="0"/>
                        </a:spcAft>
                      </a:pPr>
                      <a:r>
                        <a:rPr lang="zh-CN" sz="1400" kern="100" dirty="0">
                          <a:effectLst/>
                        </a:rPr>
                        <a:t>刘威严</a:t>
                      </a:r>
                    </a:p>
                  </a:txBody>
                  <a:tcPr marL="68580" marR="68580" marT="0" marB="0"/>
                </a:tc>
                <a:extLst>
                  <a:ext uri="{0D108BD9-81ED-4DB2-BD59-A6C34878D82A}">
                    <a16:rowId xmlns:a16="http://schemas.microsoft.com/office/drawing/2014/main" val="10002"/>
                  </a:ext>
                </a:extLst>
              </a:tr>
            </a:tbl>
          </a:graphicData>
        </a:graphic>
      </p:graphicFrame>
      <p:sp>
        <p:nvSpPr>
          <p:cNvPr id="100" name="文本框 99"/>
          <p:cNvSpPr txBox="1"/>
          <p:nvPr/>
        </p:nvSpPr>
        <p:spPr>
          <a:xfrm>
            <a:off x="1366520" y="1098550"/>
            <a:ext cx="7366000" cy="3969385"/>
          </a:xfrm>
          <a:prstGeom prst="rect">
            <a:avLst/>
          </a:prstGeom>
          <a:noFill/>
          <a:ln w="9525">
            <a:noFill/>
          </a:ln>
        </p:spPr>
        <p:txBody>
          <a:bodyPr wrap="square">
            <a:spAutoFit/>
          </a:bodyPr>
          <a:lstStyle/>
          <a:p>
            <a:pPr indent="0"/>
            <a:r>
              <a:rPr lang="zh-CN">
                <a:ea typeface="宋体" panose="02010600030101010101" pitchFamily="2" charset="-122"/>
              </a:rPr>
              <a:t> 第一次世界大战期间，欧洲列强无暇东顾，日本乘机加强对中国的侵略，严重损害了中国的主权。中国人民的反日情绪日渐增长。1919年巴黎和会上中国外交的失败，引发了轰轰烈烈的五四运动。</a:t>
            </a:r>
          </a:p>
          <a:p>
            <a:pPr indent="0"/>
            <a:r>
              <a:rPr lang="zh-CN">
                <a:ea typeface="宋体" panose="02010600030101010101" pitchFamily="2" charset="-122"/>
              </a:rPr>
              <a:t>五四运动之前，封建主义意识形态已经成为中国社会发展的严重阻碍。当时的思想界出现了全盘西化的文化倾向，我们如饥似渴地向西方学习先进的技术、理论和制度，对中国的军事、技术、社会、文化、制度进行改造，希望在外来先进文化中找到能够改造中国的理论指导。</a:t>
            </a:r>
          </a:p>
          <a:p>
            <a:pPr indent="0"/>
            <a:r>
              <a:rPr lang="zh-CN">
                <a:ea typeface="宋体" panose="02010600030101010101" pitchFamily="2" charset="-122"/>
              </a:rPr>
              <a:t>这种文化思维在当时具有某种革命性意义，并起到了很大的进步作用——各种思想学术竞相展现，各种新人物、新名词、新思潮、新主义异彩纷呈，极大地促进了思想解放和科学进步。但也留下了对待传统文化和外来文化的形式主义方法，给中国文化发展带来了长期深远的影响——许多优秀传统思想文化也被视为封建糟粕而被抛弃，以至于相当长时间内中国人民对民族文化缺乏足够的自信，更遑论中华优秀思想文化的创造性转化和创新性发展。</a:t>
            </a:r>
          </a:p>
        </p:txBody>
      </p:sp>
      <p:sp>
        <p:nvSpPr>
          <p:cNvPr id="3" name="矩形 2"/>
          <p:cNvSpPr/>
          <p:nvPr/>
        </p:nvSpPr>
        <p:spPr>
          <a:xfrm>
            <a:off x="4760279" y="0"/>
            <a:ext cx="2013585" cy="829945"/>
          </a:xfrm>
          <a:prstGeom prst="rect">
            <a:avLst/>
          </a:prstGeom>
          <a:noFill/>
          <a:ln>
            <a:noFill/>
          </a:ln>
        </p:spPr>
        <p:txBody>
          <a:bodyPr wrap="none" rtlCol="0" anchor="t">
            <a:spAutoFit/>
          </a:bodyPr>
          <a:lstStyle/>
          <a:p>
            <a:pPr algn="ctr"/>
            <a:r>
              <a:rPr lang="zh-CN" altLang="en-US" sz="48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中宋" panose="02010600040101010101" charset="-122"/>
                <a:ea typeface="华文中宋" panose="02010600040101010101" charset="-122"/>
              </a:rPr>
              <a:t>辩题二</a:t>
            </a:r>
          </a:p>
        </p:txBody>
      </p:sp>
      <p:sp>
        <p:nvSpPr>
          <p:cNvPr id="2" name="文本框 1"/>
          <p:cNvSpPr txBox="1"/>
          <p:nvPr/>
        </p:nvSpPr>
        <p:spPr>
          <a:xfrm>
            <a:off x="396240" y="5179695"/>
            <a:ext cx="3932555" cy="1322070"/>
          </a:xfrm>
          <a:prstGeom prst="rect">
            <a:avLst/>
          </a:prstGeom>
          <a:noFill/>
          <a:ln w="9525">
            <a:noFill/>
          </a:ln>
        </p:spPr>
        <p:txBody>
          <a:bodyPr wrap="square">
            <a:spAutoFit/>
          </a:bodyPr>
          <a:lstStyle/>
          <a:p>
            <a:pPr indent="266700"/>
            <a:r>
              <a:rPr lang="zh-CN" sz="2000" b="1">
                <a:ea typeface="宋体" panose="02010600030101010101" pitchFamily="2" charset="-122"/>
              </a:rPr>
              <a:t>那么，你认为五四运动主张的全盘西化利大还是弊大？</a:t>
            </a:r>
            <a:endParaRPr lang="zh-CN" sz="2000" b="0">
              <a:ea typeface="宋体" panose="02010600030101010101" pitchFamily="2" charset="-122"/>
            </a:endParaRPr>
          </a:p>
          <a:p>
            <a:pPr indent="266700"/>
            <a:r>
              <a:rPr lang="zh-CN" sz="2000" b="0">
                <a:ea typeface="宋体" panose="02010600030101010101" pitchFamily="2" charset="-122"/>
              </a:rPr>
              <a:t>正方：利大于弊</a:t>
            </a:r>
          </a:p>
          <a:p>
            <a:pPr indent="266700"/>
            <a:r>
              <a:rPr lang="zh-CN" sz="2000" b="0">
                <a:ea typeface="宋体" panose="02010600030101010101" pitchFamily="2" charset="-122"/>
              </a:rPr>
              <a:t>反方：弊大于利</a:t>
            </a:r>
            <a:endParaRPr lang="zh-CN" altLang="en-US" sz="200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13737" y="332105"/>
            <a:ext cx="5269230" cy="706755"/>
          </a:xfrm>
          <a:prstGeom prst="rect">
            <a:avLst/>
          </a:prstGeom>
          <a:noFill/>
          <a:ln>
            <a:noFill/>
          </a:ln>
        </p:spPr>
        <p:txBody>
          <a:bodyPr wrap="none" rtlCol="0" anchor="t">
            <a:spAutoFit/>
          </a:bodyPr>
          <a:lstStyle/>
          <a:p>
            <a:pPr algn="ctr"/>
            <a:r>
              <a:rPr lang="zh-CN" altLang="en-US" sz="40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中宋" panose="02010600040101010101" charset="-122"/>
                <a:ea typeface="华文中宋" panose="02010600040101010101" charset="-122"/>
              </a:rPr>
              <a:t>对于辩题二的两个问题</a:t>
            </a:r>
          </a:p>
        </p:txBody>
      </p:sp>
      <p:sp>
        <p:nvSpPr>
          <p:cNvPr id="2" name="文本框 1"/>
          <p:cNvSpPr txBox="1"/>
          <p:nvPr/>
        </p:nvSpPr>
        <p:spPr>
          <a:xfrm>
            <a:off x="1554480" y="2123440"/>
            <a:ext cx="8757920" cy="953135"/>
          </a:xfrm>
          <a:prstGeom prst="rect">
            <a:avLst/>
          </a:prstGeom>
          <a:noFill/>
        </p:spPr>
        <p:txBody>
          <a:bodyPr wrap="square" rtlCol="0">
            <a:spAutoFit/>
          </a:bodyPr>
          <a:lstStyle/>
          <a:p>
            <a:r>
              <a:rPr lang="zh-CN" altLang="en-US" sz="2800">
                <a:latin typeface="楷体" panose="02010609060101010101" charset="-122"/>
                <a:ea typeface="楷体" panose="02010609060101010101" charset="-122"/>
                <a:cs typeface="楷体" panose="02010609060101010101" charset="-122"/>
              </a:rPr>
              <a:t>1、五四运动百年后的今天，如何提高文化自信，避免再次出现对中华传统文化的全盘否定？</a:t>
            </a:r>
          </a:p>
        </p:txBody>
      </p:sp>
      <p:sp>
        <p:nvSpPr>
          <p:cNvPr id="100" name="文本框 99"/>
          <p:cNvSpPr txBox="1"/>
          <p:nvPr/>
        </p:nvSpPr>
        <p:spPr>
          <a:xfrm>
            <a:off x="1554480" y="3666490"/>
            <a:ext cx="9062085" cy="2245360"/>
          </a:xfrm>
          <a:prstGeom prst="rect">
            <a:avLst/>
          </a:prstGeom>
          <a:noFill/>
          <a:ln w="9525">
            <a:noFill/>
          </a:ln>
        </p:spPr>
        <p:txBody>
          <a:bodyPr wrap="square">
            <a:spAutoFit/>
          </a:bodyPr>
          <a:lstStyle/>
          <a:p>
            <a:pPr indent="0"/>
            <a:r>
              <a:rPr lang="zh-CN" sz="2800" b="0">
                <a:latin typeface="楷体" panose="02010609060101010101" charset="-122"/>
                <a:ea typeface="楷体" panose="02010609060101010101" charset="-122"/>
                <a:cs typeface="楷体" panose="02010609060101010101" charset="-122"/>
              </a:rPr>
              <a:t>2、在国内网络舆论场上，有一部分被网民称作“公知”“美分”“精日”的人物，总是挖空心思的制造话题，大肆泼投文化虚无主义，妄图动摇中华文化立场、消蚀社会主义核心价值观，兜售西方价值观，对于这些言论是如何表现，又该如何治理？</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strips(downLeft)">
                                      <p:cBhvr>
                                        <p:cTn id="12"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custDataLst>
              <p:tags r:id="rId1"/>
            </p:custDataLst>
          </p:nvPr>
        </p:nvGraphicFramePr>
        <p:xfrm>
          <a:off x="1965780" y="4581478"/>
          <a:ext cx="7752930" cy="2065609"/>
        </p:xfrm>
        <a:graphic>
          <a:graphicData uri="http://schemas.openxmlformats.org/drawingml/2006/table">
            <a:tbl>
              <a:tblPr firstRow="1" firstCol="1" bandRow="1">
                <a:tableStyleId>{5C22544A-7EE6-4342-B048-85BDC9FD1C3A}</a:tableStyleId>
              </a:tblPr>
              <a:tblGrid>
                <a:gridCol w="1291902">
                  <a:extLst>
                    <a:ext uri="{9D8B030D-6E8A-4147-A177-3AD203B41FA5}">
                      <a16:colId xmlns:a16="http://schemas.microsoft.com/office/drawing/2014/main" val="20000"/>
                    </a:ext>
                  </a:extLst>
                </a:gridCol>
                <a:gridCol w="1291902">
                  <a:extLst>
                    <a:ext uri="{9D8B030D-6E8A-4147-A177-3AD203B41FA5}">
                      <a16:colId xmlns:a16="http://schemas.microsoft.com/office/drawing/2014/main" val="20001"/>
                    </a:ext>
                  </a:extLst>
                </a:gridCol>
                <a:gridCol w="1291902">
                  <a:extLst>
                    <a:ext uri="{9D8B030D-6E8A-4147-A177-3AD203B41FA5}">
                      <a16:colId xmlns:a16="http://schemas.microsoft.com/office/drawing/2014/main" val="20002"/>
                    </a:ext>
                  </a:extLst>
                </a:gridCol>
                <a:gridCol w="1291902">
                  <a:extLst>
                    <a:ext uri="{9D8B030D-6E8A-4147-A177-3AD203B41FA5}">
                      <a16:colId xmlns:a16="http://schemas.microsoft.com/office/drawing/2014/main" val="20003"/>
                    </a:ext>
                  </a:extLst>
                </a:gridCol>
                <a:gridCol w="1292661">
                  <a:extLst>
                    <a:ext uri="{9D8B030D-6E8A-4147-A177-3AD203B41FA5}">
                      <a16:colId xmlns:a16="http://schemas.microsoft.com/office/drawing/2014/main" val="20004"/>
                    </a:ext>
                  </a:extLst>
                </a:gridCol>
                <a:gridCol w="1292661">
                  <a:extLst>
                    <a:ext uri="{9D8B030D-6E8A-4147-A177-3AD203B41FA5}">
                      <a16:colId xmlns:a16="http://schemas.microsoft.com/office/drawing/2014/main" val="20005"/>
                    </a:ext>
                  </a:extLst>
                </a:gridCol>
              </a:tblGrid>
              <a:tr h="740410">
                <a:tc>
                  <a:txBody>
                    <a:bodyPr/>
                    <a:lstStyle/>
                    <a:p>
                      <a:pPr indent="177800" algn="just">
                        <a:spcAft>
                          <a:spcPts val="0"/>
                        </a:spcAft>
                      </a:pPr>
                      <a:r>
                        <a:rPr lang="zh-CN" sz="1400" kern="100" dirty="0">
                          <a:effectLst/>
                        </a:rPr>
                        <a:t>辩手</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400" kern="100">
                          <a:effectLst/>
                        </a:rPr>
                        <a:t>一辩</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400" kern="100">
                          <a:effectLst/>
                        </a:rPr>
                        <a:t>二辩</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400" kern="100">
                          <a:effectLst/>
                        </a:rPr>
                        <a:t>三辩</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400" kern="100">
                          <a:effectLst/>
                        </a:rPr>
                        <a:t>四辩</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400" kern="100">
                          <a:effectLst/>
                        </a:rPr>
                        <a:t>五辩</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extLst>
                  <a:ext uri="{0D108BD9-81ED-4DB2-BD59-A6C34878D82A}">
                    <a16:rowId xmlns:a16="http://schemas.microsoft.com/office/drawing/2014/main" val="10000"/>
                  </a:ext>
                </a:extLst>
              </a:tr>
              <a:tr h="635635">
                <a:tc>
                  <a:txBody>
                    <a:bodyPr/>
                    <a:lstStyle/>
                    <a:p>
                      <a:pPr algn="just">
                        <a:spcAft>
                          <a:spcPts val="0"/>
                        </a:spcAft>
                      </a:pPr>
                      <a:r>
                        <a:rPr lang="zh-CN" sz="1400" kern="100" dirty="0">
                          <a:effectLst/>
                        </a:rPr>
                        <a:t>正方</a:t>
                      </a:r>
                      <a:r>
                        <a:rPr lang="zh-CN" altLang="en-US" sz="1400" kern="100" dirty="0">
                          <a:effectLst/>
                        </a:rPr>
                        <a:t>（第一组）</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1400" kern="100" dirty="0">
                          <a:effectLst/>
                        </a:rPr>
                        <a:t> 周文科</a:t>
                      </a:r>
                    </a:p>
                  </a:txBody>
                  <a:tcPr marL="68580" marR="68580" marT="0" marB="0"/>
                </a:tc>
                <a:tc>
                  <a:txBody>
                    <a:bodyPr/>
                    <a:lstStyle/>
                    <a:p>
                      <a:pPr algn="just">
                        <a:spcAft>
                          <a:spcPts val="0"/>
                        </a:spcAft>
                      </a:pPr>
                      <a:r>
                        <a:rPr lang="en-US" sz="1400" kern="100" dirty="0">
                          <a:effectLst/>
                        </a:rPr>
                        <a:t> </a:t>
                      </a:r>
                      <a:r>
                        <a:rPr lang="zh-CN" altLang="en-US" sz="1400" kern="100" dirty="0">
                          <a:effectLst/>
                        </a:rPr>
                        <a:t>张黎晨</a:t>
                      </a:r>
                    </a:p>
                  </a:txBody>
                  <a:tcPr marL="68580" marR="68580" marT="0" marB="0"/>
                </a:tc>
                <a:tc>
                  <a:txBody>
                    <a:bodyPr/>
                    <a:lstStyle/>
                    <a:p>
                      <a:pPr algn="just">
                        <a:spcAft>
                          <a:spcPts val="0"/>
                        </a:spcAft>
                      </a:pPr>
                      <a:r>
                        <a:rPr lang="en-US" sz="1400" kern="100" dirty="0">
                          <a:effectLst/>
                        </a:rPr>
                        <a:t> </a:t>
                      </a:r>
                      <a:r>
                        <a:rPr lang="zh-CN" altLang="en-US" sz="1400" kern="100" dirty="0">
                          <a:effectLst/>
                        </a:rPr>
                        <a:t>李佳林</a:t>
                      </a:r>
                    </a:p>
                  </a:txBody>
                  <a:tcPr marL="68580" marR="68580" marT="0" marB="0"/>
                </a:tc>
                <a:tc>
                  <a:txBody>
                    <a:bodyPr/>
                    <a:lstStyle/>
                    <a:p>
                      <a:pPr algn="just">
                        <a:spcAft>
                          <a:spcPts val="0"/>
                        </a:spcAft>
                      </a:pPr>
                      <a:r>
                        <a:rPr sz="1400" kern="100" dirty="0">
                          <a:effectLst/>
                        </a:rPr>
                        <a:t>魏航星</a:t>
                      </a:r>
                    </a:p>
                  </a:txBody>
                  <a:tcPr marL="68580" marR="68580" marT="0" marB="0"/>
                </a:tc>
                <a:tc>
                  <a:txBody>
                    <a:bodyPr/>
                    <a:lstStyle/>
                    <a:p>
                      <a:pPr algn="just">
                        <a:spcAft>
                          <a:spcPts val="0"/>
                        </a:spcAft>
                      </a:pPr>
                      <a:r>
                        <a:rPr lang="en-US" sz="1400" kern="100" dirty="0">
                          <a:effectLst/>
                        </a:rPr>
                        <a:t> </a:t>
                      </a:r>
                      <a:r>
                        <a:rPr lang="zh-CN" altLang="en-US" sz="1400" kern="100">
                          <a:effectLst/>
                        </a:rPr>
                        <a:t>靳鑫</a:t>
                      </a:r>
                    </a:p>
                  </a:txBody>
                  <a:tcPr marL="68580" marR="68580" marT="0" marB="0"/>
                </a:tc>
                <a:extLst>
                  <a:ext uri="{0D108BD9-81ED-4DB2-BD59-A6C34878D82A}">
                    <a16:rowId xmlns:a16="http://schemas.microsoft.com/office/drawing/2014/main" val="10001"/>
                  </a:ext>
                </a:extLst>
              </a:tr>
              <a:tr h="689564">
                <a:tc>
                  <a:txBody>
                    <a:bodyPr/>
                    <a:lstStyle/>
                    <a:p>
                      <a:pPr algn="just">
                        <a:spcAft>
                          <a:spcPts val="0"/>
                        </a:spcAft>
                      </a:pPr>
                      <a:r>
                        <a:rPr lang="zh-CN" sz="1400" kern="100">
                          <a:effectLst/>
                        </a:rPr>
                        <a:t>反方（第七组）</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400" kern="100">
                          <a:effectLst/>
                        </a:rPr>
                        <a:t>刘俊</a:t>
                      </a:r>
                    </a:p>
                  </a:txBody>
                  <a:tcPr marL="68580" marR="68580" marT="0" marB="0"/>
                </a:tc>
                <a:tc>
                  <a:txBody>
                    <a:bodyPr/>
                    <a:lstStyle/>
                    <a:p>
                      <a:pPr algn="just">
                        <a:spcAft>
                          <a:spcPts val="0"/>
                        </a:spcAft>
                      </a:pPr>
                      <a:r>
                        <a:rPr lang="zh-CN" sz="1400" kern="100">
                          <a:effectLst/>
                        </a:rPr>
                        <a:t>贺兆宇</a:t>
                      </a:r>
                    </a:p>
                  </a:txBody>
                  <a:tcPr marL="68580" marR="68580" marT="0" marB="0"/>
                </a:tc>
                <a:tc>
                  <a:txBody>
                    <a:bodyPr/>
                    <a:lstStyle/>
                    <a:p>
                      <a:pPr algn="just">
                        <a:spcAft>
                          <a:spcPts val="0"/>
                        </a:spcAft>
                      </a:pPr>
                      <a:r>
                        <a:rPr lang="zh-CN" sz="1400" kern="100">
                          <a:effectLst/>
                        </a:rPr>
                        <a:t>王子琦</a:t>
                      </a:r>
                    </a:p>
                  </a:txBody>
                  <a:tcPr marL="68580" marR="68580" marT="0" marB="0"/>
                </a:tc>
                <a:tc>
                  <a:txBody>
                    <a:bodyPr/>
                    <a:lstStyle/>
                    <a:p>
                      <a:pPr algn="just">
                        <a:spcAft>
                          <a:spcPts val="0"/>
                        </a:spcAft>
                      </a:pPr>
                      <a:r>
                        <a:rPr lang="zh-CN" sz="1400" kern="100">
                          <a:effectLst/>
                        </a:rPr>
                        <a:t>杨仕阳</a:t>
                      </a:r>
                    </a:p>
                  </a:txBody>
                  <a:tcPr marL="68580" marR="68580" marT="0" marB="0"/>
                </a:tc>
                <a:tc>
                  <a:txBody>
                    <a:bodyPr/>
                    <a:lstStyle/>
                    <a:p>
                      <a:pPr algn="just">
                        <a:spcAft>
                          <a:spcPts val="0"/>
                        </a:spcAft>
                      </a:pPr>
                      <a:r>
                        <a:rPr lang="zh-CN" sz="1400" kern="100" dirty="0">
                          <a:effectLst/>
                        </a:rPr>
                        <a:t>陈飞</a:t>
                      </a:r>
                    </a:p>
                  </a:txBody>
                  <a:tcPr marL="68580" marR="68580" marT="0" marB="0"/>
                </a:tc>
                <a:extLst>
                  <a:ext uri="{0D108BD9-81ED-4DB2-BD59-A6C34878D82A}">
                    <a16:rowId xmlns:a16="http://schemas.microsoft.com/office/drawing/2014/main" val="10002"/>
                  </a:ext>
                </a:extLst>
              </a:tr>
            </a:tbl>
          </a:graphicData>
        </a:graphic>
      </p:graphicFrame>
      <p:sp>
        <p:nvSpPr>
          <p:cNvPr id="100" name="文本框 99"/>
          <p:cNvSpPr txBox="1"/>
          <p:nvPr/>
        </p:nvSpPr>
        <p:spPr>
          <a:xfrm>
            <a:off x="289560" y="1443355"/>
            <a:ext cx="7366000" cy="3138170"/>
          </a:xfrm>
          <a:prstGeom prst="rect">
            <a:avLst/>
          </a:prstGeom>
          <a:noFill/>
          <a:ln w="9525">
            <a:noFill/>
          </a:ln>
        </p:spPr>
        <p:txBody>
          <a:bodyPr wrap="square">
            <a:spAutoFit/>
          </a:bodyPr>
          <a:lstStyle/>
          <a:p>
            <a:pPr indent="0"/>
            <a:r>
              <a:rPr lang="zh-CN">
                <a:ea typeface="宋体" panose="02010600030101010101" pitchFamily="2" charset="-122"/>
              </a:rPr>
              <a:t>天下为公、担当道义，是广大知识分子应有的情怀。我国知识分子历来有浓厚的家国情怀，有强烈的社会责任感。如曾国藩的“修身齐家治国平天下”，“为天地立心、为生民立命、为往圣继绝学、为万世开太平”，范仲淹的“先天下之忧而忧，后天下之乐而乐”，这些思想为一代又一代知识分子所尊崇。我们国家要建成全面小康社会，必然离不开知识分子的智才支持，能力支持，创新支持。在全面实现党的基层建设的过程中，知识分子是冲在最前线的战士，他们把自己的汗水自己的热血抛洒在广袤的土地上，甘心“十年磨一剑”，默默扎根于普通大众身边。但基层建设的任务艰巨而长远，任何瑰丽的作物也离不开大地的滋养，离开了人民群众，基础建设也只能是纸上空谈，因此，如何看待知识分子与人民群众在基层建设中的关系至关重要。</a:t>
            </a:r>
          </a:p>
        </p:txBody>
      </p:sp>
      <p:sp>
        <p:nvSpPr>
          <p:cNvPr id="3" name="矩形 2"/>
          <p:cNvSpPr/>
          <p:nvPr/>
        </p:nvSpPr>
        <p:spPr>
          <a:xfrm>
            <a:off x="4841559" y="332105"/>
            <a:ext cx="2013585" cy="829945"/>
          </a:xfrm>
          <a:prstGeom prst="rect">
            <a:avLst/>
          </a:prstGeom>
          <a:noFill/>
          <a:ln>
            <a:noFill/>
          </a:ln>
        </p:spPr>
        <p:txBody>
          <a:bodyPr wrap="none" rtlCol="0" anchor="t">
            <a:spAutoFit/>
          </a:bodyPr>
          <a:lstStyle/>
          <a:p>
            <a:pPr algn="ctr"/>
            <a:r>
              <a:rPr lang="zh-CN" altLang="en-US" sz="48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中宋" panose="02010600040101010101" charset="-122"/>
                <a:ea typeface="华文中宋" panose="02010600040101010101" charset="-122"/>
              </a:rPr>
              <a:t>辩题三</a:t>
            </a:r>
          </a:p>
        </p:txBody>
      </p:sp>
      <p:sp>
        <p:nvSpPr>
          <p:cNvPr id="2" name="文本框 1"/>
          <p:cNvSpPr txBox="1"/>
          <p:nvPr/>
        </p:nvSpPr>
        <p:spPr>
          <a:xfrm>
            <a:off x="7655560" y="2890520"/>
            <a:ext cx="3728720" cy="1630045"/>
          </a:xfrm>
          <a:prstGeom prst="rect">
            <a:avLst/>
          </a:prstGeom>
          <a:noFill/>
          <a:ln w="9525">
            <a:noFill/>
          </a:ln>
        </p:spPr>
        <p:txBody>
          <a:bodyPr wrap="square">
            <a:spAutoFit/>
          </a:bodyPr>
          <a:lstStyle/>
          <a:p>
            <a:pPr indent="0"/>
            <a:r>
              <a:rPr lang="zh-CN" sz="2000" b="1">
                <a:solidFill>
                  <a:srgbClr val="191919"/>
                </a:solidFill>
                <a:ea typeface="宋体" panose="02010600030101010101" pitchFamily="2" charset="-122"/>
              </a:rPr>
              <a:t>那么，你认为党的基层建设应该以知识分子为主导还是以人民大众为主导？</a:t>
            </a:r>
            <a:endParaRPr lang="zh-CN" sz="2000" b="0">
              <a:solidFill>
                <a:srgbClr val="191919"/>
              </a:solidFill>
              <a:ea typeface="宋体" panose="02010600030101010101" pitchFamily="2" charset="-122"/>
            </a:endParaRPr>
          </a:p>
          <a:p>
            <a:pPr indent="0"/>
            <a:r>
              <a:rPr lang="zh-CN" sz="2000" b="0">
                <a:solidFill>
                  <a:srgbClr val="191919"/>
                </a:solidFill>
                <a:ea typeface="宋体" panose="02010600030101010101" pitchFamily="2" charset="-122"/>
              </a:rPr>
              <a:t>正方：以知识分子为主导</a:t>
            </a:r>
          </a:p>
          <a:p>
            <a:pPr indent="0"/>
            <a:r>
              <a:rPr lang="zh-CN" sz="2000" b="0">
                <a:solidFill>
                  <a:srgbClr val="191919"/>
                </a:solidFill>
                <a:ea typeface="宋体" panose="02010600030101010101" pitchFamily="2" charset="-122"/>
              </a:rPr>
              <a:t>反方：以人民大众为主导</a:t>
            </a:r>
            <a:endParaRPr lang="zh-CN" altLang="en-US" sz="200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screen">
            <a:extLst>
              <a:ext uri="{BEBA8EAE-BF5A-486C-A8C5-ECC9F3942E4B}">
                <a14:imgProps xmlns:a14="http://schemas.microsoft.com/office/drawing/2010/main">
                  <a14:imgLayer r:embed="rId4">
                    <a14:imgEffect>
                      <a14:saturation sat="66000"/>
                    </a14:imgEffect>
                  </a14:imgLayer>
                </a14:imgProps>
              </a:ext>
            </a:extLst>
          </a:blip>
          <a:srcRect/>
          <a:stretch>
            <a:fillRect/>
          </a:stretch>
        </p:blipFill>
        <p:spPr>
          <a:xfrm>
            <a:off x="0" y="4800600"/>
            <a:ext cx="12222480" cy="2057400"/>
          </a:xfrm>
          <a:prstGeom prst="rect">
            <a:avLst/>
          </a:prstGeom>
        </p:spPr>
      </p:pic>
      <p:pic>
        <p:nvPicPr>
          <p:cNvPr id="3" name="图片 2"/>
          <p:cNvPicPr>
            <a:picLocks noChangeAspect="1"/>
          </p:cNvPicPr>
          <p:nvPr/>
        </p:nvPicPr>
        <p:blipFill>
          <a:blip r:embed="rId5" cstate="screen"/>
          <a:stretch>
            <a:fillRect/>
          </a:stretch>
        </p:blipFill>
        <p:spPr>
          <a:xfrm>
            <a:off x="4177474" y="1802459"/>
            <a:ext cx="1738908" cy="2044700"/>
          </a:xfrm>
          <a:prstGeom prst="rect">
            <a:avLst/>
          </a:prstGeom>
        </p:spPr>
      </p:pic>
      <p:pic>
        <p:nvPicPr>
          <p:cNvPr id="4" name="图片 3"/>
          <p:cNvPicPr>
            <a:picLocks noChangeAspect="1"/>
          </p:cNvPicPr>
          <p:nvPr/>
        </p:nvPicPr>
        <p:blipFill>
          <a:blip r:embed="rId6"/>
          <a:stretch>
            <a:fillRect/>
          </a:stretch>
        </p:blipFill>
        <p:spPr>
          <a:xfrm>
            <a:off x="5682702" y="1802459"/>
            <a:ext cx="2586229" cy="2177541"/>
          </a:xfrm>
          <a:prstGeom prst="rect">
            <a:avLst/>
          </a:prstGeom>
        </p:spPr>
      </p:pic>
      <p:sp>
        <p:nvSpPr>
          <p:cNvPr id="5" name="文本框 4"/>
          <p:cNvSpPr txBox="1"/>
          <p:nvPr/>
        </p:nvSpPr>
        <p:spPr>
          <a:xfrm>
            <a:off x="5187656" y="1802718"/>
            <a:ext cx="1659890" cy="1310640"/>
          </a:xfrm>
          <a:prstGeom prst="rect">
            <a:avLst/>
          </a:prstGeom>
          <a:noFill/>
        </p:spPr>
        <p:txBody>
          <a:bodyPr vert="eaVert" wrap="none" rtlCol="0">
            <a:spAutoFit/>
          </a:bodyPr>
          <a:lstStyle/>
          <a:p>
            <a:r>
              <a:rPr lang="zh-CN" altLang="en-US" sz="9600" dirty="0">
                <a:solidFill>
                  <a:srgbClr val="77384B"/>
                </a:solidFill>
                <a:latin typeface="华文新魏" panose="02010800040101010101" charset="-122"/>
                <a:ea typeface="华文新魏" panose="02010800040101010101" charset="-122"/>
              </a:rPr>
              <a:t>壹</a:t>
            </a:r>
          </a:p>
        </p:txBody>
      </p:sp>
      <p:sp>
        <p:nvSpPr>
          <p:cNvPr id="7" name="文本框 6"/>
          <p:cNvSpPr txBox="1"/>
          <p:nvPr/>
        </p:nvSpPr>
        <p:spPr>
          <a:xfrm>
            <a:off x="4425315" y="4060825"/>
            <a:ext cx="3185160" cy="521970"/>
          </a:xfrm>
          <a:prstGeom prst="rect">
            <a:avLst/>
          </a:prstGeom>
          <a:noFill/>
        </p:spPr>
        <p:txBody>
          <a:bodyPr wrap="square" rtlCol="0">
            <a:spAutoFit/>
          </a:bodyPr>
          <a:lstStyle/>
          <a:p>
            <a:r>
              <a:rPr lang="en-US" altLang="zh-CN" sz="2800" b="1">
                <a:latin typeface="华文新魏" panose="02010800040101010101" charset="-122"/>
                <a:ea typeface="华文新魏" panose="02010800040101010101" charset="-122"/>
              </a:rPr>
              <a:t>    </a:t>
            </a:r>
            <a:r>
              <a:rPr lang="zh-CN" altLang="en-US" sz="2800" b="1">
                <a:latin typeface="华文新魏" panose="02010800040101010101" charset="-122"/>
                <a:ea typeface="华文新魏" panose="02010800040101010101" charset="-122"/>
              </a:rPr>
              <a:t>知识分子的觉醒</a:t>
            </a:r>
          </a:p>
        </p:txBody>
      </p:sp>
      <p:sp>
        <p:nvSpPr>
          <p:cNvPr id="8" name="文本框 7"/>
          <p:cNvSpPr txBox="1"/>
          <p:nvPr/>
        </p:nvSpPr>
        <p:spPr>
          <a:xfrm>
            <a:off x="4544060" y="558165"/>
            <a:ext cx="3296920" cy="368300"/>
          </a:xfrm>
          <a:prstGeom prst="rect">
            <a:avLst/>
          </a:prstGeom>
          <a:noFill/>
        </p:spPr>
        <p:txBody>
          <a:bodyPr wrap="square" rtlCol="0">
            <a:spAutoFit/>
          </a:bodyPr>
          <a:lstStyle/>
          <a:p>
            <a:r>
              <a:rPr lang="zh-CN" altLang="en-US">
                <a:latin typeface="华文新魏" panose="02010800040101010101" charset="-122"/>
                <a:ea typeface="华文新魏" panose="02010800040101010101" charset="-122"/>
                <a:cs typeface="华文新魏" panose="02010800040101010101" charset="-122"/>
              </a:rPr>
              <a:t>新中国成立之前（</a:t>
            </a:r>
            <a:r>
              <a:rPr lang="en-US" altLang="zh-CN">
                <a:latin typeface="华文新魏" panose="02010800040101010101" charset="-122"/>
                <a:ea typeface="华文新魏" panose="02010800040101010101" charset="-122"/>
                <a:cs typeface="华文新魏" panose="02010800040101010101" charset="-122"/>
              </a:rPr>
              <a:t>1921~1949</a:t>
            </a:r>
            <a:r>
              <a:rPr lang="zh-CN" altLang="en-US">
                <a:latin typeface="华文新魏" panose="02010800040101010101" charset="-122"/>
                <a:ea typeface="华文新魏" panose="02010800040101010101" charset="-122"/>
                <a:cs typeface="华文新魏" panose="02010800040101010101" charset="-122"/>
              </a:rPr>
              <a:t>）</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15"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2000" fill="hold"/>
                                        <p:tgtEl>
                                          <p:spTgt spid="3"/>
                                        </p:tgtEl>
                                        <p:attrNameLst>
                                          <p:attrName>ppt_w</p:attrName>
                                        </p:attrNameLst>
                                      </p:cBhvr>
                                      <p:tavLst>
                                        <p:tav tm="0">
                                          <p:val>
                                            <p:fltVal val="0"/>
                                          </p:val>
                                        </p:tav>
                                        <p:tav tm="100000">
                                          <p:val>
                                            <p:strVal val="#ppt_w"/>
                                          </p:val>
                                        </p:tav>
                                      </p:tavLst>
                                    </p:anim>
                                    <p:anim calcmode="lin" valueType="num">
                                      <p:cBhvr>
                                        <p:cTn id="13" dur="2000" fill="hold"/>
                                        <p:tgtEl>
                                          <p:spTgt spid="3"/>
                                        </p:tgtEl>
                                        <p:attrNameLst>
                                          <p:attrName>ppt_h</p:attrName>
                                        </p:attrNameLst>
                                      </p:cBhvr>
                                      <p:tavLst>
                                        <p:tav tm="0">
                                          <p:val>
                                            <p:fltVal val="0"/>
                                          </p:val>
                                        </p:tav>
                                        <p:tav tm="100000">
                                          <p:val>
                                            <p:strVal val="#ppt_h"/>
                                          </p:val>
                                        </p:tav>
                                      </p:tavLst>
                                    </p:anim>
                                    <p:anim calcmode="lin" valueType="num">
                                      <p:cBhvr>
                                        <p:cTn id="14" dur="2000" fill="hold"/>
                                        <p:tgtEl>
                                          <p:spTgt spid="3"/>
                                        </p:tgtEl>
                                        <p:attrNameLst>
                                          <p:attrName>ppt_x</p:attrName>
                                        </p:attrNameLst>
                                      </p:cBhvr>
                                      <p:tavLst>
                                        <p:tav tm="0" fmla="#ppt_x+(cos(-2*pi*(1-$))*-#ppt_x-sin(-2*pi*(1-$))*(1-#ppt_y))*(1-$)">
                                          <p:val>
                                            <p:fltVal val="0"/>
                                          </p:val>
                                        </p:tav>
                                        <p:tav tm="100000">
                                          <p:val>
                                            <p:fltVal val="1"/>
                                          </p:val>
                                        </p:tav>
                                      </p:tavLst>
                                    </p:anim>
                                    <p:anim calcmode="lin" valueType="num">
                                      <p:cBhvr>
                                        <p:cTn id="15" dur="2000" fill="hold"/>
                                        <p:tgtEl>
                                          <p:spTgt spid="3"/>
                                        </p:tgtEl>
                                        <p:attrNameLst>
                                          <p:attrName>ppt_y</p:attrName>
                                        </p:attrNameLst>
                                      </p:cBhvr>
                                      <p:tavLst>
                                        <p:tav tm="0" fmla="#ppt_y+(sin(-2*pi*(1-$))*-#ppt_x+cos(-2*pi*(1-$))*(1-#ppt_y))*(1-$)">
                                          <p:val>
                                            <p:fltVal val="0"/>
                                          </p:val>
                                        </p:tav>
                                        <p:tav tm="100000">
                                          <p:val>
                                            <p:fltVal val="1"/>
                                          </p:val>
                                        </p:tav>
                                      </p:tavLst>
                                    </p:anim>
                                  </p:childTnLst>
                                </p:cTn>
                              </p:par>
                              <p:par>
                                <p:cTn id="16" presetID="15"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2000" fill="hold"/>
                                        <p:tgtEl>
                                          <p:spTgt spid="4"/>
                                        </p:tgtEl>
                                        <p:attrNameLst>
                                          <p:attrName>ppt_w</p:attrName>
                                        </p:attrNameLst>
                                      </p:cBhvr>
                                      <p:tavLst>
                                        <p:tav tm="0">
                                          <p:val>
                                            <p:fltVal val="0"/>
                                          </p:val>
                                        </p:tav>
                                        <p:tav tm="100000">
                                          <p:val>
                                            <p:strVal val="#ppt_w"/>
                                          </p:val>
                                        </p:tav>
                                      </p:tavLst>
                                    </p:anim>
                                    <p:anim calcmode="lin" valueType="num">
                                      <p:cBhvr>
                                        <p:cTn id="19" dur="2000" fill="hold"/>
                                        <p:tgtEl>
                                          <p:spTgt spid="4"/>
                                        </p:tgtEl>
                                        <p:attrNameLst>
                                          <p:attrName>ppt_h</p:attrName>
                                        </p:attrNameLst>
                                      </p:cBhvr>
                                      <p:tavLst>
                                        <p:tav tm="0">
                                          <p:val>
                                            <p:fltVal val="0"/>
                                          </p:val>
                                        </p:tav>
                                        <p:tav tm="100000">
                                          <p:val>
                                            <p:strVal val="#ppt_h"/>
                                          </p:val>
                                        </p:tav>
                                      </p:tavLst>
                                    </p:anim>
                                    <p:anim calcmode="lin" valueType="num">
                                      <p:cBhvr>
                                        <p:cTn id="20" dur="2000" fill="hold"/>
                                        <p:tgtEl>
                                          <p:spTgt spid="4"/>
                                        </p:tgtEl>
                                        <p:attrNameLst>
                                          <p:attrName>ppt_x</p:attrName>
                                        </p:attrNameLst>
                                      </p:cBhvr>
                                      <p:tavLst>
                                        <p:tav tm="0" fmla="#ppt_x+(cos(-2*pi*(1-$))*-#ppt_x-sin(-2*pi*(1-$))*(1-#ppt_y))*(1-$)">
                                          <p:val>
                                            <p:fltVal val="0"/>
                                          </p:val>
                                        </p:tav>
                                        <p:tav tm="100000">
                                          <p:val>
                                            <p:fltVal val="1"/>
                                          </p:val>
                                        </p:tav>
                                      </p:tavLst>
                                    </p:anim>
                                    <p:anim calcmode="lin" valueType="num">
                                      <p:cBhvr>
                                        <p:cTn id="21" dur="2000" fill="hold"/>
                                        <p:tgtEl>
                                          <p:spTgt spid="4"/>
                                        </p:tgtEl>
                                        <p:attrNameLst>
                                          <p:attrName>ppt_y</p:attrName>
                                        </p:attrNameLst>
                                      </p:cBhvr>
                                      <p:tavLst>
                                        <p:tav tm="0" fmla="#ppt_y+(sin(-2*pi*(1-$))*-#ppt_x+cos(-2*pi*(1-$))*(1-#ppt_y))*(1-$)">
                                          <p:val>
                                            <p:fltVal val="0"/>
                                          </p:val>
                                        </p:tav>
                                        <p:tav tm="100000">
                                          <p:val>
                                            <p:fltVal val="1"/>
                                          </p:val>
                                        </p:tav>
                                      </p:tavLst>
                                    </p:anim>
                                  </p:childTnLst>
                                </p:cTn>
                              </p:par>
                              <p:par>
                                <p:cTn id="22" presetID="53" presetClass="entr" presetSubtype="16"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1000" fill="hold"/>
                                        <p:tgtEl>
                                          <p:spTgt spid="5"/>
                                        </p:tgtEl>
                                        <p:attrNameLst>
                                          <p:attrName>ppt_w</p:attrName>
                                        </p:attrNameLst>
                                      </p:cBhvr>
                                      <p:tavLst>
                                        <p:tav tm="0">
                                          <p:val>
                                            <p:fltVal val="0"/>
                                          </p:val>
                                        </p:tav>
                                        <p:tav tm="100000">
                                          <p:val>
                                            <p:strVal val="#ppt_w"/>
                                          </p:val>
                                        </p:tav>
                                      </p:tavLst>
                                    </p:anim>
                                    <p:anim calcmode="lin" valueType="num">
                                      <p:cBhvr>
                                        <p:cTn id="25" dur="1000" fill="hold"/>
                                        <p:tgtEl>
                                          <p:spTgt spid="5"/>
                                        </p:tgtEl>
                                        <p:attrNameLst>
                                          <p:attrName>ppt_h</p:attrName>
                                        </p:attrNameLst>
                                      </p:cBhvr>
                                      <p:tavLst>
                                        <p:tav tm="0">
                                          <p:val>
                                            <p:fltVal val="0"/>
                                          </p:val>
                                        </p:tav>
                                        <p:tav tm="100000">
                                          <p:val>
                                            <p:strVal val="#ppt_h"/>
                                          </p:val>
                                        </p:tav>
                                      </p:tavLst>
                                    </p:anim>
                                    <p:animEffect transition="in" filter="fade">
                                      <p:cBhvr>
                                        <p:cTn id="26" dur="1000"/>
                                        <p:tgtEl>
                                          <p:spTgt spid="5"/>
                                        </p:tgtEl>
                                      </p:cBhvr>
                                    </p:animEffect>
                                  </p:childTnLst>
                                </p:cTn>
                              </p:par>
                              <p:par>
                                <p:cTn id="27" presetID="42"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91215" y="332105"/>
            <a:ext cx="5314275" cy="707886"/>
          </a:xfrm>
          <a:prstGeom prst="rect">
            <a:avLst/>
          </a:prstGeom>
          <a:noFill/>
          <a:ln>
            <a:noFill/>
          </a:ln>
        </p:spPr>
        <p:txBody>
          <a:bodyPr wrap="none" rtlCol="0" anchor="t">
            <a:spAutoFit/>
          </a:bodyPr>
          <a:lstStyle/>
          <a:p>
            <a:pPr algn="ctr"/>
            <a:r>
              <a:rPr lang="zh-CN" altLang="en-US" sz="4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中宋" panose="02010600040101010101" charset="-122"/>
                <a:ea typeface="华文中宋" panose="02010600040101010101" charset="-122"/>
              </a:rPr>
              <a:t>对于辩题三的两个问题</a:t>
            </a:r>
          </a:p>
        </p:txBody>
      </p:sp>
      <p:sp>
        <p:nvSpPr>
          <p:cNvPr id="2" name="文本框 1"/>
          <p:cNvSpPr txBox="1"/>
          <p:nvPr/>
        </p:nvSpPr>
        <p:spPr>
          <a:xfrm>
            <a:off x="1554480" y="1910715"/>
            <a:ext cx="8757920" cy="1383665"/>
          </a:xfrm>
          <a:prstGeom prst="rect">
            <a:avLst/>
          </a:prstGeom>
          <a:noFill/>
        </p:spPr>
        <p:txBody>
          <a:bodyPr wrap="square" rtlCol="0">
            <a:spAutoFit/>
          </a:bodyPr>
          <a:lstStyle/>
          <a:p>
            <a:r>
              <a:rPr lang="zh-CN" altLang="en-US" sz="2800">
                <a:latin typeface="楷体" panose="02010609060101010101" charset="-122"/>
                <a:ea typeface="楷体" panose="02010609060101010101" charset="-122"/>
                <a:cs typeface="楷体" panose="02010609060101010101" charset="-122"/>
              </a:rPr>
              <a:t>1、如果以人民大众为主导，党应当如何激发群众的积极性，引导群众积极配合基层建设工作，并规避人民大众的各种错误呢？</a:t>
            </a:r>
          </a:p>
        </p:txBody>
      </p:sp>
      <p:sp>
        <p:nvSpPr>
          <p:cNvPr id="100" name="文本框 99"/>
          <p:cNvSpPr txBox="1"/>
          <p:nvPr/>
        </p:nvSpPr>
        <p:spPr>
          <a:xfrm>
            <a:off x="1554480" y="3687445"/>
            <a:ext cx="9062085" cy="2245360"/>
          </a:xfrm>
          <a:prstGeom prst="rect">
            <a:avLst/>
          </a:prstGeom>
          <a:noFill/>
          <a:ln w="9525">
            <a:noFill/>
          </a:ln>
        </p:spPr>
        <p:txBody>
          <a:bodyPr wrap="square">
            <a:spAutoFit/>
          </a:bodyPr>
          <a:lstStyle/>
          <a:p>
            <a:pPr indent="0"/>
            <a:r>
              <a:rPr lang="zh-CN" sz="2800" b="0">
                <a:latin typeface="楷体" panose="02010609060101010101" charset="-122"/>
                <a:ea typeface="楷体" panose="02010609060101010101" charset="-122"/>
                <a:cs typeface="楷体" panose="02010609060101010101" charset="-122"/>
              </a:rPr>
              <a:t>2.今年是脱贫攻关的关键一年，在新闻上，除了精准扶贫之外，“做好党的基层建设”等字眼也常常出现在公众的视野中，那么请问为什么打好脱贫攻坚战需要做好党的基层建设？党在以往的基层建设成果中又发挥了怎样的作用？</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strips(downLeft)">
                                      <p:cBhvr>
                                        <p:cTn id="12"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49930" y="2829560"/>
            <a:ext cx="5692140" cy="1198880"/>
          </a:xfrm>
          <a:prstGeom prst="rect">
            <a:avLst/>
          </a:prstGeom>
          <a:noFill/>
          <a:ln>
            <a:noFill/>
          </a:ln>
        </p:spPr>
        <p:txBody>
          <a:bodyPr wrap="none" rtlCol="0" anchor="t">
            <a:spAutoFit/>
            <a:scene3d>
              <a:camera prst="orthographicFront"/>
              <a:lightRig rig="threePt" dir="t"/>
            </a:scene3d>
          </a:bodyPr>
          <a:lstStyle/>
          <a:p>
            <a:pPr algn="ctr"/>
            <a:r>
              <a:rPr lang="zh-CN" altLang="en-US" sz="7200" b="1">
                <a:ln/>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rPr>
              <a:t>老师点评环节</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41375" y="1603772"/>
            <a:ext cx="9149080" cy="1631216"/>
          </a:xfrm>
          <a:prstGeom prst="rect">
            <a:avLst/>
          </a:prstGeom>
          <a:noFill/>
        </p:spPr>
        <p:txBody>
          <a:bodyPr wrap="square" rtlCol="0">
            <a:spAutoFit/>
          </a:bodyPr>
          <a:lstStyle/>
          <a:p>
            <a:r>
              <a:rPr lang="zh-CN" altLang="en-US" sz="2000" b="1" dirty="0">
                <a:latin typeface="华文中宋" panose="02010600040101010101" charset="-122"/>
                <a:ea typeface="华文中宋" panose="02010600040101010101" charset="-122"/>
                <a:cs typeface="华文中宋" panose="02010600040101010101" charset="-122"/>
              </a:rPr>
              <a:t>历史大背景：</a:t>
            </a:r>
            <a:endParaRPr lang="en-US" altLang="zh-CN" sz="2000" b="1" dirty="0">
              <a:latin typeface="华文中宋" panose="02010600040101010101" charset="-122"/>
              <a:ea typeface="华文中宋" panose="02010600040101010101" charset="-122"/>
              <a:cs typeface="华文中宋" panose="02010600040101010101" charset="-122"/>
            </a:endParaRPr>
          </a:p>
          <a:p>
            <a:r>
              <a:rPr lang="en-US" altLang="zh-CN" sz="2000" b="1" dirty="0">
                <a:latin typeface="华文中宋" panose="02010600040101010101" charset="-122"/>
                <a:ea typeface="华文中宋" panose="02010600040101010101" charset="-122"/>
                <a:cs typeface="华文中宋" panose="02010600040101010101" charset="-122"/>
              </a:rPr>
              <a:t>	</a:t>
            </a:r>
            <a:r>
              <a:rPr lang="zh-CN" altLang="en-US" sz="2000" dirty="0">
                <a:latin typeface="华文中宋" panose="02010600040101010101" charset="-122"/>
                <a:ea typeface="华文中宋" panose="02010600040101010101" charset="-122"/>
                <a:cs typeface="华文中宋" panose="02010600040101010101" charset="-122"/>
              </a:rPr>
              <a:t>近代中国社会的变革，始终处于自身的内在演变和巨大的外部影响相互交织之中。作为党的知识分子政策的对象，近代中国知识分子群体，随着洋务运动的兴起，中国民族资本主义的初步发展，科举制度改革、派遣留学生和各类新式学堂的建立，通过传统士大夫向新式读书人的演变而逐步形成。</a:t>
            </a:r>
          </a:p>
        </p:txBody>
      </p:sp>
      <p:sp>
        <p:nvSpPr>
          <p:cNvPr id="3" name="文本框 2"/>
          <p:cNvSpPr txBox="1"/>
          <p:nvPr/>
        </p:nvSpPr>
        <p:spPr>
          <a:xfrm>
            <a:off x="861060" y="4166870"/>
            <a:ext cx="9109710" cy="2061210"/>
          </a:xfrm>
          <a:prstGeom prst="rect">
            <a:avLst/>
          </a:prstGeom>
          <a:noFill/>
        </p:spPr>
        <p:txBody>
          <a:bodyPr wrap="square" rtlCol="0">
            <a:spAutoFit/>
          </a:bodyPr>
          <a:lstStyle/>
          <a:p>
            <a:r>
              <a:rPr lang="zh-CN" altLang="en-US" sz="2000" b="1" dirty="0">
                <a:latin typeface="华文中宋" panose="02010600040101010101" charset="-122"/>
                <a:ea typeface="华文中宋" panose="02010600040101010101" charset="-122"/>
              </a:rPr>
              <a:t>在黑暗中摸索前行：</a:t>
            </a:r>
          </a:p>
          <a:p>
            <a:pPr indent="457200" fontAlgn="auto"/>
            <a:r>
              <a:rPr lang="en-US" altLang="zh-CN" dirty="0">
                <a:latin typeface="华文中宋" panose="02010600040101010101" charset="-122"/>
                <a:ea typeface="华文中宋" panose="02010600040101010101" charset="-122"/>
              </a:rPr>
              <a:t>从鸦片战争到五四运动，中国人民为了反对帝国主义和封建统治进行了英勇不屈的斗争，其中主要的是太平天国农民战争和资产阶级领导的辛亥革命，但都相继失败了。历史证明，中国的农民阶级和民族资产阶级由于他们的历史局限性和阶级局限性，都不能领导民主革命取得胜利。</a:t>
            </a:r>
          </a:p>
          <a:p>
            <a:pPr indent="457200" fontAlgn="auto"/>
            <a:r>
              <a:rPr lang="en-US" altLang="zh-CN" dirty="0" err="1">
                <a:latin typeface="华文中宋" panose="02010600040101010101" charset="-122"/>
                <a:ea typeface="华文中宋" panose="02010600040101010101" charset="-122"/>
              </a:rPr>
              <a:t>一次次的探索、改革、失败告诉我们：资本主义道路在中国是行不通的。人们再次发出了中国走什么路、中国的出路在哪里的疑问</a:t>
            </a:r>
            <a:r>
              <a:rPr lang="en-US" altLang="zh-CN" dirty="0">
                <a:latin typeface="华文中宋" panose="02010600040101010101" charset="-122"/>
                <a:ea typeface="华文中宋" panose="02010600040101010101" charset="-122"/>
              </a:rPr>
              <a:t>。</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down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新青年"/>
          <p:cNvPicPr>
            <a:picLocks noChangeAspect="1"/>
          </p:cNvPicPr>
          <p:nvPr>
            <p:custDataLst>
              <p:tags r:id="rId1"/>
            </p:custDataLst>
          </p:nvPr>
        </p:nvPicPr>
        <p:blipFill>
          <a:blip r:embed="rId3"/>
          <a:stretch>
            <a:fillRect/>
          </a:stretch>
        </p:blipFill>
        <p:spPr>
          <a:xfrm flipH="1">
            <a:off x="8720455" y="903605"/>
            <a:ext cx="2226310" cy="2682240"/>
          </a:xfrm>
          <a:prstGeom prst="rect">
            <a:avLst/>
          </a:prstGeom>
        </p:spPr>
      </p:pic>
      <p:sp>
        <p:nvSpPr>
          <p:cNvPr id="3" name="矩形 2"/>
          <p:cNvSpPr/>
          <p:nvPr/>
        </p:nvSpPr>
        <p:spPr>
          <a:xfrm>
            <a:off x="3670618" y="193040"/>
            <a:ext cx="4454525" cy="829945"/>
          </a:xfrm>
          <a:prstGeom prst="rect">
            <a:avLst/>
          </a:prstGeom>
          <a:noFill/>
          <a:ln>
            <a:noFill/>
          </a:ln>
        </p:spPr>
        <p:txBody>
          <a:bodyPr wrap="none" rtlCol="0" anchor="t">
            <a:spAutoFit/>
          </a:bodyPr>
          <a:lstStyle/>
          <a:p>
            <a:pPr algn="ctr"/>
            <a:r>
              <a:rPr lang="zh-CN" altLang="en-US" sz="48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中宋" panose="02010600040101010101" charset="-122"/>
                <a:ea typeface="华文中宋" panose="02010600040101010101" charset="-122"/>
              </a:rPr>
              <a:t>知识分子的觉醒</a:t>
            </a:r>
          </a:p>
        </p:txBody>
      </p:sp>
      <p:sp>
        <p:nvSpPr>
          <p:cNvPr id="5" name="文本框 4"/>
          <p:cNvSpPr txBox="1"/>
          <p:nvPr/>
        </p:nvSpPr>
        <p:spPr>
          <a:xfrm>
            <a:off x="356870" y="903605"/>
            <a:ext cx="8165465" cy="5075428"/>
          </a:xfrm>
          <a:prstGeom prst="rect">
            <a:avLst/>
          </a:prstGeom>
          <a:noFill/>
        </p:spPr>
        <p:txBody>
          <a:bodyPr wrap="square" rtlCol="0">
            <a:spAutoFit/>
          </a:bodyPr>
          <a:lstStyle/>
          <a:p>
            <a:pPr indent="457200" fontAlgn="auto">
              <a:lnSpc>
                <a:spcPct val="150000"/>
              </a:lnSpc>
            </a:pPr>
            <a:r>
              <a:rPr lang="zh-CN" altLang="en-US" sz="2000" b="1" dirty="0">
                <a:latin typeface="华文中宋" panose="02010600040101010101" charset="-122"/>
                <a:ea typeface="华文中宋" panose="02010600040101010101" charset="-122"/>
                <a:cs typeface="华文中宋" panose="02010600040101010101" charset="-122"/>
              </a:rPr>
              <a:t>一、新文化运动</a:t>
            </a:r>
          </a:p>
          <a:p>
            <a:pPr indent="457200" fontAlgn="auto">
              <a:lnSpc>
                <a:spcPct val="150000"/>
              </a:lnSpc>
            </a:pPr>
            <a:r>
              <a:rPr lang="zh-CN" altLang="en-US" dirty="0">
                <a:latin typeface="华文中宋" panose="02010600040101010101" charset="-122"/>
                <a:ea typeface="华文中宋" panose="02010600040101010101" charset="-122"/>
                <a:cs typeface="华文中宋" panose="02010600040101010101" charset="-122"/>
              </a:rPr>
              <a:t>知识分子群体发动了一场大规模的批判传统文化、改造国民性、创建近代新文化的思想启蒙运动。</a:t>
            </a:r>
            <a:endParaRPr lang="en-US" altLang="zh-CN" dirty="0">
              <a:latin typeface="华文中宋" panose="02010600040101010101" charset="-122"/>
              <a:ea typeface="华文中宋" panose="02010600040101010101" charset="-122"/>
              <a:cs typeface="华文中宋" panose="02010600040101010101" charset="-122"/>
            </a:endParaRPr>
          </a:p>
          <a:p>
            <a:pPr indent="457200" fontAlgn="auto">
              <a:lnSpc>
                <a:spcPct val="150000"/>
              </a:lnSpc>
            </a:pPr>
            <a:r>
              <a:rPr lang="zh-CN" altLang="en-US" dirty="0">
                <a:latin typeface="华文中宋" panose="02010600040101010101" charset="-122"/>
                <a:ea typeface="华文中宋" panose="02010600040101010101" charset="-122"/>
                <a:cs typeface="华文中宋" panose="02010600040101010101" charset="-122"/>
              </a:rPr>
              <a:t>运动中，知识分子加快了自身的角色转换和价值观念、社会心理的转型。从社会角色看，新文化倡导者和参与者，已不再是重要的政治人物，而是一批教授、学者、记者、律师等各界专业人士和广大的学生。</a:t>
            </a:r>
            <a:endParaRPr lang="en-US" altLang="zh-CN" dirty="0">
              <a:latin typeface="华文中宋" panose="02010600040101010101" charset="-122"/>
              <a:ea typeface="华文中宋" panose="02010600040101010101" charset="-122"/>
              <a:cs typeface="华文中宋" panose="02010600040101010101" charset="-122"/>
            </a:endParaRPr>
          </a:p>
          <a:p>
            <a:pPr indent="457200" fontAlgn="auto">
              <a:lnSpc>
                <a:spcPct val="150000"/>
              </a:lnSpc>
            </a:pPr>
            <a:r>
              <a:rPr lang="zh-CN" altLang="en-US" dirty="0">
                <a:latin typeface="华文中宋" panose="02010600040101010101" charset="-122"/>
                <a:ea typeface="华文中宋" panose="02010600040101010101" charset="-122"/>
                <a:cs typeface="华文中宋" panose="02010600040101010101" charset="-122"/>
              </a:rPr>
              <a:t>当然，由于社会条件的局限，知识分子在文化改造上多的是“破”，少的是“立”，甚至是一味倡导“破”。</a:t>
            </a:r>
            <a:endParaRPr lang="en-US" altLang="zh-CN" dirty="0">
              <a:latin typeface="华文中宋" panose="02010600040101010101" charset="-122"/>
              <a:ea typeface="华文中宋" panose="02010600040101010101" charset="-122"/>
              <a:cs typeface="华文中宋" panose="02010600040101010101" charset="-122"/>
            </a:endParaRPr>
          </a:p>
          <a:p>
            <a:pPr indent="457200" fontAlgn="auto">
              <a:lnSpc>
                <a:spcPct val="150000"/>
              </a:lnSpc>
            </a:pPr>
            <a:r>
              <a:rPr lang="zh-CN" altLang="en-US" dirty="0">
                <a:latin typeface="华文中宋" panose="02010600040101010101" charset="-122"/>
                <a:ea typeface="华文中宋" panose="02010600040101010101" charset="-122"/>
                <a:cs typeface="华文中宋" panose="02010600040101010101" charset="-122"/>
              </a:rPr>
              <a:t>新文化运动中所提出的许多命题，在今天任然有巨大的现实性，给人以深刻的启迪。</a:t>
            </a:r>
            <a:endParaRPr lang="en-US" altLang="zh-CN" dirty="0">
              <a:latin typeface="华文中宋" panose="02010600040101010101" charset="-122"/>
              <a:ea typeface="华文中宋" panose="02010600040101010101" charset="-122"/>
              <a:cs typeface="华文中宋" panose="02010600040101010101" charset="-122"/>
            </a:endParaRPr>
          </a:p>
          <a:p>
            <a:pPr indent="457200" fontAlgn="auto">
              <a:lnSpc>
                <a:spcPct val="150000"/>
              </a:lnSpc>
            </a:pPr>
            <a:r>
              <a:rPr lang="zh-CN" altLang="en-US" dirty="0">
                <a:latin typeface="华文中宋" panose="02010600040101010101" charset="-122"/>
                <a:ea typeface="华文中宋" panose="02010600040101010101" charset="-122"/>
                <a:cs typeface="华文中宋" panose="02010600040101010101" charset="-122"/>
              </a:rPr>
              <a:t>这是近代中国知识分子群体形成以后，其文化创造和思想传播功能第一次充分的发挥和展示，也是对近代中国社会进步所作出的最大的贡献之一。</a:t>
            </a:r>
            <a:endParaRPr lang="en-US" altLang="zh-CN" dirty="0">
              <a:latin typeface="华文中宋" panose="02010600040101010101" charset="-122"/>
              <a:ea typeface="华文中宋" panose="02010600040101010101" charset="-122"/>
              <a:cs typeface="华文中宋" panose="02010600040101010101" charset="-122"/>
            </a:endParaRPr>
          </a:p>
        </p:txBody>
      </p:sp>
      <p:pic>
        <p:nvPicPr>
          <p:cNvPr id="7" name="图片 6" descr="陈独秀"/>
          <p:cNvPicPr>
            <a:picLocks noChangeAspect="1"/>
          </p:cNvPicPr>
          <p:nvPr/>
        </p:nvPicPr>
        <p:blipFill>
          <a:blip r:embed="rId4"/>
          <a:stretch>
            <a:fillRect/>
          </a:stretch>
        </p:blipFill>
        <p:spPr>
          <a:xfrm>
            <a:off x="8782685" y="3792220"/>
            <a:ext cx="2102485" cy="30657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670618" y="193040"/>
            <a:ext cx="4454525" cy="829945"/>
          </a:xfrm>
          <a:prstGeom prst="rect">
            <a:avLst/>
          </a:prstGeom>
          <a:noFill/>
          <a:ln>
            <a:noFill/>
          </a:ln>
        </p:spPr>
        <p:txBody>
          <a:bodyPr wrap="none" rtlCol="0" anchor="t">
            <a:spAutoFit/>
          </a:bodyPr>
          <a:lstStyle/>
          <a:p>
            <a:pPr algn="ctr"/>
            <a:r>
              <a:rPr lang="zh-CN" altLang="en-US" sz="48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中宋" panose="02010600040101010101" charset="-122"/>
                <a:ea typeface="华文中宋" panose="02010600040101010101" charset="-122"/>
              </a:rPr>
              <a:t>知识分子的觉醒</a:t>
            </a:r>
          </a:p>
        </p:txBody>
      </p:sp>
      <p:sp>
        <p:nvSpPr>
          <p:cNvPr id="2" name="文本框 1"/>
          <p:cNvSpPr txBox="1"/>
          <p:nvPr/>
        </p:nvSpPr>
        <p:spPr>
          <a:xfrm>
            <a:off x="1417320" y="1242060"/>
            <a:ext cx="9356725" cy="4278094"/>
          </a:xfrm>
          <a:prstGeom prst="rect">
            <a:avLst/>
          </a:prstGeom>
          <a:noFill/>
        </p:spPr>
        <p:txBody>
          <a:bodyPr wrap="square" rtlCol="0">
            <a:spAutoFit/>
          </a:bodyPr>
          <a:lstStyle/>
          <a:p>
            <a:r>
              <a:rPr lang="zh-CN" altLang="en-US" sz="2000" dirty="0">
                <a:latin typeface="华文中宋" panose="02010600040101010101" charset="-122"/>
                <a:ea typeface="华文中宋" panose="02010600040101010101" charset="-122"/>
              </a:rPr>
              <a:t>二、五四运动</a:t>
            </a:r>
          </a:p>
          <a:p>
            <a:r>
              <a:rPr lang="zh-CN" altLang="en-US" dirty="0">
                <a:latin typeface="华文中宋" panose="02010600040101010101" charset="-122"/>
                <a:ea typeface="华文中宋" panose="02010600040101010101" charset="-122"/>
                <a:cs typeface="华文中宋" panose="02010600040101010101" charset="-122"/>
              </a:rPr>
              <a:t>背景：</a:t>
            </a:r>
          </a:p>
          <a:p>
            <a:r>
              <a:rPr lang="zh-CN" altLang="en-US" dirty="0">
                <a:latin typeface="华文中宋" panose="02010600040101010101" charset="-122"/>
                <a:ea typeface="华文中宋" panose="02010600040101010101" charset="-122"/>
                <a:cs typeface="华文中宋" panose="02010600040101010101" charset="-122"/>
              </a:rPr>
              <a:t>1、新思想的影响和社团组织的发展</a:t>
            </a:r>
          </a:p>
          <a:p>
            <a:r>
              <a:rPr lang="en-US" altLang="zh-CN" dirty="0">
                <a:latin typeface="华文中宋" panose="02010600040101010101" charset="-122"/>
                <a:ea typeface="华文中宋" panose="02010600040101010101" charset="-122"/>
                <a:cs typeface="华文中宋" panose="02010600040101010101" charset="-122"/>
              </a:rPr>
              <a:t>2</a:t>
            </a:r>
            <a:r>
              <a:rPr lang="zh-CN" altLang="en-US" dirty="0">
                <a:latin typeface="华文中宋" panose="02010600040101010101" charset="-122"/>
                <a:ea typeface="华文中宋" panose="02010600040101010101" charset="-122"/>
                <a:cs typeface="华文中宋" panose="02010600040101010101" charset="-122"/>
              </a:rPr>
              <a:t>、高等教育的发展</a:t>
            </a:r>
          </a:p>
          <a:p>
            <a:r>
              <a:rPr lang="en-US" altLang="zh-CN" dirty="0">
                <a:latin typeface="华文中宋" panose="02010600040101010101" charset="-122"/>
                <a:ea typeface="华文中宋" panose="02010600040101010101" charset="-122"/>
                <a:cs typeface="华文中宋" panose="02010600040101010101" charset="-122"/>
              </a:rPr>
              <a:t>3</a:t>
            </a:r>
            <a:r>
              <a:rPr lang="zh-CN" altLang="en-US" dirty="0">
                <a:latin typeface="华文中宋" panose="02010600040101010101" charset="-122"/>
                <a:ea typeface="华文中宋" panose="02010600040101010101" charset="-122"/>
                <a:cs typeface="华文中宋" panose="02010600040101010101" charset="-122"/>
              </a:rPr>
              <a:t>、国耻情绪，中国知识分子及民众对日本以及“卖国”行为强烈不满</a:t>
            </a:r>
          </a:p>
          <a:p>
            <a:r>
              <a:rPr lang="zh-CN" altLang="en-US" dirty="0">
                <a:latin typeface="华文中宋" panose="02010600040101010101" charset="-122"/>
                <a:ea typeface="华文中宋" panose="02010600040101010101" charset="-122"/>
                <a:cs typeface="华文中宋" panose="02010600040101010101" charset="-122"/>
              </a:rPr>
              <a:t>4、工商背景，中国工商业的大力发展，使城市中的工商阶层在中国社会中的地位更加重要，从而成为声援爱国学生的重要力量；</a:t>
            </a:r>
          </a:p>
          <a:p>
            <a:endParaRPr lang="zh-CN" altLang="en-US" dirty="0">
              <a:latin typeface="华文中宋" panose="02010600040101010101" charset="-122"/>
              <a:ea typeface="华文中宋" panose="02010600040101010101" charset="-122"/>
              <a:cs typeface="华文中宋" panose="02010600040101010101" charset="-122"/>
            </a:endParaRPr>
          </a:p>
          <a:p>
            <a:r>
              <a:rPr lang="zh-CN" altLang="en-US" dirty="0">
                <a:latin typeface="华文中宋" panose="02010600040101010101" charset="-122"/>
                <a:ea typeface="华文中宋" panose="02010600040101010101" charset="-122"/>
                <a:cs typeface="华文中宋" panose="02010600040101010101" charset="-122"/>
              </a:rPr>
              <a:t>意义：</a:t>
            </a:r>
            <a:endParaRPr lang="en-US" altLang="zh-CN" dirty="0">
              <a:latin typeface="华文中宋" panose="02010600040101010101" charset="-122"/>
              <a:ea typeface="华文中宋" panose="02010600040101010101" charset="-122"/>
              <a:cs typeface="华文中宋" panose="02010600040101010101" charset="-122"/>
            </a:endParaRPr>
          </a:p>
          <a:p>
            <a:r>
              <a:rPr lang="zh-CN" altLang="en-US" dirty="0">
                <a:latin typeface="华文中宋" panose="02010600040101010101" charset="-122"/>
                <a:ea typeface="华文中宋" panose="02010600040101010101" charset="-122"/>
                <a:cs typeface="华文中宋" panose="02010600040101010101" charset="-122"/>
              </a:rPr>
              <a:t>一、知识分子和工人阶级第一次共同登上了中国历史舞台，开辟出更加广阔的发展道路。</a:t>
            </a:r>
            <a:endParaRPr lang="en-US" altLang="zh-CN" dirty="0">
              <a:latin typeface="华文中宋" panose="02010600040101010101" charset="-122"/>
              <a:ea typeface="华文中宋" panose="02010600040101010101" charset="-122"/>
              <a:cs typeface="华文中宋" panose="02010600040101010101" charset="-122"/>
            </a:endParaRPr>
          </a:p>
          <a:p>
            <a:r>
              <a:rPr lang="zh-CN" altLang="en-US" dirty="0">
                <a:latin typeface="华文中宋" panose="02010600040101010101" charset="-122"/>
                <a:ea typeface="华文中宋" panose="02010600040101010101" charset="-122"/>
                <a:cs typeface="华文中宋" panose="02010600040101010101" charset="-122"/>
              </a:rPr>
              <a:t>二、促进了马克思主义理论在中国的广泛传播，为中国共产党的成立在思想上和干部上作了准备。</a:t>
            </a:r>
            <a:endParaRPr lang="en-US" altLang="zh-CN" dirty="0">
              <a:latin typeface="华文中宋" panose="02010600040101010101" charset="-122"/>
              <a:ea typeface="华文中宋" panose="02010600040101010101" charset="-122"/>
              <a:cs typeface="华文中宋" panose="02010600040101010101" charset="-122"/>
            </a:endParaRPr>
          </a:p>
          <a:p>
            <a:endParaRPr lang="en-US" altLang="zh-CN" dirty="0">
              <a:latin typeface="华文中宋" panose="02010600040101010101" charset="-122"/>
              <a:ea typeface="华文中宋" panose="02010600040101010101" charset="-122"/>
              <a:cs typeface="华文中宋" panose="02010600040101010101" charset="-122"/>
            </a:endParaRPr>
          </a:p>
          <a:p>
            <a:r>
              <a:rPr lang="zh-CN" altLang="en-US" dirty="0">
                <a:latin typeface="华文中宋" panose="02010600040101010101" charset="-122"/>
                <a:ea typeface="华文中宋" panose="02010600040101010101" charset="-122"/>
                <a:cs typeface="华文中宋" panose="02010600040101010101" charset="-122"/>
              </a:rPr>
              <a:t>在此之后，知识分子开始尝试运用马克思主义思想、方法认识中国，分析中国社会面临的各种问题，也包括知识分子自身在近代中国社会所扮演角色的认识。</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screen">
            <a:extLst>
              <a:ext uri="{BEBA8EAE-BF5A-486C-A8C5-ECC9F3942E4B}">
                <a14:imgProps xmlns:a14="http://schemas.microsoft.com/office/drawing/2010/main">
                  <a14:imgLayer r:embed="rId4">
                    <a14:imgEffect>
                      <a14:saturation sat="66000"/>
                    </a14:imgEffect>
                  </a14:imgLayer>
                </a14:imgProps>
              </a:ext>
            </a:extLst>
          </a:blip>
          <a:srcRect/>
          <a:stretch>
            <a:fillRect/>
          </a:stretch>
        </p:blipFill>
        <p:spPr>
          <a:xfrm>
            <a:off x="0" y="4800600"/>
            <a:ext cx="12222480" cy="2057400"/>
          </a:xfrm>
          <a:prstGeom prst="rect">
            <a:avLst/>
          </a:prstGeom>
        </p:spPr>
      </p:pic>
      <p:pic>
        <p:nvPicPr>
          <p:cNvPr id="3" name="图片 2"/>
          <p:cNvPicPr>
            <a:picLocks noChangeAspect="1"/>
          </p:cNvPicPr>
          <p:nvPr/>
        </p:nvPicPr>
        <p:blipFill>
          <a:blip r:embed="rId5" cstate="screen"/>
          <a:stretch>
            <a:fillRect/>
          </a:stretch>
        </p:blipFill>
        <p:spPr>
          <a:xfrm>
            <a:off x="4166679" y="1625929"/>
            <a:ext cx="1738908" cy="2044700"/>
          </a:xfrm>
          <a:prstGeom prst="rect">
            <a:avLst/>
          </a:prstGeom>
        </p:spPr>
      </p:pic>
      <p:pic>
        <p:nvPicPr>
          <p:cNvPr id="4" name="图片 3"/>
          <p:cNvPicPr>
            <a:picLocks noChangeAspect="1"/>
          </p:cNvPicPr>
          <p:nvPr/>
        </p:nvPicPr>
        <p:blipFill>
          <a:blip r:embed="rId6"/>
          <a:stretch>
            <a:fillRect/>
          </a:stretch>
        </p:blipFill>
        <p:spPr>
          <a:xfrm>
            <a:off x="5459817" y="1625929"/>
            <a:ext cx="2586229" cy="2177541"/>
          </a:xfrm>
          <a:prstGeom prst="rect">
            <a:avLst/>
          </a:prstGeom>
        </p:spPr>
      </p:pic>
      <p:sp>
        <p:nvSpPr>
          <p:cNvPr id="5" name="文本框 4"/>
          <p:cNvSpPr txBox="1"/>
          <p:nvPr/>
        </p:nvSpPr>
        <p:spPr>
          <a:xfrm>
            <a:off x="5054306" y="1790653"/>
            <a:ext cx="1659890" cy="1310640"/>
          </a:xfrm>
          <a:prstGeom prst="rect">
            <a:avLst/>
          </a:prstGeom>
          <a:noFill/>
        </p:spPr>
        <p:txBody>
          <a:bodyPr vert="eaVert" wrap="none" rtlCol="0">
            <a:spAutoFit/>
          </a:bodyPr>
          <a:lstStyle/>
          <a:p>
            <a:r>
              <a:rPr lang="zh-CN" altLang="en-US" sz="9600" dirty="0">
                <a:solidFill>
                  <a:srgbClr val="77384B"/>
                </a:solidFill>
                <a:latin typeface="华文新魏" panose="02010800040101010101" charset="-122"/>
                <a:ea typeface="华文新魏" panose="02010800040101010101" charset="-122"/>
              </a:rPr>
              <a:t>贰</a:t>
            </a:r>
          </a:p>
        </p:txBody>
      </p:sp>
      <p:sp>
        <p:nvSpPr>
          <p:cNvPr id="8" name="文本框 7"/>
          <p:cNvSpPr txBox="1"/>
          <p:nvPr/>
        </p:nvSpPr>
        <p:spPr>
          <a:xfrm>
            <a:off x="4544060" y="558165"/>
            <a:ext cx="3296920" cy="368300"/>
          </a:xfrm>
          <a:prstGeom prst="rect">
            <a:avLst/>
          </a:prstGeom>
          <a:noFill/>
        </p:spPr>
        <p:txBody>
          <a:bodyPr wrap="square" rtlCol="0">
            <a:spAutoFit/>
          </a:bodyPr>
          <a:lstStyle/>
          <a:p>
            <a:r>
              <a:rPr lang="zh-CN" altLang="en-US">
                <a:latin typeface="华文新魏" panose="02010800040101010101" charset="-122"/>
                <a:ea typeface="华文新魏" panose="02010800040101010101" charset="-122"/>
                <a:cs typeface="华文新魏" panose="02010800040101010101" charset="-122"/>
              </a:rPr>
              <a:t>新中国成立之前（</a:t>
            </a:r>
            <a:r>
              <a:rPr lang="en-US" altLang="zh-CN">
                <a:latin typeface="华文新魏" panose="02010800040101010101" charset="-122"/>
                <a:ea typeface="华文新魏" panose="02010800040101010101" charset="-122"/>
                <a:cs typeface="华文新魏" panose="02010800040101010101" charset="-122"/>
              </a:rPr>
              <a:t>1921~1949</a:t>
            </a:r>
            <a:r>
              <a:rPr lang="zh-CN" altLang="en-US">
                <a:latin typeface="华文新魏" panose="02010800040101010101" charset="-122"/>
                <a:ea typeface="华文新魏" panose="02010800040101010101" charset="-122"/>
                <a:cs typeface="华文新魏" panose="02010800040101010101" charset="-122"/>
              </a:rPr>
              <a:t>）</a:t>
            </a:r>
          </a:p>
        </p:txBody>
      </p:sp>
      <p:sp>
        <p:nvSpPr>
          <p:cNvPr id="7" name="文本框 6"/>
          <p:cNvSpPr txBox="1"/>
          <p:nvPr/>
        </p:nvSpPr>
        <p:spPr>
          <a:xfrm>
            <a:off x="4866640" y="4182745"/>
            <a:ext cx="2260600" cy="398780"/>
          </a:xfrm>
          <a:prstGeom prst="rect">
            <a:avLst/>
          </a:prstGeom>
          <a:noFill/>
        </p:spPr>
        <p:txBody>
          <a:bodyPr wrap="square" rtlCol="0">
            <a:spAutoFit/>
          </a:bodyPr>
          <a:lstStyle/>
          <a:p>
            <a:r>
              <a:rPr lang="zh-CN" altLang="en-US" sz="2000">
                <a:latin typeface="华文新魏" panose="02010800040101010101" charset="-122"/>
                <a:ea typeface="华文新魏" panose="02010800040101010101" charset="-122"/>
              </a:rPr>
              <a:t>中国共产党的成立</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15"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2000" fill="hold"/>
                                        <p:tgtEl>
                                          <p:spTgt spid="3"/>
                                        </p:tgtEl>
                                        <p:attrNameLst>
                                          <p:attrName>ppt_w</p:attrName>
                                        </p:attrNameLst>
                                      </p:cBhvr>
                                      <p:tavLst>
                                        <p:tav tm="0">
                                          <p:val>
                                            <p:fltVal val="0"/>
                                          </p:val>
                                        </p:tav>
                                        <p:tav tm="100000">
                                          <p:val>
                                            <p:strVal val="#ppt_w"/>
                                          </p:val>
                                        </p:tav>
                                      </p:tavLst>
                                    </p:anim>
                                    <p:anim calcmode="lin" valueType="num">
                                      <p:cBhvr>
                                        <p:cTn id="13" dur="2000" fill="hold"/>
                                        <p:tgtEl>
                                          <p:spTgt spid="3"/>
                                        </p:tgtEl>
                                        <p:attrNameLst>
                                          <p:attrName>ppt_h</p:attrName>
                                        </p:attrNameLst>
                                      </p:cBhvr>
                                      <p:tavLst>
                                        <p:tav tm="0">
                                          <p:val>
                                            <p:fltVal val="0"/>
                                          </p:val>
                                        </p:tav>
                                        <p:tav tm="100000">
                                          <p:val>
                                            <p:strVal val="#ppt_h"/>
                                          </p:val>
                                        </p:tav>
                                      </p:tavLst>
                                    </p:anim>
                                    <p:anim calcmode="lin" valueType="num">
                                      <p:cBhvr>
                                        <p:cTn id="14" dur="2000" fill="hold"/>
                                        <p:tgtEl>
                                          <p:spTgt spid="3"/>
                                        </p:tgtEl>
                                        <p:attrNameLst>
                                          <p:attrName>ppt_x</p:attrName>
                                        </p:attrNameLst>
                                      </p:cBhvr>
                                      <p:tavLst>
                                        <p:tav tm="0" fmla="#ppt_x+(cos(-2*pi*(1-$))*-#ppt_x-sin(-2*pi*(1-$))*(1-#ppt_y))*(1-$)">
                                          <p:val>
                                            <p:fltVal val="0"/>
                                          </p:val>
                                        </p:tav>
                                        <p:tav tm="100000">
                                          <p:val>
                                            <p:fltVal val="1"/>
                                          </p:val>
                                        </p:tav>
                                      </p:tavLst>
                                    </p:anim>
                                    <p:anim calcmode="lin" valueType="num">
                                      <p:cBhvr>
                                        <p:cTn id="15" dur="2000" fill="hold"/>
                                        <p:tgtEl>
                                          <p:spTgt spid="3"/>
                                        </p:tgtEl>
                                        <p:attrNameLst>
                                          <p:attrName>ppt_y</p:attrName>
                                        </p:attrNameLst>
                                      </p:cBhvr>
                                      <p:tavLst>
                                        <p:tav tm="0" fmla="#ppt_y+(sin(-2*pi*(1-$))*-#ppt_x+cos(-2*pi*(1-$))*(1-#ppt_y))*(1-$)">
                                          <p:val>
                                            <p:fltVal val="0"/>
                                          </p:val>
                                        </p:tav>
                                        <p:tav tm="100000">
                                          <p:val>
                                            <p:fltVal val="1"/>
                                          </p:val>
                                        </p:tav>
                                      </p:tavLst>
                                    </p:anim>
                                  </p:childTnLst>
                                </p:cTn>
                              </p:par>
                              <p:par>
                                <p:cTn id="16" presetID="15"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2000" fill="hold"/>
                                        <p:tgtEl>
                                          <p:spTgt spid="4"/>
                                        </p:tgtEl>
                                        <p:attrNameLst>
                                          <p:attrName>ppt_w</p:attrName>
                                        </p:attrNameLst>
                                      </p:cBhvr>
                                      <p:tavLst>
                                        <p:tav tm="0">
                                          <p:val>
                                            <p:fltVal val="0"/>
                                          </p:val>
                                        </p:tav>
                                        <p:tav tm="100000">
                                          <p:val>
                                            <p:strVal val="#ppt_w"/>
                                          </p:val>
                                        </p:tav>
                                      </p:tavLst>
                                    </p:anim>
                                    <p:anim calcmode="lin" valueType="num">
                                      <p:cBhvr>
                                        <p:cTn id="19" dur="2000" fill="hold"/>
                                        <p:tgtEl>
                                          <p:spTgt spid="4"/>
                                        </p:tgtEl>
                                        <p:attrNameLst>
                                          <p:attrName>ppt_h</p:attrName>
                                        </p:attrNameLst>
                                      </p:cBhvr>
                                      <p:tavLst>
                                        <p:tav tm="0">
                                          <p:val>
                                            <p:fltVal val="0"/>
                                          </p:val>
                                        </p:tav>
                                        <p:tav tm="100000">
                                          <p:val>
                                            <p:strVal val="#ppt_h"/>
                                          </p:val>
                                        </p:tav>
                                      </p:tavLst>
                                    </p:anim>
                                    <p:anim calcmode="lin" valueType="num">
                                      <p:cBhvr>
                                        <p:cTn id="20" dur="2000" fill="hold"/>
                                        <p:tgtEl>
                                          <p:spTgt spid="4"/>
                                        </p:tgtEl>
                                        <p:attrNameLst>
                                          <p:attrName>ppt_x</p:attrName>
                                        </p:attrNameLst>
                                      </p:cBhvr>
                                      <p:tavLst>
                                        <p:tav tm="0" fmla="#ppt_x+(cos(-2*pi*(1-$))*-#ppt_x-sin(-2*pi*(1-$))*(1-#ppt_y))*(1-$)">
                                          <p:val>
                                            <p:fltVal val="0"/>
                                          </p:val>
                                        </p:tav>
                                        <p:tav tm="100000">
                                          <p:val>
                                            <p:fltVal val="1"/>
                                          </p:val>
                                        </p:tav>
                                      </p:tavLst>
                                    </p:anim>
                                    <p:anim calcmode="lin" valueType="num">
                                      <p:cBhvr>
                                        <p:cTn id="21" dur="2000" fill="hold"/>
                                        <p:tgtEl>
                                          <p:spTgt spid="4"/>
                                        </p:tgtEl>
                                        <p:attrNameLst>
                                          <p:attrName>ppt_y</p:attrName>
                                        </p:attrNameLst>
                                      </p:cBhvr>
                                      <p:tavLst>
                                        <p:tav tm="0" fmla="#ppt_y+(sin(-2*pi*(1-$))*-#ppt_x+cos(-2*pi*(1-$))*(1-#ppt_y))*(1-$)">
                                          <p:val>
                                            <p:fltVal val="0"/>
                                          </p:val>
                                        </p:tav>
                                        <p:tav tm="100000">
                                          <p:val>
                                            <p:fltVal val="1"/>
                                          </p:val>
                                        </p:tav>
                                      </p:tavLst>
                                    </p:anim>
                                  </p:childTnLst>
                                </p:cTn>
                              </p:par>
                              <p:par>
                                <p:cTn id="22" presetID="53" presetClass="entr" presetSubtype="16"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1000" fill="hold"/>
                                        <p:tgtEl>
                                          <p:spTgt spid="5"/>
                                        </p:tgtEl>
                                        <p:attrNameLst>
                                          <p:attrName>ppt_w</p:attrName>
                                        </p:attrNameLst>
                                      </p:cBhvr>
                                      <p:tavLst>
                                        <p:tav tm="0">
                                          <p:val>
                                            <p:fltVal val="0"/>
                                          </p:val>
                                        </p:tav>
                                        <p:tav tm="100000">
                                          <p:val>
                                            <p:strVal val="#ppt_w"/>
                                          </p:val>
                                        </p:tav>
                                      </p:tavLst>
                                    </p:anim>
                                    <p:anim calcmode="lin" valueType="num">
                                      <p:cBhvr>
                                        <p:cTn id="25" dur="1000" fill="hold"/>
                                        <p:tgtEl>
                                          <p:spTgt spid="5"/>
                                        </p:tgtEl>
                                        <p:attrNameLst>
                                          <p:attrName>ppt_h</p:attrName>
                                        </p:attrNameLst>
                                      </p:cBhvr>
                                      <p:tavLst>
                                        <p:tav tm="0">
                                          <p:val>
                                            <p:fltVal val="0"/>
                                          </p:val>
                                        </p:tav>
                                        <p:tav tm="100000">
                                          <p:val>
                                            <p:strVal val="#ppt_h"/>
                                          </p:val>
                                        </p:tav>
                                      </p:tavLst>
                                    </p:anim>
                                    <p:animEffect transition="in" filter="fade">
                                      <p:cBhvr>
                                        <p:cTn id="26" dur="1000"/>
                                        <p:tgtEl>
                                          <p:spTgt spid="5"/>
                                        </p:tgtEl>
                                      </p:cBhvr>
                                    </p:animEffect>
                                  </p:childTnLst>
                                </p:cTn>
                              </p:par>
                              <p:par>
                                <p:cTn id="27" presetID="42"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43965" y="610235"/>
            <a:ext cx="9704070" cy="2368550"/>
          </a:xfrm>
          <a:prstGeom prst="rect">
            <a:avLst/>
          </a:prstGeom>
          <a:noFill/>
        </p:spPr>
        <p:txBody>
          <a:bodyPr wrap="square" rtlCol="0">
            <a:spAutoFit/>
          </a:bodyPr>
          <a:lstStyle/>
          <a:p>
            <a:pPr algn="just"/>
            <a:r>
              <a:rPr lang="en-US" altLang="zh-CN"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中宋" panose="02010600040101010101" charset="-122"/>
                <a:ea typeface="华文中宋" panose="02010600040101010101" charset="-122"/>
              </a:rPr>
              <a:t>                        </a:t>
            </a:r>
          </a:p>
          <a:p>
            <a:pPr algn="just"/>
            <a:r>
              <a:rPr lang="zh-CN" altLang="en-US" sz="2000" b="1" dirty="0">
                <a:latin typeface="华文中宋" panose="02010600040101010101" charset="-122"/>
                <a:ea typeface="华文中宋" panose="02010600040101010101" charset="-122"/>
              </a:rPr>
              <a:t>    前提条件：</a:t>
            </a:r>
          </a:p>
          <a:p>
            <a:pPr indent="457200" fontAlgn="auto"/>
            <a:r>
              <a:rPr lang="zh-CN" altLang="en-US" dirty="0">
                <a:latin typeface="华文中宋" panose="02010600040101010101" charset="-122"/>
                <a:ea typeface="华文中宋" panose="02010600040101010101" charset="-122"/>
              </a:rPr>
              <a:t>随着帝国主义的入侵和现代工业的发展，中国产生了无产阶级，而且在不断发展壮大，为中国共产党的建立奠定了阶级基础。1917年俄国十月革命的胜利给中国送来了马克思列宁主义，使中国的知识分子找到了救国救民的真理。马克思列宁主义在中国的广泛传播，为中国共产党的建立奠定了思想基础。1919年爆发的五四运动，促进了马克思主义同中国工人运动的结合，为中国共产党的建立作了思想上和干部上的准备。</a:t>
            </a:r>
          </a:p>
          <a:p>
            <a:pPr indent="457200" fontAlgn="auto"/>
            <a:endParaRPr lang="zh-CN" altLang="en-US" dirty="0">
              <a:latin typeface="华文中宋" panose="02010600040101010101" charset="-122"/>
              <a:ea typeface="华文中宋" panose="02010600040101010101" charset="-122"/>
            </a:endParaRPr>
          </a:p>
        </p:txBody>
      </p:sp>
      <p:sp>
        <p:nvSpPr>
          <p:cNvPr id="3" name="矩形 2"/>
          <p:cNvSpPr/>
          <p:nvPr/>
        </p:nvSpPr>
        <p:spPr>
          <a:xfrm>
            <a:off x="3335656" y="158115"/>
            <a:ext cx="5064760" cy="829945"/>
          </a:xfrm>
          <a:prstGeom prst="rect">
            <a:avLst/>
          </a:prstGeom>
          <a:noFill/>
          <a:ln>
            <a:noFill/>
          </a:ln>
        </p:spPr>
        <p:txBody>
          <a:bodyPr wrap="none" rtlCol="0" anchor="t">
            <a:spAutoFit/>
          </a:bodyPr>
          <a:lstStyle/>
          <a:p>
            <a:pPr algn="ctr"/>
            <a:r>
              <a:rPr lang="zh-CN" altLang="en-US" sz="48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中宋" panose="02010600040101010101" charset="-122"/>
                <a:ea typeface="华文中宋" panose="02010600040101010101" charset="-122"/>
              </a:rPr>
              <a:t>中国共产党的成立</a:t>
            </a:r>
          </a:p>
        </p:txBody>
      </p:sp>
      <p:sp>
        <p:nvSpPr>
          <p:cNvPr id="4" name="文本框 3"/>
          <p:cNvSpPr txBox="1"/>
          <p:nvPr/>
        </p:nvSpPr>
        <p:spPr>
          <a:xfrm>
            <a:off x="1090295" y="2552065"/>
            <a:ext cx="8832215" cy="1753235"/>
          </a:xfrm>
          <a:prstGeom prst="rect">
            <a:avLst/>
          </a:prstGeom>
          <a:noFill/>
        </p:spPr>
        <p:txBody>
          <a:bodyPr wrap="square" rtlCol="0">
            <a:spAutoFit/>
          </a:bodyPr>
          <a:lstStyle/>
          <a:p>
            <a:pPr indent="457200" fontAlgn="auto"/>
            <a:r>
              <a:rPr lang="zh-CN" altLang="en-US" b="1">
                <a:latin typeface="华文中宋" panose="02010600040101010101" charset="-122"/>
                <a:ea typeface="华文中宋" panose="02010600040101010101" charset="-122"/>
                <a:sym typeface="+mn-ea"/>
              </a:rPr>
              <a:t>发展：</a:t>
            </a:r>
            <a:endParaRPr lang="zh-CN" altLang="en-US" b="1">
              <a:latin typeface="华文中宋" panose="02010600040101010101" charset="-122"/>
              <a:ea typeface="华文中宋" panose="02010600040101010101" charset="-122"/>
            </a:endParaRPr>
          </a:p>
          <a:p>
            <a:pPr indent="457200" fontAlgn="auto"/>
            <a:r>
              <a:rPr lang="zh-CN" altLang="en-US">
                <a:latin typeface="华文中宋" panose="02010600040101010101" charset="-122"/>
                <a:ea typeface="华文中宋" panose="02010600040101010101" charset="-122"/>
                <a:sym typeface="+mn-ea"/>
              </a:rPr>
              <a:t>1920年初，李大钊、陈独秀等开始了建党的探索和酝酿；</a:t>
            </a:r>
            <a:endParaRPr lang="zh-CN" altLang="en-US">
              <a:latin typeface="华文中宋" panose="02010600040101010101" charset="-122"/>
              <a:ea typeface="华文中宋" panose="02010600040101010101" charset="-122"/>
            </a:endParaRPr>
          </a:p>
          <a:p>
            <a:pPr indent="457200" fontAlgn="auto"/>
            <a:r>
              <a:rPr lang="zh-CN" altLang="en-US">
                <a:latin typeface="华文中宋" panose="02010600040101010101" charset="-122"/>
                <a:ea typeface="华文中宋" panose="02010600040101010101" charset="-122"/>
                <a:sym typeface="+mn-ea"/>
              </a:rPr>
              <a:t>8月，陈独秀在上海成立了中国共产党的发起组；</a:t>
            </a:r>
            <a:endParaRPr lang="zh-CN" altLang="en-US">
              <a:latin typeface="华文中宋" panose="02010600040101010101" charset="-122"/>
              <a:ea typeface="华文中宋" panose="02010600040101010101" charset="-122"/>
            </a:endParaRPr>
          </a:p>
          <a:p>
            <a:pPr indent="457200" fontAlgn="auto"/>
            <a:r>
              <a:rPr lang="zh-CN" altLang="en-US">
                <a:latin typeface="华文中宋" panose="02010600040101010101" charset="-122"/>
                <a:ea typeface="华文中宋" panose="02010600040101010101" charset="-122"/>
                <a:sym typeface="+mn-ea"/>
              </a:rPr>
              <a:t>10月，李大钊在北京建立了共产主义小组；</a:t>
            </a:r>
            <a:endParaRPr lang="zh-CN" altLang="en-US">
              <a:latin typeface="华文中宋" panose="02010600040101010101" charset="-122"/>
              <a:ea typeface="华文中宋" panose="02010600040101010101" charset="-122"/>
            </a:endParaRPr>
          </a:p>
          <a:p>
            <a:pPr indent="457200" fontAlgn="auto"/>
            <a:r>
              <a:rPr lang="zh-CN" altLang="en-US">
                <a:latin typeface="华文中宋" panose="02010600040101010101" charset="-122"/>
                <a:ea typeface="华文中宋" panose="02010600040101010101" charset="-122"/>
                <a:sym typeface="+mn-ea"/>
              </a:rPr>
              <a:t>接着，在湖南、湖北、山东、广东等地相继建立了党的早期组织，同时在法国和日本也由留学生中的先进分子组成了党的早期组织。</a:t>
            </a:r>
            <a:endParaRPr lang="zh-CN" altLang="en-US"/>
          </a:p>
        </p:txBody>
      </p:sp>
      <p:sp>
        <p:nvSpPr>
          <p:cNvPr id="5" name="文本框 4"/>
          <p:cNvSpPr txBox="1"/>
          <p:nvPr/>
        </p:nvSpPr>
        <p:spPr>
          <a:xfrm>
            <a:off x="1062990" y="4273550"/>
            <a:ext cx="9610090" cy="2584450"/>
          </a:xfrm>
          <a:prstGeom prst="rect">
            <a:avLst/>
          </a:prstGeom>
          <a:noFill/>
        </p:spPr>
        <p:txBody>
          <a:bodyPr wrap="square" rtlCol="0" anchor="t">
            <a:spAutoFit/>
          </a:bodyPr>
          <a:lstStyle/>
          <a:p>
            <a:pPr indent="457200" fontAlgn="auto"/>
            <a:r>
              <a:rPr lang="zh-CN" altLang="en-US" b="1">
                <a:latin typeface="华文中宋" panose="02010600040101010101" charset="-122"/>
                <a:ea typeface="华文中宋" panose="02010600040101010101" charset="-122"/>
                <a:sym typeface="+mn-ea"/>
              </a:rPr>
              <a:t>传播马克思列宁主义，统一建党思想：</a:t>
            </a:r>
            <a:endParaRPr lang="zh-CN" altLang="en-US" b="1">
              <a:latin typeface="华文中宋" panose="02010600040101010101" charset="-122"/>
              <a:ea typeface="华文中宋" panose="02010600040101010101" charset="-122"/>
            </a:endParaRPr>
          </a:p>
          <a:p>
            <a:pPr indent="457200" fontAlgn="auto"/>
            <a:r>
              <a:rPr lang="zh-CN" altLang="en-US">
                <a:latin typeface="华文中宋" panose="02010600040101010101" charset="-122"/>
                <a:ea typeface="华文中宋" panose="02010600040101010101" charset="-122"/>
                <a:sym typeface="+mn-ea"/>
              </a:rPr>
              <a:t>1920年9月，上海发起组把《新青年》杂志（从八卷一号开始）改为党的公开刊物：                                  同年11月，又创办了《共产党》月刊，在全国主要城市秘密发行，这是中国共产党历史上第一个党刊。                  </a:t>
            </a:r>
            <a:endParaRPr lang="zh-CN" altLang="en-US">
              <a:latin typeface="华文中宋" panose="02010600040101010101" charset="-122"/>
              <a:ea typeface="华文中宋" panose="02010600040101010101" charset="-122"/>
            </a:endParaRPr>
          </a:p>
          <a:p>
            <a:pPr indent="457200" fontAlgn="auto"/>
            <a:r>
              <a:rPr lang="zh-CN" altLang="en-US">
                <a:latin typeface="华文中宋" panose="02010600040101010101" charset="-122"/>
                <a:ea typeface="华文中宋" panose="02010600040101010101" charset="-122"/>
                <a:sym typeface="+mn-ea"/>
              </a:rPr>
              <a:t>新青年出版社还翻译出版了《共产党宣言》、《国家与革命》等马克思列宁主义经典著作，以及多种宣传马克思主义的通俗小册子。各地共产主义小组又创办了一批面向工人的通俗刊物，对工人进行阶级意识的启蒙教育。                                                 </a:t>
            </a:r>
            <a:endParaRPr lang="zh-CN" altLang="en-US">
              <a:latin typeface="华文中宋" panose="02010600040101010101" charset="-122"/>
              <a:ea typeface="华文中宋" panose="02010600040101010101" charset="-122"/>
            </a:endParaRPr>
          </a:p>
          <a:p>
            <a:pPr indent="457200" fontAlgn="auto"/>
            <a:r>
              <a:rPr lang="zh-CN" altLang="en-US">
                <a:latin typeface="华文中宋" panose="02010600040101010101" charset="-122"/>
                <a:ea typeface="华文中宋" panose="02010600040101010101" charset="-122"/>
                <a:sym typeface="+mn-ea"/>
              </a:rPr>
              <a:t>在此基础上，各地共产主义小组积极深入工人群众，举办工人夜校，建立工会组织。各地还建立了社会主义青年团，发展了一批团员，青年团成为党的有力助手和后备军。</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xit" presetSubtype="12" fill="hold" grpId="1" nodeType="clickEffect">
                                  <p:stCondLst>
                                    <p:cond delay="0"/>
                                  </p:stCondLst>
                                  <p:childTnLst>
                                    <p:animEffect transition="out" filter="strips(downLeft)">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strips(down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xit" presetSubtype="12" fill="hold" grpId="1" nodeType="clickEffect">
                                  <p:stCondLst>
                                    <p:cond delay="0"/>
                                  </p:stCondLst>
                                  <p:childTnLst>
                                    <p:animEffect transition="out" filter="strips(downLeft)">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grpId="1"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strips(down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xit" presetSubtype="12" fill="hold" grpId="0" nodeType="clickEffect">
                                  <p:stCondLst>
                                    <p:cond delay="0"/>
                                  </p:stCondLst>
                                  <p:childTnLst>
                                    <p:animEffect transition="out" filter="strips(downLeft)">
                                      <p:cBhvr>
                                        <p:cTn id="31" dur="500"/>
                                        <p:tgtEl>
                                          <p:spTgt spid="5"/>
                                        </p:tgtEl>
                                      </p:cBhvr>
                                    </p:animEffect>
                                    <p:set>
                                      <p:cBhvr>
                                        <p:cTn id="3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P spid="4" grpId="1"/>
      <p:bldP spid="5" grpId="0"/>
      <p:bldP spid="5"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17625" y="1450975"/>
            <a:ext cx="7712075" cy="1198880"/>
          </a:xfrm>
          <a:prstGeom prst="rect">
            <a:avLst/>
          </a:prstGeom>
          <a:noFill/>
        </p:spPr>
        <p:txBody>
          <a:bodyPr wrap="square" rtlCol="0">
            <a:spAutoFit/>
          </a:bodyPr>
          <a:lstStyle/>
          <a:p>
            <a:pPr indent="457200" fontAlgn="auto"/>
            <a:r>
              <a:rPr lang="zh-CN" altLang="en-US" dirty="0">
                <a:latin typeface="华文中宋" panose="02010600040101010101" charset="-122"/>
                <a:ea typeface="华文中宋" panose="02010600040101010101" charset="-122"/>
                <a:cs typeface="华文中宋" panose="02010600040101010101" charset="-122"/>
              </a:rPr>
              <a:t>1925年5月30日，震惊中外的五卅运动在上海爆发，并很快席卷全国。五卅运动是中国共产党领导下的群众性反帝爱国运动，是中国共产党直接领导的以工人阶级为主力军的中国人民反帝革命运动，标志着国民大革命高潮的到来。</a:t>
            </a:r>
          </a:p>
        </p:txBody>
      </p:sp>
      <p:sp>
        <p:nvSpPr>
          <p:cNvPr id="4" name="矩形 3"/>
          <p:cNvSpPr/>
          <p:nvPr/>
        </p:nvSpPr>
        <p:spPr>
          <a:xfrm>
            <a:off x="2346960" y="381000"/>
            <a:ext cx="7498080" cy="829945"/>
          </a:xfrm>
          <a:prstGeom prst="rect">
            <a:avLst/>
          </a:prstGeom>
          <a:noFill/>
          <a:ln>
            <a:noFill/>
          </a:ln>
        </p:spPr>
        <p:txBody>
          <a:bodyPr wrap="none" rtlCol="0" anchor="t">
            <a:spAutoFit/>
          </a:bodyPr>
          <a:lstStyle/>
          <a:p>
            <a:pPr algn="ctr"/>
            <a:r>
              <a:rPr lang="zh-CN" altLang="en-US" sz="4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五卅运动——大革命高潮：</a:t>
            </a:r>
          </a:p>
        </p:txBody>
      </p:sp>
      <p:sp>
        <p:nvSpPr>
          <p:cNvPr id="7" name="文本框 6"/>
          <p:cNvSpPr txBox="1"/>
          <p:nvPr/>
        </p:nvSpPr>
        <p:spPr>
          <a:xfrm>
            <a:off x="997412" y="2889885"/>
            <a:ext cx="5659755" cy="3785652"/>
          </a:xfrm>
          <a:prstGeom prst="rect">
            <a:avLst/>
          </a:prstGeom>
          <a:noFill/>
        </p:spPr>
        <p:txBody>
          <a:bodyPr wrap="square" rtlCol="0">
            <a:spAutoFit/>
          </a:bodyPr>
          <a:lstStyle/>
          <a:p>
            <a:r>
              <a:rPr lang="zh-CN" altLang="en-US" sz="2400" dirty="0">
                <a:latin typeface="华文新魏" panose="02010800040101010101" charset="-122"/>
                <a:ea typeface="华文新魏" panose="02010800040101010101" charset="-122"/>
              </a:rPr>
              <a:t>影响：</a:t>
            </a:r>
            <a:endParaRPr lang="en-US" altLang="zh-CN" sz="2400" dirty="0">
              <a:latin typeface="华文新魏" panose="02010800040101010101" charset="-122"/>
              <a:ea typeface="华文新魏" panose="02010800040101010101" charset="-122"/>
            </a:endParaRPr>
          </a:p>
          <a:p>
            <a:r>
              <a:rPr lang="zh-CN" altLang="en-US" sz="2400" dirty="0">
                <a:latin typeface="华文新魏" panose="02010800040101010101" charset="-122"/>
                <a:ea typeface="华文新魏" panose="02010800040101010101" charset="-122"/>
              </a:rPr>
              <a:t>中国共产党在领导五卅运动的斗争中受到很大锻炼，培养造就了一大批干部，党组织也得到极大发展，在斗争实践中总结了宝贵的经验，为以后党领导大规模的群众斗争奠定了基础。</a:t>
            </a:r>
            <a:endParaRPr lang="en-US" altLang="zh-CN" sz="2400" dirty="0">
              <a:latin typeface="华文新魏" panose="02010800040101010101" charset="-122"/>
              <a:ea typeface="华文新魏" panose="02010800040101010101" charset="-122"/>
            </a:endParaRPr>
          </a:p>
          <a:p>
            <a:r>
              <a:rPr lang="zh-CN" altLang="en-US" sz="2400" dirty="0">
                <a:latin typeface="华文新魏" panose="02010800040101010101" charset="-122"/>
                <a:ea typeface="华文新魏" panose="02010800040101010101" charset="-122"/>
              </a:rPr>
              <a:t>体现了中国无产阶级力量跃登历史舞台，实质地影响了知识分子在中国革命中的地位，证实了其在革命中起到</a:t>
            </a:r>
            <a:r>
              <a:rPr lang="zh-CN" altLang="en-US" sz="2400" dirty="0">
                <a:solidFill>
                  <a:srgbClr val="FF0000"/>
                </a:solidFill>
                <a:latin typeface="华文新魏" panose="02010800040101010101" charset="-122"/>
                <a:ea typeface="华文新魏" panose="02010800040101010101" charset="-122"/>
              </a:rPr>
              <a:t>先锋和桥梁</a:t>
            </a:r>
            <a:r>
              <a:rPr lang="zh-CN" altLang="en-US" sz="2400" dirty="0">
                <a:latin typeface="华文新魏" panose="02010800040101010101" charset="-122"/>
                <a:ea typeface="华文新魏" panose="02010800040101010101" charset="-122"/>
              </a:rPr>
              <a:t>的作用。</a:t>
            </a:r>
          </a:p>
        </p:txBody>
      </p:sp>
      <p:pic>
        <p:nvPicPr>
          <p:cNvPr id="8" name="图片 7" descr="五卅运动"/>
          <p:cNvPicPr>
            <a:picLocks noChangeAspect="1"/>
          </p:cNvPicPr>
          <p:nvPr/>
        </p:nvPicPr>
        <p:blipFill>
          <a:blip r:embed="rId2"/>
          <a:stretch>
            <a:fillRect/>
          </a:stretch>
        </p:blipFill>
        <p:spPr>
          <a:xfrm>
            <a:off x="8958281" y="1450975"/>
            <a:ext cx="2992745" cy="1578090"/>
          </a:xfrm>
          <a:prstGeom prst="rect">
            <a:avLst/>
          </a:prstGeom>
        </p:spPr>
      </p:pic>
      <p:pic>
        <p:nvPicPr>
          <p:cNvPr id="9" name="图片 8" descr="五卅运动纪念碑"/>
          <p:cNvPicPr>
            <a:picLocks noChangeAspect="1"/>
          </p:cNvPicPr>
          <p:nvPr/>
        </p:nvPicPr>
        <p:blipFill>
          <a:blip r:embed="rId3"/>
          <a:stretch>
            <a:fillRect/>
          </a:stretch>
        </p:blipFill>
        <p:spPr>
          <a:xfrm>
            <a:off x="7082472" y="3538220"/>
            <a:ext cx="3894455" cy="29387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par>
                                <p:cTn id="8" presetID="4" presetClass="entr" presetSubtype="16"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box(in)">
                                      <p:cBhvr>
                                        <p:cTn id="10" dur="2000"/>
                                        <p:tgtEl>
                                          <p:spTgt spid="7">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box(in)">
                                      <p:cBhvr>
                                        <p:cTn id="13" dur="2000"/>
                                        <p:tgtEl>
                                          <p:spTgt spid="7">
                                            <p:txEl>
                                              <p:pRg st="2" end="2"/>
                                            </p:txEl>
                                          </p:spTgt>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circle(in)">
                                      <p:cBhvr>
                                        <p:cTn id="16" dur="2000"/>
                                        <p:tgtEl>
                                          <p:spTgt spid="2"/>
                                        </p:tgtEl>
                                      </p:cBhvr>
                                    </p:animEffect>
                                  </p:childTnLst>
                                </p:cTn>
                              </p:par>
                              <p:par>
                                <p:cTn id="17" presetID="4" presetClass="entr" presetSubtype="16" fill="hold" nodeType="with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box(in)">
                                      <p:cBhvr>
                                        <p:cTn id="19" dur="2000"/>
                                        <p:tgtEl>
                                          <p:spTgt spid="7">
                                            <p:txEl>
                                              <p:pRg st="0" end="0"/>
                                            </p:txEl>
                                          </p:spTgt>
                                        </p:tgtEl>
                                      </p:cBhvr>
                                    </p:animEffect>
                                  </p:childTnLst>
                                </p:cTn>
                              </p:par>
                              <p:par>
                                <p:cTn id="20" presetID="1"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2.xml><?xml version="1.0" encoding="utf-8"?>
<p:tagLst xmlns:a="http://schemas.openxmlformats.org/drawingml/2006/main" xmlns:r="http://schemas.openxmlformats.org/officeDocument/2006/relationships" xmlns:p="http://schemas.openxmlformats.org/presentationml/2006/main">
  <p:tag name="REFSHAPE" val="1183690108"/>
  <p:tag name="KSO_WM_UNIT_PLACING_PICTURE_USER_VIEWPORT" val="{&quot;height&quot;:15840,&quot;width&quot;:13124}"/>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651f068e-52dc-490f-9c60-68473b735c46}"/>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651f068e-52dc-490f-9c60-68473b735c46}"/>
</p:tagLst>
</file>

<file path=ppt/tags/tag5.xml><?xml version="1.0" encoding="utf-8"?>
<p:tagLst xmlns:a="http://schemas.openxmlformats.org/drawingml/2006/main" xmlns:r="http://schemas.openxmlformats.org/officeDocument/2006/relationships" xmlns:p="http://schemas.openxmlformats.org/presentationml/2006/main">
  <p:tag name="KSO_WM_UNIT_TABLE_BEAUTIFY" val="smartTable{651f068e-52dc-490f-9c60-68473b735c46}"/>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TotalTime>
  <Words>3203</Words>
  <Application>Microsoft Office PowerPoint</Application>
  <PresentationFormat>宽屏</PresentationFormat>
  <Paragraphs>224</Paragraphs>
  <Slides>31</Slides>
  <Notes>10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31</vt:i4>
      </vt:variant>
    </vt:vector>
  </HeadingPairs>
  <TitlesOfParts>
    <vt:vector size="42" baseType="lpstr">
      <vt:lpstr>等线</vt:lpstr>
      <vt:lpstr>等线 Light</vt:lpstr>
      <vt:lpstr>华文仿宋</vt:lpstr>
      <vt:lpstr>华文行楷</vt:lpstr>
      <vt:lpstr>华文新魏</vt:lpstr>
      <vt:lpstr>华文中宋</vt:lpstr>
      <vt:lpstr>楷体</vt:lpstr>
      <vt:lpstr>宋体</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唯美中国风</dc:title>
  <dc:creator>第一PPT</dc:creator>
  <cp:keywords>www.1ppt.com</cp:keywords>
  <dc:description>www.1ppt.com</dc:description>
  <cp:lastModifiedBy>3364309787@qq.com</cp:lastModifiedBy>
  <cp:revision>35</cp:revision>
  <dcterms:created xsi:type="dcterms:W3CDTF">2017-05-17T05:46:00Z</dcterms:created>
  <dcterms:modified xsi:type="dcterms:W3CDTF">2020-04-21T18:07:34Z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