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vbaProject.bin" ContentType="application/vnd.ms-office.vbaPro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54" r:id="rId1"/>
  </p:sldMasterIdLst>
  <p:sldIdLst>
    <p:sldId id="317" r:id="rId2"/>
    <p:sldId id="351" r:id="rId3"/>
    <p:sldId id="318" r:id="rId4"/>
    <p:sldId id="352" r:id="rId5"/>
    <p:sldId id="338" r:id="rId6"/>
    <p:sldId id="353" r:id="rId7"/>
    <p:sldId id="320" r:id="rId8"/>
    <p:sldId id="354" r:id="rId9"/>
    <p:sldId id="321" r:id="rId10"/>
    <p:sldId id="355" r:id="rId11"/>
    <p:sldId id="323" r:id="rId12"/>
    <p:sldId id="356" r:id="rId13"/>
    <p:sldId id="334" r:id="rId14"/>
    <p:sldId id="357" r:id="rId15"/>
  </p:sldIdLst>
  <p:sldSz cx="12192000" cy="6858000"/>
  <p:notesSz cx="6858000" cy="9144000"/>
  <p:embeddedFontLst>
    <p:embeddedFont>
      <p:font typeface="Helvetica" pitchFamily="34" charset="0"/>
      <p:regular r:id="rId16"/>
      <p:bold r:id="rId17"/>
      <p:italic r:id="rId18"/>
      <p:boldItalic r:id="rId19"/>
    </p:embeddedFont>
    <p:embeddedFont>
      <p:font typeface="等线" charset="-122"/>
      <p:regular r:id="rId20"/>
      <p:bold r:id="rId21"/>
    </p:embeddedFont>
    <p:embeddedFont>
      <p:font typeface="微软雅黑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2995036-2250-4E3E-AA30-30885941BCE9}">
          <p14:sldIdLst/>
        </p14:section>
        <p14:section name="Home" id="{58C20B62-9AEC-4803-B55A-2D426F68501D}">
          <p14:sldIdLst/>
        </p14:section>
        <p14:section name="Section A" id="{6610EB94-CB84-4AC5-91B3-09226A299085}">
          <p14:sldIdLst/>
        </p14:section>
        <p14:section name="Section B" id="{3AE37B09-8818-47E5-9A24-61D8E641A0C7}">
          <p14:sldIdLst/>
        </p14:section>
        <p14:section name="Section C" id="{BDC56865-0FEA-4EFE-AE13-43D44F841E00}">
          <p14:sldIdLst/>
        </p14:section>
        <p14:section name="Section D" id="{88FB50F8-CDB6-4DE0-A48A-6DD10CE1AE51}">
          <p14:sldIdLst/>
        </p14:section>
        <p14:section name="Section E" id="{0D52AA79-24B3-439C-9472-0091DBE3CD96}">
          <p14:sldIdLst/>
        </p14:section>
        <p14:section name="Section F1" id="{A54F5EA4-436F-4D0F-A35F-A2BB201C1E46}">
          <p14:sldIdLst/>
        </p14:section>
        <p14:section name="End" id="{4A75C403-C347-4F18-B5CC-4805688BC494}">
          <p14:sldIdLst/>
        </p14:section>
        <p14:section name="Transcripts" id="{6300F408-EE73-454D-9DB3-D91FEBE21655}">
          <p14:sldIdLst>
            <p14:sldId id="317"/>
            <p14:sldId id="351"/>
            <p14:sldId id="318"/>
            <p14:sldId id="352"/>
            <p14:sldId id="338"/>
            <p14:sldId id="353"/>
            <p14:sldId id="320"/>
            <p14:sldId id="354"/>
            <p14:sldId id="321"/>
            <p14:sldId id="355"/>
            <p14:sldId id="323"/>
            <p14:sldId id="356"/>
            <p14:sldId id="334"/>
            <p14:sldId id="3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253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60E11"/>
    <a:srgbClr val="D81E06"/>
    <a:srgbClr val="EAEFF7"/>
    <a:srgbClr val="D2DEEF"/>
    <a:srgbClr val="05438E"/>
    <a:srgbClr val="EBF1E9"/>
    <a:srgbClr val="08458E"/>
    <a:srgbClr val="203864"/>
    <a:srgbClr val="142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5092" autoAdjust="0"/>
  </p:normalViewPr>
  <p:slideViewPr>
    <p:cSldViewPr snapToGrid="0" snapToObjects="1">
      <p:cViewPr varScale="1">
        <p:scale>
          <a:sx n="109" d="100"/>
          <a:sy n="109" d="100"/>
        </p:scale>
        <p:origin x="-738" y="-72"/>
      </p:cViewPr>
      <p:guideLst>
        <p:guide orient="horz" pos="1253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microsoft.com/office/2006/relationships/vbaProject" Target="vbaProject.bin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Documents and Settings\E44Yang\桌面\新世界交互英语视听说课件第一册已修改\新世界交互英语视听说课件第一册已修改\B1U3\B1U3R5.wa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8334"/>
  <ax:ocxPr ax:name="_cy" ax:value="1931"/>
</ax:ocx>
</file>

<file path=ppt/activeX/activeX1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Users\Administrator\Desktop\U3 U6需修改的单元\U3 U6需修改的单元\B1U3\B1U3R6.wa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8334"/>
  <ax:ocxPr ax:name="_cy" ax:value="1958"/>
</ax:ocx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Documents and Settings\E44Yang\桌面\新世界交互英语视听说课件第一册已修改\新世界交互英语视听说课件第一册已修改\B1U3\BIU3R1.wa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8334"/>
  <ax:ocxPr ax:name="_cy" ax:value="1958"/>
</ax:ocx>
</file>

<file path=ppt/activeX/activeX3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Documents and Settings\E44Yang\桌面\新世界交互英语视听说课件第一册已修改\新世界交互英语视听说课件第一册已修改\B1U3\B1U3R2.wa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8334"/>
  <ax:ocxPr ax:name="_cy" ax:value="1931"/>
</ax:ocx>
</file>

<file path=ppt/activeX/activeX5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Documents and Settings\E44Yang\桌面\新世界交互英语视听说课件第一册已修改\新世界交互英语视听说课件第一册已修改\B1U3\B1U3R2.wa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8334"/>
  <ax:ocxPr ax:name="_cy" ax:value="1931"/>
</ax:ocx>
</file>

<file path=ppt/activeX/activeX7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6BF52A52-394A-11D3-B153-00C04F79FAA6}" ax:persistence="persistPropertyBag">
  <ax:ocxPr ax:name="URL" ax:value="C:\Documents and Settings\E44Yang\桌面\新世界交互英语视听说课件第一册已修改\新世界交互英语视听说课件第一册已修改\B1U3\B1U3R4.wav"/>
  <ax:ocxPr ax:name="rate" ax:value="1"/>
  <ax:ocxPr ax:name="balance" ax:value="0"/>
  <ax:ocxPr ax:name="currentPosition" ax:value="0"/>
  <ax:ocxPr ax:name="defaultFrame" ax:value=""/>
  <ax:ocxPr ax:name="playCount" ax:value="1"/>
  <ax:ocxPr ax:name="autoStart" ax:value="-1"/>
  <ax:ocxPr ax:name="currentMarker" ax:value="0"/>
  <ax:ocxPr ax:name="invokeURLs" ax:value="-1"/>
  <ax:ocxPr ax:name="baseURL" ax:value=""/>
  <ax:ocxPr ax:name="volume" ax:value="50"/>
  <ax:ocxPr ax:name="mute" ax:value="0"/>
  <ax:ocxPr ax:name="uiMode" ax:value="full"/>
  <ax:ocxPr ax:name="stretchToFit" ax:value="0"/>
  <ax:ocxPr ax:name="windowlessVideo" ax:value="0"/>
  <ax:ocxPr ax:name="enabled" ax:value="-1"/>
  <ax:ocxPr ax:name="enableContextMenu" ax:value="-1"/>
  <ax:ocxPr ax:name="fullScreen" ax:value="0"/>
  <ax:ocxPr ax:name="SAMIStyle" ax:value=""/>
  <ax:ocxPr ax:name="SAMILang" ax:value=""/>
  <ax:ocxPr ax:name="SAMIFilename" ax:value=""/>
  <ax:ocxPr ax:name="captioningID" ax:value=""/>
  <ax:ocxPr ax:name="enableErrorDialogs" ax:value="0"/>
  <ax:ocxPr ax:name="_cx" ax:value="8334"/>
  <ax:ocxPr ax:name="_cy" ax:value="1931"/>
</ax:ocx>
</file>

<file path=ppt/activeX/activeX9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3F47935-A007-4B9F-B2C6-3CE2AC5C8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0"/>
            <a:ext cx="12192000" cy="68577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9185B-CEAE-46E2-8066-49A09450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680FD404-DB85-4464-8EB3-1B475A78E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B095B8E-E11A-4378-873F-0B6D745E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2E1D-4196-4456-9204-EE47404F7469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425D60-F43A-4994-864F-A21BEBAD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987037-4244-48B1-8387-530A9BC2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4600-CBB6-4BE7-BD8D-E16E3056A4D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35">
            <a:extLst>
              <a:ext uri="{FF2B5EF4-FFF2-40B4-BE49-F238E27FC236}">
                <a16:creationId xmlns="" xmlns:a16="http://schemas.microsoft.com/office/drawing/2014/main" id="{E2263DA6-076A-4A0B-BA0D-355B676E8B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375" y="6088063"/>
            <a:ext cx="912813" cy="752475"/>
          </a:xfrm>
          <a:prstGeom prst="rect">
            <a:avLst/>
          </a:prstGeom>
          <a:noFill/>
          <a:ln>
            <a:noFill/>
          </a:ln>
          <a:extLst/>
        </p:spPr>
        <p:txBody>
          <a:bodyPr lIns="45719" rIns="45719" anchor="ctr"/>
          <a:lstStyle>
            <a:lvl1pPr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>
              <a:defRPr/>
            </a:pPr>
            <a:r>
              <a:rPr lang="zh-CN" altLang="zh-CN" sz="2000" b="1" dirty="0">
                <a:solidFill>
                  <a:srgbClr val="FFFFFF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  <a:sym typeface="Helvetica" panose="020B0604020202020204" pitchFamily="34" charset="0"/>
              </a:rPr>
              <a:t>Unit </a:t>
            </a:r>
            <a:r>
              <a:rPr lang="en-US" altLang="zh-CN" sz="2000" b="1" dirty="0">
                <a:solidFill>
                  <a:srgbClr val="FFFFFF"/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  <a:sym typeface="Helvetica" panose="020B0604020202020204" pitchFamily="34" charset="0"/>
              </a:rPr>
              <a:t>3</a:t>
            </a:r>
            <a:endParaRPr lang="zh-CN" altLang="zh-CN" sz="2000" b="1" dirty="0">
              <a:solidFill>
                <a:srgbClr val="FFFFFF"/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  <a:sym typeface="Helvetica" panose="020B0604020202020204" pitchFamily="34" charset="0"/>
            </a:endParaRPr>
          </a:p>
        </p:txBody>
      </p:sp>
      <p:pic>
        <p:nvPicPr>
          <p:cNvPr id="9" name="图像" descr="图像">
            <a:extLst>
              <a:ext uri="{FF2B5EF4-FFF2-40B4-BE49-F238E27FC236}">
                <a16:creationId xmlns="" xmlns:a16="http://schemas.microsoft.com/office/drawing/2014/main" id="{E8D8B5A2-1D96-41E3-9EEA-82C215F52E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550" y="6375400"/>
            <a:ext cx="16383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8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0EE0576-B07F-4902-B935-16F8729F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610E73D-20EE-4489-8F5D-E13A14DA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9E5438B-1E92-4F84-9B66-523115967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1AC2E1D-4196-4456-9204-EE47404F7469}" type="datetimeFigureOut">
              <a:rPr lang="zh-CN" altLang="en-US" smtClean="0"/>
              <a:pPr/>
              <a:t>2018/12/12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0C260A-BACF-4A5B-823B-882914B16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26F42AC-CDE7-402C-BF48-13EBDD406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49D4600-CBB6-4BE7-BD8D-E16E3056A4D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67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wmf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1.v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2.v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control" Target="../activeX/activeX14.xml"/><Relationship Id="rId7" Type="http://schemas.openxmlformats.org/officeDocument/2006/relationships/slide" Target="slide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13.v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wmf"/><Relationship Id="rId2" Type="http://schemas.openxmlformats.org/officeDocument/2006/relationships/control" Target="../activeX/activeX15.xml"/><Relationship Id="rId1" Type="http://schemas.openxmlformats.org/officeDocument/2006/relationships/vmlDrawing" Target="../drawings/vmlDrawing14.v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slide" Target="slide8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6" Type="http://schemas.openxmlformats.org/officeDocument/2006/relationships/slide" Target="slide3.xml"/><Relationship Id="rId5" Type="http://schemas.openxmlformats.org/officeDocument/2006/relationships/image" Target="../media/image9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1.xml"/><Relationship Id="rId7" Type="http://schemas.openxmlformats.org/officeDocument/2006/relationships/slide" Target="slide14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6" Type="http://schemas.openxmlformats.org/officeDocument/2006/relationships/slide" Target="slide3.xml"/><Relationship Id="rId5" Type="http://schemas.openxmlformats.org/officeDocument/2006/relationships/image" Target="../media/image9.png"/><Relationship Id="rId4" Type="http://schemas.openxmlformats.org/officeDocument/2006/relationships/slide" Target="slide5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wmf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wmf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wmf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4032" y="1478638"/>
            <a:ext cx="3606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1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35" y="5672479"/>
            <a:ext cx="623888" cy="6238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224623" y="575359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4032" y="1980448"/>
            <a:ext cx="8395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Anna: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Whose bag is this?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Bill: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It’s not mine.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Anna: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Maybe it’s Jim’s. Is this your bag, Jim?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Jim: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No, mine is black.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Anna: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Well, whose is it?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Bill: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Maybe it belongs to this woman. Excuse me, does this bag belong to you?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Woman: Yes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, it’s mine. Thank you so much.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文本框 10">
            <a:hlinkClick r:id="rId6" action="ppaction://hlinksldjump"/>
            <a:extLst>
              <a:ext uri="{FF2B5EF4-FFF2-40B4-BE49-F238E27FC236}">
                <a16:creationId xmlns="" xmlns:a16="http://schemas.microsoft.com/office/drawing/2014/main" id="{372FCB99-34BC-4659-9CF9-F7CB56BBC8D4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文本框 11">
            <a:hlinkClick r:id="rId7" action="ppaction://hlinksldjump"/>
            <a:extLst>
              <a:ext uri="{FF2B5EF4-FFF2-40B4-BE49-F238E27FC236}">
                <a16:creationId xmlns="" xmlns:a16="http://schemas.microsoft.com/office/drawing/2014/main" id="{6351D2D3-2028-448E-B630-997A578FEB70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" action="ppaction://noaction"/>
            <a:extLst>
              <a:ext uri="{FF2B5EF4-FFF2-40B4-BE49-F238E27FC236}">
                <a16:creationId xmlns="" xmlns:a16="http://schemas.microsoft.com/office/drawing/2014/main" id="{7BE9F7C3-F626-4C5F-A8A2-25A546AFF7ED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文本框 13">
            <a:hlinkClick r:id="" action="ppaction://noaction"/>
            <a:extLst>
              <a:ext uri="{FF2B5EF4-FFF2-40B4-BE49-F238E27FC236}">
                <a16:creationId xmlns="" xmlns:a16="http://schemas.microsoft.com/office/drawing/2014/main" id="{CAD64DF5-A968-4464-9181-051806937009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8FAB2DD6-0FC8-4718-8752-4EA804CA1520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D3022610-D5C5-47C3-B40C-B5ECFC970D7F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672" name="Image1" r:id="rId2" imgW="247680" imgH="247680"/>
        </mc:Choice>
        <mc:Fallback>
          <p:control name="Image1" r:id="rId2" imgW="247680" imgH="247680">
            <p:pic>
              <p:nvPicPr>
                <p:cNvPr id="0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6000" y="1549400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321581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51104" y="933056"/>
            <a:ext cx="409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5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46891" y="577453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104" y="1315664"/>
            <a:ext cx="96664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Smart Traveler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In his book 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Easy Travel, Mike Connelly shares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some pointers on making travel easy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DOCUMENTS Make sure you have all your documents: passport, visas, tickets, etc. You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should always check the expiration date of your passport. Many countries won’t let you enter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with less than six months left on your passport. Don’t forget to buy travel insurance. Medical bills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can be very expensive, especially in the United States and Europe. Finally, you should make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copies of all your important documents and credit cards and keep them in another bag.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PACKING My advice is—always travel light! I hate to carry heavy bags. Just take the minimum.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There is an old saying: 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Breakfast in Berlin. </a:t>
            </a:r>
            <a:r>
              <a:rPr lang="de-DE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Dinner in Delhi. Bags in Bangkok! So, don’t pack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anything important in your check-in bag; put important things in your carry-on bag. You don’t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want to arrive home without your house keys. Another tip—don’t use expensive suitcases. People don’t steal dirty old bags. Finally, here’s a good little tip—tie a sock or brightly colored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string to your bag. Why? So you can quickly see your bag on the airport carousel.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 AIRPORT My first piece of advice is that you should always carry a good book. It helps to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pass the time as you wait for your delayed flight.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Don’t forget to take a sweater or a jacket on the plane. It can get cold on a long night flight. And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then there is airline food. Take a snack (cookies or fruit) with you. Sometimes the food is late,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sometimes it doesn’t arrive at all, and it’s never very good.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10" name="图片 9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03" y="5612307"/>
            <a:ext cx="623888" cy="623888"/>
          </a:xfrm>
          <a:prstGeom prst="rect">
            <a:avLst/>
          </a:prstGeom>
        </p:spPr>
      </p:pic>
      <p:sp>
        <p:nvSpPr>
          <p:cNvPr id="11" name="文本框 10">
            <a:hlinkClick r:id="rId5" action="ppaction://hlinksldjump"/>
            <a:extLst>
              <a:ext uri="{FF2B5EF4-FFF2-40B4-BE49-F238E27FC236}">
                <a16:creationId xmlns="" xmlns:a16="http://schemas.microsoft.com/office/drawing/2014/main" id="{5683272F-EBE9-4C47-B92D-552D5553CB65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文本框 11">
            <a:hlinkClick r:id="rId6" action="ppaction://hlinksldjump"/>
            <a:extLst>
              <a:ext uri="{FF2B5EF4-FFF2-40B4-BE49-F238E27FC236}">
                <a16:creationId xmlns="" xmlns:a16="http://schemas.microsoft.com/office/drawing/2014/main" id="{8DEC4C08-FB5B-47F8-9E08-1F6B6AADBB00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" action="ppaction://noaction"/>
            <a:extLst>
              <a:ext uri="{FF2B5EF4-FFF2-40B4-BE49-F238E27FC236}">
                <a16:creationId xmlns="" xmlns:a16="http://schemas.microsoft.com/office/drawing/2014/main" id="{CB5D1C22-0F7C-4E7D-95BA-B56FB341C71B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9C4E1C1A-201B-4CC6-B89D-BD5A34782234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1210F143-7E49-492B-B487-84284A3BE039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1739151B-4593-4257-9117-CA006FEF3F27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FC4A4473-2238-437E-BBC9-8446184EF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000" y="1018021"/>
            <a:ext cx="252000" cy="252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36888" name="WindowsMediaPlayer1" r:id="rId2" imgW="3000240" imgH="695160"/>
        </mc:Choice>
        <mc:Fallback>
          <p:control name="WindowsMediaPlayer1" r:id="rId2" imgW="3000240" imgH="69516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6900" y="733425"/>
                  <a:ext cx="3000375" cy="698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316029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3860" y="891530"/>
            <a:ext cx="409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6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Unit 3 Going Places</a:t>
            </a:r>
            <a:endParaRPr kumimoji="1" lang="zh-CN" altLang="en-US" sz="3600" dirty="0">
              <a:solidFill>
                <a:schemeClr val="bg1"/>
              </a:solidFill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pic>
        <p:nvPicPr>
          <p:cNvPr id="13" name="图片 12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35" y="5672479"/>
            <a:ext cx="623888" cy="62388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224623" y="575359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9" name="文本框 8">
            <a:hlinkClick r:id="rId5" action="ppaction://hlinksldjump"/>
            <a:extLst>
              <a:ext uri="{FF2B5EF4-FFF2-40B4-BE49-F238E27FC236}">
                <a16:creationId xmlns="" xmlns:a16="http://schemas.microsoft.com/office/drawing/2014/main" id="{EDF33007-6916-4A2E-971B-052297EB2FF9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文本框 9">
            <a:hlinkClick r:id="rId6" action="ppaction://hlinksldjump"/>
            <a:extLst>
              <a:ext uri="{FF2B5EF4-FFF2-40B4-BE49-F238E27FC236}">
                <a16:creationId xmlns="" xmlns:a16="http://schemas.microsoft.com/office/drawing/2014/main" id="{F3E5CE60-80B4-4B08-AB4F-337D92260197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文本框 10">
            <a:hlinkClick r:id="" action="ppaction://noaction"/>
            <a:extLst>
              <a:ext uri="{FF2B5EF4-FFF2-40B4-BE49-F238E27FC236}">
                <a16:creationId xmlns="" xmlns:a16="http://schemas.microsoft.com/office/drawing/2014/main" id="{3876A568-4F52-4E1F-BC47-D7D233A1A30A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文本框 11">
            <a:hlinkClick r:id="" action="ppaction://noaction"/>
            <a:extLst>
              <a:ext uri="{FF2B5EF4-FFF2-40B4-BE49-F238E27FC236}">
                <a16:creationId xmlns="" xmlns:a16="http://schemas.microsoft.com/office/drawing/2014/main" id="{ADE5CC6C-01FD-4AE0-B948-EB6F56D92B06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E4215782-4598-4DA4-9AD5-E75C09687E44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05FBD0AB-F4A0-4270-8456-15177315842B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B4E9108D-EE00-449F-A879-C46AA0D0AD25}"/>
              </a:ext>
            </a:extLst>
          </p:cNvPr>
          <p:cNvSpPr/>
          <p:nvPr/>
        </p:nvSpPr>
        <p:spPr>
          <a:xfrm>
            <a:off x="2513860" y="1275372"/>
            <a:ext cx="52475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Travel Light!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 on a long trip, you don’t need a lot of heavy suitcases. You need only two bags—a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carry-on bag and a check-in bag. Here are some pointers for packing them.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Carry-on bag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Your carry-on bag should be small and light.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The most important things for your trip (passport, airline tickets, travel insurance documents, credit cards, cell phone, keys, etc.) should go in your carry-on bag.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 should bring a change of clothes in case your luggage is delayed.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 should also take medicine you need in your carry-on bag.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Bring snacks to eat on the plane. Cookies, nuts, and dried fruit are good. Don’t bring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chocolate—it’s very messy. For long trips, bring a sandwich. And don’t bring water—you can’t take it through security. You should buy some at the airport before you board the plane.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44E4DEAD-2390-422E-AA21-CE91D5FF32B6}"/>
              </a:ext>
            </a:extLst>
          </p:cNvPr>
          <p:cNvSpPr/>
          <p:nvPr/>
        </p:nvSpPr>
        <p:spPr>
          <a:xfrm>
            <a:off x="7664662" y="1256513"/>
            <a:ext cx="420479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Remember to bring a good book or your tablet.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Check-in bag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Your check-in bag should be strong.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Your clothes, shoes, and other everyday things should go in your check-in bag.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Make a list to help you remember everything.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Pack your bag early—don’t pack on the same day as your trip!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Think about the weather. Do you need a coat and gloves, or T-shirts and shorts? Choose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right clothes! You should pack your clothes inside plastic bags.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Put your name and your hotel’s address and telephone number on your bag. You should put this information inside the bag, too.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8" name="Image1" r:id="rId2" imgW="247680" imgH="247680"/>
        </mc:Choice>
        <mc:Fallback>
          <p:control name="Image1" r:id="rId2" imgW="247680" imgH="247680">
            <p:pic>
              <p:nvPicPr>
                <p:cNvPr id="0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10200" y="990600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282738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13860" y="891530"/>
            <a:ext cx="409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6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pic>
        <p:nvPicPr>
          <p:cNvPr id="13" name="图片 12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35" y="5672479"/>
            <a:ext cx="623888" cy="62388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224623" y="575359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9" name="文本框 8">
            <a:hlinkClick r:id="rId5" action="ppaction://hlinksldjump"/>
            <a:extLst>
              <a:ext uri="{FF2B5EF4-FFF2-40B4-BE49-F238E27FC236}">
                <a16:creationId xmlns="" xmlns:a16="http://schemas.microsoft.com/office/drawing/2014/main" id="{EDF33007-6916-4A2E-971B-052297EB2FF9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文本框 9">
            <a:hlinkClick r:id="rId6" action="ppaction://hlinksldjump"/>
            <a:extLst>
              <a:ext uri="{FF2B5EF4-FFF2-40B4-BE49-F238E27FC236}">
                <a16:creationId xmlns="" xmlns:a16="http://schemas.microsoft.com/office/drawing/2014/main" id="{F3E5CE60-80B4-4B08-AB4F-337D92260197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文本框 10">
            <a:hlinkClick r:id="" action="ppaction://noaction"/>
            <a:extLst>
              <a:ext uri="{FF2B5EF4-FFF2-40B4-BE49-F238E27FC236}">
                <a16:creationId xmlns="" xmlns:a16="http://schemas.microsoft.com/office/drawing/2014/main" id="{3876A568-4F52-4E1F-BC47-D7D233A1A30A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文本框 11">
            <a:hlinkClick r:id="" action="ppaction://noaction"/>
            <a:extLst>
              <a:ext uri="{FF2B5EF4-FFF2-40B4-BE49-F238E27FC236}">
                <a16:creationId xmlns="" xmlns:a16="http://schemas.microsoft.com/office/drawing/2014/main" id="{ADE5CC6C-01FD-4AE0-B948-EB6F56D92B06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E4215782-4598-4DA4-9AD5-E75C09687E44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05FBD0AB-F4A0-4270-8456-15177315842B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8BBDDD3-4379-4FB9-A789-D9B623CE2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000" y="951335"/>
            <a:ext cx="252000" cy="252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583A9632-EA5A-444E-AAF4-20DCC4558404}"/>
              </a:ext>
            </a:extLst>
          </p:cNvPr>
          <p:cNvSpPr/>
          <p:nvPr/>
        </p:nvSpPr>
        <p:spPr>
          <a:xfrm>
            <a:off x="2513860" y="1275372"/>
            <a:ext cx="52475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Travel Light!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 on a long trip, you don’t need a lot of heavy suitcases. You need only two bags—a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carry-on bag and a check-in bag. Here are some pointers for packing them.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Carry-on bag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Your carry-on bag should be small and light.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The most important things for your trip (passport, airline tickets, travel insurance documents, credit cards, cell phone, keys, etc.) should go in your carry-on bag.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 should bring a change of clothes in case your luggage is delayed.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 should also take medicine you need in your carry-on bag.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Bring snacks to eat on the plane. Cookies, nuts, and dried fruit are good. Don’t bring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chocolate—it’s very messy. For long trips, bring a sandwich. And don’t bring water—you can’t take it through security. You should buy some at the airport before you board the plane.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4B0CFE6-EB9E-4442-9804-F1CC7DD046A5}"/>
              </a:ext>
            </a:extLst>
          </p:cNvPr>
          <p:cNvSpPr/>
          <p:nvPr/>
        </p:nvSpPr>
        <p:spPr>
          <a:xfrm>
            <a:off x="7664662" y="1256513"/>
            <a:ext cx="420479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Remember to bring a good book or your tablet.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Check-in bag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Your check-in bag should be strong.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Your clothes, shoes, and other everyday things should go in your check-in bag.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Make a list to help you remember everything.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Pack your bag early—don’t pack on the same day as your trip!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Think about the weather. Do you need a coat and gloves, or T-shirts and shorts? Choose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right clothes! You should pack your clothes inside plastic bags.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• Put your name and your hotel’s address and telephone number on your bag. You should put this information inside the bag, too.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7912" name="WindowsMediaPlayer1" r:id="rId2" imgW="3000240" imgH="704880"/>
        </mc:Choice>
        <mc:Fallback>
          <p:control name="WindowsMediaPlayer1" r:id="rId2" imgW="3000240" imgH="70488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1200" y="520700"/>
                  <a:ext cx="2997200" cy="698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333178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20787" y="1016580"/>
            <a:ext cx="3014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Video Transcript</a:t>
            </a: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Unit 3 Going Places</a:t>
            </a:r>
            <a:endParaRPr kumimoji="1" lang="zh-CN" altLang="en-US" sz="3600" dirty="0">
              <a:solidFill>
                <a:schemeClr val="bg1"/>
              </a:solidFill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46891" y="577453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pic>
        <p:nvPicPr>
          <p:cNvPr id="14" name="图片 13">
            <a:hlinkClick r:id="" action="ppaction://noaction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03" y="5612307"/>
            <a:ext cx="623888" cy="623888"/>
          </a:xfrm>
          <a:prstGeom prst="rect">
            <a:avLst/>
          </a:prstGeom>
        </p:spPr>
      </p:pic>
      <p:sp>
        <p:nvSpPr>
          <p:cNvPr id="10" name="文本框 9">
            <a:hlinkClick r:id="rId6" action="ppaction://hlinksldjump"/>
            <a:extLst>
              <a:ext uri="{FF2B5EF4-FFF2-40B4-BE49-F238E27FC236}">
                <a16:creationId xmlns="" xmlns:a16="http://schemas.microsoft.com/office/drawing/2014/main" id="{78D905B0-6DE6-4A5D-851F-2B8EB53AE36F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文本框 11">
            <a:hlinkClick r:id="rId7" action="ppaction://hlinksldjump"/>
            <a:extLst>
              <a:ext uri="{FF2B5EF4-FFF2-40B4-BE49-F238E27FC236}">
                <a16:creationId xmlns="" xmlns:a16="http://schemas.microsoft.com/office/drawing/2014/main" id="{5FACB026-AB29-4F71-A76F-12C99B797CAC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" action="ppaction://noaction"/>
            <a:extLst>
              <a:ext uri="{FF2B5EF4-FFF2-40B4-BE49-F238E27FC236}">
                <a16:creationId xmlns="" xmlns:a16="http://schemas.microsoft.com/office/drawing/2014/main" id="{403185A5-DC12-4B01-A567-28E91E79AA2B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6B3CDE9B-FA36-4D1A-84AA-68D709F26AA6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409CE85C-1100-4DF3-A109-5DC6A677B802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CFC137F3-3561-4F8F-83D2-15449201033E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81" name="TextBox1" r:id="rId2" imgW="6124680" imgH="4219560"/>
        </mc:Choice>
        <mc:Fallback>
          <p:control name="TextBox1" r:id="rId2" imgW="6124680" imgH="421956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28900" y="1638300"/>
                  <a:ext cx="6121400" cy="4216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82" name="Image1" r:id="rId3" imgW="237960" imgH="237960"/>
        </mc:Choice>
        <mc:Fallback>
          <p:control name="Image1" r:id="rId3" imgW="237960" imgH="237960">
            <p:pic>
              <p:nvPicPr>
                <p:cNvPr id="0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4400" y="1095375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549812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Unit 3 Going Places</a:t>
            </a:r>
            <a:endParaRPr kumimoji="1" lang="zh-CN" altLang="en-US" sz="3600" dirty="0">
              <a:solidFill>
                <a:schemeClr val="bg1"/>
              </a:solidFill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46891" y="577453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pic>
        <p:nvPicPr>
          <p:cNvPr id="14" name="图片 13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03" y="5612307"/>
            <a:ext cx="623888" cy="623888"/>
          </a:xfrm>
          <a:prstGeom prst="rect">
            <a:avLst/>
          </a:prstGeom>
        </p:spPr>
      </p:pic>
      <p:sp>
        <p:nvSpPr>
          <p:cNvPr id="10" name="文本框 9">
            <a:hlinkClick r:id="rId5" action="ppaction://hlinksldjump"/>
            <a:extLst>
              <a:ext uri="{FF2B5EF4-FFF2-40B4-BE49-F238E27FC236}">
                <a16:creationId xmlns="" xmlns:a16="http://schemas.microsoft.com/office/drawing/2014/main" id="{78D905B0-6DE6-4A5D-851F-2B8EB53AE36F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文本框 11">
            <a:hlinkClick r:id="rId6" action="ppaction://hlinksldjump"/>
            <a:extLst>
              <a:ext uri="{FF2B5EF4-FFF2-40B4-BE49-F238E27FC236}">
                <a16:creationId xmlns="" xmlns:a16="http://schemas.microsoft.com/office/drawing/2014/main" id="{5FACB026-AB29-4F71-A76F-12C99B797CAC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" action="ppaction://noaction"/>
            <a:extLst>
              <a:ext uri="{FF2B5EF4-FFF2-40B4-BE49-F238E27FC236}">
                <a16:creationId xmlns="" xmlns:a16="http://schemas.microsoft.com/office/drawing/2014/main" id="{403185A5-DC12-4B01-A567-28E91E79AA2B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6B3CDE9B-FA36-4D1A-84AA-68D709F26AA6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409CE85C-1100-4DF3-A109-5DC6A677B802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CFC137F3-3561-4F8F-83D2-15449201033E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034" name="TextBox1" r:id="rId2" imgW="6124680" imgH="4219560"/>
        </mc:Choice>
        <mc:Fallback>
          <p:control name="TextBox1" r:id="rId2" imgW="6124680" imgH="421956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41763" y="-4275138"/>
                  <a:ext cx="6121400" cy="111331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946457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4032" y="1478638"/>
            <a:ext cx="3606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1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35" y="5672479"/>
            <a:ext cx="623888" cy="6238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224623" y="575359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74032" y="1980448"/>
            <a:ext cx="8395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Anna: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Whose bag is this?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Bill: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It’s not mine.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Anna: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Maybe it’s Jim’s. Is this your bag, Jim?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Jim: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No, mine is black.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Anna: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Well, whose is it?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Bill: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Maybe it belongs to this woman. Excuse me, does this bag belong to you?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Woman: Yes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, it’s mine. Thank you so much.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文本框 10">
            <a:hlinkClick r:id="rId6" action="ppaction://hlinksldjump"/>
            <a:extLst>
              <a:ext uri="{FF2B5EF4-FFF2-40B4-BE49-F238E27FC236}">
                <a16:creationId xmlns="" xmlns:a16="http://schemas.microsoft.com/office/drawing/2014/main" id="{372FCB99-34BC-4659-9CF9-F7CB56BBC8D4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文本框 11">
            <a:hlinkClick r:id="rId7" action="ppaction://hlinksldjump"/>
            <a:extLst>
              <a:ext uri="{FF2B5EF4-FFF2-40B4-BE49-F238E27FC236}">
                <a16:creationId xmlns="" xmlns:a16="http://schemas.microsoft.com/office/drawing/2014/main" id="{6351D2D3-2028-448E-B630-997A578FEB70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" action="ppaction://noaction"/>
            <a:extLst>
              <a:ext uri="{FF2B5EF4-FFF2-40B4-BE49-F238E27FC236}">
                <a16:creationId xmlns="" xmlns:a16="http://schemas.microsoft.com/office/drawing/2014/main" id="{7BE9F7C3-F626-4C5F-A8A2-25A546AFF7ED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文本框 13">
            <a:hlinkClick r:id="" action="ppaction://noaction"/>
            <a:extLst>
              <a:ext uri="{FF2B5EF4-FFF2-40B4-BE49-F238E27FC236}">
                <a16:creationId xmlns="" xmlns:a16="http://schemas.microsoft.com/office/drawing/2014/main" id="{CAD64DF5-A968-4464-9181-051806937009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8FAB2DD6-0FC8-4718-8752-4EA804CA1520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D3022610-D5C5-47C3-B40C-B5ECFC970D7F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8EE734C-B202-4A29-935F-AAF056B16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1124" y="1551598"/>
            <a:ext cx="252000" cy="252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8696" name="WindowsMediaPlayer1" r:id="rId2" imgW="2997360" imgH="700200"/>
        </mc:Choice>
        <mc:Fallback>
          <p:control name="WindowsMediaPlayer1" r:id="rId2" imgW="2997360" imgH="70020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56200" y="1471613"/>
                  <a:ext cx="2997200" cy="7000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575234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4602" y="1257597"/>
            <a:ext cx="44433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Conversation 1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Good morning. Can I see your ticket and passport, please?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I have an e-ticket. Here is the confirmation number.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Thank you. Can I see your U.S. visa please?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Here it is.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Window or aisle?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Excuse me?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Would you like a seat next to the window or one next to the aisle?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Oh, I see. A window seat, please.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Do you have any bags to check in?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Yes, this one’s mine.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OK, here’s your boarding pass. Your seat number is 18A. We will be boarding at gate number 5 at 2:30. Have a nice trip.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4602" y="843051"/>
            <a:ext cx="387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2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874" y="1252131"/>
            <a:ext cx="468191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Thank you.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Conversation 2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Good morning. Can I see your passport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please?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Good morning. Here it is.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Is this your first time in the United States?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Yes it is.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What is the purpose of your visit?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I’m here on vacation.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How long are you staying?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For 2 weeks.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Where are you staying?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I’m staying with friends in Los Angeles.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Place your left index finger here. Now,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 right one. Thank you. Now please, look into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 camera. Thank you. OK, that’s fine. I hope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you enjoy your vacation.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Thank you.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9" name="图片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27" y="5774530"/>
            <a:ext cx="623888" cy="623888"/>
          </a:xfrm>
          <a:prstGeom prst="rect">
            <a:avLst/>
          </a:prstGeom>
        </p:spPr>
      </p:pic>
      <p:sp>
        <p:nvSpPr>
          <p:cNvPr id="15" name="文本框 13">
            <a:hlinkClick r:id="" action="ppaction://noaction"/>
          </p:cNvPr>
          <p:cNvSpPr txBox="1"/>
          <p:nvPr/>
        </p:nvSpPr>
        <p:spPr>
          <a:xfrm>
            <a:off x="10712115" y="5855641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>
                <a:latin typeface="Helvetica" panose="020B0604020202020204" pitchFamily="34" charset="0"/>
                <a:ea typeface="Times New Roman" panose="02020603050405020304" charset="0"/>
                <a:cs typeface="Helvetica" panose="020B0604020202020204" pitchFamily="34" charset="0"/>
              </a:rPr>
              <a:t>Next</a:t>
            </a:r>
            <a:endParaRPr lang="de-DE" sz="2400" dirty="0">
              <a:latin typeface="Helvetica" panose="020B0604020202020204" pitchFamily="34" charset="0"/>
              <a:ea typeface="Times New Roman" panose="0202060305040502030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rId6" action="ppaction://hlinksldjump"/>
            <a:extLst>
              <a:ext uri="{FF2B5EF4-FFF2-40B4-BE49-F238E27FC236}">
                <a16:creationId xmlns="" xmlns:a16="http://schemas.microsoft.com/office/drawing/2014/main" id="{67AD2EE9-2266-4B47-A53E-CF0AF9AA5300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rId7" action="ppaction://hlinksldjump"/>
            <a:extLst>
              <a:ext uri="{FF2B5EF4-FFF2-40B4-BE49-F238E27FC236}">
                <a16:creationId xmlns="" xmlns:a16="http://schemas.microsoft.com/office/drawing/2014/main" id="{BCA6CAF8-CA17-4A10-9BEF-7AA7E8DF0FB1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4297C94C-C864-4FD6-8FA5-05AFEFF3DFD6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文本框 17">
            <a:hlinkClick r:id="" action="ppaction://noaction"/>
            <a:extLst>
              <a:ext uri="{FF2B5EF4-FFF2-40B4-BE49-F238E27FC236}">
                <a16:creationId xmlns="" xmlns:a16="http://schemas.microsoft.com/office/drawing/2014/main" id="{C9119BE8-58F1-41C5-894C-89CBA2766289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文本框 18">
            <a:hlinkClick r:id="" action="ppaction://noaction"/>
            <a:extLst>
              <a:ext uri="{FF2B5EF4-FFF2-40B4-BE49-F238E27FC236}">
                <a16:creationId xmlns="" xmlns:a16="http://schemas.microsoft.com/office/drawing/2014/main" id="{80C6CF0C-2637-402D-BF24-FE633BDE5786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文本框 19">
            <a:hlinkClick r:id="" action="ppaction://noaction"/>
            <a:extLst>
              <a:ext uri="{FF2B5EF4-FFF2-40B4-BE49-F238E27FC236}">
                <a16:creationId xmlns="" xmlns:a16="http://schemas.microsoft.com/office/drawing/2014/main" id="{4282AD9D-4803-4804-B3AC-55C42367F61B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9720" name="Image1" r:id="rId2" imgW="247680" imgH="247680"/>
        </mc:Choice>
        <mc:Fallback>
          <p:control name="Image1" r:id="rId2" imgW="247680" imgH="247680">
            <p:pic>
              <p:nvPicPr>
                <p:cNvPr id="0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18100" y="927100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001264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24602" y="1257597"/>
            <a:ext cx="44433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Conversation 1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Good morning. Can I see your ticket and passport, please?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I have an e-ticket. Here is the confirmation number.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Thank you. Can I see your U.S. visa please?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Here it is.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Window or aisle?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Excuse me?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Would you like a seat next to the window or one next to the aisle?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Oh, I see. A window seat, please.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Do you have any bags to check in?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Yes, this one’s mine.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Check-in clerk: OK, here’s your boarding pass. Your seat number is 18A. We will be boarding at gate number 5 at 2:30. Have a nice trip.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4602" y="843051"/>
            <a:ext cx="387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2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874" y="1252131"/>
            <a:ext cx="468191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Thank you.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Conversation 2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Good morning. Can I see your passport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please?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Good morning. Here it is.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Is this your first time in the United States?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Yes it is.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What is the purpose of your visit?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I’m here on vacation.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How long are you staying?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For 2 weeks.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Where are you staying?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I’m staying with friends in Los Angeles.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Officer: Place your left index finger here. Now,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 right one. Thank you. Now please, look into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 camera. Thank you. OK, that’s fine. I hope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you enjoy your vacation.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Traveler: Thank you.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9" name="图片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27" y="5774530"/>
            <a:ext cx="623888" cy="623888"/>
          </a:xfrm>
          <a:prstGeom prst="rect">
            <a:avLst/>
          </a:prstGeom>
        </p:spPr>
      </p:pic>
      <p:sp>
        <p:nvSpPr>
          <p:cNvPr id="15" name="文本框 13">
            <a:hlinkClick r:id="" action="ppaction://noaction"/>
          </p:cNvPr>
          <p:cNvSpPr txBox="1"/>
          <p:nvPr/>
        </p:nvSpPr>
        <p:spPr>
          <a:xfrm>
            <a:off x="10712115" y="5855641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2400" dirty="0">
                <a:latin typeface="Helvetica" panose="020B0604020202020204" pitchFamily="34" charset="0"/>
                <a:ea typeface="Times New Roman" panose="02020603050405020304" charset="0"/>
                <a:cs typeface="Helvetica" panose="020B0604020202020204" pitchFamily="34" charset="0"/>
              </a:rPr>
              <a:t>Next</a:t>
            </a:r>
            <a:endParaRPr lang="de-DE" sz="2400" dirty="0">
              <a:latin typeface="Helvetica" panose="020B0604020202020204" pitchFamily="34" charset="0"/>
              <a:ea typeface="Times New Roman" panose="0202060305040502030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rId6" action="ppaction://hlinksldjump"/>
            <a:extLst>
              <a:ext uri="{FF2B5EF4-FFF2-40B4-BE49-F238E27FC236}">
                <a16:creationId xmlns="" xmlns:a16="http://schemas.microsoft.com/office/drawing/2014/main" id="{67AD2EE9-2266-4B47-A53E-CF0AF9AA5300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rId7" action="ppaction://hlinksldjump"/>
            <a:extLst>
              <a:ext uri="{FF2B5EF4-FFF2-40B4-BE49-F238E27FC236}">
                <a16:creationId xmlns="" xmlns:a16="http://schemas.microsoft.com/office/drawing/2014/main" id="{BCA6CAF8-CA17-4A10-9BEF-7AA7E8DF0FB1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4297C94C-C864-4FD6-8FA5-05AFEFF3DFD6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文本框 17">
            <a:hlinkClick r:id="" action="ppaction://noaction"/>
            <a:extLst>
              <a:ext uri="{FF2B5EF4-FFF2-40B4-BE49-F238E27FC236}">
                <a16:creationId xmlns="" xmlns:a16="http://schemas.microsoft.com/office/drawing/2014/main" id="{C9119BE8-58F1-41C5-894C-89CBA2766289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文本框 18">
            <a:hlinkClick r:id="" action="ppaction://noaction"/>
            <a:extLst>
              <a:ext uri="{FF2B5EF4-FFF2-40B4-BE49-F238E27FC236}">
                <a16:creationId xmlns="" xmlns:a16="http://schemas.microsoft.com/office/drawing/2014/main" id="{80C6CF0C-2637-402D-BF24-FE633BDE5786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文本框 19">
            <a:hlinkClick r:id="" action="ppaction://noaction"/>
            <a:extLst>
              <a:ext uri="{FF2B5EF4-FFF2-40B4-BE49-F238E27FC236}">
                <a16:creationId xmlns="" xmlns:a16="http://schemas.microsoft.com/office/drawing/2014/main" id="{4282AD9D-4803-4804-B3AC-55C42367F61B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4C8156AC-34AB-49F6-9F5F-12B296C33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2869" y="917106"/>
            <a:ext cx="252000" cy="252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30744" name="WindowsMediaPlayer1" r:id="rId2" imgW="3000240" imgH="695160"/>
        </mc:Choice>
        <mc:Fallback>
          <p:control name="WindowsMediaPlayer1" r:id="rId2" imgW="3000240" imgH="69516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75300" y="495300"/>
                  <a:ext cx="2997200" cy="698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92487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13250" y="1047975"/>
            <a:ext cx="378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2 Transcript</a:t>
            </a:r>
          </a:p>
        </p:txBody>
      </p:sp>
      <p:pic>
        <p:nvPicPr>
          <p:cNvPr id="7" name="图片 6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35" y="5672479"/>
            <a:ext cx="623888" cy="6238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224623" y="575359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3250" y="1448085"/>
            <a:ext cx="9426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Conversation 3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Good evening, sir. Can I help you?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I have a reservation. My name is Ken Lee.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Ah yes, Mr. Lee. Just for one night?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that’s right. Just tonight.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Very good. Could you fill out this form, please?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of course.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OK, you have a single room. Number 303, on the third floor. Here is 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                        your room key.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Thank you.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Are those your bags?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and they are heavy.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Let me get a bell boy to help you.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Thank you.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You’re welcome. Have a nice stay.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Thank you.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文本框 10">
            <a:hlinkClick r:id="rId5" action="ppaction://hlinksldjump"/>
            <a:extLst>
              <a:ext uri="{FF2B5EF4-FFF2-40B4-BE49-F238E27FC236}">
                <a16:creationId xmlns="" xmlns:a16="http://schemas.microsoft.com/office/drawing/2014/main" id="{BDF80D0E-298C-4552-9DFF-699ED93607A3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rId6" action="ppaction://hlinksldjump"/>
            <a:extLst>
              <a:ext uri="{FF2B5EF4-FFF2-40B4-BE49-F238E27FC236}">
                <a16:creationId xmlns="" xmlns:a16="http://schemas.microsoft.com/office/drawing/2014/main" id="{3F75010D-0ECE-4E5A-B92B-43FE9D572FF0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文本框 13">
            <a:hlinkClick r:id="" action="ppaction://noaction"/>
            <a:extLst>
              <a:ext uri="{FF2B5EF4-FFF2-40B4-BE49-F238E27FC236}">
                <a16:creationId xmlns="" xmlns:a16="http://schemas.microsoft.com/office/drawing/2014/main" id="{E6BDBF04-C31E-4A02-8C86-EE968314FFF0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46933CDE-9298-43BF-BD3B-FA98DE4D9F6D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B73AEAEB-6F2B-4112-9C76-06D2B71CA048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E5B8C21D-EDB0-48FF-8894-4930CBDFDCEC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768" name="Image1" r:id="rId2" imgW="247680" imgH="247680"/>
        </mc:Choice>
        <mc:Fallback>
          <p:control name="Image1" r:id="rId2" imgW="247680" imgH="247680">
            <p:pic>
              <p:nvPicPr>
                <p:cNvPr id="0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200" y="1117600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32158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13250" y="1047975"/>
            <a:ext cx="378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2 Transcript</a:t>
            </a:r>
          </a:p>
        </p:txBody>
      </p:sp>
      <p:pic>
        <p:nvPicPr>
          <p:cNvPr id="7" name="图片 6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35" y="5672479"/>
            <a:ext cx="623888" cy="6238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224623" y="575359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3250" y="1448085"/>
            <a:ext cx="9426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Conversation 3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Good evening, sir. Can I help you?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I have a reservation. My name is Ken Lee.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Ah yes, Mr. Lee. Just for one night?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that’s right. Just tonight.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Very good. Could you fill out this form, please?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of course.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OK, you have a single room. Number 303, on the third floor. Here is 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                        your room key.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Thank you.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Are those your bags?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and they are heavy.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Let me get a bell boy to help you.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Thank you.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Receptionist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You’re welcome. Have a nice stay.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Guest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Thank you.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sp>
        <p:nvSpPr>
          <p:cNvPr id="11" name="文本框 10">
            <a:hlinkClick r:id="rId5" action="ppaction://hlinksldjump"/>
            <a:extLst>
              <a:ext uri="{FF2B5EF4-FFF2-40B4-BE49-F238E27FC236}">
                <a16:creationId xmlns="" xmlns:a16="http://schemas.microsoft.com/office/drawing/2014/main" id="{BDF80D0E-298C-4552-9DFF-699ED93607A3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rId6" action="ppaction://hlinksldjump"/>
            <a:extLst>
              <a:ext uri="{FF2B5EF4-FFF2-40B4-BE49-F238E27FC236}">
                <a16:creationId xmlns="" xmlns:a16="http://schemas.microsoft.com/office/drawing/2014/main" id="{3F75010D-0ECE-4E5A-B92B-43FE9D572FF0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文本框 13">
            <a:hlinkClick r:id="" action="ppaction://noaction"/>
            <a:extLst>
              <a:ext uri="{FF2B5EF4-FFF2-40B4-BE49-F238E27FC236}">
                <a16:creationId xmlns="" xmlns:a16="http://schemas.microsoft.com/office/drawing/2014/main" id="{E6BDBF04-C31E-4A02-8C86-EE968314FFF0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46933CDE-9298-43BF-BD3B-FA98DE4D9F6D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B73AEAEB-6F2B-4112-9C76-06D2B71CA048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E5B8C21D-EDB0-48FF-8894-4930CBDFDCEC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1727210-1115-4CFC-A942-4DB50B92E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200" y="1122030"/>
            <a:ext cx="252000" cy="252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32792" name="WindowsMediaPlayer1" r:id="rId2" imgW="3000240" imgH="695160"/>
        </mc:Choice>
        <mc:Fallback>
          <p:control name="WindowsMediaPlayer1" r:id="rId2" imgW="3000240" imgH="69516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3700" y="939800"/>
                  <a:ext cx="2997200" cy="698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412514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56837" y="1122363"/>
            <a:ext cx="3663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4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Unit 3 Going Places</a:t>
            </a:r>
            <a:endParaRPr kumimoji="1" lang="zh-CN" altLang="en-US" sz="3600" dirty="0">
              <a:solidFill>
                <a:schemeClr val="bg1"/>
              </a:solidFill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pic>
        <p:nvPicPr>
          <p:cNvPr id="12" name="图片 11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35" y="5672479"/>
            <a:ext cx="623888" cy="62388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224623" y="575359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6837" y="1522473"/>
            <a:ext cx="8903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Hi, Claudia. You know the USA. Can you give me some advice? I’m going 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             to New York in January.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Claudia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Lucky you! How can I help?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 First: Should I buy travel insurance?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Claudia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you should. Hospitals and doctors are very expensive in the U.S.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OK. That’s another $200. What about clothes? What should I take?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Claudia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You should take a warm sweater and some gloves and a scarf.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Hmm, that’s another $100.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Claudia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Oh, just one more thing! Don’t forget to buy me a nice present, like a 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               new watch.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Oh no! That’s another $500! Traveling is expensive!</a:t>
            </a:r>
          </a:p>
        </p:txBody>
      </p:sp>
      <p:sp>
        <p:nvSpPr>
          <p:cNvPr id="10" name="文本框 9">
            <a:hlinkClick r:id="rId5" action="ppaction://hlinksldjump"/>
            <a:extLst>
              <a:ext uri="{FF2B5EF4-FFF2-40B4-BE49-F238E27FC236}">
                <a16:creationId xmlns="" xmlns:a16="http://schemas.microsoft.com/office/drawing/2014/main" id="{B5618CE7-35B8-40B7-8322-01C696637478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文本框 13">
            <a:hlinkClick r:id="rId6" action="ppaction://hlinksldjump"/>
            <a:extLst>
              <a:ext uri="{FF2B5EF4-FFF2-40B4-BE49-F238E27FC236}">
                <a16:creationId xmlns="" xmlns:a16="http://schemas.microsoft.com/office/drawing/2014/main" id="{9E35EB68-3D24-4704-ADA0-4FC1BBABF409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2A386253-F856-4607-872C-295AABD7C355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131E47B1-4597-47C2-9029-C69393A85C83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17565652-3E31-4E74-9837-FAE2A4EB48AB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文本框 17">
            <a:hlinkClick r:id="" action="ppaction://noaction"/>
            <a:extLst>
              <a:ext uri="{FF2B5EF4-FFF2-40B4-BE49-F238E27FC236}">
                <a16:creationId xmlns="" xmlns:a16="http://schemas.microsoft.com/office/drawing/2014/main" id="{9555BCA7-D678-4265-B87E-B926D2895171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816" name="Image1" r:id="rId2" imgW="247680" imgH="247680"/>
        </mc:Choice>
        <mc:Fallback>
          <p:control name="Image1" r:id="rId2" imgW="247680" imgH="247680">
            <p:pic>
              <p:nvPicPr>
                <p:cNvPr id="0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0800" y="1193800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124046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56837" y="1122363"/>
            <a:ext cx="3663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4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Unit 3 Going Places</a:t>
            </a:r>
            <a:endParaRPr kumimoji="1" lang="zh-CN" altLang="en-US" sz="3600" dirty="0">
              <a:solidFill>
                <a:schemeClr val="bg1"/>
              </a:solidFill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pic>
        <p:nvPicPr>
          <p:cNvPr id="12" name="图片 11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35" y="5672479"/>
            <a:ext cx="623888" cy="62388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224623" y="575359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6837" y="1522473"/>
            <a:ext cx="8903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Hi, Claudia. You know the USA. Can you give me some advice? I’m going 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             to New York in January.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Claudia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Lucky you! How can I help?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 First: Should I buy travel insurance?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Claudia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Yes, you should. Hospitals and doctors are very expensive in the U.S.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OK. That’s another $200. What about clothes? What should I take?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Claudia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You should take a warm sweater and some gloves and a scarf.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Hmm, that’s another $100.</a:t>
            </a:r>
          </a:p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Claudia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Oh, just one more thing! Don’t forget to buy me a nice present, like a 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               new watch.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Ayumi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 Oh no! That’s another $500! Traveling is expensive!</a:t>
            </a:r>
          </a:p>
        </p:txBody>
      </p:sp>
      <p:sp>
        <p:nvSpPr>
          <p:cNvPr id="10" name="文本框 9">
            <a:hlinkClick r:id="rId5" action="ppaction://hlinksldjump"/>
            <a:extLst>
              <a:ext uri="{FF2B5EF4-FFF2-40B4-BE49-F238E27FC236}">
                <a16:creationId xmlns="" xmlns:a16="http://schemas.microsoft.com/office/drawing/2014/main" id="{B5618CE7-35B8-40B7-8322-01C696637478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文本框 13">
            <a:hlinkClick r:id="rId6" action="ppaction://hlinksldjump"/>
            <a:extLst>
              <a:ext uri="{FF2B5EF4-FFF2-40B4-BE49-F238E27FC236}">
                <a16:creationId xmlns="" xmlns:a16="http://schemas.microsoft.com/office/drawing/2014/main" id="{9E35EB68-3D24-4704-ADA0-4FC1BBABF409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2A386253-F856-4607-872C-295AABD7C355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131E47B1-4597-47C2-9029-C69393A85C83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17565652-3E31-4E74-9837-FAE2A4EB48AB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文本框 17">
            <a:hlinkClick r:id="" action="ppaction://noaction"/>
            <a:extLst>
              <a:ext uri="{FF2B5EF4-FFF2-40B4-BE49-F238E27FC236}">
                <a16:creationId xmlns="" xmlns:a16="http://schemas.microsoft.com/office/drawing/2014/main" id="{9555BCA7-D678-4265-B87E-B926D2895171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9403465-E7B6-4BEB-B568-BE21A71C2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979" y="1196418"/>
            <a:ext cx="252000" cy="2520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34840" name="WindowsMediaPlayer1" r:id="rId2" imgW="3000240" imgH="695160"/>
        </mc:Choice>
        <mc:Fallback>
          <p:control name="WindowsMediaPlayer1" r:id="rId2" imgW="3000240" imgH="695160">
            <p:pic>
              <p:nvPicPr>
                <p:cNvPr id="0" name="WindowsMediaPlayer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86413" y="877888"/>
                  <a:ext cx="3000375" cy="695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655232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51104" y="933056"/>
            <a:ext cx="409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Listening 5 </a:t>
            </a:r>
            <a:r>
              <a:rPr lang="de-DE" sz="2000" b="1" dirty="0" err="1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Transcript</a:t>
            </a:r>
            <a:endParaRPr lang="de-DE" sz="2000" b="1" dirty="0">
              <a:latin typeface="Helvetica" panose="020B0604020202020204" pitchFamily="34" charset="0"/>
              <a:ea typeface="Times New Roman" charset="0"/>
              <a:cs typeface="Helvetica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46891" y="577453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Helvetica" panose="020B0604020202020204" pitchFamily="34" charset="0"/>
                <a:ea typeface="Times New Roman" charset="0"/>
                <a:cs typeface="Helvetica" panose="020B0604020202020204" pitchFamily="34" charset="0"/>
              </a:rPr>
              <a:t>Back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1104" y="1315664"/>
            <a:ext cx="96664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Smart Traveler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In his book 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Easy Travel, Mike Connelly shares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some pointers on making travel easy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: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DOCUMENTS Make sure you have all your documents: passport, visas, tickets, etc. You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should always check the expiration date of your passport. Many countries won’t let you enter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with less than six months left on your passport. Don’t forget to buy travel insurance. Medical bills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can be very expensive, especially in the United States and Europe. Finally, you should make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copies of all your important documents and credit cards and keep them in another bag.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PACKING My advice is—always travel light! I hate to carry heavy bags. Just take the minimum.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There is an old saying: </a:t>
            </a:r>
            <a:r>
              <a:rPr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Breakfast in Berlin. </a:t>
            </a:r>
            <a:r>
              <a:rPr lang="de-DE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Dinner in Delhi. Bags in Bangkok! So, don’t pack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anything important in your check-in bag; put important things in your carry-on bag. You don’t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want to arrive home without your house keys. Another tip—don’t use expensive suitcases. People don’t steal dirty old bags. Finally, here’s a good little tip—tie a sock or brightly colored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string to your bag. Why? So you can quickly see your bag on the airport carousel.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 AIRPORT My first piece of advice is that you should always carry a good book. It helps to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pass the time as you wait for your delayed flight.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Don’t forget to take a sweater or a jacket on the plane. It can get cold on a long night flight. And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then there is airline food. Take a snack (cookies or fruit) with you. Sometimes the food is late,</a:t>
            </a: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ea typeface="微软雅黑" panose="020B0503020204020204" pitchFamily="34" charset="-122"/>
                <a:cs typeface="Helvetica" panose="020B0604020202020204" pitchFamily="34" charset="0"/>
              </a:rPr>
              <a:t>sometimes it doesn’t arrive at all, and it’s never very good.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ea typeface="微软雅黑" panose="020B0503020204020204" pitchFamily="34" charset="-122"/>
              <a:cs typeface="Helvetica" panose="020B0604020202020204" pitchFamily="34" charset="0"/>
            </a:endParaRPr>
          </a:p>
        </p:txBody>
      </p:sp>
      <p:pic>
        <p:nvPicPr>
          <p:cNvPr id="10" name="图片 9">
            <a:hlinkClick r:id="" action="ppaction://noaction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03" y="5612307"/>
            <a:ext cx="623888" cy="623888"/>
          </a:xfrm>
          <a:prstGeom prst="rect">
            <a:avLst/>
          </a:prstGeom>
        </p:spPr>
      </p:pic>
      <p:sp>
        <p:nvSpPr>
          <p:cNvPr id="11" name="文本框 10">
            <a:hlinkClick r:id="rId5" action="ppaction://hlinksldjump"/>
            <a:extLst>
              <a:ext uri="{FF2B5EF4-FFF2-40B4-BE49-F238E27FC236}">
                <a16:creationId xmlns="" xmlns:a16="http://schemas.microsoft.com/office/drawing/2014/main" id="{5683272F-EBE9-4C47-B92D-552D5553CB65}"/>
              </a:ext>
            </a:extLst>
          </p:cNvPr>
          <p:cNvSpPr txBox="1"/>
          <p:nvPr/>
        </p:nvSpPr>
        <p:spPr>
          <a:xfrm>
            <a:off x="895927" y="162932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文本框 11">
            <a:hlinkClick r:id="rId6" action="ppaction://hlinksldjump"/>
            <a:extLst>
              <a:ext uri="{FF2B5EF4-FFF2-40B4-BE49-F238E27FC236}">
                <a16:creationId xmlns="" xmlns:a16="http://schemas.microsoft.com/office/drawing/2014/main" id="{8DEC4C08-FB5B-47F8-9E08-1F6B6AADBB00}"/>
              </a:ext>
            </a:extLst>
          </p:cNvPr>
          <p:cNvSpPr txBox="1"/>
          <p:nvPr/>
        </p:nvSpPr>
        <p:spPr>
          <a:xfrm>
            <a:off x="662417" y="21558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文本框 12">
            <a:hlinkClick r:id="" action="ppaction://noaction"/>
            <a:extLst>
              <a:ext uri="{FF2B5EF4-FFF2-40B4-BE49-F238E27FC236}">
                <a16:creationId xmlns="" xmlns:a16="http://schemas.microsoft.com/office/drawing/2014/main" id="{CB5D1C22-0F7C-4E7D-95BA-B56FB341C71B}"/>
              </a:ext>
            </a:extLst>
          </p:cNvPr>
          <p:cNvSpPr txBox="1"/>
          <p:nvPr/>
        </p:nvSpPr>
        <p:spPr>
          <a:xfrm>
            <a:off x="521267" y="2696835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文本框 14">
            <a:hlinkClick r:id="" action="ppaction://noaction"/>
            <a:extLst>
              <a:ext uri="{FF2B5EF4-FFF2-40B4-BE49-F238E27FC236}">
                <a16:creationId xmlns="" xmlns:a16="http://schemas.microsoft.com/office/drawing/2014/main" id="{9C4E1C1A-201B-4CC6-B89D-BD5A34782234}"/>
              </a:ext>
            </a:extLst>
          </p:cNvPr>
          <p:cNvSpPr txBox="1"/>
          <p:nvPr/>
        </p:nvSpPr>
        <p:spPr>
          <a:xfrm>
            <a:off x="497492" y="324167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="" xmlns:a16="http://schemas.microsoft.com/office/drawing/2014/main" id="{1210F143-7E49-492B-B487-84284A3BE039}"/>
              </a:ext>
            </a:extLst>
          </p:cNvPr>
          <p:cNvSpPr txBox="1"/>
          <p:nvPr/>
        </p:nvSpPr>
        <p:spPr>
          <a:xfrm>
            <a:off x="558211" y="3777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文本框 16">
            <a:hlinkClick r:id="" action="ppaction://noaction"/>
            <a:extLst>
              <a:ext uri="{FF2B5EF4-FFF2-40B4-BE49-F238E27FC236}">
                <a16:creationId xmlns="" xmlns:a16="http://schemas.microsoft.com/office/drawing/2014/main" id="{1739151B-4593-4257-9117-CA006FEF3F27}"/>
              </a:ext>
            </a:extLst>
          </p:cNvPr>
          <p:cNvSpPr txBox="1"/>
          <p:nvPr/>
        </p:nvSpPr>
        <p:spPr>
          <a:xfrm>
            <a:off x="697226" y="432478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zh-CN" altLang="en-US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864" name="Image1" r:id="rId2" imgW="247680" imgH="247680"/>
        </mc:Choice>
        <mc:Fallback>
          <p:control name="Image1" r:id="rId2" imgW="247680" imgH="247680">
            <p:pic>
              <p:nvPicPr>
                <p:cNvPr id="0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56200" y="1016000"/>
                  <a:ext cx="241300" cy="241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02180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</TotalTime>
  <Words>2748</Words>
  <Application>Microsoft Office PowerPoint</Application>
  <PresentationFormat>自定义</PresentationFormat>
  <Paragraphs>318</Paragraphs>
  <Slides>14</Slides>
  <Notes>0</Notes>
  <HiddenSlides>14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Helvetica</vt:lpstr>
      <vt:lpstr>等线</vt:lpstr>
      <vt:lpstr>微软雅黑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Unit 3 Going Places</vt:lpstr>
      <vt:lpstr>Unit 3 Going Places</vt:lpstr>
      <vt:lpstr>PowerPoint 演示文稿</vt:lpstr>
      <vt:lpstr>PowerPoint 演示文稿</vt:lpstr>
      <vt:lpstr>Unit 3 Going Places</vt:lpstr>
      <vt:lpstr>PowerPoint 演示文稿</vt:lpstr>
      <vt:lpstr>Unit 3 Going Places</vt:lpstr>
      <vt:lpstr>Unit 3 Going Places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388</cp:revision>
  <dcterms:created xsi:type="dcterms:W3CDTF">2017-03-07T01:03:56Z</dcterms:created>
  <dcterms:modified xsi:type="dcterms:W3CDTF">2018-12-12T04:07:19Z</dcterms:modified>
</cp:coreProperties>
</file>