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42" r:id="rId1"/>
  </p:sldMasterIdLst>
  <p:notesMasterIdLst>
    <p:notesMasterId r:id="rId15"/>
  </p:notesMasterIdLst>
  <p:sldIdLst>
    <p:sldId id="317" r:id="rId2"/>
    <p:sldId id="326" r:id="rId3"/>
    <p:sldId id="366" r:id="rId4"/>
    <p:sldId id="319" r:id="rId5"/>
    <p:sldId id="320" r:id="rId6"/>
    <p:sldId id="329" r:id="rId7"/>
    <p:sldId id="330" r:id="rId8"/>
    <p:sldId id="325" r:id="rId9"/>
    <p:sldId id="367" r:id="rId10"/>
    <p:sldId id="368" r:id="rId11"/>
    <p:sldId id="360" r:id="rId12"/>
    <p:sldId id="369" r:id="rId13"/>
    <p:sldId id="370" r:id="rId14"/>
  </p:sldIdLst>
  <p:sldSz cx="12192000" cy="6858000"/>
  <p:notesSz cx="6858000" cy="9144000"/>
  <p:embeddedFontLst>
    <p:embeddedFont>
      <p:font typeface="Segoe UI Semibold" pitchFamily="34" charset="0"/>
      <p:bold r:id="rId16"/>
    </p:embeddedFont>
    <p:embeddedFont>
      <p:font typeface="Calibri Light" pitchFamily="34" charset="0"/>
      <p:regular r:id="rId17"/>
      <p:italic r:id="rId18"/>
    </p:embeddedFont>
    <p:embeddedFont>
      <p:font typeface="Segoe UI Semilight" charset="0"/>
      <p:regular r:id="rId19"/>
      <p:italic r:id="rId20"/>
    </p:embeddedFont>
    <p:embeddedFont>
      <p:font typeface="Calibri" pitchFamily="34" charset="0"/>
      <p:regular r:id="rId21"/>
      <p:bold r:id="rId22"/>
      <p:italic r:id="rId23"/>
      <p:boldItalic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2995036-2250-4E3E-AA30-30885941BCE9}">
          <p14:sldIdLst/>
        </p14:section>
        <p14:section name="Home" id="{58C20B62-9AEC-4803-B55A-2D426F68501D}">
          <p14:sldIdLst/>
        </p14:section>
        <p14:section name="Section A" id="{6610EB94-CB84-4AC5-91B3-09226A299085}">
          <p14:sldIdLst/>
        </p14:section>
        <p14:section name="Section B" id="{3AE37B09-8818-47E5-9A24-61D8E641A0C7}">
          <p14:sldIdLst/>
        </p14:section>
        <p14:section name="Section C" id="{BDC56865-0FEA-4EFE-AE13-43D44F841E00}">
          <p14:sldIdLst/>
        </p14:section>
        <p14:section name="Section D" id="{88FB50F8-CDB6-4DE0-A48A-6DD10CE1AE51}">
          <p14:sldIdLst/>
        </p14:section>
        <p14:section name="Section E" id="{0D52AA79-24B3-439C-9472-0091DBE3CD96}">
          <p14:sldIdLst/>
        </p14:section>
        <p14:section name="Section F1" id="{A54F5EA4-436F-4D0F-A35F-A2BB201C1E46}">
          <p14:sldIdLst/>
        </p14:section>
        <p14:section name="Section F2" id="{957E8E85-9B11-4CCA-A684-03FC319F97BB}">
          <p14:sldIdLst/>
        </p14:section>
        <p14:section name="End" id="{4A75C403-C347-4F18-B5CC-4805688BC494}">
          <p14:sldIdLst/>
        </p14:section>
        <p14:section name="Transcripts" id="{6300F408-EE73-454D-9DB3-D91FEBE21655}">
          <p14:sldIdLst>
            <p14:sldId id="317"/>
            <p14:sldId id="326"/>
            <p14:sldId id="366"/>
            <p14:sldId id="319"/>
            <p14:sldId id="320"/>
            <p14:sldId id="329"/>
            <p14:sldId id="330"/>
            <p14:sldId id="325"/>
            <p14:sldId id="367"/>
            <p14:sldId id="368"/>
            <p14:sldId id="360"/>
            <p14:sldId id="369"/>
            <p14:sldId id="370"/>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38E"/>
    <a:srgbClr val="CC0099"/>
    <a:srgbClr val="FF33CC"/>
    <a:srgbClr val="E60E11"/>
    <a:srgbClr val="D81E06"/>
    <a:srgbClr val="EAEFF7"/>
    <a:srgbClr val="D2DEEF"/>
    <a:srgbClr val="EBF1E9"/>
    <a:srgbClr val="08458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39" autoAdjust="0"/>
    <p:restoredTop sz="93796" autoAdjust="0"/>
  </p:normalViewPr>
  <p:slideViewPr>
    <p:cSldViewPr snapToGrid="0" snapToObjects="1">
      <p:cViewPr>
        <p:scale>
          <a:sx n="61" d="100"/>
          <a:sy n="61" d="100"/>
        </p:scale>
        <p:origin x="-2592" y="-10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9E6B7-5DA2-4F85-8A5B-3465906BCC56}"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AF064D-C218-4DFA-8ED8-6D185DC04733}" type="slidenum">
              <a:rPr lang="zh-CN" altLang="en-US" smtClean="0"/>
              <a:pPr/>
              <a:t>‹#›</a:t>
            </a:fld>
            <a:endParaRPr lang="zh-CN" altLang="en-US"/>
          </a:p>
        </p:txBody>
      </p:sp>
    </p:spTree>
    <p:extLst>
      <p:ext uri="{BB962C8B-B14F-4D97-AF65-F5344CB8AC3E}">
        <p14:creationId xmlns:p14="http://schemas.microsoft.com/office/powerpoint/2010/main" val="878555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4725763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40739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84158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4029031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329202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5038852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2194079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241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22602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65549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636C1FE-DFC6-D948-95A1-88CFD50FD692}" type="datetimeFigureOut">
              <a:rPr kumimoji="1" lang="zh-CN" altLang="en-US" smtClean="0"/>
              <a:pPr/>
              <a:t>2018/12/12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56171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6C1FE-DFC6-D948-95A1-88CFD50FD692}" type="datetimeFigureOut">
              <a:rPr kumimoji="1" lang="zh-CN" altLang="en-US" smtClean="0"/>
              <a:pPr/>
              <a:t>2018/12/12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9DE0F-55BB-314C-8AC4-899F531AC797}" type="slidenum">
              <a:rPr kumimoji="1" lang="zh-CN" altLang="en-US" smtClean="0"/>
              <a:pPr/>
              <a:t>‹#›</a:t>
            </a:fld>
            <a:endParaRPr kumimoji="1" lang="zh-CN" altLang="en-US"/>
          </a:p>
        </p:txBody>
      </p:sp>
    </p:spTree>
    <p:extLst>
      <p:ext uri="{BB962C8B-B14F-4D97-AF65-F5344CB8AC3E}">
        <p14:creationId xmlns:p14="http://schemas.microsoft.com/office/powerpoint/2010/main" val="13649534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1492353" y="1257597"/>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1 </a:t>
            </a:r>
            <a:r>
              <a:rPr lang="de-DE" sz="2400" dirty="0" err="1" smtClean="0">
                <a:latin typeface="Segoe UI Semilight" panose="020B0402040204020203" pitchFamily="34" charset="0"/>
                <a:ea typeface="Times New Roman" charset="0"/>
                <a:cs typeface="Segoe UI Semilight" panose="020B0402040204020203" pitchFamily="34" charset="0"/>
              </a:rPr>
              <a:t>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89" y="1215319"/>
            <a:ext cx="504087" cy="504087"/>
          </a:xfrm>
          <a:prstGeom prst="rect">
            <a:avLst/>
          </a:prstGeom>
        </p:spPr>
      </p:pic>
      <p:pic>
        <p:nvPicPr>
          <p:cNvPr id="7" name="图片 6">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sp>
        <p:nvSpPr>
          <p:cNvPr id="11" name="矩形 10"/>
          <p:cNvSpPr/>
          <p:nvPr/>
        </p:nvSpPr>
        <p:spPr>
          <a:xfrm>
            <a:off x="1285875" y="1917290"/>
            <a:ext cx="7912554" cy="2585323"/>
          </a:xfrm>
          <a:prstGeom prst="rect">
            <a:avLst/>
          </a:prstGeom>
        </p:spPr>
        <p:txBody>
          <a:bodyPr wrap="square">
            <a:spAutoFit/>
          </a:bodyPr>
          <a:lstStyle/>
          <a:p>
            <a:r>
              <a:rPr lang="en-US" altLang="zh-CN" dirty="0" smtClean="0"/>
              <a:t>Lee: Let’s make a Spanish omelet.</a:t>
            </a:r>
          </a:p>
          <a:p>
            <a:r>
              <a:rPr lang="en-US" altLang="zh-CN" dirty="0" smtClean="0"/>
              <a:t>Diana: Great. What do we need?</a:t>
            </a:r>
          </a:p>
          <a:p>
            <a:r>
              <a:rPr lang="en-US" altLang="zh-CN" dirty="0" smtClean="0"/>
              <a:t>Lee: OK. It says here you need some olive oil. Do we have any olive oil?</a:t>
            </a:r>
          </a:p>
          <a:p>
            <a:r>
              <a:rPr lang="en-US" altLang="zh-CN" dirty="0" smtClean="0"/>
              <a:t>Diana: No, we don’t, but it doesn’t matter; we have some corn oil. That will do.</a:t>
            </a:r>
          </a:p>
          <a:p>
            <a:r>
              <a:rPr lang="en-US" altLang="zh-CN" dirty="0" smtClean="0"/>
              <a:t>Lee: Next, we need some potatoes, a large onion, and a red pepper.</a:t>
            </a:r>
          </a:p>
          <a:p>
            <a:r>
              <a:rPr lang="en-US" altLang="zh-CN" dirty="0" smtClean="0"/>
              <a:t>Diana: We don’t have a red pepper.</a:t>
            </a:r>
          </a:p>
          <a:p>
            <a:r>
              <a:rPr lang="en-US" altLang="zh-CN" dirty="0" smtClean="0"/>
              <a:t>Lee: Never mind. We can use a green pepper.</a:t>
            </a:r>
          </a:p>
          <a:p>
            <a:r>
              <a:rPr lang="en-US" altLang="zh-CN" dirty="0" smtClean="0"/>
              <a:t>Diana: OK. And then we need some eggs. Four eggs.</a:t>
            </a:r>
          </a:p>
          <a:p>
            <a:r>
              <a:rPr lang="en-US" altLang="zh-CN" dirty="0" smtClean="0"/>
              <a:t>Lee: OK! Let’s begin!</a:t>
            </a:r>
            <a:endParaRPr lang="zh-CN" altLang="en-US" dirty="0"/>
          </a:p>
        </p:txBody>
      </p:sp>
    </p:spTree>
    <p:extLst>
      <p:ext uri="{BB962C8B-B14F-4D97-AF65-F5344CB8AC3E}">
        <p14:creationId xmlns:p14="http://schemas.microsoft.com/office/powerpoint/2010/main" val="3643215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sp>
        <p:nvSpPr>
          <p:cNvPr id="11" name="文本框 10"/>
          <p:cNvSpPr txBox="1"/>
          <p:nvPr/>
        </p:nvSpPr>
        <p:spPr>
          <a:xfrm>
            <a:off x="11146891" y="5774530"/>
            <a:ext cx="1657350" cy="461665"/>
          </a:xfrm>
          <a:prstGeom prst="rect">
            <a:avLst/>
          </a:prstGeom>
          <a:noFill/>
        </p:spPr>
        <p:txBody>
          <a:bodyPr wrap="square" rtlCol="0">
            <a:spAutoFit/>
          </a:bodyPr>
          <a:lstStyle/>
          <a:p>
            <a:r>
              <a:rPr lang="de-DE" sz="2400" dirty="0" smtClean="0">
                <a:latin typeface="Segoe UI Semilight" panose="020B0402040204020203" pitchFamily="34" charset="0"/>
                <a:ea typeface="Times New Roman" charset="0"/>
                <a:cs typeface="Segoe UI Semilight" panose="020B0402040204020203" pitchFamily="34" charset="0"/>
              </a:rPr>
              <a:t>Back</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8" name="图片 7">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171" y="5612307"/>
            <a:ext cx="623888" cy="623888"/>
          </a:xfrm>
          <a:prstGeom prst="rect">
            <a:avLst/>
          </a:prstGeom>
        </p:spPr>
      </p:pic>
    </p:spTree>
    <p:controls>
      <mc:AlternateContent xmlns:mc="http://schemas.openxmlformats.org/markup-compatibility/2006">
        <mc:Choice xmlns:v="urn:schemas-microsoft-com:vml" Requires="v">
          <p:control spid="4098" name="TextBox1" r:id="rId2" imgW="4952880" imgH="3905280"/>
        </mc:Choice>
        <mc:Fallback>
          <p:control name="TextBox1" r:id="rId2" imgW="4952880" imgH="3905280">
            <p:pic>
              <p:nvPicPr>
                <p:cNvPr id="0" name="TextBox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706813" y="-10723563"/>
                  <a:ext cx="4954587" cy="175815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479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sp>
        <p:nvSpPr>
          <p:cNvPr id="6" name="文本框 5"/>
          <p:cNvSpPr txBox="1"/>
          <p:nvPr/>
        </p:nvSpPr>
        <p:spPr>
          <a:xfrm>
            <a:off x="1285876" y="1257597"/>
            <a:ext cx="3014662" cy="461665"/>
          </a:xfrm>
          <a:prstGeom prst="rect">
            <a:avLst/>
          </a:prstGeom>
          <a:noFill/>
        </p:spPr>
        <p:txBody>
          <a:bodyPr wrap="square" rtlCol="0">
            <a:spAutoFit/>
          </a:bodyPr>
          <a:lstStyle/>
          <a:p>
            <a:r>
              <a:rPr lang="de-DE" sz="2400" dirty="0" smtClean="0">
                <a:latin typeface="Segoe UI Semilight" panose="020B0402040204020203" pitchFamily="34" charset="0"/>
                <a:ea typeface="Times New Roman" charset="0"/>
                <a:cs typeface="Segoe UI Semilight" panose="020B0402040204020203" pitchFamily="34" charset="0"/>
              </a:rPr>
              <a:t>TED TALKS</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89" y="1257740"/>
            <a:ext cx="504087" cy="504087"/>
          </a:xfrm>
          <a:prstGeom prst="rect">
            <a:avLst/>
          </a:prstGeom>
        </p:spPr>
      </p:pic>
      <p:pic>
        <p:nvPicPr>
          <p:cNvPr id="10" name="图片 9">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Tree>
    <p:controls>
      <mc:AlternateContent xmlns:mc="http://schemas.openxmlformats.org/markup-compatibility/2006">
        <mc:Choice xmlns:v="urn:schemas-microsoft-com:vml" Requires="v">
          <p:control spid="2050" name="TextBox1" r:id="rId2" imgW="5114880" imgH="3952800"/>
        </mc:Choice>
        <mc:Fallback>
          <p:control name="TextBox1" r:id="rId2" imgW="5114880" imgH="3952800">
            <p:pic>
              <p:nvPicPr>
                <p:cNvPr id="0" name="TextBox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2905125" y="1916113"/>
                  <a:ext cx="5118100" cy="395287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5445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Tree>
    <p:controls>
      <mc:AlternateContent xmlns:mc="http://schemas.openxmlformats.org/markup-compatibility/2006">
        <mc:Choice xmlns:v="urn:schemas-microsoft-com:vml" Requires="v">
          <p:control spid="5122" name="TextBox1" r:id="rId2" imgW="5114880" imgH="3952800"/>
        </mc:Choice>
        <mc:Fallback>
          <p:control name="TextBox1" r:id="rId2" imgW="5114880" imgH="3952800">
            <p:pic>
              <p:nvPicPr>
                <p:cNvPr id="0" name="TextBox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719388" y="-2860675"/>
                  <a:ext cx="5118100" cy="93392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04301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pic>
        <p:nvPicPr>
          <p:cNvPr id="10" name="图片 9">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Tree>
    <p:controls>
      <mc:AlternateContent xmlns:mc="http://schemas.openxmlformats.org/markup-compatibility/2006">
        <mc:Choice xmlns:v="urn:schemas-microsoft-com:vml" Requires="v">
          <p:control spid="6146" name="TextBox1" r:id="rId2" imgW="5114880" imgH="3952800"/>
        </mc:Choice>
        <mc:Fallback>
          <p:control name="TextBox1" r:id="rId2" imgW="5114880" imgH="3952800">
            <p:pic>
              <p:nvPicPr>
                <p:cNvPr id="0" name="TextBox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2905125" y="-7196138"/>
                  <a:ext cx="5118100" cy="13814426"/>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04301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285876" y="1257597"/>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2 </a:t>
            </a:r>
            <a:r>
              <a:rPr lang="de-DE" sz="2400" dirty="0" err="1" smtClean="0">
                <a:latin typeface="Segoe UI Semilight" panose="020B0402040204020203" pitchFamily="34" charset="0"/>
                <a:ea typeface="Times New Roman" charset="0"/>
                <a:cs typeface="Segoe UI Semilight" panose="020B0402040204020203" pitchFamily="34" charset="0"/>
              </a:rPr>
              <a:t>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89" y="1257597"/>
            <a:ext cx="504087" cy="504087"/>
          </a:xfrm>
          <a:prstGeom prst="rect">
            <a:avLst/>
          </a:prstGeom>
        </p:spPr>
      </p:pic>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pic>
        <p:nvPicPr>
          <p:cNvPr id="10" name="图片 9">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8" name="矩形 7"/>
          <p:cNvSpPr/>
          <p:nvPr/>
        </p:nvSpPr>
        <p:spPr>
          <a:xfrm>
            <a:off x="1285876" y="1719262"/>
            <a:ext cx="5191432" cy="4247317"/>
          </a:xfrm>
          <a:prstGeom prst="rect">
            <a:avLst/>
          </a:prstGeom>
        </p:spPr>
        <p:txBody>
          <a:bodyPr wrap="square">
            <a:spAutoFit/>
          </a:bodyPr>
          <a:lstStyle/>
          <a:p>
            <a:r>
              <a:rPr lang="en-US" altLang="zh-CN" dirty="0" smtClean="0"/>
              <a:t>Waiter: Good evening, sir. My name is Walter</a:t>
            </a:r>
          </a:p>
          <a:p>
            <a:r>
              <a:rPr lang="en-US" altLang="zh-CN" dirty="0" smtClean="0"/>
              <a:t>and I am your waiter this evening.</a:t>
            </a:r>
          </a:p>
          <a:p>
            <a:r>
              <a:rPr lang="en-US" altLang="zh-CN" dirty="0" smtClean="0"/>
              <a:t>Man: Good evening, Walter.</a:t>
            </a:r>
          </a:p>
          <a:p>
            <a:r>
              <a:rPr lang="en-US" altLang="zh-CN" dirty="0" smtClean="0"/>
              <a:t>Waiter: Are you ready to order, sir?</a:t>
            </a:r>
          </a:p>
          <a:p>
            <a:r>
              <a:rPr lang="en-US" altLang="zh-CN" dirty="0" smtClean="0"/>
              <a:t>Man: Can we order drinks first?</a:t>
            </a:r>
          </a:p>
          <a:p>
            <a:r>
              <a:rPr lang="en-US" altLang="zh-CN" dirty="0" smtClean="0"/>
              <a:t>Waiter: Yes, of course.</a:t>
            </a:r>
          </a:p>
          <a:p>
            <a:r>
              <a:rPr lang="en-US" altLang="zh-CN" dirty="0" smtClean="0"/>
              <a:t>Man: I would like an iced tea, please.</a:t>
            </a:r>
          </a:p>
          <a:p>
            <a:r>
              <a:rPr lang="en-US" altLang="zh-CN" dirty="0" smtClean="0"/>
              <a:t>Woman: Do you have any mineral water?</a:t>
            </a:r>
          </a:p>
          <a:p>
            <a:r>
              <a:rPr lang="en-US" altLang="zh-CN" dirty="0" smtClean="0"/>
              <a:t>Waiter: Yes, we do.</a:t>
            </a:r>
          </a:p>
          <a:p>
            <a:r>
              <a:rPr lang="en-US" altLang="zh-CN" dirty="0" smtClean="0"/>
              <a:t>Woman: OK, I’ll have a bottle of mineral water.</a:t>
            </a:r>
          </a:p>
          <a:p>
            <a:r>
              <a:rPr lang="en-US" altLang="zh-CN" dirty="0" smtClean="0"/>
              <a:t>Waiter: And would you like an appetizer, madam?</a:t>
            </a:r>
          </a:p>
          <a:p>
            <a:r>
              <a:rPr lang="en-US" altLang="zh-CN" dirty="0" smtClean="0"/>
              <a:t>Woman: No thank you, I’ll just have a main dish.</a:t>
            </a:r>
          </a:p>
          <a:p>
            <a:r>
              <a:rPr lang="en-US" altLang="zh-CN" dirty="0" smtClean="0"/>
              <a:t>What would you recommend?</a:t>
            </a:r>
          </a:p>
          <a:p>
            <a:r>
              <a:rPr lang="en-US" altLang="zh-CN" dirty="0" smtClean="0"/>
              <a:t>Waiter: The butter-baked chicken is excellent.</a:t>
            </a:r>
          </a:p>
          <a:p>
            <a:r>
              <a:rPr lang="en-US" altLang="zh-CN" dirty="0" smtClean="0"/>
              <a:t>Woman: OK, I’ll take the chicken.</a:t>
            </a:r>
          </a:p>
        </p:txBody>
      </p:sp>
      <p:sp>
        <p:nvSpPr>
          <p:cNvPr id="13" name="矩形 12"/>
          <p:cNvSpPr/>
          <p:nvPr/>
        </p:nvSpPr>
        <p:spPr>
          <a:xfrm>
            <a:off x="6277897" y="2344993"/>
            <a:ext cx="6096000" cy="3139321"/>
          </a:xfrm>
          <a:prstGeom prst="rect">
            <a:avLst/>
          </a:prstGeom>
        </p:spPr>
        <p:txBody>
          <a:bodyPr wrap="square">
            <a:spAutoFit/>
          </a:bodyPr>
          <a:lstStyle/>
          <a:p>
            <a:r>
              <a:rPr lang="en-US" altLang="zh-CN" dirty="0" smtClean="0"/>
              <a:t>Waiter: Butter-baked chicken. And for you, sir?</a:t>
            </a:r>
          </a:p>
          <a:p>
            <a:r>
              <a:rPr lang="en-US" altLang="zh-CN" dirty="0" smtClean="0"/>
              <a:t>Man: Hmm let me see. Does the filet mignon</a:t>
            </a:r>
          </a:p>
          <a:p>
            <a:r>
              <a:rPr lang="en-US" altLang="zh-CN" dirty="0" smtClean="0"/>
              <a:t>come with salad?</a:t>
            </a:r>
          </a:p>
          <a:p>
            <a:r>
              <a:rPr lang="en-US" altLang="zh-CN" dirty="0" smtClean="0"/>
              <a:t>Waiter: Yes, it does, sir.</a:t>
            </a:r>
          </a:p>
          <a:p>
            <a:r>
              <a:rPr lang="en-US" altLang="zh-CN" dirty="0" smtClean="0"/>
              <a:t>Man: OK, I’ll have the fillet mignon and the</a:t>
            </a:r>
          </a:p>
          <a:p>
            <a:r>
              <a:rPr lang="en-US" altLang="zh-CN" dirty="0" smtClean="0"/>
              <a:t>French dressing on my salad.</a:t>
            </a:r>
          </a:p>
          <a:p>
            <a:r>
              <a:rPr lang="en-US" altLang="zh-CN" dirty="0" smtClean="0"/>
              <a:t>Waiter: Filet mignon. And how do you like your</a:t>
            </a:r>
          </a:p>
          <a:p>
            <a:r>
              <a:rPr lang="en-US" altLang="zh-CN" dirty="0" smtClean="0"/>
              <a:t>steak, sir? </a:t>
            </a:r>
          </a:p>
          <a:p>
            <a:r>
              <a:rPr lang="en-US" altLang="zh-CN" dirty="0" smtClean="0"/>
              <a:t>Man: Medium, please.</a:t>
            </a:r>
          </a:p>
          <a:p>
            <a:r>
              <a:rPr lang="en-US" altLang="zh-CN" dirty="0" smtClean="0"/>
              <a:t>Waiter: Anything else?</a:t>
            </a:r>
          </a:p>
          <a:p>
            <a:r>
              <a:rPr lang="en-US" altLang="zh-CN" dirty="0" smtClean="0"/>
              <a:t>Man: No, I don’t think so. Thank you.</a:t>
            </a:r>
            <a:endParaRPr lang="zh-CN" altLang="en-US" dirty="0"/>
          </a:p>
        </p:txBody>
      </p:sp>
    </p:spTree>
    <p:extLst>
      <p:ext uri="{BB962C8B-B14F-4D97-AF65-F5344CB8AC3E}">
        <p14:creationId xmlns:p14="http://schemas.microsoft.com/office/powerpoint/2010/main" val="228699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557337" y="1300163"/>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3 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45" y="1257741"/>
            <a:ext cx="504087" cy="504087"/>
          </a:xfrm>
          <a:prstGeom prst="rect">
            <a:avLst/>
          </a:prstGeom>
        </p:spPr>
      </p:pic>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pic>
        <p:nvPicPr>
          <p:cNvPr id="10" name="图片 9">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8" name="矩形 7"/>
          <p:cNvSpPr/>
          <p:nvPr/>
        </p:nvSpPr>
        <p:spPr>
          <a:xfrm>
            <a:off x="1956620" y="2459504"/>
            <a:ext cx="6966154" cy="830997"/>
          </a:xfrm>
          <a:prstGeom prst="rect">
            <a:avLst/>
          </a:prstGeom>
        </p:spPr>
        <p:txBody>
          <a:bodyPr wrap="square">
            <a:spAutoFit/>
          </a:bodyPr>
          <a:lstStyle/>
          <a:p>
            <a:r>
              <a:rPr lang="en-US" altLang="zh-CN" sz="2400" dirty="0" smtClean="0"/>
              <a:t>Do you have any oranges?</a:t>
            </a:r>
          </a:p>
          <a:p>
            <a:r>
              <a:rPr lang="en-US" altLang="zh-CN" sz="2400" dirty="0" smtClean="0"/>
              <a:t>Would you like some milk?</a:t>
            </a:r>
            <a:endParaRPr lang="zh-CN" altLang="en-US" sz="2400" dirty="0"/>
          </a:p>
        </p:txBody>
      </p:sp>
    </p:spTree>
    <p:extLst>
      <p:ext uri="{BB962C8B-B14F-4D97-AF65-F5344CB8AC3E}">
        <p14:creationId xmlns:p14="http://schemas.microsoft.com/office/powerpoint/2010/main" val="88912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557337" y="1300163"/>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4 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45" y="1257741"/>
            <a:ext cx="504087" cy="504087"/>
          </a:xfrm>
          <a:prstGeom prst="rect">
            <a:avLst/>
          </a:prstGeom>
        </p:spPr>
      </p:pic>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pic>
        <p:nvPicPr>
          <p:cNvPr id="10" name="图片 9">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8" name="矩形 7"/>
          <p:cNvSpPr/>
          <p:nvPr/>
        </p:nvSpPr>
        <p:spPr>
          <a:xfrm>
            <a:off x="1557337" y="2300747"/>
            <a:ext cx="6848168" cy="1477328"/>
          </a:xfrm>
          <a:prstGeom prst="rect">
            <a:avLst/>
          </a:prstGeom>
        </p:spPr>
        <p:txBody>
          <a:bodyPr wrap="square">
            <a:spAutoFit/>
          </a:bodyPr>
          <a:lstStyle/>
          <a:p>
            <a:r>
              <a:rPr lang="en-US" altLang="zh-CN" dirty="0" smtClean="0"/>
              <a:t>1. /</a:t>
            </a:r>
            <a:r>
              <a:rPr lang="en-US" altLang="zh-CN" dirty="0" err="1" smtClean="0"/>
              <a:t>djə</a:t>
            </a:r>
            <a:r>
              <a:rPr lang="en-US" altLang="zh-CN" dirty="0" smtClean="0"/>
              <a:t> </a:t>
            </a:r>
            <a:r>
              <a:rPr lang="en-US" altLang="zh-CN" dirty="0" err="1" smtClean="0"/>
              <a:t>æv</a:t>
            </a:r>
            <a:r>
              <a:rPr lang="en-US" altLang="zh-CN" dirty="0" smtClean="0"/>
              <a:t>/ a pen?</a:t>
            </a:r>
          </a:p>
          <a:p>
            <a:r>
              <a:rPr lang="en-US" altLang="zh-CN" dirty="0" smtClean="0"/>
              <a:t>2. Would you like some more bread?</a:t>
            </a:r>
          </a:p>
          <a:p>
            <a:r>
              <a:rPr lang="en-US" altLang="zh-CN" dirty="0" smtClean="0"/>
              <a:t>3. Do you have any paper?</a:t>
            </a:r>
          </a:p>
          <a:p>
            <a:r>
              <a:rPr lang="en-US" altLang="zh-CN" dirty="0" smtClean="0"/>
              <a:t>4. /</a:t>
            </a:r>
            <a:r>
              <a:rPr lang="en-US" altLang="zh-CN" dirty="0" err="1" smtClean="0"/>
              <a:t>wʊd</a:t>
            </a:r>
            <a:r>
              <a:rPr lang="en-US" altLang="zh-CN" dirty="0" smtClean="0"/>
              <a:t> </a:t>
            </a:r>
            <a:r>
              <a:rPr lang="en-US" altLang="zh-CN" dirty="0" err="1" smtClean="0"/>
              <a:t>dʒə</a:t>
            </a:r>
            <a:r>
              <a:rPr lang="en-US" altLang="zh-CN" dirty="0" smtClean="0"/>
              <a:t>/ like some coffee?</a:t>
            </a:r>
          </a:p>
          <a:p>
            <a:r>
              <a:rPr lang="en-US" altLang="zh-CN" dirty="0" smtClean="0"/>
              <a:t>5. /</a:t>
            </a:r>
            <a:r>
              <a:rPr lang="en-US" altLang="zh-CN" dirty="0" err="1" smtClean="0"/>
              <a:t>djə</a:t>
            </a:r>
            <a:r>
              <a:rPr lang="en-US" altLang="zh-CN" dirty="0" smtClean="0"/>
              <a:t> </a:t>
            </a:r>
            <a:r>
              <a:rPr lang="en-US" altLang="zh-CN" dirty="0" err="1" smtClean="0"/>
              <a:t>æv</a:t>
            </a:r>
            <a:r>
              <a:rPr lang="en-US" altLang="zh-CN" dirty="0" smtClean="0"/>
              <a:t>/ any change?</a:t>
            </a:r>
            <a:endParaRPr lang="zh-CN" altLang="en-US" dirty="0"/>
          </a:p>
        </p:txBody>
      </p:sp>
    </p:spTree>
    <p:extLst>
      <p:ext uri="{BB962C8B-B14F-4D97-AF65-F5344CB8AC3E}">
        <p14:creationId xmlns:p14="http://schemas.microsoft.com/office/powerpoint/2010/main" val="88912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285876" y="1257741"/>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5 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89" y="1257741"/>
            <a:ext cx="504087" cy="504087"/>
          </a:xfrm>
          <a:prstGeom prst="rect">
            <a:avLst/>
          </a:prstGeom>
        </p:spPr>
      </p:pic>
      <p:sp>
        <p:nvSpPr>
          <p:cNvPr id="11"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pic>
        <p:nvPicPr>
          <p:cNvPr id="12" name="图片 1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8" name="矩形 7"/>
          <p:cNvSpPr/>
          <p:nvPr/>
        </p:nvSpPr>
        <p:spPr>
          <a:xfrm>
            <a:off x="1067480" y="2100943"/>
            <a:ext cx="8925606" cy="2585323"/>
          </a:xfrm>
          <a:prstGeom prst="rect">
            <a:avLst/>
          </a:prstGeom>
        </p:spPr>
        <p:txBody>
          <a:bodyPr wrap="square">
            <a:spAutoFit/>
          </a:bodyPr>
          <a:lstStyle/>
          <a:p>
            <a:r>
              <a:rPr lang="en-US" altLang="zh-CN" dirty="0" smtClean="0"/>
              <a:t>Kim: You’re looking good.</a:t>
            </a:r>
          </a:p>
          <a:p>
            <a:r>
              <a:rPr lang="en-US" altLang="zh-CN" dirty="0" smtClean="0"/>
              <a:t>Pat: Thanks, Kim. I’m on a special diet. It’s a high-fiber diet.</a:t>
            </a:r>
          </a:p>
          <a:p>
            <a:r>
              <a:rPr lang="en-US" altLang="zh-CN" dirty="0" smtClean="0"/>
              <a:t>Kim: High fiber? You mean lots of bread and fruit?</a:t>
            </a:r>
          </a:p>
          <a:p>
            <a:r>
              <a:rPr lang="en-US" altLang="zh-CN" dirty="0" smtClean="0"/>
              <a:t>Pat: That’s right.</a:t>
            </a:r>
          </a:p>
          <a:p>
            <a:r>
              <a:rPr lang="en-US" altLang="zh-CN" dirty="0" smtClean="0"/>
              <a:t>Kim: How much bread can you eat for breakfast?</a:t>
            </a:r>
          </a:p>
          <a:p>
            <a:r>
              <a:rPr lang="en-US" altLang="zh-CN" dirty="0" smtClean="0"/>
              <a:t>Pat: I can eat two slices of whole-grain bread for breakfast or one bowl of high-fiber cereal.</a:t>
            </a:r>
          </a:p>
          <a:p>
            <a:r>
              <a:rPr lang="en-US" altLang="zh-CN" dirty="0" smtClean="0"/>
              <a:t>Kim: And what about snacks?</a:t>
            </a:r>
          </a:p>
          <a:p>
            <a:r>
              <a:rPr lang="en-US" altLang="zh-CN" dirty="0" smtClean="0"/>
              <a:t>Pat: No problem. I can eat lots of popcorn and dried fruit.</a:t>
            </a:r>
          </a:p>
          <a:p>
            <a:r>
              <a:rPr lang="en-US" altLang="zh-CN" dirty="0" smtClean="0"/>
              <a:t>Kim: </a:t>
            </a:r>
            <a:r>
              <a:rPr lang="en-US" altLang="zh-CN" dirty="0" err="1" smtClean="0"/>
              <a:t>Mmm</a:t>
            </a:r>
            <a:r>
              <a:rPr lang="en-US" altLang="zh-CN" dirty="0" smtClean="0"/>
              <a:t>, sounds like a delicious diet. Maybe I’ll join you.</a:t>
            </a:r>
            <a:endParaRPr lang="zh-CN" altLang="en-US" dirty="0"/>
          </a:p>
        </p:txBody>
      </p:sp>
    </p:spTree>
    <p:extLst>
      <p:ext uri="{BB962C8B-B14F-4D97-AF65-F5344CB8AC3E}">
        <p14:creationId xmlns:p14="http://schemas.microsoft.com/office/powerpoint/2010/main" val="1412404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285876" y="1467362"/>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6 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89" y="1467362"/>
            <a:ext cx="504087" cy="504087"/>
          </a:xfrm>
          <a:prstGeom prst="rect">
            <a:avLst/>
          </a:prstGeom>
        </p:spPr>
      </p:pic>
      <p:pic>
        <p:nvPicPr>
          <p:cNvPr id="10" name="图片 9">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1" name="文本框 10"/>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12" name="矩形 11"/>
          <p:cNvSpPr/>
          <p:nvPr/>
        </p:nvSpPr>
        <p:spPr>
          <a:xfrm>
            <a:off x="1285875" y="1971449"/>
            <a:ext cx="8123595" cy="4524315"/>
          </a:xfrm>
          <a:prstGeom prst="rect">
            <a:avLst/>
          </a:prstGeom>
        </p:spPr>
        <p:txBody>
          <a:bodyPr wrap="square">
            <a:spAutoFit/>
          </a:bodyPr>
          <a:lstStyle/>
          <a:p>
            <a:r>
              <a:rPr lang="en-US" altLang="zh-CN" b="1" i="1" dirty="0" smtClean="0"/>
              <a:t>Bugs as Food</a:t>
            </a:r>
          </a:p>
          <a:p>
            <a:r>
              <a:rPr lang="en-US" altLang="zh-CN" dirty="0" smtClean="0"/>
              <a:t>I am sitting in an expensive New York restaurant, and I read the menu. I can’t believe my eyes! Chocolate- covered crickets. Wow! I can also order Ant Egg Soup or Silkworm Fried Rice. And it’s expensive—$25 for 5 crickets!</a:t>
            </a:r>
          </a:p>
          <a:p>
            <a:r>
              <a:rPr lang="en-US" altLang="zh-CN" dirty="0" smtClean="0"/>
              <a:t>I don’t like the idea of eating insects. However, in many countries insects are not luxury food. They are part of an everyday diet. In Thailand, open-air markets sell silkworms and grasshoppers. Movie theaters in South America sell roasted ants as</a:t>
            </a:r>
          </a:p>
          <a:p>
            <a:r>
              <a:rPr lang="en-US" altLang="zh-CN" dirty="0" smtClean="0"/>
              <a:t>snacks instead of popcorn.</a:t>
            </a:r>
          </a:p>
          <a:p>
            <a:r>
              <a:rPr lang="en-US" altLang="zh-CN" dirty="0" smtClean="0"/>
              <a:t>I am probably eating insects without knowing it, anyway. “It’s estimated that the average human eats half a kilogram (1.1 pounds) of insects each year, unintentionally,” says Lisa </a:t>
            </a:r>
            <a:r>
              <a:rPr lang="en-US" altLang="zh-CN" dirty="0" err="1" smtClean="0"/>
              <a:t>Monachelli</a:t>
            </a:r>
            <a:r>
              <a:rPr lang="en-US" altLang="zh-CN" dirty="0" smtClean="0"/>
              <a:t>, director of youth and family programs at New Canaan Nature</a:t>
            </a:r>
          </a:p>
          <a:p>
            <a:r>
              <a:rPr lang="en-US" altLang="zh-CN" dirty="0" smtClean="0"/>
              <a:t>Center in Connecticut. “For example, in the United States, chocolate can have up to 60 bits of bugs (like legs and heads) per 100 grams. Tomato sauce can contain 30 fly eggs per 100 grams, and peanut butter can have 30 insect bits per 100 grams.”</a:t>
            </a:r>
          </a:p>
          <a:p>
            <a:r>
              <a:rPr lang="en-US" altLang="zh-CN" dirty="0" smtClean="0"/>
              <a:t>Well, if I am eating insects anyway... I decide to order the chocolate-covered crickets, and hey, they taste good.</a:t>
            </a:r>
            <a:endParaRPr lang="zh-CN" altLang="en-US" dirty="0"/>
          </a:p>
        </p:txBody>
      </p:sp>
    </p:spTree>
    <p:extLst>
      <p:ext uri="{BB962C8B-B14F-4D97-AF65-F5344CB8AC3E}">
        <p14:creationId xmlns:p14="http://schemas.microsoft.com/office/powerpoint/2010/main" val="1158346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492354" y="1300163"/>
            <a:ext cx="3014662"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Listening </a:t>
            </a:r>
            <a:r>
              <a:rPr lang="de-DE" sz="2400" dirty="0" smtClean="0">
                <a:latin typeface="Segoe UI Semilight" panose="020B0402040204020203" pitchFamily="34" charset="0"/>
                <a:ea typeface="Times New Roman" charset="0"/>
                <a:cs typeface="Segoe UI Semilight" panose="020B0402040204020203" pitchFamily="34" charset="0"/>
              </a:rPr>
              <a:t>7 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832" y="1300163"/>
            <a:ext cx="504087" cy="504087"/>
          </a:xfrm>
          <a:prstGeom prst="rect">
            <a:avLst/>
          </a:prstGeom>
        </p:spPr>
      </p:pic>
      <p:pic>
        <p:nvPicPr>
          <p:cNvPr id="9" name="图片 8">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9"/>
          <p:cNvSpPr txBox="1"/>
          <p:nvPr/>
        </p:nvSpPr>
        <p:spPr>
          <a:xfrm>
            <a:off x="11224623" y="5753590"/>
            <a:ext cx="1657350" cy="461665"/>
          </a:xfrm>
          <a:prstGeom prst="rect">
            <a:avLst/>
          </a:prstGeom>
          <a:noFill/>
        </p:spPr>
        <p:txBody>
          <a:bodyPr wrap="square" rtlCol="0">
            <a:spAutoFit/>
          </a:bodyPr>
          <a:lstStyle/>
          <a:p>
            <a:r>
              <a:rPr lang="de-DE" sz="2400" dirty="0">
                <a:latin typeface="Segoe UI Semilight" panose="020B0402040204020203" pitchFamily="34" charset="0"/>
                <a:ea typeface="Times New Roman" charset="0"/>
                <a:cs typeface="Segoe UI Semilight" panose="020B0402040204020203" pitchFamily="34" charset="0"/>
              </a:rPr>
              <a:t>Back</a:t>
            </a:r>
          </a:p>
        </p:txBody>
      </p:sp>
      <p:sp>
        <p:nvSpPr>
          <p:cNvPr id="11" name="矩形 10"/>
          <p:cNvSpPr/>
          <p:nvPr/>
        </p:nvSpPr>
        <p:spPr>
          <a:xfrm>
            <a:off x="1033832" y="1761828"/>
            <a:ext cx="6096000" cy="4524315"/>
          </a:xfrm>
          <a:prstGeom prst="rect">
            <a:avLst/>
          </a:prstGeom>
        </p:spPr>
        <p:txBody>
          <a:bodyPr>
            <a:spAutoFit/>
          </a:bodyPr>
          <a:lstStyle/>
          <a:p>
            <a:r>
              <a:rPr lang="en-US" altLang="zh-CN" dirty="0" smtClean="0"/>
              <a:t>International Recipes —Colcannon from Ireland</a:t>
            </a:r>
          </a:p>
          <a:p>
            <a:endParaRPr lang="en-US" altLang="zh-CN" dirty="0" smtClean="0"/>
          </a:p>
          <a:p>
            <a:r>
              <a:rPr lang="en-US" altLang="zh-CN" dirty="0" smtClean="0"/>
              <a:t>In Ireland, people use lots of potatoes in their</a:t>
            </a:r>
          </a:p>
          <a:p>
            <a:r>
              <a:rPr lang="en-US" altLang="zh-CN" dirty="0" smtClean="0"/>
              <a:t>cooking. Some traditional Irish recipes are </a:t>
            </a:r>
            <a:r>
              <a:rPr lang="en-US" altLang="zh-CN" dirty="0" err="1" smtClean="0"/>
              <a:t>boxty</a:t>
            </a:r>
            <a:endParaRPr lang="en-US" altLang="zh-CN" dirty="0" smtClean="0"/>
          </a:p>
          <a:p>
            <a:r>
              <a:rPr lang="en-US" altLang="zh-CN" dirty="0" smtClean="0"/>
              <a:t>(potato pancakes), champ (mashed potato with</a:t>
            </a:r>
          </a:p>
          <a:p>
            <a:r>
              <a:rPr lang="en-US" altLang="zh-CN" dirty="0" smtClean="0"/>
              <a:t>onions), shepherd’s pie (ground beef with carrots</a:t>
            </a:r>
          </a:p>
          <a:p>
            <a:r>
              <a:rPr lang="en-US" altLang="zh-CN" dirty="0" smtClean="0"/>
              <a:t>and peas with mashed potato on top), and</a:t>
            </a:r>
          </a:p>
          <a:p>
            <a:r>
              <a:rPr lang="en-US" altLang="zh-CN" dirty="0" smtClean="0"/>
              <a:t>coddle (mashed potato with meat and onion).</a:t>
            </a:r>
          </a:p>
          <a:p>
            <a:r>
              <a:rPr lang="en-US" altLang="zh-CN" dirty="0" smtClean="0"/>
              <a:t>Here we have a recipe for colcannon. It has lots</a:t>
            </a:r>
          </a:p>
          <a:p>
            <a:r>
              <a:rPr lang="en-US" altLang="zh-CN" dirty="0" smtClean="0"/>
              <a:t>of potatoes, and it’s delicious! People in Ireland</a:t>
            </a:r>
          </a:p>
          <a:p>
            <a:r>
              <a:rPr lang="en-US" altLang="zh-CN" dirty="0" smtClean="0"/>
              <a:t>like to eat this dish in cold weather.</a:t>
            </a:r>
          </a:p>
          <a:p>
            <a:r>
              <a:rPr lang="en-US" altLang="zh-CN" dirty="0" smtClean="0"/>
              <a:t>Ingredients:</a:t>
            </a:r>
          </a:p>
          <a:p>
            <a:r>
              <a:rPr lang="en-US" altLang="zh-CN" dirty="0" smtClean="0"/>
              <a:t>500 grams (1 pound) of cabbage salt</a:t>
            </a:r>
          </a:p>
          <a:p>
            <a:r>
              <a:rPr lang="en-US" altLang="zh-CN" dirty="0" smtClean="0"/>
              <a:t>4 large potatoes pepper</a:t>
            </a:r>
          </a:p>
          <a:p>
            <a:r>
              <a:rPr lang="en-US" altLang="zh-CN" dirty="0" smtClean="0"/>
              <a:t>2 onions butter</a:t>
            </a:r>
          </a:p>
          <a:p>
            <a:r>
              <a:rPr lang="en-US" altLang="zh-CN" dirty="0" smtClean="0"/>
              <a:t>½ cup of milk</a:t>
            </a:r>
          </a:p>
        </p:txBody>
      </p:sp>
      <p:sp>
        <p:nvSpPr>
          <p:cNvPr id="12" name="矩形 11"/>
          <p:cNvSpPr/>
          <p:nvPr/>
        </p:nvSpPr>
        <p:spPr>
          <a:xfrm>
            <a:off x="5845278" y="1804250"/>
            <a:ext cx="6096000" cy="3970318"/>
          </a:xfrm>
          <a:prstGeom prst="rect">
            <a:avLst/>
          </a:prstGeom>
        </p:spPr>
        <p:txBody>
          <a:bodyPr>
            <a:spAutoFit/>
          </a:bodyPr>
          <a:lstStyle/>
          <a:p>
            <a:r>
              <a:rPr lang="en-US" altLang="zh-CN" dirty="0" smtClean="0"/>
              <a:t>Step 1 Cut the cabbage in large pieces. Put it in</a:t>
            </a:r>
          </a:p>
          <a:p>
            <a:r>
              <a:rPr lang="en-US" altLang="zh-CN" dirty="0" smtClean="0"/>
              <a:t>a pan with a little water and boil it for 10 minutes.</a:t>
            </a:r>
          </a:p>
          <a:p>
            <a:r>
              <a:rPr lang="en-US" altLang="zh-CN" dirty="0" smtClean="0"/>
              <a:t>Pour out the water.</a:t>
            </a:r>
          </a:p>
          <a:p>
            <a:r>
              <a:rPr lang="en-US" altLang="zh-CN" dirty="0" smtClean="0"/>
              <a:t>Step 2 Cut the potatoes in pieces. Boil them in</a:t>
            </a:r>
          </a:p>
          <a:p>
            <a:r>
              <a:rPr lang="en-US" altLang="zh-CN" dirty="0" smtClean="0"/>
              <a:t>water for 15 minutes. The potatoes should be</a:t>
            </a:r>
          </a:p>
          <a:p>
            <a:r>
              <a:rPr lang="en-US" altLang="zh-CN" dirty="0" smtClean="0"/>
              <a:t>very soft. Pour out the water. Add salt and pepper</a:t>
            </a:r>
          </a:p>
          <a:p>
            <a:r>
              <a:rPr lang="en-US" altLang="zh-CN" dirty="0" smtClean="0"/>
              <a:t>and mash the potatoes.</a:t>
            </a:r>
          </a:p>
          <a:p>
            <a:r>
              <a:rPr lang="en-US" altLang="zh-CN" dirty="0" smtClean="0"/>
              <a:t>Step 3 Cut 2 onions into small pieces. Cook</a:t>
            </a:r>
          </a:p>
          <a:p>
            <a:r>
              <a:rPr lang="en-US" altLang="zh-CN" dirty="0" smtClean="0"/>
              <a:t>them in ½ cup of milk for 10 minutes.</a:t>
            </a:r>
            <a:endParaRPr lang="zh-CN" altLang="en-US" dirty="0" smtClean="0"/>
          </a:p>
          <a:p>
            <a:r>
              <a:rPr lang="en-US" altLang="zh-CN" dirty="0" smtClean="0"/>
              <a:t>Step 4 In a large pan, mix the milk and onions</a:t>
            </a:r>
          </a:p>
          <a:p>
            <a:r>
              <a:rPr lang="en-US" altLang="zh-CN" dirty="0" smtClean="0"/>
              <a:t>with the potatoes. Then add the cabbage. Cook</a:t>
            </a:r>
          </a:p>
          <a:p>
            <a:r>
              <a:rPr lang="en-US" altLang="zh-CN" dirty="0" smtClean="0"/>
              <a:t>until it is hot.</a:t>
            </a:r>
          </a:p>
          <a:p>
            <a:r>
              <a:rPr lang="en-US" altLang="zh-CN" dirty="0" smtClean="0"/>
              <a:t>Step 5 Put the hot colcannon in a large bowl.</a:t>
            </a:r>
          </a:p>
          <a:p>
            <a:r>
              <a:rPr lang="en-US" altLang="zh-CN" dirty="0" smtClean="0"/>
              <a:t>Add pieces of butter on top.</a:t>
            </a:r>
            <a:endParaRPr lang="zh-CN" altLang="en-US" dirty="0"/>
          </a:p>
        </p:txBody>
      </p:sp>
    </p:spTree>
    <p:extLst>
      <p:ext uri="{BB962C8B-B14F-4D97-AF65-F5344CB8AC3E}">
        <p14:creationId xmlns:p14="http://schemas.microsoft.com/office/powerpoint/2010/main" val="2244204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285876" y="1257741"/>
            <a:ext cx="3014662" cy="461665"/>
          </a:xfrm>
          <a:prstGeom prst="rect">
            <a:avLst/>
          </a:prstGeom>
          <a:noFill/>
        </p:spPr>
        <p:txBody>
          <a:bodyPr wrap="square" rtlCol="0">
            <a:spAutoFit/>
          </a:bodyPr>
          <a:lstStyle/>
          <a:p>
            <a:r>
              <a:rPr lang="de-DE" sz="2400" dirty="0" smtClean="0">
                <a:latin typeface="Segoe UI Semilight" panose="020B0402040204020203" pitchFamily="34" charset="0"/>
                <a:ea typeface="Times New Roman" charset="0"/>
                <a:cs typeface="Segoe UI Semilight" panose="020B0402040204020203" pitchFamily="34" charset="0"/>
              </a:rPr>
              <a:t>Video </a:t>
            </a:r>
            <a:r>
              <a:rPr lang="de-DE" sz="2400" dirty="0" err="1" smtClean="0">
                <a:latin typeface="Segoe UI Semilight" panose="020B0402040204020203" pitchFamily="34" charset="0"/>
                <a:ea typeface="Times New Roman" charset="0"/>
                <a:cs typeface="Segoe UI Semilight" panose="020B0402040204020203" pitchFamily="34" charset="0"/>
              </a:rPr>
              <a:t>Transcript</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89" y="1257741"/>
            <a:ext cx="504087" cy="504087"/>
          </a:xfrm>
          <a:prstGeom prst="rect">
            <a:avLst/>
          </a:prstGeom>
        </p:spPr>
      </p:pic>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sp>
        <p:nvSpPr>
          <p:cNvPr id="11" name="文本框 10"/>
          <p:cNvSpPr txBox="1"/>
          <p:nvPr/>
        </p:nvSpPr>
        <p:spPr>
          <a:xfrm>
            <a:off x="11146891" y="5774530"/>
            <a:ext cx="1657350" cy="461665"/>
          </a:xfrm>
          <a:prstGeom prst="rect">
            <a:avLst/>
          </a:prstGeom>
          <a:noFill/>
        </p:spPr>
        <p:txBody>
          <a:bodyPr wrap="square" rtlCol="0">
            <a:spAutoFit/>
          </a:bodyPr>
          <a:lstStyle/>
          <a:p>
            <a:r>
              <a:rPr lang="de-DE" sz="2400" dirty="0" smtClean="0">
                <a:latin typeface="Segoe UI Semilight" panose="020B0402040204020203" pitchFamily="34" charset="0"/>
                <a:ea typeface="Times New Roman" charset="0"/>
                <a:cs typeface="Segoe UI Semilight" panose="020B0402040204020203" pitchFamily="34" charset="0"/>
              </a:rPr>
              <a:t>Back</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8" name="图片 7">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0171" y="5612307"/>
            <a:ext cx="623888" cy="623888"/>
          </a:xfrm>
          <a:prstGeom prst="rect">
            <a:avLst/>
          </a:prstGeom>
        </p:spPr>
      </p:pic>
    </p:spTree>
    <p:controls>
      <mc:AlternateContent xmlns:mc="http://schemas.openxmlformats.org/markup-compatibility/2006">
        <mc:Choice xmlns:v="urn:schemas-microsoft-com:vml" Requires="v">
          <p:control spid="1026" name="TextBox1" r:id="rId2" imgW="4952880" imgH="3905280"/>
        </mc:Choice>
        <mc:Fallback>
          <p:control name="TextBox1" r:id="rId2" imgW="4952880" imgH="3905280">
            <p:pic>
              <p:nvPicPr>
                <p:cNvPr id="0" name="TextBox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2994025" y="1946275"/>
                  <a:ext cx="4954588" cy="39084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02201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89" y="1257741"/>
            <a:ext cx="504087" cy="504087"/>
          </a:xfrm>
          <a:prstGeom prst="rect">
            <a:avLst/>
          </a:prstGeom>
        </p:spPr>
      </p:pic>
      <p:sp>
        <p:nvSpPr>
          <p:cNvPr id="9" name="标题 1"/>
          <p:cNvSpPr>
            <a:spLocks noGrp="1"/>
          </p:cNvSpPr>
          <p:nvPr>
            <p:ph type="title"/>
          </p:nvPr>
        </p:nvSpPr>
        <p:spPr>
          <a:xfrm>
            <a:off x="196515" y="-67966"/>
            <a:ext cx="10515600" cy="1325563"/>
          </a:xfrm>
        </p:spPr>
        <p:txBody>
          <a:bodyPr>
            <a:normAutofit/>
          </a:bodyPr>
          <a:lstStyle/>
          <a:p>
            <a:r>
              <a:rPr kumimoji="1" lang="en-US" altLang="zh-CN" sz="3600" dirty="0" smtClean="0">
                <a:solidFill>
                  <a:schemeClr val="bg1"/>
                </a:solidFill>
                <a:latin typeface="Segoe UI Semibold" panose="020B0702040204020203" pitchFamily="34" charset="0"/>
                <a:ea typeface="Times New Roman" charset="0"/>
                <a:cs typeface="Segoe UI Semibold" panose="020B0702040204020203" pitchFamily="34" charset="0"/>
              </a:rPr>
              <a:t>Unit 4 Food</a:t>
            </a:r>
            <a:endParaRPr kumimoji="1" lang="zh-CN" altLang="en-US" sz="3600" dirty="0">
              <a:solidFill>
                <a:schemeClr val="bg1"/>
              </a:solidFill>
              <a:latin typeface="Segoe UI Semibold" panose="020B0702040204020203" pitchFamily="34" charset="0"/>
              <a:ea typeface="Times New Roman" charset="0"/>
              <a:cs typeface="Segoe UI Semibold" panose="020B0702040204020203" pitchFamily="34" charset="0"/>
            </a:endParaRPr>
          </a:p>
        </p:txBody>
      </p:sp>
      <p:sp>
        <p:nvSpPr>
          <p:cNvPr id="11" name="文本框 10"/>
          <p:cNvSpPr txBox="1"/>
          <p:nvPr/>
        </p:nvSpPr>
        <p:spPr>
          <a:xfrm>
            <a:off x="11146891" y="5774530"/>
            <a:ext cx="1657350" cy="461665"/>
          </a:xfrm>
          <a:prstGeom prst="rect">
            <a:avLst/>
          </a:prstGeom>
          <a:noFill/>
        </p:spPr>
        <p:txBody>
          <a:bodyPr wrap="square" rtlCol="0">
            <a:spAutoFit/>
          </a:bodyPr>
          <a:lstStyle/>
          <a:p>
            <a:r>
              <a:rPr lang="de-DE" sz="2400" dirty="0" smtClean="0">
                <a:latin typeface="Segoe UI Semilight" panose="020B0402040204020203" pitchFamily="34" charset="0"/>
                <a:ea typeface="Times New Roman" charset="0"/>
                <a:cs typeface="Segoe UI Semilight" panose="020B0402040204020203" pitchFamily="34" charset="0"/>
              </a:rPr>
              <a:t>Back</a:t>
            </a:r>
            <a:endParaRPr lang="de-DE" sz="2400" dirty="0">
              <a:latin typeface="Segoe UI Semilight" panose="020B0402040204020203" pitchFamily="34" charset="0"/>
              <a:ea typeface="Times New Roman" charset="0"/>
              <a:cs typeface="Segoe UI Semilight" panose="020B0402040204020203" pitchFamily="34" charset="0"/>
            </a:endParaRPr>
          </a:p>
        </p:txBody>
      </p:sp>
      <p:pic>
        <p:nvPicPr>
          <p:cNvPr id="8" name="图片 7">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0171" y="5612307"/>
            <a:ext cx="623888" cy="623888"/>
          </a:xfrm>
          <a:prstGeom prst="rect">
            <a:avLst/>
          </a:prstGeom>
        </p:spPr>
      </p:pic>
    </p:spTree>
    <p:controls>
      <mc:AlternateContent xmlns:mc="http://schemas.openxmlformats.org/markup-compatibility/2006">
        <mc:Choice xmlns:v="urn:schemas-microsoft-com:vml" Requires="v">
          <p:control spid="3074" name="TextBox1" r:id="rId2" imgW="4952880" imgH="3905280"/>
        </mc:Choice>
        <mc:Fallback>
          <p:control name="TextBox1" r:id="rId2" imgW="4952880" imgH="3905280">
            <p:pic>
              <p:nvPicPr>
                <p:cNvPr id="0" name="TextBox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2543175"/>
                  <a:ext cx="4954587" cy="88360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479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TotalTime>
  <Words>1055</Words>
  <Application>Microsoft Office PowerPoint</Application>
  <PresentationFormat>自定义</PresentationFormat>
  <Paragraphs>121</Paragraphs>
  <Slides>13</Slides>
  <Notes>0</Notes>
  <HiddenSlides>13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Segoe UI Semibold</vt:lpstr>
      <vt:lpstr>Times New Roman</vt:lpstr>
      <vt:lpstr>Calibri Light</vt:lpstr>
      <vt:lpstr>Segoe UI Semilight</vt:lpstr>
      <vt:lpstr>Calibri</vt:lpstr>
      <vt:lpstr>Office 主题</vt:lpstr>
      <vt:lpstr>Unit 4 Food</vt:lpstr>
      <vt:lpstr>Unit 4 Food</vt:lpstr>
      <vt:lpstr>Unit 4 Food</vt:lpstr>
      <vt:lpstr>Unit 4 Food</vt:lpstr>
      <vt:lpstr>Unit 4 Food</vt:lpstr>
      <vt:lpstr>PowerPoint 演示文稿</vt:lpstr>
      <vt:lpstr>PowerPoint 演示文稿</vt:lpstr>
      <vt:lpstr>Unit 4 Food</vt:lpstr>
      <vt:lpstr>Unit 4 Food</vt:lpstr>
      <vt:lpstr>Unit 4 Food</vt:lpstr>
      <vt:lpstr>Unit 4 Food</vt:lpstr>
      <vt:lpstr>Unit 4 Food</vt:lpstr>
      <vt:lpstr>Unit 4 Food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614</cp:revision>
  <dcterms:created xsi:type="dcterms:W3CDTF">2017-03-07T01:03:56Z</dcterms:created>
  <dcterms:modified xsi:type="dcterms:W3CDTF">2018-12-12T04:17:30Z</dcterms:modified>
</cp:coreProperties>
</file>