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notesSlides/notesSlide1.xml" ContentType="application/vnd.openxmlformats-officedocument.presentationml.notesSlide+xml"/>
  <Override PartName="/ppt/activeX/activeX3.xml" ContentType="application/vnd.ms-office.activeX+xml"/>
  <Override PartName="/ppt/notesSlides/notesSlide2.xml" ContentType="application/vnd.openxmlformats-officedocument.presentationml.notesSlide+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notesSlides/notesSlide3.xml" ContentType="application/vnd.openxmlformats-officedocument.presentationml.notesSlide+xml"/>
  <Override PartName="/ppt/activeX/activeX15.xml" ContentType="application/vnd.ms-office.activeX+xml"/>
  <Override PartName="/ppt/notesSlides/notesSlide4.xml" ContentType="application/vnd.openxmlformats-officedocument.presentationml.notesSlide+xml"/>
  <Override PartName="/ppt/activeX/activeX16.xml" ContentType="application/vnd.ms-office.activeX+xml"/>
  <Override PartName="/ppt/notesSlides/notesSlide5.xml" ContentType="application/vnd.openxmlformats-officedocument.presentationml.notesSlide+xml"/>
  <Override PartName="/ppt/vbaProject.bin" ContentType="application/vnd.ms-office.vbaPro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4" r:id="rId1"/>
  </p:sldMasterIdLst>
  <p:notesMasterIdLst>
    <p:notesMasterId r:id="rId15"/>
  </p:notesMasterIdLst>
  <p:sldIdLst>
    <p:sldId id="403" r:id="rId2"/>
    <p:sldId id="372" r:id="rId3"/>
    <p:sldId id="404" r:id="rId4"/>
    <p:sldId id="374" r:id="rId5"/>
    <p:sldId id="405" r:id="rId6"/>
    <p:sldId id="376" r:id="rId7"/>
    <p:sldId id="406" r:id="rId8"/>
    <p:sldId id="373" r:id="rId9"/>
    <p:sldId id="407" r:id="rId10"/>
    <p:sldId id="379" r:id="rId11"/>
    <p:sldId id="377" r:id="rId12"/>
    <p:sldId id="408" r:id="rId13"/>
    <p:sldId id="40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2995036-2250-4E3E-AA30-30885941BCE9}">
          <p14:sldIdLst/>
        </p14:section>
        <p14:section name="Home" id="{58C20B62-9AEC-4803-B55A-2D426F68501D}">
          <p14:sldIdLst/>
        </p14:section>
        <p14:section name="Section A" id="{6610EB94-CB84-4AC5-91B3-09226A299085}">
          <p14:sldIdLst/>
        </p14:section>
        <p14:section name="Section B" id="{3AE37B09-8818-47E5-9A24-61D8E641A0C7}">
          <p14:sldIdLst/>
        </p14:section>
        <p14:section name="Section C" id="{BDC56865-0FEA-4EFE-AE13-43D44F841E00}">
          <p14:sldIdLst/>
        </p14:section>
        <p14:section name="Section D" id="{88FB50F8-CDB6-4DE0-A48A-6DD10CE1AE51}">
          <p14:sldIdLst/>
        </p14:section>
        <p14:section name="Section E" id="{0D52AA79-24B3-439C-9472-0091DBE3CD96}">
          <p14:sldIdLst/>
        </p14:section>
        <p14:section name="Section F" id="{A54F5EA4-436F-4D0F-A35F-A2BB201C1E46}">
          <p14:sldIdLst/>
        </p14:section>
        <p14:section name="End" id="{4A75C403-C347-4F18-B5CC-4805688BC494}">
          <p14:sldIdLst/>
        </p14:section>
        <p14:section name="Transcripts" id="{6300F408-EE73-454D-9DB3-D91FEBE21655}">
          <p14:sldIdLst>
            <p14:sldId id="403"/>
            <p14:sldId id="372"/>
            <p14:sldId id="404"/>
            <p14:sldId id="374"/>
            <p14:sldId id="405"/>
            <p14:sldId id="376"/>
            <p14:sldId id="406"/>
            <p14:sldId id="373"/>
            <p14:sldId id="407"/>
            <p14:sldId id="379"/>
            <p14:sldId id="377"/>
            <p14:sldId id="408"/>
            <p14:sldId id="409"/>
          </p14:sldIdLst>
        </p14:section>
      </p14:sectionLst>
    </p:ext>
    <p:ext uri="{EFAFB233-063F-42B5-8137-9DF3F51BA10A}">
      <p15:sldGuideLst xmlns="" xmlns:p15="http://schemas.microsoft.com/office/powerpoint/2012/main">
        <p15:guide id="1" orient="horz" pos="1502" userDrawn="1">
          <p15:clr>
            <a:srgbClr val="A4A3A4"/>
          </p15:clr>
        </p15:guide>
        <p15:guide id="2" pos="1209" userDrawn="1">
          <p15:clr>
            <a:srgbClr val="A4A3A4"/>
          </p15:clr>
        </p15:guide>
        <p15:guide id="3" pos="2139" userDrawn="1">
          <p15:clr>
            <a:srgbClr val="A4A3A4"/>
          </p15:clr>
        </p15:guide>
        <p15:guide id="4" orient="horz" pos="1071" userDrawn="1">
          <p15:clr>
            <a:srgbClr val="A4A3A4"/>
          </p15:clr>
        </p15:guide>
        <p15:guide id="5" orient="horz" pos="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C02"/>
    <a:srgbClr val="05438E"/>
    <a:srgbClr val="D81E06"/>
    <a:srgbClr val="EAEFF7"/>
    <a:srgbClr val="D2DEEF"/>
    <a:srgbClr val="EBF1E9"/>
    <a:srgbClr val="E60E11"/>
    <a:srgbClr val="08458E"/>
    <a:srgbClr val="203864"/>
    <a:srgbClr val="142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07" autoAdjust="0"/>
    <p:restoredTop sz="89327" autoAdjust="0"/>
  </p:normalViewPr>
  <p:slideViewPr>
    <p:cSldViewPr snapToGrid="0" snapToObjects="1">
      <p:cViewPr varScale="1">
        <p:scale>
          <a:sx n="102" d="100"/>
          <a:sy n="102" d="100"/>
        </p:scale>
        <p:origin x="-666" y="-90"/>
      </p:cViewPr>
      <p:guideLst>
        <p:guide orient="horz" pos="1502"/>
        <p:guide orient="horz" pos="1071"/>
        <p:guide orient="horz" pos="482"/>
        <p:guide pos="1209"/>
        <p:guide pos="21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06/relationships/vbaProject" Target="vbaProject.bin"/><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activeX/_rels/activeX10.xml.rels><?xml version="1.0" encoding="UTF-8" standalone="yes"?>
<Relationships xmlns="http://schemas.openxmlformats.org/package/2006/relationships"><Relationship Id="rId1" Type="http://schemas.microsoft.com/office/2006/relationships/activeXControlBinary" Target="activeX6.bin"/></Relationships>
</file>

<file path=ppt/activeX/_rels/activeX12.xml.rels><?xml version="1.0" encoding="UTF-8" standalone="yes"?>
<Relationships xmlns="http://schemas.openxmlformats.org/package/2006/relationships"><Relationship Id="rId1" Type="http://schemas.microsoft.com/office/2006/relationships/activeXControlBinary" Target="activeX7.bin"/></Relationships>
</file>

<file path=ppt/activeX/_rels/activeX13.xml.rels><?xml version="1.0" encoding="UTF-8" standalone="yes"?>
<Relationships xmlns="http://schemas.openxmlformats.org/package/2006/relationships"><Relationship Id="rId1" Type="http://schemas.microsoft.com/office/2006/relationships/activeXControlBinary" Target="activeX8.bin"/></Relationships>
</file>

<file path=ppt/activeX/_rels/activeX14.xml.rels><?xml version="1.0" encoding="UTF-8" standalone="yes"?>
<Relationships xmlns="http://schemas.openxmlformats.org/package/2006/relationships"><Relationship Id="rId1" Type="http://schemas.microsoft.com/office/2006/relationships/activeXControlBinary" Target="activeX9.bin"/></Relationships>
</file>

<file path=ppt/activeX/_rels/activeX15.xml.rels><?xml version="1.0" encoding="UTF-8" standalone="yes"?>
<Relationships xmlns="http://schemas.openxmlformats.org/package/2006/relationships"><Relationship Id="rId1" Type="http://schemas.microsoft.com/office/2006/relationships/activeXControlBinary" Target="activeX10.bin"/></Relationships>
</file>

<file path=ppt/activeX/_rels/activeX16.xml.rels><?xml version="1.0" encoding="UTF-8" standalone="yes"?>
<Relationships xmlns="http://schemas.openxmlformats.org/package/2006/relationships"><Relationship Id="rId1" Type="http://schemas.microsoft.com/office/2006/relationships/activeXControlBinary" Target="activeX11.bin"/></Relationships>
</file>

<file path=ppt/activeX/_rels/activeX2.xml.rels><?xml version="1.0" encoding="UTF-8" standalone="yes"?>
<Relationships xmlns="http://schemas.openxmlformats.org/package/2006/relationships"><Relationship Id="rId1" Type="http://schemas.microsoft.com/office/2006/relationships/activeXControlBinary" Target="activeX1.bin"/></Relationships>
</file>

<file path=ppt/activeX/_rels/activeX4.xml.rels><?xml version="1.0" encoding="UTF-8" standalone="yes"?>
<Relationships xmlns="http://schemas.openxmlformats.org/package/2006/relationships"><Relationship Id="rId1" Type="http://schemas.microsoft.com/office/2006/relationships/activeXControlBinary" Target="activeX2.bin"/></Relationships>
</file>

<file path=ppt/activeX/_rels/activeX6.xml.rels><?xml version="1.0" encoding="UTF-8" standalone="yes"?>
<Relationships xmlns="http://schemas.openxmlformats.org/package/2006/relationships"><Relationship Id="rId1" Type="http://schemas.microsoft.com/office/2006/relationships/activeXControlBinary" Target="activeX3.bin"/></Relationships>
</file>

<file path=ppt/activeX/_rels/activeX7.xml.rels><?xml version="1.0" encoding="UTF-8" standalone="yes"?>
<Relationships xmlns="http://schemas.openxmlformats.org/package/2006/relationships"><Relationship Id="rId1" Type="http://schemas.microsoft.com/office/2006/relationships/activeXControlBinary" Target="activeX4.bin"/></Relationships>
</file>

<file path=ppt/activeX/_rels/activeX8.xml.rels><?xml version="1.0" encoding="UTF-8" standalone="yes"?>
<Relationships xmlns="http://schemas.openxmlformats.org/package/2006/relationships"><Relationship Id="rId1" Type="http://schemas.microsoft.com/office/2006/relationships/activeXControlBinary" Target="activeX5.bin"/></Relationships>
</file>

<file path=ppt/activeX/activeX1.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8\B1U8R1.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2249"/>
</ax:ocx>
</file>

<file path=ppt/activeX/activeX10.xml><?xml version="1.0" encoding="utf-8"?>
<ax:ocx xmlns:ax="http://schemas.microsoft.com/office/2006/activeX" xmlns:r="http://schemas.openxmlformats.org/officeDocument/2006/relationships" ax:classid="{4C599241-6926-101B-9992-00000B65C6F9}" ax:persistence="persistStorage" r:id="rId1"/>
</file>

<file path=ppt/activeX/activeX11.xml><?xml version="1.0" encoding="utf-8"?>
<ax:ocx xmlns:ax="http://schemas.microsoft.com/office/2006/activeX" xmlns:r="http://schemas.openxmlformats.org/officeDocument/2006/relationships" ax:classid="{6BF52A52-394A-11D3-B153-00C04F79FAA6}" ax:persistence="persistPropertyBag">
  <ax:ocxPr ax:name="URL" ax:value="C:\Documents and Settings\E44Yang\桌面\新世界交互英语视听说课件第一册已修改\新世界交互英语视听说课件第一册已修改\B1U8\B1U8R6.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12.xml><?xml version="1.0" encoding="utf-8"?>
<ax:ocx xmlns:ax="http://schemas.microsoft.com/office/2006/activeX" xmlns:r="http://schemas.openxmlformats.org/officeDocument/2006/relationships" ax:classid="{4C599241-6926-101B-9992-00000B65C6F9}" ax:persistence="persistStorage" r:id="rId1"/>
</file>

<file path=ppt/activeX/activeX13.xml><?xml version="1.0" encoding="utf-8"?>
<ax:ocx xmlns:ax="http://schemas.microsoft.com/office/2006/activeX" xmlns:r="http://schemas.openxmlformats.org/officeDocument/2006/relationships" ax:classid="{8BD21D10-EC42-11CE-9E0D-00AA006002F3}" ax:persistence="persistStorage" r:id="rId1"/>
</file>

<file path=ppt/activeX/activeX14.xml><?xml version="1.0" encoding="utf-8"?>
<ax:ocx xmlns:ax="http://schemas.microsoft.com/office/2006/activeX" xmlns:r="http://schemas.openxmlformats.org/officeDocument/2006/relationships" ax:classid="{4C599241-6926-101B-9992-00000B65C6F9}" ax:persistence="persistStorage" r:id="rId1"/>
</file>

<file path=ppt/activeX/activeX15.xml><?xml version="1.0" encoding="utf-8"?>
<ax:ocx xmlns:ax="http://schemas.microsoft.com/office/2006/activeX" xmlns:r="http://schemas.openxmlformats.org/officeDocument/2006/relationships" ax:classid="{8BD21D10-EC42-11CE-9E0D-00AA006002F3}" ax:persistence="persistStorage" r:id="rId1"/>
</file>

<file path=ppt/activeX/activeX16.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4C599241-6926-101B-9992-00000B65C6F9}" ax:persistence="persistStorage" r:id="rId1"/>
</file>

<file path=ppt/activeX/activeX3.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8\B1U8R2.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31"/>
</ax:ocx>
</file>

<file path=ppt/activeX/activeX4.xml><?xml version="1.0" encoding="utf-8"?>
<ax:ocx xmlns:ax="http://schemas.microsoft.com/office/2006/activeX" xmlns:r="http://schemas.openxmlformats.org/officeDocument/2006/relationships" ax:classid="{4C599241-6926-101B-9992-00000B65C6F9}" ax:persistence="persistStorage" r:id="rId1"/>
</file>

<file path=ppt/activeX/activeX5.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8\B1U8R4.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4C599241-6926-101B-9992-00000B65C6F9}" ax:persistence="persistStorage" r:id="rId1"/>
</file>

<file path=ppt/activeX/activeX8.xml><?xml version="1.0" encoding="utf-8"?>
<ax:ocx xmlns:ax="http://schemas.microsoft.com/office/2006/activeX" xmlns:r="http://schemas.openxmlformats.org/officeDocument/2006/relationships" ax:classid="{8BD21D10-EC42-11CE-9E0D-00AA006002F3}" ax:persistence="persistStorage" r:id="rId1"/>
</file>

<file path=ppt/activeX/activeX9.xml><?xml version="1.0" encoding="utf-8"?>
<ax:ocx xmlns:ax="http://schemas.microsoft.com/office/2006/activeX" xmlns:r="http://schemas.openxmlformats.org/officeDocument/2006/relationships" ax:classid="{6BF52A52-394A-11D3-B153-00C04F79FAA6}" ax:persistence="persistPropertyBag">
  <ax:ocxPr ax:name="URL" ax:value="I:\新世界交互英语视听说课件第一册已修改20180326\新世界交互英语视听说课件第一册已修改20180323\新世界交互英语视听说课件第一册已修改20180323\B1U8\B1U8R5.wav"/>
  <ax:ocxPr ax:name="rate" ax:value="1"/>
  <ax:ocxPr ax:name="balance" ax:value="0"/>
  <ax:ocxPr ax:name="currentPosition" ax:value="0"/>
  <ax:ocxPr ax:name="defaultFrame" ax:value=""/>
  <ax:ocxPr ax:name="playCount" ax:value="1"/>
  <ax:ocxPr ax:name="autoStart" ax:value="-1"/>
  <ax:ocxPr ax:name="currentMarker" ax:value="0"/>
  <ax:ocxPr ax:name="invokeURLs" ax:value="-1"/>
  <ax:ocxPr ax:name="baseURL" ax:value=""/>
  <ax:ocxPr ax:name="volume" ax:value="50"/>
  <ax:ocxPr ax:name="mute" ax:value="0"/>
  <ax:ocxPr ax:name="uiMode" ax:value="full"/>
  <ax:ocxPr ax:name="stretchToFit" ax:value="0"/>
  <ax:ocxPr ax:name="windowlessVideo" ax:value="0"/>
  <ax:ocxPr ax:name="enabled" ax:value="-1"/>
  <ax:ocxPr ax:name="enableContextMenu" ax:value="-1"/>
  <ax:ocxPr ax:name="fullScreen" ax:value="0"/>
  <ax:ocxPr ax:name="SAMIStyle" ax:value=""/>
  <ax:ocxPr ax:name="SAMILang" ax:value=""/>
  <ax:ocxPr ax:name="SAMIFilename" ax:value=""/>
  <ax:ocxPr ax:name="captioningID" ax:value=""/>
  <ax:ocxPr ax:name="enableErrorDialogs" ax:value="0"/>
  <ax:ocxPr ax:name="_cx" ax:value="8334"/>
  <ax:ocxPr ax:name="_cy" ax:value="1958"/>
</ax:ocx>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6E45EFE7-2A39-F24A-A7F4-58290D48DAA3}" type="datetimeFigureOut">
              <a:rPr kumimoji="1" lang="zh-CN" altLang="en-US" smtClean="0"/>
              <a:pPr/>
              <a:t>2018/12/12</a:t>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kumimoji="1" lang="zh-CN" altLang="en-US"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741A4696-D054-E34B-880A-A08D3A248DBB}" type="slidenum">
              <a:rPr kumimoji="1" lang="zh-CN" altLang="en-US" smtClean="0"/>
              <a:pPr/>
              <a:t>‹#›</a:t>
            </a:fld>
            <a:endParaRPr kumimoji="1" lang="zh-CN" altLang="en-US" dirty="0"/>
          </a:p>
        </p:txBody>
      </p:sp>
    </p:spTree>
    <p:extLst>
      <p:ext uri="{BB962C8B-B14F-4D97-AF65-F5344CB8AC3E}">
        <p14:creationId xmlns:p14="http://schemas.microsoft.com/office/powerpoint/2010/main" val="1021293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1A4696-D054-E34B-880A-A08D3A248DBB}" type="slidenum">
              <a:rPr kumimoji="1" lang="zh-CN" altLang="en-US" smtClean="0"/>
              <a:pPr/>
              <a:t>2</a:t>
            </a:fld>
            <a:endParaRPr kumimoji="1" lang="zh-CN" altLang="en-US" dirty="0"/>
          </a:p>
        </p:txBody>
      </p:sp>
    </p:spTree>
    <p:extLst>
      <p:ext uri="{BB962C8B-B14F-4D97-AF65-F5344CB8AC3E}">
        <p14:creationId xmlns:p14="http://schemas.microsoft.com/office/powerpoint/2010/main" val="292899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1A4696-D054-E34B-880A-A08D3A248DBB}" type="slidenum">
              <a:rPr kumimoji="1" lang="zh-CN" altLang="en-US" smtClean="0"/>
              <a:pPr/>
              <a:t>3</a:t>
            </a:fld>
            <a:endParaRPr kumimoji="1" lang="zh-CN" altLang="en-US" dirty="0"/>
          </a:p>
        </p:txBody>
      </p:sp>
    </p:spTree>
    <p:extLst>
      <p:ext uri="{BB962C8B-B14F-4D97-AF65-F5344CB8AC3E}">
        <p14:creationId xmlns:p14="http://schemas.microsoft.com/office/powerpoint/2010/main" val="1101033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41A4696-D054-E34B-880A-A08D3A248DBB}" type="slidenum">
              <a:rPr kumimoji="1" lang="zh-CN" altLang="en-US" smtClean="0"/>
              <a:pPr/>
              <a:t>11</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41A4696-D054-E34B-880A-A08D3A248DBB}" type="slidenum">
              <a:rPr kumimoji="1" lang="zh-CN" altLang="en-US" smtClean="0"/>
              <a:pPr/>
              <a:t>12</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41A4696-D054-E34B-880A-A08D3A248DBB}" type="slidenum">
              <a:rPr kumimoji="1" lang="zh-CN" altLang="en-US" smtClean="0"/>
              <a:pPr/>
              <a:t>13</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317341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294496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296561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387420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13861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381433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20887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103185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250354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295642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C5F7BFF-BE5A-414D-B31D-A7E8DD40124D}" type="datetimeFigureOut">
              <a:rPr lang="zh-CN" altLang="en-US" smtClean="0"/>
              <a:pPr/>
              <a:t>2018/12/12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BE5BC2E-CC59-4D70-99B0-A46AE0053293}" type="slidenum">
              <a:rPr lang="zh-CN" altLang="en-US" smtClean="0"/>
              <a:pPr/>
              <a:t>‹#›</a:t>
            </a:fld>
            <a:endParaRPr lang="zh-CN" altLang="en-US"/>
          </a:p>
        </p:txBody>
      </p:sp>
    </p:spTree>
    <p:extLst>
      <p:ext uri="{BB962C8B-B14F-4D97-AF65-F5344CB8AC3E}">
        <p14:creationId xmlns:p14="http://schemas.microsoft.com/office/powerpoint/2010/main" val="129175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E1D99F79-429D-4CAC-8565-A8A284D3EF50}"/>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8C5F7BFF-BE5A-414D-B31D-A7E8DD40124D}" type="datetimeFigureOut">
              <a:rPr lang="zh-CN" altLang="en-US" smtClean="0"/>
              <a:pPr/>
              <a:t>2018/12/12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FBE5BC2E-CC59-4D70-99B0-A46AE0053293}" type="slidenum">
              <a:rPr lang="zh-CN" altLang="en-US" smtClean="0"/>
              <a:pPr/>
              <a:t>‹#›</a:t>
            </a:fld>
            <a:endParaRPr lang="zh-CN" altLang="en-US" dirty="0"/>
          </a:p>
        </p:txBody>
      </p:sp>
      <p:pic>
        <p:nvPicPr>
          <p:cNvPr id="9" name="图像" descr="图像"/>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242550" y="6375400"/>
            <a:ext cx="16383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6" name="矩形 35"/>
          <p:cNvSpPr txBox="1">
            <a:spLocks noChangeArrowheads="1"/>
          </p:cNvSpPr>
          <p:nvPr userDrawn="1"/>
        </p:nvSpPr>
        <p:spPr bwMode="auto">
          <a:xfrm>
            <a:off x="206375" y="6088063"/>
            <a:ext cx="912813" cy="752475"/>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zh-CN"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rPr>
              <a:t>Unit </a:t>
            </a:r>
            <a:r>
              <a:rPr lang="en-US"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rPr>
              <a:t>8</a:t>
            </a:r>
            <a:endParaRPr lang="zh-CN" altLang="zh-CN" sz="2000" b="1" dirty="0">
              <a:solidFill>
                <a:srgbClr val="FFFFFF"/>
              </a:solidFill>
              <a:latin typeface="Helvetica" panose="020B0604020202020204" pitchFamily="34" charset="0"/>
              <a:ea typeface="微软雅黑" panose="020B0503020204020204" pitchFamily="34" charset="-122"/>
              <a:cs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41995652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xml"/><Relationship Id="rId7" Type="http://schemas.openxmlformats.org/officeDocument/2006/relationships/slide" Target="slide3.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2.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slide" Target="slide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control" Target="../activeX/activeX14.xml"/><Relationship Id="rId7" Type="http://schemas.openxmlformats.org/officeDocument/2006/relationships/slide" Target="slide3.xml"/><Relationship Id="rId2" Type="http://schemas.openxmlformats.org/officeDocument/2006/relationships/control" Target="../activeX/activeX13.xml"/><Relationship Id="rId1" Type="http://schemas.openxmlformats.org/officeDocument/2006/relationships/vmlDrawing" Target="../drawings/vmlDrawing11.vml"/><Relationship Id="rId6" Type="http://schemas.openxmlformats.org/officeDocument/2006/relationships/image" Target="../media/image4.png"/><Relationship Id="rId5" Type="http://schemas.openxmlformats.org/officeDocument/2006/relationships/notesSlide" Target="../notesSlides/notesSlide3.xml"/><Relationship Id="rId4" Type="http://schemas.openxmlformats.org/officeDocument/2006/relationships/slideLayout" Target="../slideLayouts/slideLayout2.xml"/><Relationship Id="rId9"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2.wmf"/><Relationship Id="rId2" Type="http://schemas.openxmlformats.org/officeDocument/2006/relationships/control" Target="../activeX/activeX15.xml"/><Relationship Id="rId1" Type="http://schemas.openxmlformats.org/officeDocument/2006/relationships/vmlDrawing" Target="../drawings/vmlDrawing12.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4.wmf"/><Relationship Id="rId2" Type="http://schemas.openxmlformats.org/officeDocument/2006/relationships/control" Target="../activeX/activeX16.xml"/><Relationship Id="rId1" Type="http://schemas.openxmlformats.org/officeDocument/2006/relationships/vmlDrawing" Target="../drawings/vmlDrawing13.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wmf"/><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slide" Target="slide3.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control" Target="../activeX/activeX3.xml"/><Relationship Id="rId1" Type="http://schemas.openxmlformats.org/officeDocument/2006/relationships/vmlDrawing" Target="../drawings/vmlDrawing3.vml"/><Relationship Id="rId6" Type="http://schemas.openxmlformats.org/officeDocument/2006/relationships/slide" Target="slide3.xml"/><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slide" Target="slide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control" Target="../activeX/activeX5.xml"/><Relationship Id="rId1" Type="http://schemas.openxmlformats.org/officeDocument/2006/relationships/vmlDrawing" Target="../drawings/vmlDrawing5.vml"/><Relationship Id="rId6" Type="http://schemas.openxmlformats.org/officeDocument/2006/relationships/slide" Target="slide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control" Target="../activeX/activeX7.xml"/><Relationship Id="rId7" Type="http://schemas.openxmlformats.org/officeDocument/2006/relationships/image" Target="../media/image14.wmf"/><Relationship Id="rId2" Type="http://schemas.openxmlformats.org/officeDocument/2006/relationships/control" Target="../activeX/activeX6.xml"/><Relationship Id="rId1" Type="http://schemas.openxmlformats.org/officeDocument/2006/relationships/vmlDrawing" Target="../drawings/vmlDrawing6.vml"/><Relationship Id="rId6" Type="http://schemas.openxmlformats.org/officeDocument/2006/relationships/slide" Target="slide3.xml"/><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control" Target="../activeX/activeX9.xml"/><Relationship Id="rId7" Type="http://schemas.openxmlformats.org/officeDocument/2006/relationships/slide" Target="slide3.xml"/><Relationship Id="rId2" Type="http://schemas.openxmlformats.org/officeDocument/2006/relationships/control" Target="../activeX/activeX8.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2.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0.xml"/><Relationship Id="rId1" Type="http://schemas.openxmlformats.org/officeDocument/2006/relationships/vmlDrawing" Target="../drawings/vmlDrawing8.vml"/><Relationship Id="rId6" Type="http://schemas.openxmlformats.org/officeDocument/2006/relationships/image" Target="../media/image8.wmf"/><Relationship Id="rId5" Type="http://schemas.openxmlformats.org/officeDocument/2006/relationships/slide" Target="slide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control" Target="../activeX/activeX11.xml"/><Relationship Id="rId1" Type="http://schemas.openxmlformats.org/officeDocument/2006/relationships/vmlDrawing" Target="../drawings/vmlDrawing9.vml"/><Relationship Id="rId6" Type="http://schemas.openxmlformats.org/officeDocument/2006/relationships/slide" Target="slide3.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p:cNvSpPr txBox="1"/>
          <p:nvPr/>
        </p:nvSpPr>
        <p:spPr>
          <a:xfrm>
            <a:off x="2428876" y="1824151"/>
            <a:ext cx="3906610"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a:t>
            </a:r>
            <a:r>
              <a:rPr lang="en-US" altLang="zh-CN" sz="2000" b="1" dirty="0">
                <a:latin typeface="Helvetica" panose="020B0604020202020204" pitchFamily="34" charset="0"/>
                <a:ea typeface="Times New Roman" charset="0"/>
                <a:cs typeface="Helvetica" panose="020B0604020202020204" pitchFamily="34" charset="0"/>
              </a:rPr>
              <a:t>1</a:t>
            </a:r>
            <a:r>
              <a:rPr lang="de-DE" sz="2000" b="1" dirty="0">
                <a:latin typeface="Helvetica" panose="020B0604020202020204" pitchFamily="34" charset="0"/>
                <a:ea typeface="Times New Roman" charset="0"/>
                <a:cs typeface="Helvetica" panose="020B0604020202020204" pitchFamily="34" charset="0"/>
              </a:rPr>
              <a:t>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pic>
        <p:nvPicPr>
          <p:cNvPr id="36" name="图片 35">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37" name="文本框 36"/>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9" name="矩形 8"/>
          <p:cNvSpPr/>
          <p:nvPr/>
        </p:nvSpPr>
        <p:spPr>
          <a:xfrm>
            <a:off x="2419351" y="2481779"/>
            <a:ext cx="8593565" cy="2585323"/>
          </a:xfrm>
          <a:prstGeom prst="rect">
            <a:avLst/>
          </a:prstGeom>
        </p:spPr>
        <p:txBody>
          <a:bodyPr wrap="square">
            <a:spAutoFit/>
          </a:bodyPr>
          <a:lstStyle/>
          <a:p>
            <a:r>
              <a:rPr lang="en-US" altLang="zh-CN" b="1" dirty="0" err="1">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Edris</a:t>
            </a: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Look at these blue shoes. They look nice.</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Danny: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 don’t know. I need something more formal. They’re for work.</a:t>
            </a:r>
          </a:p>
          <a:p>
            <a:r>
              <a:rPr lang="en-US" altLang="zh-CN" b="1" dirty="0" err="1">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Edris</a:t>
            </a: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What about these black ones?</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Danny: </a:t>
            </a:r>
            <a:r>
              <a:rPr lang="en-US" altLang="zh-CN" dirty="0" err="1">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Mmm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I’m not sure. They’re a little expensive.</a:t>
            </a:r>
          </a:p>
          <a:p>
            <a:r>
              <a:rPr lang="en-US" altLang="zh-CN" b="1" dirty="0" err="1">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Edris</a:t>
            </a: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Look! Here are some cheaper ones.</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Danny: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they’re very nice. Oh, they’re a size 10. Do they have them in a</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smaller size?</a:t>
            </a:r>
          </a:p>
          <a:p>
            <a:r>
              <a:rPr lang="en-US" altLang="zh-CN" b="1" dirty="0" err="1">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Edris</a:t>
            </a: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here is a size 9.</a:t>
            </a:r>
          </a:p>
          <a:p>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Danny: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Perfect.</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3070" y="1898206"/>
            <a:ext cx="252000" cy="252000"/>
          </a:xfrm>
          <a:prstGeom prst="rect">
            <a:avLst/>
          </a:prstGeom>
        </p:spPr>
      </p:pic>
      <p:sp>
        <p:nvSpPr>
          <p:cNvPr id="7" name="矩形 35">
            <a:hlinkClick r:id="rId7"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5"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32798" name="WindowsMediaPlayer1" r:id="rId2" imgW="3000000" imgH="809738"/>
        </mc:Choice>
        <mc:Fallback>
          <p:control name="WindowsMediaPlayer1" r:id="rId2" imgW="3000000" imgH="809738">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829300" y="1562100"/>
                  <a:ext cx="2997200" cy="812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9591998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p:cNvSpPr txBox="1"/>
          <p:nvPr/>
        </p:nvSpPr>
        <p:spPr>
          <a:xfrm>
            <a:off x="3136944" y="1018008"/>
            <a:ext cx="3971924"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Video Transcript</a:t>
            </a:r>
          </a:p>
        </p:txBody>
      </p:sp>
      <p:pic>
        <p:nvPicPr>
          <p:cNvPr id="6" name="图片 5">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7" name="文本框 6"/>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1" name="矩形 10"/>
          <p:cNvSpPr/>
          <p:nvPr/>
        </p:nvSpPr>
        <p:spPr>
          <a:xfrm>
            <a:off x="3137579" y="1488972"/>
            <a:ext cx="7161372" cy="5078313"/>
          </a:xfrm>
          <a:prstGeom prst="rect">
            <a:avLst/>
          </a:prstGeom>
        </p:spPr>
        <p:txBody>
          <a:bodyPr wrap="square">
            <a:spAutoFit/>
          </a:bodyPr>
          <a:lstStyle/>
          <a:p>
            <a:r>
              <a:rPr lang="en-US" altLang="zh-CN" b="1" i="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How Your T-Shirt Can Make a Difference</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Cotton is everywhere: in your furniture, in your food, in your wallet, in your closet. Cotton has a major impact on the planet. Take your favorite cotton T-shirt: It takes 2,700 liters of water to make one T-shirt, enough for one person to drink for 900 days. It also takes a lot of energy: to grow, manufacture, transport. Mostly, it needs energy to care for it. One load of drying takes 5x more energy than washing. One load of washing uses 40 gallons of water. Now think how often you wash and dry your T-shirt. Don’t we have plenty of resources? Plenty of water? Yes, but... 97% is salty, nearly 2% is locked in snow or ice. That leaves less than 1% that we can access</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and 70% of that grows our crops. Cotton is a very thirsty crop. Now, think how many T-shirts are in your closet/city/country/on the planet? How many T-shirts do you need? How often do you need to wash and dry them? There is a solution. We can</a:t>
            </a:r>
          </a:p>
          <a:p>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use less water &amp; less energy. Skip the drying and ironing and save 1/3 of your T-shirt’s carbon footprint. Choices make a difference. Make each choice count.</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9"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6"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47117" name="Image1" r:id="rId2" imgW="247680" imgH="247680"/>
        </mc:Choice>
        <mc:Fallback>
          <p:control name="Image1" r:id="rId2" imgW="247680" imgH="247680">
            <p:pic>
              <p:nvPicPr>
                <p:cNvPr id="0" name="Image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5359400" y="11049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85328729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p:cNvSpPr txBox="1"/>
          <p:nvPr/>
        </p:nvSpPr>
        <p:spPr>
          <a:xfrm>
            <a:off x="3124201" y="1512218"/>
            <a:ext cx="3014662"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TED Talks</a:t>
            </a:r>
          </a:p>
        </p:txBody>
      </p:sp>
      <p:pic>
        <p:nvPicPr>
          <p:cNvPr id="6" name="图片 5">
            <a:hlinkClick r:id="" action="ppaction://noaction"/>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7" name="文本框 6"/>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35">
            <a:hlinkClick r:id="rId7"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5"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1269" name="TextBox1" r:id="rId2" imgW="5143680" imgH="3838680"/>
        </mc:Choice>
        <mc:Fallback>
          <p:control name="TextBox1" r:id="rId2" imgW="5143680" imgH="383868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3187700" y="2235200"/>
                  <a:ext cx="5143500" cy="3835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270" name="Image1" r:id="rId3" imgW="247680" imgH="247680"/>
        </mc:Choice>
        <mc:Fallback>
          <p:control name="Image1" r:id="rId3" imgW="247680" imgH="247680">
            <p:pic>
              <p:nvPicPr>
                <p:cNvPr id="0" name="Image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156200" y="15748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87225092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图片 5">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7" name="文本框 6"/>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5"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50178" name="TextBox1" r:id="rId2" imgW="5143680" imgH="3838680"/>
        </mc:Choice>
        <mc:Fallback>
          <p:control name="TextBox1" r:id="rId2" imgW="5143680" imgH="383868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3729038" y="-3541713"/>
                  <a:ext cx="5143500" cy="1018540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88717592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图片 5">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7" name="文本框 6"/>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5"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51202" name="TextBox1" r:id="rId2" imgW="5143680" imgH="3838680"/>
        </mc:Choice>
        <mc:Fallback>
          <p:control name="TextBox1" r:id="rId2" imgW="5143680" imgH="383868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306888" y="-9999663"/>
                  <a:ext cx="5143500" cy="1707197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82727291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文本框 22"/>
          <p:cNvSpPr txBox="1"/>
          <p:nvPr/>
        </p:nvSpPr>
        <p:spPr>
          <a:xfrm>
            <a:off x="6737134" y="1425316"/>
            <a:ext cx="5454866" cy="5221942"/>
          </a:xfrm>
          <a:prstGeom prst="rect">
            <a:avLst/>
          </a:prstGeom>
          <a:noFill/>
        </p:spPr>
        <p:txBody>
          <a:bodyPr wrap="square" rtlCol="0">
            <a:spAutoFit/>
          </a:bodyPr>
          <a:lstStyle/>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How about these? Are they better?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They’re perfect. How much are they?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They are $150.</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Hmm. Do you have anything less expensive?</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Something cheaper? Let me see. No,</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not in blue. What about black?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black might be OK.</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What about these? They’re on sale $75.</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Hmm. I’m not sure.</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We have some white ones at $80.</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They’ll go with your pants.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White? No, I don’t like white. I think I’ll take the</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blue ones.</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Fine. Cash or charge?</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I’ll put it on my card. </a:t>
            </a:r>
          </a:p>
          <a:p>
            <a:pPr>
              <a:lnSpc>
                <a:spcPts val="2500"/>
              </a:lnSpc>
            </a:pPr>
            <a:endParaRPr kumimoji="1" lang="zh-CN" altLang="en-US"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6" name="文本框 15"/>
          <p:cNvSpPr txBox="1"/>
          <p:nvPr/>
        </p:nvSpPr>
        <p:spPr>
          <a:xfrm>
            <a:off x="1838960" y="966451"/>
            <a:ext cx="3433081"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2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7"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9"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4"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pic>
        <p:nvPicPr>
          <p:cNvPr id="20" name="图片 19">
            <a:hlinkClick r:id="" action="ppaction://noaction"/>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21" name="文本框 20"/>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22" name="文本框 21"/>
          <p:cNvSpPr txBox="1"/>
          <p:nvPr/>
        </p:nvSpPr>
        <p:spPr>
          <a:xfrm>
            <a:off x="1849121" y="1681975"/>
            <a:ext cx="4979453" cy="4580741"/>
          </a:xfrm>
          <a:prstGeom prst="rect">
            <a:avLst/>
          </a:prstGeom>
          <a:noFill/>
        </p:spPr>
        <p:txBody>
          <a:bodyPr wrap="square" rtlCol="0">
            <a:spAutoFit/>
          </a:bodyPr>
          <a:lstStyle/>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Can I help you?</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I’d like some blue shoes to go with</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these pants.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Blue. Let me see. What about</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these?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 you have anything less formal?</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these are more casual.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 like these. Can I try them on?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of course. What size are you?</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 usually wear a 7 or 7 1 ⁄ 2.</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Here we are.</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Oh! They’re a little tight. Do you have a</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bigger size? An 8? </a:t>
            </a:r>
          </a:p>
          <a:p>
            <a:pPr>
              <a:lnSpc>
                <a:spcPts val="2500"/>
              </a:lnSpc>
            </a:pPr>
            <a:endParaRPr kumimoji="1" lang="zh-CN" altLang="en-US"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Tree>
    <p:controls>
      <mc:AlternateContent xmlns:mc="http://schemas.openxmlformats.org/markup-compatibility/2006">
        <mc:Choice xmlns:v="urn:schemas-microsoft-com:vml" Requires="v">
          <p:control spid="33820" name="Image1" r:id="rId2" imgW="247680" imgH="247680"/>
        </mc:Choice>
        <mc:Fallback>
          <p:control name="Image1" r:id="rId2" imgW="247680" imgH="247680">
            <p:pic>
              <p:nvPicPr>
                <p:cNvPr id="0" name="Image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10541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7044416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p:cNvSpPr txBox="1"/>
          <p:nvPr/>
        </p:nvSpPr>
        <p:spPr>
          <a:xfrm>
            <a:off x="1838960" y="966451"/>
            <a:ext cx="3433081"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2 </a:t>
            </a:r>
            <a:r>
              <a:rPr lang="de-DE" sz="2000" b="1" dirty="0" err="1">
                <a:latin typeface="Helvetica" panose="020B0604020202020204" pitchFamily="34" charset="0"/>
                <a:ea typeface="Times New Roman" charset="0"/>
                <a:cs typeface="Helvetica" panose="020B0604020202020204" pitchFamily="34" charset="0"/>
              </a:rPr>
              <a:t>Transcript</a:t>
            </a:r>
            <a:endParaRPr lang="de-DE" sz="2000" b="1" dirty="0">
              <a:latin typeface="Helvetica" panose="020B0604020202020204" pitchFamily="34" charset="0"/>
              <a:ea typeface="Times New Roman" charset="0"/>
              <a:cs typeface="Helvetica" panose="020B0604020202020204" pitchFamily="34" charset="0"/>
            </a:endParaRPr>
          </a:p>
        </p:txBody>
      </p:sp>
      <p:sp>
        <p:nvSpPr>
          <p:cNvPr id="33" name="文本框 32"/>
          <p:cNvSpPr txBox="1"/>
          <p:nvPr/>
        </p:nvSpPr>
        <p:spPr>
          <a:xfrm>
            <a:off x="1849121" y="1681975"/>
            <a:ext cx="4979453" cy="4580741"/>
          </a:xfrm>
          <a:prstGeom prst="rect">
            <a:avLst/>
          </a:prstGeom>
          <a:noFill/>
        </p:spPr>
        <p:txBody>
          <a:bodyPr wrap="square" rtlCol="0">
            <a:spAutoFit/>
          </a:bodyPr>
          <a:lstStyle/>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Can I help you?</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I’d like some blue shoes to go with</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these pants.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Blue. Let me see. What about</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these?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Do you have anything less formal?</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these are more casual.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 like these. Can I try them on?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of course. What size are you?</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 usually wear a 7 or 7 1 ⁄ 2.</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Here we are.</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Oh! They’re a little tight. Do you have a</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bigger size? An 8? </a:t>
            </a:r>
          </a:p>
          <a:p>
            <a:pPr>
              <a:lnSpc>
                <a:spcPts val="2500"/>
              </a:lnSpc>
            </a:pPr>
            <a:endParaRPr kumimoji="1" lang="zh-CN" altLang="en-US"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3310" y="1040506"/>
            <a:ext cx="252000" cy="252000"/>
          </a:xfrm>
          <a:prstGeom prst="rect">
            <a:avLst/>
          </a:prstGeom>
        </p:spPr>
      </p:pic>
      <p:sp>
        <p:nvSpPr>
          <p:cNvPr id="7"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9"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4"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
        <p:nvSpPr>
          <p:cNvPr id="16" name="文本框 15"/>
          <p:cNvSpPr txBox="1"/>
          <p:nvPr/>
        </p:nvSpPr>
        <p:spPr>
          <a:xfrm>
            <a:off x="6737134" y="1425316"/>
            <a:ext cx="5454866" cy="5221942"/>
          </a:xfrm>
          <a:prstGeom prst="rect">
            <a:avLst/>
          </a:prstGeom>
          <a:noFill/>
        </p:spPr>
        <p:txBody>
          <a:bodyPr wrap="square" rtlCol="0">
            <a:spAutoFit/>
          </a:bodyPr>
          <a:lstStyle/>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How about these? Are they better?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They’re perfect. How much are they?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They are $150.</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Hmm. Do you have anything less expensive?</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Something cheaper? Let me see. No,</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not in blue. What about black?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black might be OK.</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What about these? They’re on sale $75.</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Hmm. I’m not sure.</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We have some white ones at $80.</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They’ll go with your pants. </a:t>
            </a:r>
          </a:p>
          <a:p>
            <a:pPr>
              <a:lnSpc>
                <a:spcPts val="2500"/>
              </a:lnSpc>
            </a:pP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White? No, I don’t like white. I think I’ll take the</a:t>
            </a:r>
          </a:p>
          <a:p>
            <a:pPr>
              <a:lnSpc>
                <a:spcPts val="2500"/>
              </a:lnSpc>
            </a:pP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blue ones.</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 attendant: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Fine. Cash or charge?</a:t>
            </a:r>
            <a:b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br>
            <a:r>
              <a:rPr lang="en-US" altLang="zh-CN" sz="1600"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Shopper: </a:t>
            </a:r>
            <a:r>
              <a:rPr lang="en-US" altLang="zh-CN"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I’ll put it on my card. </a:t>
            </a:r>
          </a:p>
          <a:p>
            <a:pPr>
              <a:lnSpc>
                <a:spcPts val="2500"/>
              </a:lnSpc>
            </a:pPr>
            <a:endParaRPr kumimoji="1" lang="zh-CN" altLang="en-US" sz="1600"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7" name="图片 16">
            <a:hlinkClick r:id="" action="ppaction://noaction"/>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18" name="文本框 17"/>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Tree>
    <p:controls>
      <mc:AlternateContent xmlns:mc="http://schemas.openxmlformats.org/markup-compatibility/2006">
        <mc:Choice xmlns:v="urn:schemas-microsoft-com:vml" Requires="v">
          <p:control spid="34844" name="WindowsMediaPlayer1" r:id="rId2" imgW="3000000" imgH="695238"/>
        </mc:Choice>
        <mc:Fallback>
          <p:control name="WindowsMediaPlayer1" r:id="rId2" imgW="3000000" imgH="695238">
            <p:pic>
              <p:nvPicPr>
                <p:cNvPr id="0" name="WindowsMediaPlayer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143500" y="7112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7916383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p:cNvSpPr txBox="1"/>
          <p:nvPr/>
        </p:nvSpPr>
        <p:spPr>
          <a:xfrm>
            <a:off x="2371725" y="1574504"/>
            <a:ext cx="3482067"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4 Transcript</a:t>
            </a:r>
          </a:p>
        </p:txBody>
      </p:sp>
      <p:pic>
        <p:nvPicPr>
          <p:cNvPr id="7" name="图片 6">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9" name="文本框 8"/>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7"/>
          <p:cNvSpPr/>
          <p:nvPr/>
        </p:nvSpPr>
        <p:spPr>
          <a:xfrm>
            <a:off x="2371725" y="2244802"/>
            <a:ext cx="8791869" cy="3273140"/>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Pablo: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Excuse me, could you help me? I’m looking for a jacket.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Sales assistant: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Certainly, sir. I have some over here.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Pablo: </a:t>
            </a:r>
            <a:r>
              <a:rPr lang="en-US" altLang="zh-CN" dirty="0" err="1">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Mmm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very nice. Which is the warmest?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Sales assistant: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Well, these GORE-TEX® jackets are the warmest. They’re</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waterproof and not too expensive.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Pablo: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No, I don’t really like man-made material.</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Sales assistant: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Well, we have some nice leather jackets.</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Pablo: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No, I don’t really like leather. It’s very heavy, and I guess they are the most</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expensive.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Sales assistant: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they are. The cheapest is$250.</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11"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7"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37907" name="Image1" r:id="rId2" imgW="247680" imgH="247680"/>
        </mc:Choice>
        <mc:Fallback>
          <p:control name="Image1" r:id="rId2" imgW="247680" imgH="247680">
            <p:pic>
              <p:nvPicPr>
                <p:cNvPr id="0" name="Image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5245100" y="16383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1392375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p:cNvSpPr txBox="1"/>
          <p:nvPr/>
        </p:nvSpPr>
        <p:spPr>
          <a:xfrm>
            <a:off x="2371725" y="1574504"/>
            <a:ext cx="3482067"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4 Transcript</a:t>
            </a:r>
          </a:p>
        </p:txBody>
      </p:sp>
      <p:pic>
        <p:nvPicPr>
          <p:cNvPr id="7" name="图片 6">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9" name="文本框 8"/>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8" name="矩形 7"/>
          <p:cNvSpPr/>
          <p:nvPr/>
        </p:nvSpPr>
        <p:spPr>
          <a:xfrm>
            <a:off x="2371725" y="2244802"/>
            <a:ext cx="8791869" cy="3273140"/>
          </a:xfrm>
          <a:prstGeom prst="rect">
            <a:avLst/>
          </a:prstGeom>
        </p:spPr>
        <p:txBody>
          <a:bodyPr wrap="square">
            <a:spAutoFit/>
          </a:bodyPr>
          <a:lstStyle/>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Pablo: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Excuse me, could you help me? I’m looking for a jacket.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Sales assistant: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Certainly, sir. I have some over here.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Pablo: </a:t>
            </a:r>
            <a:r>
              <a:rPr lang="en-US" altLang="zh-CN" dirty="0" err="1">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Mmm</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very nice. Which is the warmest?</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Sales assistant: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Well, these GORE-TEX® jackets are the warmest. They’re</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waterproof and not too expensive.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Pablo: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No, I don’t really like man-made material.</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Sales assistant: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Well, we have some nice leather jackets.</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Pablo: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No, I don’t really like leather. It’s very heavy, and I guess they are the most</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            expensive.</a:t>
            </a:r>
          </a:p>
          <a:p>
            <a:pPr>
              <a:lnSpc>
                <a:spcPts val="2500"/>
              </a:lnSpc>
            </a:pPr>
            <a:r>
              <a:rPr lang="en-US" altLang="zh-CN" b="1"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Sales assistant: </a:t>
            </a: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Yes, they are. The cheapest is$250.</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9565" y="1648559"/>
            <a:ext cx="252000" cy="252000"/>
          </a:xfrm>
          <a:prstGeom prst="rect">
            <a:avLst/>
          </a:prstGeom>
        </p:spPr>
      </p:pic>
      <p:sp>
        <p:nvSpPr>
          <p:cNvPr id="11"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6"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7"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38931" name="WindowsMediaPlayer1" r:id="rId2" imgW="3000000" imgH="704948"/>
        </mc:Choice>
        <mc:Fallback>
          <p:control name="WindowsMediaPlayer1" r:id="rId2" imgW="3000000" imgH="704948">
            <p:pic>
              <p:nvPicPr>
                <p:cNvPr id="0" name="WindowsMediaPlayer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5842000" y="12954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4036808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p:cNvSpPr txBox="1"/>
          <p:nvPr/>
        </p:nvSpPr>
        <p:spPr>
          <a:xfrm>
            <a:off x="2401875" y="1208186"/>
            <a:ext cx="4031340"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5 Transcript</a:t>
            </a:r>
          </a:p>
        </p:txBody>
      </p:sp>
      <p:pic>
        <p:nvPicPr>
          <p:cNvPr id="7" name="图片 6">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8" name="文本框 7"/>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10"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6"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4346" name="TextBox1" r:id="rId2" imgW="5143680" imgH="3838680"/>
        </mc:Choice>
        <mc:Fallback>
          <p:control name="TextBox1" r:id="rId2" imgW="5143680" imgH="3838680">
            <p:pic>
              <p:nvPicPr>
                <p:cNvPr id="0" name="TextBox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2489200" y="1993900"/>
                  <a:ext cx="5143500" cy="3835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4347" name="Image1" r:id="rId3" imgW="247680" imgH="247680"/>
        </mc:Choice>
        <mc:Fallback>
          <p:control name="Image1" r:id="rId3" imgW="247680" imgH="247680">
            <p:pic>
              <p:nvPicPr>
                <p:cNvPr id="0" name="Image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5308600" y="12700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93193902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p:cNvSpPr txBox="1"/>
          <p:nvPr/>
        </p:nvSpPr>
        <p:spPr>
          <a:xfrm>
            <a:off x="2401875" y="1208186"/>
            <a:ext cx="4031340"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5 Transcript</a:t>
            </a:r>
          </a:p>
        </p:txBody>
      </p:sp>
      <p:pic>
        <p:nvPicPr>
          <p:cNvPr id="7" name="图片 6">
            <a:hlinkClick r:id="" action="ppaction://noaction"/>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8" name="文本框 7"/>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0525" y="1294864"/>
            <a:ext cx="252000" cy="252000"/>
          </a:xfrm>
          <a:prstGeom prst="rect">
            <a:avLst/>
          </a:prstGeom>
        </p:spPr>
      </p:pic>
      <p:sp>
        <p:nvSpPr>
          <p:cNvPr id="10" name="矩形 35">
            <a:hlinkClick r:id="rId7"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2"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6"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39970" name="TextBox1" r:id="rId2" imgW="5143680" imgH="3838680"/>
        </mc:Choice>
        <mc:Fallback>
          <p:control name="TextBox1" r:id="rId2" imgW="5143680" imgH="3838680">
            <p:pic>
              <p:nvPicPr>
                <p:cNvPr id="0" name="TextBox1"/>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2489200" y="1993900"/>
                  <a:ext cx="5143500" cy="38354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971" name="WindowsMediaPlayer1" r:id="rId3" imgW="3000000" imgH="704948"/>
        </mc:Choice>
        <mc:Fallback>
          <p:control name="WindowsMediaPlayer1" r:id="rId3" imgW="3000000" imgH="704948">
            <p:pic>
              <p:nvPicPr>
                <p:cNvPr id="0" name="WindowsMediaPlayer1"/>
                <p:cNvPicPr preferRelativeResize="0">
                  <a:picLocks noChangeArrowheads="1" noChangeShapeType="1"/>
                </p:cNvPicPr>
                <p:nvPr/>
              </p:nvPicPr>
              <p:blipFill>
                <a:blip r:embed="rId9">
                  <a:extLst>
                    <a:ext uri="{28A0092B-C50C-407E-A947-70E740481C1C}">
                      <a14:useLocalDpi xmlns:a14="http://schemas.microsoft.com/office/drawing/2010/main" val="0"/>
                    </a:ext>
                  </a:extLst>
                </a:blip>
                <a:srcRect/>
                <a:stretch>
                  <a:fillRect/>
                </a:stretch>
              </p:blipFill>
              <p:spPr bwMode="auto">
                <a:xfrm>
                  <a:off x="5930900" y="9525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5852293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p:cNvSpPr txBox="1"/>
          <p:nvPr/>
        </p:nvSpPr>
        <p:spPr>
          <a:xfrm>
            <a:off x="3124201" y="800752"/>
            <a:ext cx="3971924"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6 Transcript</a:t>
            </a:r>
          </a:p>
        </p:txBody>
      </p:sp>
      <p:pic>
        <p:nvPicPr>
          <p:cNvPr id="6" name="图片 5">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7" name="文本框 6"/>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9" name="矩形 8"/>
          <p:cNvSpPr/>
          <p:nvPr/>
        </p:nvSpPr>
        <p:spPr>
          <a:xfrm>
            <a:off x="3124201" y="1327825"/>
            <a:ext cx="7529512" cy="5835572"/>
          </a:xfrm>
          <a:prstGeom prst="rect">
            <a:avLst/>
          </a:prstGeom>
        </p:spPr>
        <p:txBody>
          <a:bodyPr wrap="square">
            <a:spAutoFit/>
          </a:bodyPr>
          <a:lstStyle/>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Chameleon Clothes</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Chameleons can change the color of their skin.</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Sometimes they change color so that they are difficult to see and become almost invisible. Sometimes they change color to show that they are angry, or happy, or looking for a partner. Of course, humans can’t change the color of their skin, but we can change our clothes. Dark clothes make a person look more powerful. Pink is romantic; blue is calm. The color of your clothes says a lot about you. Scientists are working on clothes that can change color when you press a button. They are not ready yet, but the idea is to make pants that can change from white to black or a shirt that can change from white to pink or red. Chameleon clothes! Clothes that change color are also useful for soldiers. Like the chameleon, soldiers sometimes need to be invisible. Chameleon clothes make the soldiers difficult to see. So, maybe someday you will be able to change your clothes from powerful to romantic to invisible — at the press of a button!</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a:p>
            <a:pPr>
              <a:lnSpc>
                <a:spcPts val="2500"/>
              </a:lnSpc>
            </a:pPr>
            <a:endPar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a:p>
            <a:pPr>
              <a:lnSpc>
                <a:spcPts val="2500"/>
              </a:lnSpc>
            </a:pPr>
            <a:endPar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sp>
        <p:nvSpPr>
          <p:cNvPr id="8" name="矩形 35">
            <a:hlinkClick r:id="rId5"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6"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40978" name="Image1" r:id="rId2" imgW="247680" imgH="247680"/>
        </mc:Choice>
        <mc:Fallback>
          <p:control name="Image1" r:id="rId2" imgW="247680" imgH="247680">
            <p:pic>
              <p:nvPicPr>
                <p:cNvPr id="0" name="Image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863600"/>
                  <a:ext cx="241300" cy="2413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85328729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p:cNvSpPr txBox="1"/>
          <p:nvPr/>
        </p:nvSpPr>
        <p:spPr>
          <a:xfrm>
            <a:off x="3124201" y="800752"/>
            <a:ext cx="3971924" cy="400110"/>
          </a:xfrm>
          <a:prstGeom prst="rect">
            <a:avLst/>
          </a:prstGeom>
          <a:noFill/>
        </p:spPr>
        <p:txBody>
          <a:bodyPr wrap="square" rtlCol="0">
            <a:spAutoFit/>
          </a:bodyPr>
          <a:lstStyle/>
          <a:p>
            <a:r>
              <a:rPr lang="de-DE" sz="2000" b="1" dirty="0">
                <a:latin typeface="Helvetica" panose="020B0604020202020204" pitchFamily="34" charset="0"/>
                <a:ea typeface="Times New Roman" charset="0"/>
                <a:cs typeface="Helvetica" panose="020B0604020202020204" pitchFamily="34" charset="0"/>
              </a:rPr>
              <a:t>Listening 6 Transcript</a:t>
            </a:r>
          </a:p>
        </p:txBody>
      </p:sp>
      <p:pic>
        <p:nvPicPr>
          <p:cNvPr id="6" name="图片 5">
            <a:hlinkClick r:id="" action="ppaction://noaction"/>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0735" y="5672479"/>
            <a:ext cx="623888" cy="623888"/>
          </a:xfrm>
          <a:prstGeom prst="rect">
            <a:avLst/>
          </a:prstGeom>
        </p:spPr>
      </p:pic>
      <p:sp>
        <p:nvSpPr>
          <p:cNvPr id="7" name="文本框 6"/>
          <p:cNvSpPr txBox="1"/>
          <p:nvPr/>
        </p:nvSpPr>
        <p:spPr>
          <a:xfrm>
            <a:off x="11224623" y="5753590"/>
            <a:ext cx="863299" cy="461665"/>
          </a:xfrm>
          <a:prstGeom prst="rect">
            <a:avLst/>
          </a:prstGeom>
          <a:noFill/>
        </p:spPr>
        <p:txBody>
          <a:bodyPr wrap="square" rtlCol="0">
            <a:spAutoFit/>
          </a:bodyPr>
          <a:lstStyle/>
          <a:p>
            <a:r>
              <a:rPr lang="de-DE" sz="2400" dirty="0">
                <a:latin typeface="Helvetica" panose="020B0604020202020204" pitchFamily="34" charset="0"/>
                <a:ea typeface="Times New Roman" charset="0"/>
                <a:cs typeface="Helvetica" panose="020B0604020202020204" pitchFamily="34" charset="0"/>
              </a:rPr>
              <a:t>Back</a:t>
            </a:r>
          </a:p>
        </p:txBody>
      </p:sp>
      <p:sp>
        <p:nvSpPr>
          <p:cNvPr id="9" name="矩形 8"/>
          <p:cNvSpPr/>
          <p:nvPr/>
        </p:nvSpPr>
        <p:spPr>
          <a:xfrm>
            <a:off x="3124201" y="1327825"/>
            <a:ext cx="7529512" cy="5835572"/>
          </a:xfrm>
          <a:prstGeom prst="rect">
            <a:avLst/>
          </a:prstGeom>
        </p:spPr>
        <p:txBody>
          <a:bodyPr wrap="square">
            <a:spAutoFit/>
          </a:bodyPr>
          <a:lstStyle/>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Chameleon Clothes</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Chameleons can change the color of their skin.</a:t>
            </a:r>
          </a:p>
          <a:p>
            <a:pPr>
              <a:lnSpc>
                <a:spcPts val="2500"/>
              </a:lnSpc>
            </a:pPr>
            <a:r>
              <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rPr>
              <a:t>Sometimes they change color so that they are difficult to see and become almost invisible. Sometimes they change color to show that they are angry, or happy, or looking for a partner. Of course, humans can’t change the color of their skin, but we can change our clothes. Dark clothes make a person look more powerful. Pink is romantic; blue is calm. The color of your clothes says a lot about you. Scientists are working on clothes that can change color when you press a button. They are not ready yet, but the idea is to make pants that can change from white to black or a shirt that can change from white to pink or red. Chameleon clothes! Clothes that change color are also useful for soldiers. Like the chameleon, soldiers sometimes need to be invisible. Chameleon clothes make the soldiers difficult to see. So, maybe someday you will be able to change your clothes from powerful to romantic to invisible — at the press of a button!</a:t>
            </a:r>
            <a:endParaRPr lang="zh-CN" altLang="en-US"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a:p>
            <a:pPr>
              <a:lnSpc>
                <a:spcPts val="2500"/>
              </a:lnSpc>
            </a:pPr>
            <a:endPar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a:p>
            <a:pPr>
              <a:lnSpc>
                <a:spcPts val="2500"/>
              </a:lnSpc>
            </a:pPr>
            <a:endParaRPr lang="en-US" altLang="zh-CN" dirty="0">
              <a:solidFill>
                <a:schemeClr val="tx1">
                  <a:lumMod val="50000"/>
                  <a:lumOff val="50000"/>
                </a:schemeClr>
              </a:solidFill>
              <a:latin typeface="Helvetica" panose="020B0604020202020204" pitchFamily="34" charset="0"/>
              <a:ea typeface="微软雅黑" panose="020B0503020204020204" pitchFamily="34" charset="-122"/>
              <a:cs typeface="Helvetica" panose="020B0604020202020204" pitchFamily="34" charset="0"/>
            </a:endParaRPr>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9730" y="874807"/>
            <a:ext cx="252000" cy="252000"/>
          </a:xfrm>
          <a:prstGeom prst="rect">
            <a:avLst/>
          </a:prstGeom>
        </p:spPr>
      </p:pic>
      <p:sp>
        <p:nvSpPr>
          <p:cNvPr id="8" name="矩形 35">
            <a:hlinkClick r:id="rId6" action="ppaction://hlinksldjump"/>
          </p:cNvPr>
          <p:cNvSpPr txBox="1">
            <a:spLocks noChangeArrowheads="1"/>
          </p:cNvSpPr>
          <p:nvPr/>
        </p:nvSpPr>
        <p:spPr bwMode="auto">
          <a:xfrm>
            <a:off x="976313" y="1612900"/>
            <a:ext cx="347662"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A</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0" name="矩形 35">
            <a:hlinkClick r:id="" action="ppaction://noaction"/>
          </p:cNvPr>
          <p:cNvSpPr txBox="1">
            <a:spLocks noChangeArrowheads="1"/>
          </p:cNvSpPr>
          <p:nvPr/>
        </p:nvSpPr>
        <p:spPr bwMode="auto">
          <a:xfrm>
            <a:off x="708026" y="2130456"/>
            <a:ext cx="268288" cy="485939"/>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B</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1" name="矩形 35">
            <a:hlinkClick r:id="" action="ppaction://noaction"/>
          </p:cNvPr>
          <p:cNvSpPr txBox="1">
            <a:spLocks noChangeArrowheads="1"/>
          </p:cNvSpPr>
          <p:nvPr/>
        </p:nvSpPr>
        <p:spPr bwMode="auto">
          <a:xfrm>
            <a:off x="612775" y="2652713"/>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C</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3" name="矩形 35">
            <a:hlinkClick r:id="" action="ppaction://noaction"/>
          </p:cNvPr>
          <p:cNvSpPr txBox="1">
            <a:spLocks noChangeArrowheads="1"/>
          </p:cNvSpPr>
          <p:nvPr/>
        </p:nvSpPr>
        <p:spPr bwMode="auto">
          <a:xfrm>
            <a:off x="560388" y="3163888"/>
            <a:ext cx="41592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D</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4" name="矩形 35">
            <a:hlinkClick r:id="" action="ppaction://noaction"/>
          </p:cNvPr>
          <p:cNvSpPr txBox="1">
            <a:spLocks noChangeArrowheads="1"/>
          </p:cNvSpPr>
          <p:nvPr/>
        </p:nvSpPr>
        <p:spPr bwMode="auto">
          <a:xfrm>
            <a:off x="612775" y="3698748"/>
            <a:ext cx="363538"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E</a:t>
            </a:r>
            <a:endParaRPr lang="zh-CN"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endParaRPr>
          </a:p>
        </p:txBody>
      </p:sp>
      <p:sp>
        <p:nvSpPr>
          <p:cNvPr id="15" name="矩形 35">
            <a:hlinkClick r:id="" action="ppaction://noaction"/>
          </p:cNvPr>
          <p:cNvSpPr txBox="1">
            <a:spLocks noChangeArrowheads="1"/>
          </p:cNvSpPr>
          <p:nvPr/>
        </p:nvSpPr>
        <p:spPr bwMode="auto">
          <a:xfrm>
            <a:off x="765175" y="4259263"/>
            <a:ext cx="409575"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F</a:t>
            </a:r>
          </a:p>
        </p:txBody>
      </p:sp>
      <p:sp>
        <p:nvSpPr>
          <p:cNvPr id="16" name="矩形 35">
            <a:hlinkClick r:id="" action="ppaction://noaction"/>
          </p:cNvPr>
          <p:cNvSpPr txBox="1">
            <a:spLocks noChangeArrowheads="1"/>
          </p:cNvSpPr>
          <p:nvPr/>
        </p:nvSpPr>
        <p:spPr bwMode="auto">
          <a:xfrm>
            <a:off x="925512" y="4775078"/>
            <a:ext cx="1271079" cy="508000"/>
          </a:xfrm>
          <a:prstGeom prst="rect">
            <a:avLst/>
          </a:prstGeom>
          <a:noFill/>
          <a:ln>
            <a:noFill/>
          </a:ln>
          <a:extLst/>
        </p:spPr>
        <p:txBody>
          <a:bodyPr lIns="45719" rIns="45719" anchor="ctr"/>
          <a:lstStyle>
            <a:lvl1pPr>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1pPr>
            <a:lvl2pPr marL="742950" indent="-28575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11430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16002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2057400" indent="-228600">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25146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29718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34290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3886200" indent="-228600" eaLnBrk="0" fontAlgn="base" hangingPunct="0">
              <a:spcBef>
                <a:spcPct val="0"/>
              </a:spcBef>
              <a:spcAft>
                <a:spcPct val="0"/>
              </a:spcAft>
              <a:defRPr>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a:lstStyle>
          <a:p>
            <a:pPr eaLnBrk="1">
              <a:defRPr/>
            </a:pPr>
            <a:r>
              <a:rPr lang="en-US" altLang="zh-CN" sz="2000" b="1" dirty="0">
                <a:solidFill>
                  <a:srgbClr val="FFFFFF"/>
                </a:solidFill>
                <a:latin typeface="Helvetica" panose="020B0604020202020204" pitchFamily="34" charset="0"/>
                <a:ea typeface="宋体" panose="02010600030101010101" pitchFamily="2" charset="-122"/>
                <a:cs typeface="Helvetica" panose="020B0604020202020204" pitchFamily="34" charset="0"/>
                <a:sym typeface="Helvetica" panose="020B0604020202020204" pitchFamily="34" charset="0"/>
              </a:rPr>
              <a:t>TED</a:t>
            </a:r>
          </a:p>
        </p:txBody>
      </p:sp>
    </p:spTree>
    <p:controls>
      <mc:AlternateContent xmlns:mc="http://schemas.openxmlformats.org/markup-compatibility/2006">
        <mc:Choice xmlns:v="urn:schemas-microsoft-com:vml" Requires="v">
          <p:control spid="42002" name="WindowsMediaPlayer1" r:id="rId2" imgW="3000000" imgH="704948"/>
        </mc:Choice>
        <mc:Fallback>
          <p:control name="WindowsMediaPlayer1" r:id="rId2" imgW="3000000" imgH="704948">
            <p:pic>
              <p:nvPicPr>
                <p:cNvPr id="0" name="WindowsMediaPlayer1"/>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6642100" y="558800"/>
                  <a:ext cx="2997200" cy="6985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054291843"/>
      </p:ext>
    </p:extLst>
  </p:cSld>
  <p:clrMapOvr>
    <a:masterClrMapping/>
  </p:clrMapOvr>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1278</TotalTime>
  <Words>1209</Words>
  <Application>Microsoft Office PowerPoint</Application>
  <PresentationFormat>自定义</PresentationFormat>
  <Paragraphs>191</Paragraphs>
  <Slides>13</Slides>
  <Notes>5</Notes>
  <HiddenSlides>13</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User</cp:lastModifiedBy>
  <cp:revision>611</cp:revision>
  <dcterms:created xsi:type="dcterms:W3CDTF">2017-03-07T01:03:56Z</dcterms:created>
  <dcterms:modified xsi:type="dcterms:W3CDTF">2018-12-12T04:31:35Z</dcterms:modified>
</cp:coreProperties>
</file>