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9" r:id="rId5"/>
    <p:sldId id="381" r:id="rId6"/>
    <p:sldId id="382" r:id="rId7"/>
    <p:sldId id="383" r:id="rId8"/>
    <p:sldId id="384" r:id="rId9"/>
    <p:sldId id="388" r:id="rId10"/>
    <p:sldId id="389" r:id="rId11"/>
    <p:sldId id="368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DB"/>
    <a:srgbClr val="5B9BD5"/>
    <a:srgbClr val="04447F"/>
    <a:srgbClr val="BE134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747" autoAdjust="0"/>
  </p:normalViewPr>
  <p:slideViewPr>
    <p:cSldViewPr snapToGrid="0" showGuides="1">
      <p:cViewPr varScale="1">
        <p:scale>
          <a:sx n="94" d="100"/>
          <a:sy n="94" d="100"/>
        </p:scale>
        <p:origin x="780" y="44"/>
      </p:cViewPr>
      <p:guideLst>
        <p:guide orient="horz" pos="2121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AF5A1-C4DF-4D97-9C16-7960FADF12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77D2-14E9-43CC-A59A-0B70A4F4BF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9961C-96FC-437D-8B8B-79CBBB84F8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9961C-96FC-437D-8B8B-79CBBB84F8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51828" y="1122363"/>
            <a:ext cx="9247656" cy="2946162"/>
          </a:xfrm>
          <a:prstGeom prst="rect">
            <a:avLst/>
          </a:prstGeom>
          <a:solidFill>
            <a:srgbClr val="0070C0">
              <a:alpha val="69804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lnSpc>
                <a:spcPct val="120000"/>
              </a:lnSpc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854288"/>
            <a:ext cx="6858000" cy="90792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1814" y="114963"/>
            <a:ext cx="1395536" cy="13955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9854" y="6015789"/>
            <a:ext cx="4704146" cy="129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1828" y="1122362"/>
            <a:ext cx="9247656" cy="3440113"/>
          </a:xfrm>
          <a:prstGeom prst="rect">
            <a:avLst/>
          </a:prstGeom>
          <a:solidFill>
            <a:srgbClr val="0070C0">
              <a:alpha val="69804"/>
            </a:srgb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1814" y="114963"/>
            <a:ext cx="1395536" cy="162951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lnSpc>
                <a:spcPct val="120000"/>
              </a:lnSpc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808930"/>
            <a:ext cx="7886700" cy="128072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1"/>
            <a:ext cx="9144000" cy="1122363"/>
          </a:xfrm>
          <a:prstGeom prst="rect">
            <a:avLst/>
          </a:prstGeom>
          <a:solidFill>
            <a:srgbClr val="5B9B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61814" y="114963"/>
            <a:ext cx="1395536" cy="13955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-1"/>
            <a:ext cx="9144000" cy="1122363"/>
          </a:xfrm>
          <a:prstGeom prst="rect">
            <a:avLst/>
          </a:prstGeom>
          <a:solidFill>
            <a:srgbClr val="5B9B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1814" y="114963"/>
            <a:ext cx="1395536" cy="13955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9144000" cy="1122363"/>
          </a:xfrm>
          <a:prstGeom prst="rect">
            <a:avLst/>
          </a:prstGeom>
          <a:solidFill>
            <a:srgbClr val="5B9B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61814" y="114963"/>
            <a:ext cx="1395536" cy="13955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14F56D35-67B6-4B1D-A01B-335109486A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1FA7FFA-3EAA-4D60-8B84-D89B196D25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7350" y="276278"/>
            <a:ext cx="7486650" cy="71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8F53ACDB-32A5-4303-8C00-0C9220AA4E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F80F918-92AC-4DD3-B516-4E5AEDFA0B4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39854" y="6015789"/>
            <a:ext cx="4704146" cy="129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jpe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7990" y="1122363"/>
            <a:ext cx="844802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云计算期末实验汇报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56535" y="4907915"/>
            <a:ext cx="6858000" cy="1252220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汇报人：李西洋</a:t>
            </a:r>
            <a:endParaRPr lang="zh-CN" altLang="en-US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2020302111004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2023.6.15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一、实验介绍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1764030"/>
            <a:ext cx="68878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本实验过程主要是将基于云原生微服务架构的web商城应用Online Boutique，部署在kubernetes环境中，并利用Istio及其插件对其进行深入的研究，旨在：</a:t>
            </a:r>
            <a:endParaRPr lang="zh-CN" altLang="en-US"/>
          </a:p>
          <a:p>
            <a:r>
              <a:rPr lang="zh-CN" altLang="en-US"/>
              <a:t>	深入了解kubernetes原理及使用，学会部署Kubernetes集群，熟练掌握Kubernetes的架构与操作。</a:t>
            </a:r>
            <a:endParaRPr lang="zh-CN" altLang="en-US"/>
          </a:p>
          <a:p>
            <a:r>
              <a:rPr lang="zh-CN" altLang="en-US"/>
              <a:t>	学会利用Kubernetes Dashboard，以可视化方式管理集群中的pod、service、delpoyment。</a:t>
            </a:r>
            <a:endParaRPr lang="zh-CN" altLang="en-US"/>
          </a:p>
          <a:p>
            <a:r>
              <a:rPr lang="zh-CN" altLang="en-US"/>
              <a:t>	学会将微服务升级为服务网格，将Online Boutique升级到服务网格架构，为微服务启用Istio支持。以进一步支持服务拓扑发现、全链路跟踪、指标遥测、健康检查等，实现服务治理。</a:t>
            </a:r>
            <a:endParaRPr lang="zh-CN" altLang="en-US"/>
          </a:p>
          <a:p>
            <a:r>
              <a:rPr lang="zh-CN" altLang="en-US"/>
              <a:t>	学会添加各种插件，实现Istio服务网格的可视化、为 Online Boutique 项目提供分布式调用链追踪系统、监控项目在使用Locust压力负载的情况下的运行情况、健康状态。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81050" y="1601470"/>
            <a:ext cx="7633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安装kubernetes集群环境，并安装部署dashboard，以可视化方式管理集群中的pod、service、delpoyment。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K8s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集群，下载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dashboard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，创建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用户，查看端口并访问：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2" name="图片 72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5245" y="2852420"/>
            <a:ext cx="6544945" cy="37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2980" y="1627505"/>
            <a:ext cx="7449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将基于微服务架构的Online Boutique应用部署在上述kubernetes环境中。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克隆项目，下载镜像，创建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k8s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资源，查看端口并访问。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71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0175" y="2950210"/>
            <a:ext cx="6661150" cy="348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6960" y="1748155"/>
            <a:ext cx="7800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针对Online Boutique在熔断、限流、监控、认证、授权、安全、负载等方面的不足，将其升级到服务网格架构，为微服务启用Istio支持。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安装配置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Istio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，删除原有服务，执行自动注入，重新部署服务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3" name="图片 41" descr="IMG_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9050" y="3382010"/>
            <a:ext cx="7155815" cy="1921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pic>
        <p:nvPicPr>
          <p:cNvPr id="67" name="图片 28" descr="IMG_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3695" y="3089910"/>
            <a:ext cx="6655435" cy="3508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371600" y="1613535"/>
            <a:ext cx="71602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在kubernetes中为Istio配置Kiali，实现Istio服务网格的可视化，为Online Boutique项目提供服务拓扑图、全链路跟踪、指标遥测、配置校验、健康检查等功能。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kiali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插件、更改服务类型、查看端口并访问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pic>
        <p:nvPicPr>
          <p:cNvPr id="1033668170" name="图片 1033668170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2879090"/>
            <a:ext cx="6674485" cy="3651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6495" y="1680210"/>
            <a:ext cx="77730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在kubernetes中为 Istio 配置 Jaeger，为 Online Boutique 项目提供分布式调用链追踪系统，用于监控和排查基于微服务的分布式系统问题。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Jaeger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插件，更改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tracing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类型，查看端口并访问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二、实验过程</a:t>
            </a:r>
            <a:endParaRPr lang="zh-CN" altLang="en-US"/>
          </a:p>
        </p:txBody>
      </p:sp>
      <p:pic>
        <p:nvPicPr>
          <p:cNvPr id="69" name="图片 39" descr="IMG_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1485" y="2963545"/>
            <a:ext cx="4008755" cy="2478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" name="图片 40" descr="IMG_25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1850" y="3028315"/>
            <a:ext cx="4352925" cy="234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49350" y="1627505"/>
            <a:ext cx="75520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内容：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Kubernetes 中安装和配置Prometheus、Grafana，完成整个集群、工作负载在使用Locust压力负载的情况下的运行情况、健康状态监控。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Prometheus、Grafana插件，更改服务类型，查看端口并访问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2215" y="2883250"/>
            <a:ext cx="49397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8800" b="1" dirty="0">
              <a:solidFill>
                <a:srgbClr val="0070C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5ab75567-1d59-4247-9b8e-369ac79aab44"/>
  <p:tag name="COMMONDATA" val="eyJoZGlkIjoiMjY2Yzk4OWZlMzY2NzNiMzllYzgyZGU0Y2NlOGI5Nm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</Words>
  <Application>WPS 演示</Application>
  <PresentationFormat>全屏显示(4:3)</PresentationFormat>
  <Paragraphs>52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华文行楷</vt:lpstr>
      <vt:lpstr>微软雅黑</vt:lpstr>
      <vt:lpstr>Arial Unicode MS</vt:lpstr>
      <vt:lpstr>等线</vt:lpstr>
      <vt:lpstr>Calibri</vt:lpstr>
      <vt:lpstr>Office 主题​​</vt:lpstr>
      <vt:lpstr>云计算期末实验汇报</vt:lpstr>
      <vt:lpstr>一、实验介绍</vt:lpstr>
      <vt:lpstr>二、实验过程</vt:lpstr>
      <vt:lpstr>二、实验过程</vt:lpstr>
      <vt:lpstr>二、实验过程</vt:lpstr>
      <vt:lpstr>二、实验过程</vt:lpstr>
      <vt:lpstr>二、实验过程</vt:lpstr>
      <vt:lpstr>二、实验过程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 Wang</dc:creator>
  <cp:lastModifiedBy>呵</cp:lastModifiedBy>
  <cp:revision>355</cp:revision>
  <dcterms:created xsi:type="dcterms:W3CDTF">2017-04-12T03:41:00Z</dcterms:created>
  <dcterms:modified xsi:type="dcterms:W3CDTF">2023-06-16T11:44:16Z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RubyTemplateID">
    <vt:lpwstr>8</vt:lpwstr>
  </property>
  <property fmtid="{D5CDD505-2E9C-101B-9397-08002B2CF9AE}" pid="4" name="ICV">
    <vt:lpwstr>E3648D0012734A55B4AC697B70B02E5F_12</vt:lpwstr>
  </property>
</Properties>
</file>