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4"/>
  </p:sldMasterIdLst>
  <p:notesMasterIdLst>
    <p:notesMasterId r:id="rId24"/>
  </p:notesMasterIdLst>
  <p:handoutMasterIdLst>
    <p:handoutMasterId r:id="rId25"/>
  </p:handoutMasterIdLst>
  <p:sldIdLst>
    <p:sldId id="267" r:id="rId5"/>
    <p:sldId id="268" r:id="rId6"/>
    <p:sldId id="285" r:id="rId7"/>
    <p:sldId id="273" r:id="rId8"/>
    <p:sldId id="274" r:id="rId9"/>
    <p:sldId id="278" r:id="rId10"/>
    <p:sldId id="276" r:id="rId11"/>
    <p:sldId id="279" r:id="rId12"/>
    <p:sldId id="280" r:id="rId13"/>
    <p:sldId id="277" r:id="rId14"/>
    <p:sldId id="283" r:id="rId15"/>
    <p:sldId id="284" r:id="rId16"/>
    <p:sldId id="286" r:id="rId17"/>
    <p:sldId id="287" r:id="rId18"/>
    <p:sldId id="288" r:id="rId19"/>
    <p:sldId id="289" r:id="rId20"/>
    <p:sldId id="290" r:id="rId21"/>
    <p:sldId id="291"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220" autoAdjust="0"/>
  </p:normalViewPr>
  <p:slideViewPr>
    <p:cSldViewPr snapToGrid="0">
      <p:cViewPr varScale="1">
        <p:scale>
          <a:sx n="82" d="100"/>
          <a:sy n="82" d="100"/>
        </p:scale>
        <p:origin x="389"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A2E66-77AB-4F62-91DF-2DC78B24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94BF4B-ABE5-42D7-81FD-70AC1FBFA8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F0E612-56A7-42D0-8938-5BF78259FB21}" type="datetimeFigureOut">
              <a:rPr lang="en-US" smtClean="0"/>
              <a:t>10/22/2021</a:t>
            </a:fld>
            <a:endParaRPr lang="en-US"/>
          </a:p>
        </p:txBody>
      </p:sp>
      <p:sp>
        <p:nvSpPr>
          <p:cNvPr id="4" name="Footer Placeholder 3">
            <a:extLst>
              <a:ext uri="{FF2B5EF4-FFF2-40B4-BE49-F238E27FC236}">
                <a16:creationId xmlns:a16="http://schemas.microsoft.com/office/drawing/2014/main" id="{8D1073E4-E431-44BB-BF5A-676559FF2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000E9E-2592-4905-B8E7-1AB03D6700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4A43F1-F64D-417D-8C52-0F61656D2133}" type="slidenum">
              <a:rPr lang="en-US" smtClean="0"/>
              <a:t>‹#›</a:t>
            </a:fld>
            <a:endParaRPr lang="en-US"/>
          </a:p>
        </p:txBody>
      </p:sp>
    </p:spTree>
    <p:extLst>
      <p:ext uri="{BB962C8B-B14F-4D97-AF65-F5344CB8AC3E}">
        <p14:creationId xmlns:p14="http://schemas.microsoft.com/office/powerpoint/2010/main" val="3630869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82080-DFB7-4D58-B854-701FE7156F4E}" type="datetimeFigureOut">
              <a:rPr lang="en-US" smtClean="0"/>
              <a:t>10/22/2021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9827E-D12D-45BE-8B06-B53B720C9074}" type="slidenum">
              <a:rPr lang="en-US" smtClean="0"/>
              <a:t>‹#›</a:t>
            </a:fld>
            <a:endParaRPr lang="en-US" dirty="0"/>
          </a:p>
        </p:txBody>
      </p:sp>
    </p:spTree>
    <p:extLst>
      <p:ext uri="{BB962C8B-B14F-4D97-AF65-F5344CB8AC3E}">
        <p14:creationId xmlns:p14="http://schemas.microsoft.com/office/powerpoint/2010/main" val="165510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47C081C7-BF94-43A3-AA3A-1242FB4392D7}"/>
              </a:ext>
            </a:extLst>
          </p:cNvPr>
          <p:cNvSpPr>
            <a:spLocks noGrp="1"/>
          </p:cNvSpPr>
          <p:nvPr>
            <p:ph type="sldNum" sz="quarter" idx="12"/>
          </p:nvPr>
        </p:nvSpPr>
        <p:spPr>
          <a:xfrm>
            <a:off x="11693236" y="1358865"/>
            <a:ext cx="498763" cy="365125"/>
          </a:xfrm>
        </p:spPr>
        <p:txBody>
          <a:bodyPr/>
          <a:lstStyle>
            <a:lvl1pPr>
              <a:defRPr sz="2000" b="1">
                <a:latin typeface="+mn-lt"/>
              </a:defRPr>
            </a:lvl1pPr>
          </a:lstStyle>
          <a:p>
            <a:fld id="{2AC27A5A-7290-4DE1-BA94-4BE8A8E57DCF}" type="slidenum">
              <a:rPr lang="en-US" smtClean="0"/>
              <a:pPr/>
              <a:t>‹#›</a:t>
            </a:fld>
            <a:endParaRPr lang="en-US" dirty="0"/>
          </a:p>
        </p:txBody>
      </p:sp>
      <p:sp>
        <p:nvSpPr>
          <p:cNvPr id="11" name="Footer Placeholder 4">
            <a:extLst>
              <a:ext uri="{FF2B5EF4-FFF2-40B4-BE49-F238E27FC236}">
                <a16:creationId xmlns:a16="http://schemas.microsoft.com/office/drawing/2014/main" id="{D3170DD8-28F4-4A17-AE9A-9CD2FB6F212D}"/>
              </a:ext>
            </a:extLst>
          </p:cNvPr>
          <p:cNvSpPr txBox="1">
            <a:spLocks/>
          </p:cNvSpPr>
          <p:nvPr userDrawn="1"/>
        </p:nvSpPr>
        <p:spPr>
          <a:xfrm>
            <a:off x="762000" y="6232127"/>
            <a:ext cx="3814856" cy="365125"/>
          </a:xfrm>
          <a:prstGeom prst="rect">
            <a:avLst/>
          </a:prstGeom>
        </p:spPr>
        <p:txBody>
          <a:bodyPr vert="horz" lIns="91440" tIns="45720" rIns="91440" bIns="45720" rtlCol="0" anchor="t"/>
          <a:lstStyle>
            <a:defPPr>
              <a:defRPr lang="en-US"/>
            </a:defPPr>
            <a:lvl1pPr marL="0" algn="r" defTabSz="457200" rtl="0" eaLnBrk="1" latinLnBrk="0" hangingPunct="1">
              <a:defRPr sz="1400" b="1" i="1" kern="1200" baseline="0">
                <a:solidFill>
                  <a:schemeClr val="accent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2"/>
                </a:solidFill>
              </a:rPr>
              <a:t>Chen, Gu, Severance, Wei</a:t>
            </a:r>
          </a:p>
        </p:txBody>
      </p:sp>
    </p:spTree>
    <p:extLst>
      <p:ext uri="{BB962C8B-B14F-4D97-AF65-F5344CB8AC3E}">
        <p14:creationId xmlns:p14="http://schemas.microsoft.com/office/powerpoint/2010/main" val="579161786"/>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a:prstGeom prst="rect">
            <a:avLst/>
          </a:prstGeom>
        </p:spPr>
        <p:txBody>
          <a:bodyPr/>
          <a:lstStyle/>
          <a:p>
            <a:endParaRPr lang="en-US" dirty="0"/>
          </a:p>
        </p:txBody>
      </p:sp>
      <p:sp>
        <p:nvSpPr>
          <p:cNvPr id="5" name="Footer Placeholder 4"/>
          <p:cNvSpPr>
            <a:spLocks noGrp="1"/>
          </p:cNvSpPr>
          <p:nvPr>
            <p:ph type="ftr" sz="quarter" idx="11"/>
          </p:nvPr>
        </p:nvSpPr>
        <p:spPr>
          <a:xfrm>
            <a:off x="6536187" y="6315949"/>
            <a:ext cx="3814856" cy="365125"/>
          </a:xfrm>
        </p:spPr>
        <p:txBody>
          <a:bodyPr/>
          <a:lstStyle/>
          <a:p>
            <a:r>
              <a:rPr lang="en-US"/>
              <a:t>Chen, Gu, Severance, Wei</a:t>
            </a:r>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3776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762000" y="6232127"/>
            <a:ext cx="3814856" cy="365125"/>
          </a:xfrm>
        </p:spPr>
        <p:txBody>
          <a:bodyPr/>
          <a:lstStyle>
            <a:lvl1pPr>
              <a:defRPr sz="1400"/>
            </a:lvl1pPr>
          </a:lstStyle>
          <a:p>
            <a:r>
              <a:rPr lang="en-US" dirty="0"/>
              <a:t>Chen, Gu, Severance, Wei</a:t>
            </a:r>
          </a:p>
        </p:txBody>
      </p:sp>
      <p:sp>
        <p:nvSpPr>
          <p:cNvPr id="6" name="Slide Number Placeholder 5"/>
          <p:cNvSpPr>
            <a:spLocks noGrp="1"/>
          </p:cNvSpPr>
          <p:nvPr>
            <p:ph type="sldNum" sz="quarter" idx="12"/>
          </p:nvPr>
        </p:nvSpPr>
        <p:spPr>
          <a:xfrm>
            <a:off x="11693236" y="5589120"/>
            <a:ext cx="498763" cy="365125"/>
          </a:xfrm>
        </p:spPr>
        <p:txBody>
          <a:bodyPr/>
          <a:lstStyle>
            <a:lvl1pPr>
              <a:defRPr sz="2000" b="1">
                <a:latin typeface="+mn-lt"/>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6941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a:prstGeom prst="rect">
            <a:avLst/>
          </a:prstGeom>
        </p:spPr>
        <p:txBody>
          <a:bodyPr/>
          <a:lstStyle>
            <a:lvl1pPr>
              <a:defRPr sz="1200">
                <a:solidFill>
                  <a:schemeClr val="accent1"/>
                </a:solidFill>
              </a:defRPr>
            </a:lvl1pPr>
          </a:lstStyle>
          <a:p>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r>
              <a:rPr lang="en-US"/>
              <a:t>Chen, Gu, Severance, Wei</a:t>
            </a:r>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06941"/>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62001" y="5930060"/>
            <a:ext cx="3814856"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a:t>Chen, Gu, Severance, Wei</a:t>
            </a:r>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25319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62001" y="5930060"/>
            <a:ext cx="3814856"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a:t>Chen, Gu, Severance, Wei</a:t>
            </a:r>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417532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2001" y="5930060"/>
            <a:ext cx="3814856"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a:t>Chen, Gu, Severance, Wei</a:t>
            </a:r>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99184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2001" y="5930060"/>
            <a:ext cx="3814856"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Chen, Gu, Severance, Wei</a:t>
            </a:r>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97309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2001" y="5930060"/>
            <a:ext cx="3814856"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Chen, Gu, Severance, Wei</a:t>
            </a:r>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89346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001" y="5930060"/>
            <a:ext cx="3814856"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Chen, Gu, Severance, Wei</a:t>
            </a:r>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2221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58554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242875"/>
            <a:ext cx="10667998" cy="48915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r>
              <a:rPr lang="en-US" dirty="0"/>
              <a:t>Chen, Gu, Severance, Wei</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890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9" r:id="rId4"/>
    <p:sldLayoutId id="2147483690" r:id="rId5"/>
    <p:sldLayoutId id="2147483691" r:id="rId6"/>
    <p:sldLayoutId id="2147483692" r:id="rId7"/>
    <p:sldLayoutId id="2147483693" r:id="rId8"/>
    <p:sldLayoutId id="2147483694" r:id="rId9"/>
    <p:sldLayoutId id="2147483695" r:id="rId10"/>
  </p:sldLayoutIdLst>
  <p:hf hd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Ly1e-C/Matlab-Project-on-Modified-Pairs-Trad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BFEC06-B1D3-4F3C-9119-B7D9ACA15180}"/>
              </a:ext>
              <a:ext uri="{C183D7F6-B498-43B3-948B-1728B52AA6E4}">
                <adec:decorative xmlns:adec="http://schemas.microsoft.com/office/drawing/2017/decorative" val="1"/>
              </a:ext>
            </a:extLst>
          </p:cNvPr>
          <p:cNvPicPr>
            <a:picLocks noChangeAspect="1"/>
          </p:cNvPicPr>
          <p:nvPr/>
        </p:nvPicPr>
        <p:blipFill rotWithShape="1">
          <a:blip r:embed="rId2">
            <a:grayscl/>
          </a:blip>
          <a:srcRect t="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4B75007B-8A7E-40FD-A6A2-8927BB728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gradFill flip="none" rotWithShape="1">
            <a:gsLst>
              <a:gs pos="100000">
                <a:schemeClr val="accent1">
                  <a:alpha val="70000"/>
                </a:schemeClr>
              </a:gs>
              <a:gs pos="30000">
                <a:schemeClr val="accent1"/>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62219-1CC5-461F-B93A-AD74100DF9C8}"/>
              </a:ext>
            </a:extLst>
          </p:cNvPr>
          <p:cNvSpPr>
            <a:spLocks noGrp="1"/>
          </p:cNvSpPr>
          <p:nvPr>
            <p:ph type="ctrTitle"/>
          </p:nvPr>
        </p:nvSpPr>
        <p:spPr>
          <a:xfrm>
            <a:off x="1088912" y="1143293"/>
            <a:ext cx="7635987" cy="4268965"/>
          </a:xfrm>
        </p:spPr>
        <p:txBody>
          <a:bodyPr>
            <a:normAutofit/>
          </a:bodyPr>
          <a:lstStyle/>
          <a:p>
            <a:r>
              <a:rPr lang="en-US" sz="4800" dirty="0"/>
              <a:t>Modified Pairs Trading Strategy Based on Cointegration</a:t>
            </a:r>
          </a:p>
        </p:txBody>
      </p:sp>
      <p:sp>
        <p:nvSpPr>
          <p:cNvPr id="3" name="Subtitle 2">
            <a:extLst>
              <a:ext uri="{FF2B5EF4-FFF2-40B4-BE49-F238E27FC236}">
                <a16:creationId xmlns:a16="http://schemas.microsoft.com/office/drawing/2014/main" id="{83ABC79F-F6F5-4F2D-8F47-A2F710579967}"/>
              </a:ext>
            </a:extLst>
          </p:cNvPr>
          <p:cNvSpPr>
            <a:spLocks noGrp="1"/>
          </p:cNvSpPr>
          <p:nvPr>
            <p:ph type="subTitle" idx="1"/>
          </p:nvPr>
        </p:nvSpPr>
        <p:spPr>
          <a:xfrm>
            <a:off x="1088912" y="5714707"/>
            <a:ext cx="7635985" cy="706355"/>
          </a:xfrm>
        </p:spPr>
        <p:txBody>
          <a:bodyPr>
            <a:normAutofit/>
          </a:bodyPr>
          <a:lstStyle/>
          <a:p>
            <a:pPr>
              <a:spcAft>
                <a:spcPts val="600"/>
              </a:spcAft>
            </a:pPr>
            <a:r>
              <a:rPr lang="en-US" dirty="0">
                <a:latin typeface="+mj-lt"/>
              </a:rPr>
              <a:t>Chen, Gu, Severance, Wei</a:t>
            </a:r>
          </a:p>
        </p:txBody>
      </p:sp>
      <p:cxnSp>
        <p:nvCxnSpPr>
          <p:cNvPr id="22" name="Straight Connector 21">
            <a:extLst>
              <a:ext uri="{FF2B5EF4-FFF2-40B4-BE49-F238E27FC236}">
                <a16:creationId xmlns:a16="http://schemas.microsoft.com/office/drawing/2014/main" id="{86329B40-6FBE-4A67-BFE3-0B3C09B092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Freeform 6">
            <a:extLst>
              <a:ext uri="{FF2B5EF4-FFF2-40B4-BE49-F238E27FC236}">
                <a16:creationId xmlns:a16="http://schemas.microsoft.com/office/drawing/2014/main" id="{FE6FCD91-159A-4318-B42A-F407D7D45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7" name="Slide Number Placeholder 6">
            <a:extLst>
              <a:ext uri="{FF2B5EF4-FFF2-40B4-BE49-F238E27FC236}">
                <a16:creationId xmlns:a16="http://schemas.microsoft.com/office/drawing/2014/main" id="{C65BA0CD-A904-44B2-905C-8F9C210CF6F1}"/>
              </a:ext>
            </a:extLst>
          </p:cNvPr>
          <p:cNvSpPr>
            <a:spLocks noGrp="1"/>
          </p:cNvSpPr>
          <p:nvPr>
            <p:ph type="sldNum" sz="quarter" idx="12"/>
          </p:nvPr>
        </p:nvSpPr>
        <p:spPr>
          <a:xfrm>
            <a:off x="11693236" y="1377527"/>
            <a:ext cx="498763" cy="365125"/>
          </a:xfrm>
        </p:spPr>
        <p:txBody>
          <a:bodyPr/>
          <a:lstStyle/>
          <a:p>
            <a:fld id="{2AC27A5A-7290-4DE1-BA94-4BE8A8E57DCF}" type="slidenum">
              <a:rPr lang="en-US" smtClean="0"/>
              <a:pPr/>
              <a:t>1</a:t>
            </a:fld>
            <a:endParaRPr lang="en-US" dirty="0"/>
          </a:p>
        </p:txBody>
      </p:sp>
    </p:spTree>
    <p:extLst>
      <p:ext uri="{BB962C8B-B14F-4D97-AF65-F5344CB8AC3E}">
        <p14:creationId xmlns:p14="http://schemas.microsoft.com/office/powerpoint/2010/main" val="163893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Out-of-Sample Performance (1997-2000)</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a:t>Chen, Gu, Severance, Wei</a:t>
            </a:r>
            <a:endParaRPr lang="en-US" dirty="0"/>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10</a:t>
            </a:fld>
            <a:endParaRPr lang="en-US" dirty="0"/>
          </a:p>
        </p:txBody>
      </p:sp>
      <p:sp>
        <p:nvSpPr>
          <p:cNvPr id="20" name="Content Placeholder 2">
            <a:extLst>
              <a:ext uri="{FF2B5EF4-FFF2-40B4-BE49-F238E27FC236}">
                <a16:creationId xmlns:a16="http://schemas.microsoft.com/office/drawing/2014/main" id="{ED974312-2283-4EBF-86AA-94A056C3F2C4}"/>
              </a:ext>
            </a:extLst>
          </p:cNvPr>
          <p:cNvSpPr txBox="1">
            <a:spLocks/>
          </p:cNvSpPr>
          <p:nvPr/>
        </p:nvSpPr>
        <p:spPr>
          <a:xfrm>
            <a:off x="7987004" y="1164196"/>
            <a:ext cx="3561527" cy="4834526"/>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sz="1800" dirty="0"/>
              <a:t>Model Parameters:</a:t>
            </a:r>
          </a:p>
          <a:p>
            <a:r>
              <a:rPr lang="en-US" sz="1800" dirty="0"/>
              <a:t>Trading days: 1043 days</a:t>
            </a:r>
          </a:p>
          <a:p>
            <a:r>
              <a:rPr lang="en-US" sz="1800" dirty="0"/>
              <a:t>Lookback period: M = 240 days</a:t>
            </a:r>
          </a:p>
          <a:p>
            <a:r>
              <a:rPr lang="en-US" sz="1800" dirty="0"/>
              <a:t>Rebalance period: N = 20 days</a:t>
            </a:r>
          </a:p>
          <a:p>
            <a:r>
              <a:rPr lang="en-US" sz="1800" dirty="0"/>
              <a:t>High spread (as entry signal): ±1.3*RMSE</a:t>
            </a:r>
          </a:p>
          <a:p>
            <a:r>
              <a:rPr lang="en-US" sz="1800" dirty="0"/>
              <a:t>Low spread (as exit signal): ±0.8*RMSE</a:t>
            </a:r>
          </a:p>
          <a:p>
            <a:r>
              <a:rPr lang="en-US" sz="1800" dirty="0"/>
              <a:t>Annual scaling for Sharpe ratio: sqrt(252) = 15.87</a:t>
            </a:r>
          </a:p>
          <a:p>
            <a:r>
              <a:rPr lang="en-US" sz="1800" dirty="0"/>
              <a:t>Trading cost: 1%</a:t>
            </a:r>
          </a:p>
          <a:p>
            <a:r>
              <a:rPr lang="en-US" sz="1800" dirty="0"/>
              <a:t>Initial capital: $1000</a:t>
            </a:r>
          </a:p>
          <a:p>
            <a:endParaRPr lang="en-US" sz="1800" dirty="0"/>
          </a:p>
        </p:txBody>
      </p:sp>
      <p:pic>
        <p:nvPicPr>
          <p:cNvPr id="17" name="Picture 16">
            <a:extLst>
              <a:ext uri="{FF2B5EF4-FFF2-40B4-BE49-F238E27FC236}">
                <a16:creationId xmlns:a16="http://schemas.microsoft.com/office/drawing/2014/main" id="{E8E3F4F8-EC94-447F-80A5-9F4569F61BCE}"/>
              </a:ext>
            </a:extLst>
          </p:cNvPr>
          <p:cNvPicPr>
            <a:picLocks noChangeAspect="1"/>
          </p:cNvPicPr>
          <p:nvPr/>
        </p:nvPicPr>
        <p:blipFill rotWithShape="1">
          <a:blip r:embed="rId2"/>
          <a:srcRect l="6682" r="5582"/>
          <a:stretch/>
        </p:blipFill>
        <p:spPr>
          <a:xfrm>
            <a:off x="323189" y="987951"/>
            <a:ext cx="7492481" cy="5239512"/>
          </a:xfrm>
          <a:prstGeom prst="rect">
            <a:avLst/>
          </a:prstGeom>
        </p:spPr>
      </p:pic>
    </p:spTree>
    <p:extLst>
      <p:ext uri="{BB962C8B-B14F-4D97-AF65-F5344CB8AC3E}">
        <p14:creationId xmlns:p14="http://schemas.microsoft.com/office/powerpoint/2010/main" val="368446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Out-of-Sample Performance (1997-2000)</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a:t>Chen, Gu, Severance, Wei</a:t>
            </a:r>
            <a:endParaRPr lang="en-US" dirty="0"/>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11</a:t>
            </a:fld>
            <a:endParaRPr lang="en-US" dirty="0"/>
          </a:p>
        </p:txBody>
      </p:sp>
      <p:graphicFrame>
        <p:nvGraphicFramePr>
          <p:cNvPr id="12" name="Table 12">
            <a:extLst>
              <a:ext uri="{FF2B5EF4-FFF2-40B4-BE49-F238E27FC236}">
                <a16:creationId xmlns:a16="http://schemas.microsoft.com/office/drawing/2014/main" id="{B30B39D8-46CC-485A-98B4-52CC2A1431C7}"/>
              </a:ext>
            </a:extLst>
          </p:cNvPr>
          <p:cNvGraphicFramePr>
            <a:graphicFrameLocks noGrp="1"/>
          </p:cNvGraphicFramePr>
          <p:nvPr>
            <p:extLst>
              <p:ext uri="{D42A27DB-BD31-4B8C-83A1-F6EECF244321}">
                <p14:modId xmlns:p14="http://schemas.microsoft.com/office/powerpoint/2010/main" val="4020968065"/>
              </p:ext>
            </p:extLst>
          </p:nvPr>
        </p:nvGraphicFramePr>
        <p:xfrm>
          <a:off x="7003611" y="1398242"/>
          <a:ext cx="4425479" cy="4450080"/>
        </p:xfrm>
        <a:graphic>
          <a:graphicData uri="http://schemas.openxmlformats.org/drawingml/2006/table">
            <a:tbl>
              <a:tblPr firstRow="1" bandRow="1">
                <a:tableStyleId>{5C22544A-7EE6-4342-B048-85BDC9FD1C3A}</a:tableStyleId>
              </a:tblPr>
              <a:tblGrid>
                <a:gridCol w="3063210">
                  <a:extLst>
                    <a:ext uri="{9D8B030D-6E8A-4147-A177-3AD203B41FA5}">
                      <a16:colId xmlns:a16="http://schemas.microsoft.com/office/drawing/2014/main" val="2094221843"/>
                    </a:ext>
                  </a:extLst>
                </a:gridCol>
                <a:gridCol w="1362269">
                  <a:extLst>
                    <a:ext uri="{9D8B030D-6E8A-4147-A177-3AD203B41FA5}">
                      <a16:colId xmlns:a16="http://schemas.microsoft.com/office/drawing/2014/main" val="2930561210"/>
                    </a:ext>
                  </a:extLst>
                </a:gridCol>
              </a:tblGrid>
              <a:tr h="370840">
                <a:tc gridSpan="2">
                  <a:txBody>
                    <a:bodyPr/>
                    <a:lstStyle/>
                    <a:p>
                      <a:pPr algn="ctr"/>
                      <a:r>
                        <a:rPr lang="en-US" dirty="0"/>
                        <a:t>Performance Metrics</a:t>
                      </a:r>
                    </a:p>
                  </a:txBody>
                  <a:tcPr anchor="ctr"/>
                </a:tc>
                <a:tc hMerge="1">
                  <a:txBody>
                    <a:bodyPr/>
                    <a:lstStyle/>
                    <a:p>
                      <a:endParaRPr lang="en-US" dirty="0"/>
                    </a:p>
                  </a:txBody>
                  <a:tcPr/>
                </a:tc>
                <a:extLst>
                  <a:ext uri="{0D108BD9-81ED-4DB2-BD59-A6C34878D82A}">
                    <a16:rowId xmlns:a16="http://schemas.microsoft.com/office/drawing/2014/main" val="1172375107"/>
                  </a:ext>
                </a:extLst>
              </a:tr>
              <a:tr h="370840">
                <a:tc>
                  <a:txBody>
                    <a:bodyPr/>
                    <a:lstStyle/>
                    <a:p>
                      <a:pPr algn="ctr"/>
                      <a:r>
                        <a:rPr lang="en-US" dirty="0"/>
                        <a:t>Mean daily return</a:t>
                      </a:r>
                    </a:p>
                  </a:txBody>
                  <a:tcPr anchor="ctr"/>
                </a:tc>
                <a:tc>
                  <a:txBody>
                    <a:bodyPr/>
                    <a:lstStyle/>
                    <a:p>
                      <a:pPr algn="ctr"/>
                      <a:r>
                        <a:rPr lang="en-US" dirty="0"/>
                        <a:t>0.049%</a:t>
                      </a:r>
                    </a:p>
                  </a:txBody>
                  <a:tcPr anchor="ctr"/>
                </a:tc>
                <a:extLst>
                  <a:ext uri="{0D108BD9-81ED-4DB2-BD59-A6C34878D82A}">
                    <a16:rowId xmlns:a16="http://schemas.microsoft.com/office/drawing/2014/main" val="411590644"/>
                  </a:ext>
                </a:extLst>
              </a:tr>
              <a:tr h="370840">
                <a:tc>
                  <a:txBody>
                    <a:bodyPr/>
                    <a:lstStyle/>
                    <a:p>
                      <a:pPr algn="ctr"/>
                      <a:r>
                        <a:rPr lang="en-US" dirty="0"/>
                        <a:t>Median daily return</a:t>
                      </a:r>
                    </a:p>
                  </a:txBody>
                  <a:tcPr anchor="ctr"/>
                </a:tc>
                <a:tc>
                  <a:txBody>
                    <a:bodyPr/>
                    <a:lstStyle/>
                    <a:p>
                      <a:pPr algn="ctr"/>
                      <a:r>
                        <a:rPr lang="en-US" dirty="0"/>
                        <a:t>0%</a:t>
                      </a:r>
                    </a:p>
                  </a:txBody>
                  <a:tcPr anchor="ctr"/>
                </a:tc>
                <a:extLst>
                  <a:ext uri="{0D108BD9-81ED-4DB2-BD59-A6C34878D82A}">
                    <a16:rowId xmlns:a16="http://schemas.microsoft.com/office/drawing/2014/main" val="315592994"/>
                  </a:ext>
                </a:extLst>
              </a:tr>
              <a:tr h="370840">
                <a:tc>
                  <a:txBody>
                    <a:bodyPr/>
                    <a:lstStyle/>
                    <a:p>
                      <a:pPr algn="ctr"/>
                      <a:r>
                        <a:rPr lang="en-US" dirty="0"/>
                        <a:t>Daily return volatility</a:t>
                      </a:r>
                    </a:p>
                  </a:txBody>
                  <a:tcPr anchor="ctr"/>
                </a:tc>
                <a:tc>
                  <a:txBody>
                    <a:bodyPr/>
                    <a:lstStyle/>
                    <a:p>
                      <a:pPr algn="ctr"/>
                      <a:r>
                        <a:rPr lang="en-US" dirty="0"/>
                        <a:t>1.01%</a:t>
                      </a:r>
                    </a:p>
                  </a:txBody>
                  <a:tcPr anchor="ctr"/>
                </a:tc>
                <a:extLst>
                  <a:ext uri="{0D108BD9-81ED-4DB2-BD59-A6C34878D82A}">
                    <a16:rowId xmlns:a16="http://schemas.microsoft.com/office/drawing/2014/main" val="1570734265"/>
                  </a:ext>
                </a:extLst>
              </a:tr>
              <a:tr h="370840">
                <a:tc>
                  <a:txBody>
                    <a:bodyPr/>
                    <a:lstStyle/>
                    <a:p>
                      <a:pPr algn="ctr"/>
                      <a:r>
                        <a:rPr lang="en-US" dirty="0"/>
                        <a:t>Skewness</a:t>
                      </a:r>
                    </a:p>
                  </a:txBody>
                  <a:tcPr anchor="ctr"/>
                </a:tc>
                <a:tc>
                  <a:txBody>
                    <a:bodyPr/>
                    <a:lstStyle/>
                    <a:p>
                      <a:pPr algn="ctr"/>
                      <a:r>
                        <a:rPr lang="en-US" dirty="0"/>
                        <a:t>3.96</a:t>
                      </a:r>
                    </a:p>
                  </a:txBody>
                  <a:tcPr anchor="ctr"/>
                </a:tc>
                <a:extLst>
                  <a:ext uri="{0D108BD9-81ED-4DB2-BD59-A6C34878D82A}">
                    <a16:rowId xmlns:a16="http://schemas.microsoft.com/office/drawing/2014/main" val="1772222105"/>
                  </a:ext>
                </a:extLst>
              </a:tr>
              <a:tr h="370840">
                <a:tc>
                  <a:txBody>
                    <a:bodyPr/>
                    <a:lstStyle/>
                    <a:p>
                      <a:pPr algn="ctr"/>
                      <a:r>
                        <a:rPr lang="en-US" dirty="0"/>
                        <a:t>Kurtosis</a:t>
                      </a:r>
                    </a:p>
                  </a:txBody>
                  <a:tcPr anchor="ctr"/>
                </a:tc>
                <a:tc>
                  <a:txBody>
                    <a:bodyPr/>
                    <a:lstStyle/>
                    <a:p>
                      <a:pPr algn="ctr"/>
                      <a:r>
                        <a:rPr lang="en-US" dirty="0"/>
                        <a:t>62.3</a:t>
                      </a:r>
                    </a:p>
                  </a:txBody>
                  <a:tcPr anchor="ctr"/>
                </a:tc>
                <a:extLst>
                  <a:ext uri="{0D108BD9-81ED-4DB2-BD59-A6C34878D82A}">
                    <a16:rowId xmlns:a16="http://schemas.microsoft.com/office/drawing/2014/main" val="3099961979"/>
                  </a:ext>
                </a:extLst>
              </a:tr>
              <a:tr h="370840">
                <a:tc>
                  <a:txBody>
                    <a:bodyPr/>
                    <a:lstStyle/>
                    <a:p>
                      <a:pPr algn="ctr"/>
                      <a:r>
                        <a:rPr lang="en-US" dirty="0"/>
                        <a:t>Beta</a:t>
                      </a:r>
                    </a:p>
                  </a:txBody>
                  <a:tcPr anchor="ctr"/>
                </a:tc>
                <a:tc>
                  <a:txBody>
                    <a:bodyPr/>
                    <a:lstStyle/>
                    <a:p>
                      <a:pPr algn="ctr"/>
                      <a:r>
                        <a:rPr lang="en-US" dirty="0"/>
                        <a:t>-0.0126</a:t>
                      </a:r>
                    </a:p>
                  </a:txBody>
                  <a:tcPr anchor="ctr"/>
                </a:tc>
                <a:extLst>
                  <a:ext uri="{0D108BD9-81ED-4DB2-BD59-A6C34878D82A}">
                    <a16:rowId xmlns:a16="http://schemas.microsoft.com/office/drawing/2014/main" val="3802814143"/>
                  </a:ext>
                </a:extLst>
              </a:tr>
              <a:tr h="370840">
                <a:tc>
                  <a:txBody>
                    <a:bodyPr/>
                    <a:lstStyle/>
                    <a:p>
                      <a:pPr algn="ctr"/>
                      <a:r>
                        <a:rPr lang="en-US" dirty="0"/>
                        <a:t>Number of converged trades</a:t>
                      </a:r>
                    </a:p>
                  </a:txBody>
                  <a:tcPr anchor="ctr"/>
                </a:tc>
                <a:tc>
                  <a:txBody>
                    <a:bodyPr/>
                    <a:lstStyle/>
                    <a:p>
                      <a:pPr algn="ctr"/>
                      <a:r>
                        <a:rPr lang="en-US" dirty="0"/>
                        <a:t>28</a:t>
                      </a:r>
                    </a:p>
                  </a:txBody>
                  <a:tcPr anchor="ctr"/>
                </a:tc>
                <a:extLst>
                  <a:ext uri="{0D108BD9-81ED-4DB2-BD59-A6C34878D82A}">
                    <a16:rowId xmlns:a16="http://schemas.microsoft.com/office/drawing/2014/main" val="3381732335"/>
                  </a:ext>
                </a:extLst>
              </a:tr>
              <a:tr h="370840">
                <a:tc>
                  <a:txBody>
                    <a:bodyPr/>
                    <a:lstStyle/>
                    <a:p>
                      <a:pPr algn="ctr"/>
                      <a:r>
                        <a:rPr lang="en-US" dirty="0"/>
                        <a:t>Number of failed trades</a:t>
                      </a:r>
                    </a:p>
                  </a:txBody>
                  <a:tcPr anchor="ctr"/>
                </a:tc>
                <a:tc>
                  <a:txBody>
                    <a:bodyPr/>
                    <a:lstStyle/>
                    <a:p>
                      <a:pPr algn="ctr"/>
                      <a:r>
                        <a:rPr lang="en-US" dirty="0"/>
                        <a:t>16</a:t>
                      </a:r>
                    </a:p>
                  </a:txBody>
                  <a:tcPr anchor="ctr"/>
                </a:tc>
                <a:extLst>
                  <a:ext uri="{0D108BD9-81ED-4DB2-BD59-A6C34878D82A}">
                    <a16:rowId xmlns:a16="http://schemas.microsoft.com/office/drawing/2014/main" val="1200715624"/>
                  </a:ext>
                </a:extLst>
              </a:tr>
              <a:tr h="370840">
                <a:tc>
                  <a:txBody>
                    <a:bodyPr/>
                    <a:lstStyle/>
                    <a:p>
                      <a:pPr algn="ctr"/>
                      <a:r>
                        <a:rPr lang="en-US" dirty="0"/>
                        <a:t>Total return</a:t>
                      </a:r>
                    </a:p>
                  </a:txBody>
                  <a:tcPr anchor="ctr"/>
                </a:tc>
                <a:tc>
                  <a:txBody>
                    <a:bodyPr/>
                    <a:lstStyle/>
                    <a:p>
                      <a:pPr algn="ctr"/>
                      <a:r>
                        <a:rPr lang="en-US" dirty="0"/>
                        <a:t>59.0%</a:t>
                      </a:r>
                    </a:p>
                  </a:txBody>
                  <a:tcPr anchor="ctr"/>
                </a:tc>
                <a:extLst>
                  <a:ext uri="{0D108BD9-81ED-4DB2-BD59-A6C34878D82A}">
                    <a16:rowId xmlns:a16="http://schemas.microsoft.com/office/drawing/2014/main" val="3466670963"/>
                  </a:ext>
                </a:extLst>
              </a:tr>
              <a:tr h="370840">
                <a:tc>
                  <a:txBody>
                    <a:bodyPr/>
                    <a:lstStyle/>
                    <a:p>
                      <a:pPr algn="ctr"/>
                      <a:r>
                        <a:rPr lang="en-US" dirty="0"/>
                        <a:t>Annualized return</a:t>
                      </a:r>
                    </a:p>
                  </a:txBody>
                  <a:tcPr anchor="ctr"/>
                </a:tc>
                <a:tc>
                  <a:txBody>
                    <a:bodyPr/>
                    <a:lstStyle/>
                    <a:p>
                      <a:pPr algn="ctr"/>
                      <a:r>
                        <a:rPr lang="en-US" dirty="0"/>
                        <a:t>12.3%</a:t>
                      </a:r>
                    </a:p>
                  </a:txBody>
                  <a:tcPr anchor="ctr"/>
                </a:tc>
                <a:extLst>
                  <a:ext uri="{0D108BD9-81ED-4DB2-BD59-A6C34878D82A}">
                    <a16:rowId xmlns:a16="http://schemas.microsoft.com/office/drawing/2014/main" val="1050902452"/>
                  </a:ext>
                </a:extLst>
              </a:tr>
              <a:tr h="370840">
                <a:tc>
                  <a:txBody>
                    <a:bodyPr/>
                    <a:lstStyle/>
                    <a:p>
                      <a:pPr algn="ctr"/>
                      <a:r>
                        <a:rPr lang="en-US" dirty="0"/>
                        <a:t>S&amp;P 500 annualized return</a:t>
                      </a:r>
                    </a:p>
                  </a:txBody>
                  <a:tcPr anchor="ctr"/>
                </a:tc>
                <a:tc>
                  <a:txBody>
                    <a:bodyPr/>
                    <a:lstStyle/>
                    <a:p>
                      <a:pPr algn="ctr"/>
                      <a:r>
                        <a:rPr lang="en-US" dirty="0"/>
                        <a:t>14.8%</a:t>
                      </a:r>
                    </a:p>
                  </a:txBody>
                  <a:tcPr anchor="ctr"/>
                </a:tc>
                <a:extLst>
                  <a:ext uri="{0D108BD9-81ED-4DB2-BD59-A6C34878D82A}">
                    <a16:rowId xmlns:a16="http://schemas.microsoft.com/office/drawing/2014/main" val="1754316398"/>
                  </a:ext>
                </a:extLst>
              </a:tr>
            </a:tbl>
          </a:graphicData>
        </a:graphic>
      </p:graphicFrame>
      <p:pic>
        <p:nvPicPr>
          <p:cNvPr id="7" name="Picture 6">
            <a:extLst>
              <a:ext uri="{FF2B5EF4-FFF2-40B4-BE49-F238E27FC236}">
                <a16:creationId xmlns:a16="http://schemas.microsoft.com/office/drawing/2014/main" id="{524AFC8B-D417-4D7A-A9ED-A131087B831A}"/>
              </a:ext>
            </a:extLst>
          </p:cNvPr>
          <p:cNvPicPr>
            <a:picLocks noChangeAspect="1"/>
          </p:cNvPicPr>
          <p:nvPr/>
        </p:nvPicPr>
        <p:blipFill>
          <a:blip r:embed="rId2"/>
          <a:stretch>
            <a:fillRect/>
          </a:stretch>
        </p:blipFill>
        <p:spPr>
          <a:xfrm>
            <a:off x="643466" y="1337282"/>
            <a:ext cx="6096000" cy="4572000"/>
          </a:xfrm>
          <a:prstGeom prst="rect">
            <a:avLst/>
          </a:prstGeom>
        </p:spPr>
      </p:pic>
    </p:spTree>
    <p:extLst>
      <p:ext uri="{BB962C8B-B14F-4D97-AF65-F5344CB8AC3E}">
        <p14:creationId xmlns:p14="http://schemas.microsoft.com/office/powerpoint/2010/main" val="183264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Performance Comparison</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In-sample and out-of-sample are different in that, like the demo strategy, in-sample’s Sharpe ratio is optimized by sweeping the parameters lookback period, M, and rebalance period, N. The resultant values are M = 240 days and N = 20 days. Out-of-sample test then directly incorporates these two parameters. This is done to alleviate look-ahead bias and overfitting. All other parameters are the same for the two samples. </a:t>
            </a:r>
          </a:p>
          <a:p>
            <a:r>
              <a:rPr lang="en-US" sz="1800" dirty="0"/>
              <a:t>Unsurprisingly, in-sample performs better than out-of-sample, with greater total return, lower volatility, and more successfully converged trades. Notably, in-sample has greater total return than S&amp;P 500 over the same period, but out-of-sample does not. Also, in-sample’s cumulative return grows steadily over time, a sign of robust cointegration relationship among pairs. On the other hand, out-of-sample’s cumulative return is more volatile, accompanied with long stretch of time that the strategy does not trade. </a:t>
            </a:r>
          </a:p>
          <a:p>
            <a:r>
              <a:rPr lang="en-US" sz="1800" dirty="0"/>
              <a:t>This strategy is appealing in that it is essentially market neutral, as evidenced by very low beta. The return distribution has fat tail, most likely as a result of frequent 0% return days (from not trading) crowding the center of the distribution. It also exhibits positive skewness. These qualities make this strategy effective for diversifying one’s trading portfolio.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12</a:t>
            </a:fld>
            <a:endParaRPr lang="en-US" dirty="0"/>
          </a:p>
        </p:txBody>
      </p:sp>
    </p:spTree>
    <p:extLst>
      <p:ext uri="{BB962C8B-B14F-4D97-AF65-F5344CB8AC3E}">
        <p14:creationId xmlns:p14="http://schemas.microsoft.com/office/powerpoint/2010/main" val="138654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Risk Metrics</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13</a:t>
            </a:fld>
            <a:endParaRPr lang="en-US" dirty="0"/>
          </a:p>
        </p:txBody>
      </p:sp>
      <p:graphicFrame>
        <p:nvGraphicFramePr>
          <p:cNvPr id="7" name="Table 7">
            <a:extLst>
              <a:ext uri="{FF2B5EF4-FFF2-40B4-BE49-F238E27FC236}">
                <a16:creationId xmlns:a16="http://schemas.microsoft.com/office/drawing/2014/main" id="{5B230173-F805-4760-801D-7B39684722D4}"/>
              </a:ext>
            </a:extLst>
          </p:cNvPr>
          <p:cNvGraphicFramePr>
            <a:graphicFrameLocks noGrp="1"/>
          </p:cNvGraphicFramePr>
          <p:nvPr>
            <p:extLst>
              <p:ext uri="{D42A27DB-BD31-4B8C-83A1-F6EECF244321}">
                <p14:modId xmlns:p14="http://schemas.microsoft.com/office/powerpoint/2010/main" val="1535911047"/>
              </p:ext>
            </p:extLst>
          </p:nvPr>
        </p:nvGraphicFramePr>
        <p:xfrm>
          <a:off x="762000" y="1164196"/>
          <a:ext cx="10668001" cy="4719320"/>
        </p:xfrm>
        <a:graphic>
          <a:graphicData uri="http://schemas.openxmlformats.org/drawingml/2006/table">
            <a:tbl>
              <a:tblPr firstRow="1" bandRow="1">
                <a:tableStyleId>{5C22544A-7EE6-4342-B048-85BDC9FD1C3A}</a:tableStyleId>
              </a:tblPr>
              <a:tblGrid>
                <a:gridCol w="2942253">
                  <a:extLst>
                    <a:ext uri="{9D8B030D-6E8A-4147-A177-3AD203B41FA5}">
                      <a16:colId xmlns:a16="http://schemas.microsoft.com/office/drawing/2014/main" val="1806047037"/>
                    </a:ext>
                  </a:extLst>
                </a:gridCol>
                <a:gridCol w="1931437">
                  <a:extLst>
                    <a:ext uri="{9D8B030D-6E8A-4147-A177-3AD203B41FA5}">
                      <a16:colId xmlns:a16="http://schemas.microsoft.com/office/drawing/2014/main" val="4280909459"/>
                    </a:ext>
                  </a:extLst>
                </a:gridCol>
                <a:gridCol w="1931437">
                  <a:extLst>
                    <a:ext uri="{9D8B030D-6E8A-4147-A177-3AD203B41FA5}">
                      <a16:colId xmlns:a16="http://schemas.microsoft.com/office/drawing/2014/main" val="1250447707"/>
                    </a:ext>
                  </a:extLst>
                </a:gridCol>
                <a:gridCol w="1931437">
                  <a:extLst>
                    <a:ext uri="{9D8B030D-6E8A-4147-A177-3AD203B41FA5}">
                      <a16:colId xmlns:a16="http://schemas.microsoft.com/office/drawing/2014/main" val="3350162788"/>
                    </a:ext>
                  </a:extLst>
                </a:gridCol>
                <a:gridCol w="1931437">
                  <a:extLst>
                    <a:ext uri="{9D8B030D-6E8A-4147-A177-3AD203B41FA5}">
                      <a16:colId xmlns:a16="http://schemas.microsoft.com/office/drawing/2014/main" val="1191240609"/>
                    </a:ext>
                  </a:extLst>
                </a:gridCol>
              </a:tblGrid>
              <a:tr h="370840">
                <a:tc>
                  <a:txBody>
                    <a:bodyPr/>
                    <a:lstStyle/>
                    <a:p>
                      <a:pPr algn="ctr"/>
                      <a:r>
                        <a:rPr lang="en-US" dirty="0"/>
                        <a:t>Risk Metrics</a:t>
                      </a:r>
                    </a:p>
                  </a:txBody>
                  <a:tcPr anchor="ctr"/>
                </a:tc>
                <a:tc>
                  <a:txBody>
                    <a:bodyPr/>
                    <a:lstStyle/>
                    <a:p>
                      <a:pPr algn="ctr"/>
                      <a:r>
                        <a:rPr lang="en-US" dirty="0"/>
                        <a:t>S&amp;P 500 </a:t>
                      </a:r>
                    </a:p>
                    <a:p>
                      <a:pPr algn="ctr"/>
                      <a:r>
                        <a:rPr lang="en-US" dirty="0"/>
                        <a:t>(1993-1996)</a:t>
                      </a:r>
                    </a:p>
                  </a:txBody>
                  <a:tcPr anchor="ctr"/>
                </a:tc>
                <a:tc>
                  <a:txBody>
                    <a:bodyPr/>
                    <a:lstStyle/>
                    <a:p>
                      <a:pPr algn="ctr"/>
                      <a:r>
                        <a:rPr lang="en-US" dirty="0"/>
                        <a:t>In-sample </a:t>
                      </a:r>
                    </a:p>
                    <a:p>
                      <a:pPr algn="ctr"/>
                      <a:r>
                        <a:rPr lang="en-US" dirty="0"/>
                        <a:t>(1993-1996)</a:t>
                      </a:r>
                    </a:p>
                  </a:txBody>
                  <a:tcPr anchor="ctr"/>
                </a:tc>
                <a:tc>
                  <a:txBody>
                    <a:bodyPr/>
                    <a:lstStyle/>
                    <a:p>
                      <a:pPr algn="ctr"/>
                      <a:r>
                        <a:rPr lang="en-US" dirty="0"/>
                        <a:t>S&amp;P 500 </a:t>
                      </a:r>
                    </a:p>
                    <a:p>
                      <a:pPr algn="ctr"/>
                      <a:r>
                        <a:rPr lang="en-US" dirty="0"/>
                        <a:t>(1997-2000)</a:t>
                      </a:r>
                    </a:p>
                  </a:txBody>
                  <a:tcPr anchor="ctr"/>
                </a:tc>
                <a:tc>
                  <a:txBody>
                    <a:bodyPr/>
                    <a:lstStyle/>
                    <a:p>
                      <a:pPr algn="ctr"/>
                      <a:r>
                        <a:rPr lang="en-US" dirty="0"/>
                        <a:t>Out-of-sample </a:t>
                      </a:r>
                    </a:p>
                    <a:p>
                      <a:pPr algn="ctr"/>
                      <a:r>
                        <a:rPr lang="en-US" dirty="0"/>
                        <a:t>(1997-2000)</a:t>
                      </a:r>
                    </a:p>
                  </a:txBody>
                  <a:tcPr anchor="ctr"/>
                </a:tc>
                <a:extLst>
                  <a:ext uri="{0D108BD9-81ED-4DB2-BD59-A6C34878D82A}">
                    <a16:rowId xmlns:a16="http://schemas.microsoft.com/office/drawing/2014/main" val="843972104"/>
                  </a:ext>
                </a:extLst>
              </a:tr>
              <a:tr h="370840">
                <a:tc>
                  <a:txBody>
                    <a:bodyPr/>
                    <a:lstStyle/>
                    <a:p>
                      <a:pPr algn="ctr"/>
                      <a:r>
                        <a:rPr lang="en-US" dirty="0"/>
                        <a:t>Historical </a:t>
                      </a:r>
                      <a:r>
                        <a:rPr lang="en-US" dirty="0" err="1"/>
                        <a:t>VaR</a:t>
                      </a:r>
                      <a:r>
                        <a:rPr lang="en-US" dirty="0"/>
                        <a:t> (Daily, 95%)</a:t>
                      </a:r>
                    </a:p>
                  </a:txBody>
                  <a:tcPr anchor="ctr"/>
                </a:tc>
                <a:tc>
                  <a:txBody>
                    <a:bodyPr/>
                    <a:lstStyle/>
                    <a:p>
                      <a:pPr algn="ctr"/>
                      <a:r>
                        <a:rPr lang="en-US" dirty="0"/>
                        <a:t>-0.89%</a:t>
                      </a:r>
                    </a:p>
                  </a:txBody>
                  <a:tcPr anchor="ctr"/>
                </a:tc>
                <a:tc>
                  <a:txBody>
                    <a:bodyPr/>
                    <a:lstStyle/>
                    <a:p>
                      <a:pPr algn="ctr"/>
                      <a:r>
                        <a:rPr lang="en-US" dirty="0"/>
                        <a:t>-0.67%</a:t>
                      </a:r>
                    </a:p>
                  </a:txBody>
                  <a:tcPr anchor="ctr"/>
                </a:tc>
                <a:tc>
                  <a:txBody>
                    <a:bodyPr/>
                    <a:lstStyle/>
                    <a:p>
                      <a:pPr algn="ctr"/>
                      <a:r>
                        <a:rPr lang="en-US" dirty="0"/>
                        <a:t>-1.91%</a:t>
                      </a:r>
                    </a:p>
                  </a:txBody>
                  <a:tcPr anchor="ctr"/>
                </a:tc>
                <a:tc>
                  <a:txBody>
                    <a:bodyPr/>
                    <a:lstStyle/>
                    <a:p>
                      <a:pPr algn="ctr"/>
                      <a:r>
                        <a:rPr lang="en-US" dirty="0"/>
                        <a:t>-1.32%</a:t>
                      </a:r>
                    </a:p>
                  </a:txBody>
                  <a:tcPr anchor="ctr"/>
                </a:tc>
                <a:extLst>
                  <a:ext uri="{0D108BD9-81ED-4DB2-BD59-A6C34878D82A}">
                    <a16:rowId xmlns:a16="http://schemas.microsoft.com/office/drawing/2014/main" val="1076105982"/>
                  </a:ext>
                </a:extLst>
              </a:tr>
              <a:tr h="370840">
                <a:tc>
                  <a:txBody>
                    <a:bodyPr/>
                    <a:lstStyle/>
                    <a:p>
                      <a:pPr algn="ctr"/>
                      <a:r>
                        <a:rPr lang="en-US" dirty="0"/>
                        <a:t>Historical </a:t>
                      </a:r>
                      <a:r>
                        <a:rPr lang="en-US" dirty="0" err="1"/>
                        <a:t>VaR</a:t>
                      </a:r>
                      <a:r>
                        <a:rPr lang="en-US" dirty="0"/>
                        <a:t> (Daily, 99%)</a:t>
                      </a:r>
                    </a:p>
                  </a:txBody>
                  <a:tcPr anchor="ctr"/>
                </a:tc>
                <a:tc>
                  <a:txBody>
                    <a:bodyPr/>
                    <a:lstStyle/>
                    <a:p>
                      <a:pPr algn="ctr"/>
                      <a:r>
                        <a:rPr lang="en-US" dirty="0"/>
                        <a:t>-1.71%</a:t>
                      </a:r>
                    </a:p>
                  </a:txBody>
                  <a:tcPr anchor="ctr"/>
                </a:tc>
                <a:tc>
                  <a:txBody>
                    <a:bodyPr/>
                    <a:lstStyle/>
                    <a:p>
                      <a:pPr algn="ctr"/>
                      <a:r>
                        <a:rPr lang="en-US" dirty="0"/>
                        <a:t>-1.41%</a:t>
                      </a:r>
                    </a:p>
                  </a:txBody>
                  <a:tcPr anchor="ctr"/>
                </a:tc>
                <a:tc>
                  <a:txBody>
                    <a:bodyPr/>
                    <a:lstStyle/>
                    <a:p>
                      <a:pPr algn="ctr"/>
                      <a:r>
                        <a:rPr lang="en-US" dirty="0"/>
                        <a:t>-2.97%</a:t>
                      </a:r>
                    </a:p>
                  </a:txBody>
                  <a:tcPr anchor="ctr"/>
                </a:tc>
                <a:tc>
                  <a:txBody>
                    <a:bodyPr/>
                    <a:lstStyle/>
                    <a:p>
                      <a:pPr algn="ctr"/>
                      <a:r>
                        <a:rPr lang="en-US" dirty="0"/>
                        <a:t>-2.53%</a:t>
                      </a:r>
                    </a:p>
                  </a:txBody>
                  <a:tcPr anchor="ctr"/>
                </a:tc>
                <a:extLst>
                  <a:ext uri="{0D108BD9-81ED-4DB2-BD59-A6C34878D82A}">
                    <a16:rowId xmlns:a16="http://schemas.microsoft.com/office/drawing/2014/main" val="982159160"/>
                  </a:ext>
                </a:extLst>
              </a:tr>
              <a:tr h="370840">
                <a:tc>
                  <a:txBody>
                    <a:bodyPr/>
                    <a:lstStyle/>
                    <a:p>
                      <a:pPr algn="ctr"/>
                      <a:r>
                        <a:rPr lang="en-US" dirty="0"/>
                        <a:t>Conditional </a:t>
                      </a:r>
                      <a:r>
                        <a:rPr lang="en-US" dirty="0" err="1"/>
                        <a:t>VaR</a:t>
                      </a:r>
                      <a:r>
                        <a:rPr lang="en-US" dirty="0"/>
                        <a:t> (Daily, 95%)</a:t>
                      </a:r>
                    </a:p>
                  </a:txBody>
                  <a:tcPr anchor="ctr"/>
                </a:tc>
                <a:tc>
                  <a:txBody>
                    <a:bodyPr/>
                    <a:lstStyle/>
                    <a:p>
                      <a:pPr algn="ctr"/>
                      <a:r>
                        <a:rPr lang="en-US" dirty="0"/>
                        <a:t>-1.41%</a:t>
                      </a:r>
                    </a:p>
                  </a:txBody>
                  <a:tcPr anchor="ctr"/>
                </a:tc>
                <a:tc>
                  <a:txBody>
                    <a:bodyPr/>
                    <a:lstStyle/>
                    <a:p>
                      <a:pPr algn="ctr"/>
                      <a:r>
                        <a:rPr lang="en-US" dirty="0"/>
                        <a:t>-1.20%</a:t>
                      </a:r>
                    </a:p>
                  </a:txBody>
                  <a:tcPr anchor="ctr"/>
                </a:tc>
                <a:tc>
                  <a:txBody>
                    <a:bodyPr/>
                    <a:lstStyle/>
                    <a:p>
                      <a:pPr algn="ctr"/>
                      <a:r>
                        <a:rPr lang="en-US" dirty="0"/>
                        <a:t>-2.67%</a:t>
                      </a:r>
                    </a:p>
                  </a:txBody>
                  <a:tcPr anchor="ctr"/>
                </a:tc>
                <a:tc>
                  <a:txBody>
                    <a:bodyPr/>
                    <a:lstStyle/>
                    <a:p>
                      <a:pPr algn="ctr"/>
                      <a:r>
                        <a:rPr lang="en-US" dirty="0"/>
                        <a:t>-2.09%</a:t>
                      </a:r>
                    </a:p>
                  </a:txBody>
                  <a:tcPr anchor="ctr"/>
                </a:tc>
                <a:extLst>
                  <a:ext uri="{0D108BD9-81ED-4DB2-BD59-A6C34878D82A}">
                    <a16:rowId xmlns:a16="http://schemas.microsoft.com/office/drawing/2014/main" val="1620079788"/>
                  </a:ext>
                </a:extLst>
              </a:tr>
              <a:tr h="370840">
                <a:tc>
                  <a:txBody>
                    <a:bodyPr/>
                    <a:lstStyle/>
                    <a:p>
                      <a:pPr algn="ctr"/>
                      <a:r>
                        <a:rPr lang="en-US" dirty="0"/>
                        <a:t>Conditional </a:t>
                      </a:r>
                      <a:r>
                        <a:rPr lang="en-US" dirty="0" err="1"/>
                        <a:t>VaR</a:t>
                      </a:r>
                      <a:r>
                        <a:rPr lang="en-US" dirty="0"/>
                        <a:t> (Daily, 99%)</a:t>
                      </a:r>
                    </a:p>
                  </a:txBody>
                  <a:tcPr anchor="ctr"/>
                </a:tc>
                <a:tc>
                  <a:txBody>
                    <a:bodyPr/>
                    <a:lstStyle/>
                    <a:p>
                      <a:pPr algn="ctr"/>
                      <a:r>
                        <a:rPr lang="en-US" dirty="0"/>
                        <a:t>-2.16%</a:t>
                      </a:r>
                    </a:p>
                  </a:txBody>
                  <a:tcPr anchor="ctr"/>
                </a:tc>
                <a:tc>
                  <a:txBody>
                    <a:bodyPr/>
                    <a:lstStyle/>
                    <a:p>
                      <a:pPr algn="ctr"/>
                      <a:r>
                        <a:rPr lang="en-US" dirty="0"/>
                        <a:t>-2.15%</a:t>
                      </a:r>
                    </a:p>
                  </a:txBody>
                  <a:tcPr anchor="ctr"/>
                </a:tc>
                <a:tc>
                  <a:txBody>
                    <a:bodyPr/>
                    <a:lstStyle/>
                    <a:p>
                      <a:pPr algn="ctr"/>
                      <a:r>
                        <a:rPr lang="en-US" dirty="0"/>
                        <a:t>-4.30%</a:t>
                      </a:r>
                    </a:p>
                  </a:txBody>
                  <a:tcPr anchor="ctr"/>
                </a:tc>
                <a:tc>
                  <a:txBody>
                    <a:bodyPr/>
                    <a:lstStyle/>
                    <a:p>
                      <a:pPr algn="ctr"/>
                      <a:r>
                        <a:rPr lang="en-US" dirty="0"/>
                        <a:t>-3.21%</a:t>
                      </a:r>
                    </a:p>
                  </a:txBody>
                  <a:tcPr anchor="ctr"/>
                </a:tc>
                <a:extLst>
                  <a:ext uri="{0D108BD9-81ED-4DB2-BD59-A6C34878D82A}">
                    <a16:rowId xmlns:a16="http://schemas.microsoft.com/office/drawing/2014/main" val="1187183340"/>
                  </a:ext>
                </a:extLst>
              </a:tr>
              <a:tr h="370840">
                <a:tc>
                  <a:txBody>
                    <a:bodyPr/>
                    <a:lstStyle/>
                    <a:p>
                      <a:pPr algn="ctr"/>
                      <a:r>
                        <a:rPr lang="en-US" dirty="0"/>
                        <a:t>Volatility (Daily)</a:t>
                      </a:r>
                    </a:p>
                  </a:txBody>
                  <a:tcPr anchor="ctr"/>
                </a:tc>
                <a:tc>
                  <a:txBody>
                    <a:bodyPr/>
                    <a:lstStyle/>
                    <a:p>
                      <a:pPr algn="ctr"/>
                      <a:r>
                        <a:rPr lang="en-US" dirty="0"/>
                        <a:t>0.60%</a:t>
                      </a:r>
                    </a:p>
                  </a:txBody>
                  <a:tcPr anchor="ctr"/>
                </a:tc>
                <a:tc>
                  <a:txBody>
                    <a:bodyPr/>
                    <a:lstStyle/>
                    <a:p>
                      <a:pPr algn="ctr"/>
                      <a:r>
                        <a:rPr lang="en-US" dirty="0"/>
                        <a:t>0.55%</a:t>
                      </a:r>
                    </a:p>
                  </a:txBody>
                  <a:tcPr anchor="ctr"/>
                </a:tc>
                <a:tc>
                  <a:txBody>
                    <a:bodyPr/>
                    <a:lstStyle/>
                    <a:p>
                      <a:pPr algn="ctr"/>
                      <a:r>
                        <a:rPr lang="en-US" dirty="0"/>
                        <a:t>1.22%</a:t>
                      </a:r>
                    </a:p>
                  </a:txBody>
                  <a:tcPr anchor="ctr"/>
                </a:tc>
                <a:tc>
                  <a:txBody>
                    <a:bodyPr/>
                    <a:lstStyle/>
                    <a:p>
                      <a:pPr algn="ctr"/>
                      <a:r>
                        <a:rPr lang="en-US" dirty="0"/>
                        <a:t>1.01%</a:t>
                      </a:r>
                    </a:p>
                  </a:txBody>
                  <a:tcPr anchor="ctr"/>
                </a:tc>
                <a:extLst>
                  <a:ext uri="{0D108BD9-81ED-4DB2-BD59-A6C34878D82A}">
                    <a16:rowId xmlns:a16="http://schemas.microsoft.com/office/drawing/2014/main" val="1168503068"/>
                  </a:ext>
                </a:extLst>
              </a:tr>
              <a:tr h="370840">
                <a:tc>
                  <a:txBody>
                    <a:bodyPr/>
                    <a:lstStyle/>
                    <a:p>
                      <a:pPr algn="ctr"/>
                      <a:r>
                        <a:rPr lang="en-US" dirty="0"/>
                        <a:t>Skewness</a:t>
                      </a:r>
                    </a:p>
                  </a:txBody>
                  <a:tcPr anchor="ctr"/>
                </a:tc>
                <a:tc>
                  <a:txBody>
                    <a:bodyPr/>
                    <a:lstStyle/>
                    <a:p>
                      <a:pPr algn="ctr"/>
                      <a:r>
                        <a:rPr lang="en-US" dirty="0"/>
                        <a:t>-0.37</a:t>
                      </a:r>
                    </a:p>
                  </a:txBody>
                  <a:tcPr anchor="ctr"/>
                </a:tc>
                <a:tc>
                  <a:txBody>
                    <a:bodyPr/>
                    <a:lstStyle/>
                    <a:p>
                      <a:pPr algn="ctr"/>
                      <a:r>
                        <a:rPr lang="en-US" dirty="0"/>
                        <a:t>1.14</a:t>
                      </a:r>
                    </a:p>
                  </a:txBody>
                  <a:tcPr anchor="ctr"/>
                </a:tc>
                <a:tc>
                  <a:txBody>
                    <a:bodyPr/>
                    <a:lstStyle/>
                    <a:p>
                      <a:pPr algn="ctr"/>
                      <a:r>
                        <a:rPr lang="en-US" dirty="0"/>
                        <a:t>-0.22</a:t>
                      </a:r>
                    </a:p>
                  </a:txBody>
                  <a:tcPr anchor="ctr"/>
                </a:tc>
                <a:tc>
                  <a:txBody>
                    <a:bodyPr/>
                    <a:lstStyle/>
                    <a:p>
                      <a:pPr algn="ctr"/>
                      <a:r>
                        <a:rPr lang="en-US" dirty="0"/>
                        <a:t>3.96</a:t>
                      </a:r>
                    </a:p>
                  </a:txBody>
                  <a:tcPr anchor="ctr"/>
                </a:tc>
                <a:extLst>
                  <a:ext uri="{0D108BD9-81ED-4DB2-BD59-A6C34878D82A}">
                    <a16:rowId xmlns:a16="http://schemas.microsoft.com/office/drawing/2014/main" val="1989264202"/>
                  </a:ext>
                </a:extLst>
              </a:tr>
              <a:tr h="370840">
                <a:tc>
                  <a:txBody>
                    <a:bodyPr/>
                    <a:lstStyle/>
                    <a:p>
                      <a:pPr algn="ctr"/>
                      <a:r>
                        <a:rPr lang="en-US" dirty="0"/>
                        <a:t>Kurtosis</a:t>
                      </a:r>
                    </a:p>
                  </a:txBody>
                  <a:tcPr anchor="ctr"/>
                </a:tc>
                <a:tc>
                  <a:txBody>
                    <a:bodyPr/>
                    <a:lstStyle/>
                    <a:p>
                      <a:pPr algn="ctr"/>
                      <a:r>
                        <a:rPr lang="en-US" dirty="0"/>
                        <a:t>5.19</a:t>
                      </a:r>
                    </a:p>
                  </a:txBody>
                  <a:tcPr anchor="ctr"/>
                </a:tc>
                <a:tc>
                  <a:txBody>
                    <a:bodyPr/>
                    <a:lstStyle/>
                    <a:p>
                      <a:pPr algn="ctr"/>
                      <a:r>
                        <a:rPr lang="en-US" dirty="0"/>
                        <a:t>17.8</a:t>
                      </a:r>
                    </a:p>
                  </a:txBody>
                  <a:tcPr anchor="ctr"/>
                </a:tc>
                <a:tc>
                  <a:txBody>
                    <a:bodyPr/>
                    <a:lstStyle/>
                    <a:p>
                      <a:pPr algn="ctr"/>
                      <a:r>
                        <a:rPr lang="en-US" dirty="0"/>
                        <a:t>6.03</a:t>
                      </a:r>
                    </a:p>
                  </a:txBody>
                  <a:tcPr anchor="ctr"/>
                </a:tc>
                <a:tc>
                  <a:txBody>
                    <a:bodyPr/>
                    <a:lstStyle/>
                    <a:p>
                      <a:pPr algn="ctr"/>
                      <a:r>
                        <a:rPr lang="en-US" dirty="0"/>
                        <a:t>62.3</a:t>
                      </a:r>
                    </a:p>
                  </a:txBody>
                  <a:tcPr anchor="ctr"/>
                </a:tc>
                <a:extLst>
                  <a:ext uri="{0D108BD9-81ED-4DB2-BD59-A6C34878D82A}">
                    <a16:rowId xmlns:a16="http://schemas.microsoft.com/office/drawing/2014/main" val="1241908984"/>
                  </a:ext>
                </a:extLst>
              </a:tr>
              <a:tr h="370840">
                <a:tc>
                  <a:txBody>
                    <a:bodyPr/>
                    <a:lstStyle/>
                    <a:p>
                      <a:pPr algn="ctr"/>
                      <a:r>
                        <a:rPr lang="en-US" dirty="0"/>
                        <a:t>Maximum drawdown</a:t>
                      </a:r>
                    </a:p>
                  </a:txBody>
                  <a:tcPr anchor="ctr"/>
                </a:tc>
                <a:tc>
                  <a:txBody>
                    <a:bodyPr/>
                    <a:lstStyle/>
                    <a:p>
                      <a:pPr algn="ctr"/>
                      <a:r>
                        <a:rPr lang="en-US" dirty="0"/>
                        <a:t>8.94%</a:t>
                      </a:r>
                    </a:p>
                  </a:txBody>
                  <a:tcPr anchor="ctr"/>
                </a:tc>
                <a:tc>
                  <a:txBody>
                    <a:bodyPr/>
                    <a:lstStyle/>
                    <a:p>
                      <a:pPr algn="ctr"/>
                      <a:r>
                        <a:rPr lang="en-US" dirty="0"/>
                        <a:t>6.09%</a:t>
                      </a:r>
                    </a:p>
                  </a:txBody>
                  <a:tcPr anchor="ctr"/>
                </a:tc>
                <a:tc>
                  <a:txBody>
                    <a:bodyPr/>
                    <a:lstStyle/>
                    <a:p>
                      <a:pPr algn="ctr"/>
                      <a:r>
                        <a:rPr lang="en-US" dirty="0"/>
                        <a:t>19.3%</a:t>
                      </a:r>
                    </a:p>
                  </a:txBody>
                  <a:tcPr anchor="ctr"/>
                </a:tc>
                <a:tc>
                  <a:txBody>
                    <a:bodyPr/>
                    <a:lstStyle/>
                    <a:p>
                      <a:pPr algn="ctr"/>
                      <a:r>
                        <a:rPr lang="en-US" dirty="0"/>
                        <a:t>11.6%</a:t>
                      </a:r>
                    </a:p>
                  </a:txBody>
                  <a:tcPr anchor="ctr"/>
                </a:tc>
                <a:extLst>
                  <a:ext uri="{0D108BD9-81ED-4DB2-BD59-A6C34878D82A}">
                    <a16:rowId xmlns:a16="http://schemas.microsoft.com/office/drawing/2014/main" val="3254440695"/>
                  </a:ext>
                </a:extLst>
              </a:tr>
              <a:tr h="370840">
                <a:tc>
                  <a:txBody>
                    <a:bodyPr/>
                    <a:lstStyle/>
                    <a:p>
                      <a:pPr algn="ctr"/>
                      <a:r>
                        <a:rPr lang="en-US" dirty="0" err="1"/>
                        <a:t>Sortino</a:t>
                      </a:r>
                      <a:r>
                        <a:rPr lang="en-US" dirty="0"/>
                        <a:t> ratio</a:t>
                      </a:r>
                    </a:p>
                  </a:txBody>
                  <a:tcPr anchor="ctr"/>
                </a:tc>
                <a:tc>
                  <a:txBody>
                    <a:bodyPr/>
                    <a:lstStyle/>
                    <a:p>
                      <a:pPr algn="ctr"/>
                      <a:r>
                        <a:rPr lang="en-US" dirty="0"/>
                        <a:t>0.129</a:t>
                      </a:r>
                    </a:p>
                  </a:txBody>
                  <a:tcPr anchor="ctr"/>
                </a:tc>
                <a:tc>
                  <a:txBody>
                    <a:bodyPr/>
                    <a:lstStyle/>
                    <a:p>
                      <a:pPr algn="ctr"/>
                      <a:r>
                        <a:rPr lang="en-US" dirty="0"/>
                        <a:t>0.195</a:t>
                      </a:r>
                    </a:p>
                  </a:txBody>
                  <a:tcPr anchor="ctr"/>
                </a:tc>
                <a:tc>
                  <a:txBody>
                    <a:bodyPr/>
                    <a:lstStyle/>
                    <a:p>
                      <a:pPr algn="ctr"/>
                      <a:r>
                        <a:rPr lang="en-US" dirty="0"/>
                        <a:t>0.075</a:t>
                      </a:r>
                    </a:p>
                  </a:txBody>
                  <a:tcPr anchor="ctr"/>
                </a:tc>
                <a:tc>
                  <a:txBody>
                    <a:bodyPr/>
                    <a:lstStyle/>
                    <a:p>
                      <a:pPr algn="ctr"/>
                      <a:r>
                        <a:rPr lang="en-US" dirty="0"/>
                        <a:t>0.086</a:t>
                      </a:r>
                    </a:p>
                  </a:txBody>
                  <a:tcPr anchor="ctr"/>
                </a:tc>
                <a:extLst>
                  <a:ext uri="{0D108BD9-81ED-4DB2-BD59-A6C34878D82A}">
                    <a16:rowId xmlns:a16="http://schemas.microsoft.com/office/drawing/2014/main" val="3394992778"/>
                  </a:ext>
                </a:extLst>
              </a:tr>
              <a:tr h="370840">
                <a:tc>
                  <a:txBody>
                    <a:bodyPr/>
                    <a:lstStyle/>
                    <a:p>
                      <a:pPr algn="ctr"/>
                      <a:r>
                        <a:rPr lang="en-US" dirty="0"/>
                        <a:t>Largest single day gain</a:t>
                      </a:r>
                    </a:p>
                  </a:txBody>
                  <a:tcPr anchor="ctr"/>
                </a:tc>
                <a:tc>
                  <a:txBody>
                    <a:bodyPr/>
                    <a:lstStyle/>
                    <a:p>
                      <a:pPr algn="ctr"/>
                      <a:r>
                        <a:rPr lang="en-US" dirty="0"/>
                        <a:t>2.13%</a:t>
                      </a:r>
                    </a:p>
                  </a:txBody>
                  <a:tcPr anchor="ctr"/>
                </a:tc>
                <a:tc>
                  <a:txBody>
                    <a:bodyPr/>
                    <a:lstStyle/>
                    <a:p>
                      <a:pPr algn="ctr"/>
                      <a:r>
                        <a:rPr lang="en-US" dirty="0"/>
                        <a:t>4.85%</a:t>
                      </a:r>
                    </a:p>
                  </a:txBody>
                  <a:tcPr anchor="ctr"/>
                </a:tc>
                <a:tc>
                  <a:txBody>
                    <a:bodyPr/>
                    <a:lstStyle/>
                    <a:p>
                      <a:pPr algn="ctr"/>
                      <a:r>
                        <a:rPr lang="en-US" dirty="0"/>
                        <a:t>5.12%</a:t>
                      </a:r>
                    </a:p>
                  </a:txBody>
                  <a:tcPr anchor="ctr"/>
                </a:tc>
                <a:tc>
                  <a:txBody>
                    <a:bodyPr/>
                    <a:lstStyle/>
                    <a:p>
                      <a:pPr algn="ctr"/>
                      <a:r>
                        <a:rPr lang="en-US" dirty="0"/>
                        <a:t>15.8%</a:t>
                      </a:r>
                    </a:p>
                  </a:txBody>
                  <a:tcPr anchor="ctr"/>
                </a:tc>
                <a:extLst>
                  <a:ext uri="{0D108BD9-81ED-4DB2-BD59-A6C34878D82A}">
                    <a16:rowId xmlns:a16="http://schemas.microsoft.com/office/drawing/2014/main" val="562163879"/>
                  </a:ext>
                </a:extLst>
              </a:tr>
              <a:tr h="370840">
                <a:tc>
                  <a:txBody>
                    <a:bodyPr/>
                    <a:lstStyle/>
                    <a:p>
                      <a:pPr algn="ctr"/>
                      <a:r>
                        <a:rPr lang="en-US" dirty="0"/>
                        <a:t>Largest single day loss</a:t>
                      </a:r>
                    </a:p>
                  </a:txBody>
                  <a:tcPr anchor="ctr"/>
                </a:tc>
                <a:tc>
                  <a:txBody>
                    <a:bodyPr/>
                    <a:lstStyle/>
                    <a:p>
                      <a:pPr algn="ctr"/>
                      <a:r>
                        <a:rPr lang="en-US" dirty="0"/>
                        <a:t>-3.08%</a:t>
                      </a:r>
                    </a:p>
                  </a:txBody>
                  <a:tcPr anchor="ctr"/>
                </a:tc>
                <a:tc>
                  <a:txBody>
                    <a:bodyPr/>
                    <a:lstStyle/>
                    <a:p>
                      <a:pPr algn="ctr"/>
                      <a:r>
                        <a:rPr lang="en-US" dirty="0"/>
                        <a:t>-3.62%</a:t>
                      </a:r>
                    </a:p>
                  </a:txBody>
                  <a:tcPr anchor="ctr"/>
                </a:tc>
                <a:tc>
                  <a:txBody>
                    <a:bodyPr/>
                    <a:lstStyle/>
                    <a:p>
                      <a:pPr algn="ctr"/>
                      <a:r>
                        <a:rPr lang="en-US" dirty="0"/>
                        <a:t>-6.87%</a:t>
                      </a:r>
                    </a:p>
                  </a:txBody>
                  <a:tcPr anchor="ctr"/>
                </a:tc>
                <a:tc>
                  <a:txBody>
                    <a:bodyPr/>
                    <a:lstStyle/>
                    <a:p>
                      <a:pPr algn="ctr"/>
                      <a:r>
                        <a:rPr lang="en-US" dirty="0"/>
                        <a:t>-4.74%</a:t>
                      </a:r>
                    </a:p>
                  </a:txBody>
                  <a:tcPr anchor="ctr"/>
                </a:tc>
                <a:extLst>
                  <a:ext uri="{0D108BD9-81ED-4DB2-BD59-A6C34878D82A}">
                    <a16:rowId xmlns:a16="http://schemas.microsoft.com/office/drawing/2014/main" val="2101277139"/>
                  </a:ext>
                </a:extLst>
              </a:tr>
            </a:tbl>
          </a:graphicData>
        </a:graphic>
      </p:graphicFrame>
    </p:spTree>
    <p:extLst>
      <p:ext uri="{BB962C8B-B14F-4D97-AF65-F5344CB8AC3E}">
        <p14:creationId xmlns:p14="http://schemas.microsoft.com/office/powerpoint/2010/main" val="16587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Risk Analysis</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First, we calculate the historical value-at-risk, a commonly used nonparametric risk measure for quantifying the amount of financial risk within a portfolio over a specific time frame. The historical </a:t>
            </a:r>
            <a:r>
              <a:rPr lang="en-US" sz="1800" dirty="0" err="1"/>
              <a:t>VaR</a:t>
            </a:r>
            <a:r>
              <a:rPr lang="en-US" sz="1800" dirty="0"/>
              <a:t> over one day is shown in table. It can be easily converted to a different horizon by multiplying the square root of number of days of the new time frame. The proper horizon should be determined by the portfolio’s funding liquidity. A portfolio with less access to credit needs more time to collect the necessary funding in moments of liquidity strain. Therefore, it must focus on </a:t>
            </a:r>
            <a:r>
              <a:rPr lang="en-US" sz="1800" dirty="0" err="1"/>
              <a:t>VaR</a:t>
            </a:r>
            <a:r>
              <a:rPr lang="en-US" sz="1800" dirty="0"/>
              <a:t> of a longer horizon. </a:t>
            </a:r>
          </a:p>
          <a:p>
            <a:r>
              <a:rPr lang="en-US" sz="1800" dirty="0"/>
              <a:t>Over-reliance of </a:t>
            </a:r>
            <a:r>
              <a:rPr lang="en-US" sz="1800" dirty="0" err="1"/>
              <a:t>VaR</a:t>
            </a:r>
            <a:r>
              <a:rPr lang="en-US" sz="1800" dirty="0"/>
              <a:t> for risk management can cause disastrous results. For example, market downturn can breach the </a:t>
            </a:r>
            <a:r>
              <a:rPr lang="en-US" sz="1800" dirty="0" err="1"/>
              <a:t>VaR</a:t>
            </a:r>
            <a:r>
              <a:rPr lang="en-US" sz="1800" dirty="0"/>
              <a:t> “allowance” of many trading desks. That can then trigger fire sales of assets in attempts to lower portfolio risk, leading the downturn to spiral further. This phenomenon contributed to LTCM’s crash. </a:t>
            </a:r>
          </a:p>
          <a:p>
            <a:r>
              <a:rPr lang="en-US" sz="1800" dirty="0"/>
              <a:t>Our strategy has lower </a:t>
            </a:r>
            <a:r>
              <a:rPr lang="en-US" sz="1800" dirty="0" err="1"/>
              <a:t>VaR</a:t>
            </a:r>
            <a:r>
              <a:rPr lang="en-US" sz="1800" dirty="0"/>
              <a:t>, in terms of magnitude, than S&amp;P 500 in both periods and at both confidence levels. In this regard, our strategy is less risky. However, </a:t>
            </a:r>
            <a:r>
              <a:rPr lang="en-US" sz="1800" dirty="0" err="1"/>
              <a:t>VaR</a:t>
            </a:r>
            <a:r>
              <a:rPr lang="en-US" sz="1800" dirty="0"/>
              <a:t> increased considerably in the 1997-2000 period. Indeed, as we will see, the 1997-2000 period has a starkly different volatility regime compared to the 1993-1996 period. Such change can disrupt, if not invalidate, the underlying cointegration relationship between stocks.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14</a:t>
            </a:fld>
            <a:endParaRPr lang="en-US" dirty="0"/>
          </a:p>
        </p:txBody>
      </p:sp>
    </p:spTree>
    <p:extLst>
      <p:ext uri="{BB962C8B-B14F-4D97-AF65-F5344CB8AC3E}">
        <p14:creationId xmlns:p14="http://schemas.microsoft.com/office/powerpoint/2010/main" val="162924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Risk Analysis</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Next, we calculate the conditional value-at-risk, also known as expected shortfall. Traditional </a:t>
            </a:r>
            <a:r>
              <a:rPr lang="en-US" sz="1800" dirty="0" err="1"/>
              <a:t>VaR</a:t>
            </a:r>
            <a:r>
              <a:rPr lang="en-US" sz="1800" dirty="0"/>
              <a:t> does not describe what happens beyond the </a:t>
            </a:r>
            <a:r>
              <a:rPr lang="en-US" sz="1800" dirty="0" err="1"/>
              <a:t>VaR</a:t>
            </a:r>
            <a:r>
              <a:rPr lang="en-US" sz="1800" dirty="0"/>
              <a:t> cut-off. </a:t>
            </a:r>
            <a:r>
              <a:rPr lang="en-US" sz="1800" dirty="0" err="1"/>
              <a:t>CVaR</a:t>
            </a:r>
            <a:r>
              <a:rPr lang="en-US" sz="1800" dirty="0"/>
              <a:t> addresses that shortcoming as it is the expected loss in those extreme situations when returns fall below the </a:t>
            </a:r>
            <a:r>
              <a:rPr lang="en-US" sz="1800" dirty="0" err="1"/>
              <a:t>VaR</a:t>
            </a:r>
            <a:r>
              <a:rPr lang="en-US" sz="1800" dirty="0"/>
              <a:t> cut-off. </a:t>
            </a:r>
          </a:p>
          <a:p>
            <a:r>
              <a:rPr lang="en-US" sz="1800" dirty="0"/>
              <a:t>As expected, </a:t>
            </a:r>
            <a:r>
              <a:rPr lang="en-US" sz="1800" dirty="0" err="1"/>
              <a:t>CVaR</a:t>
            </a:r>
            <a:r>
              <a:rPr lang="en-US" sz="1800" dirty="0"/>
              <a:t> values are greater than their respective </a:t>
            </a:r>
            <a:r>
              <a:rPr lang="en-US" sz="1800" dirty="0" err="1"/>
              <a:t>VaR</a:t>
            </a:r>
            <a:r>
              <a:rPr lang="en-US" sz="1800" dirty="0"/>
              <a:t> values, but not alarmingly so. It demonstrates that, over the test periods, neither S&amp;P 500 nor our strategy has daily losses so great that they cause major harm to our portfolio’s viability. This measure also shows our strategy to be less risky than S&amp;P 500.</a:t>
            </a:r>
          </a:p>
          <a:p>
            <a:r>
              <a:rPr lang="en-US" sz="1800" dirty="0"/>
              <a:t>The </a:t>
            </a:r>
            <a:r>
              <a:rPr lang="en-US" sz="1800" dirty="0" err="1"/>
              <a:t>CVaR</a:t>
            </a:r>
            <a:r>
              <a:rPr lang="en-US" sz="1800" dirty="0"/>
              <a:t> results are further supported by the size of largest single day losses. In all four cases, the largest single day loss is likely tolerable to most institutional or long-term investors. Of course, if daily returns are autocorrelated, persistent period of losses can quickly wipe out a portfolio. </a:t>
            </a:r>
          </a:p>
          <a:p>
            <a:r>
              <a:rPr lang="en-US" sz="1800" dirty="0"/>
              <a:t>That brings us to the next risk measure, maximum drawdown, which is the observed percent loss from a peak to a trough of a portfolio. It shows if the strategy is susceptible to persistent losses, which can be a particularly problematic vulnerability in time of stress. The maximum drawdown is relatively low for our strategy. However, it reaches 19.3% for S&amp;P 500 between 1997 and 2000, exactly when the LTCM crash occurred.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15</a:t>
            </a:fld>
            <a:endParaRPr lang="en-US" dirty="0"/>
          </a:p>
        </p:txBody>
      </p:sp>
    </p:spTree>
    <p:extLst>
      <p:ext uri="{BB962C8B-B14F-4D97-AF65-F5344CB8AC3E}">
        <p14:creationId xmlns:p14="http://schemas.microsoft.com/office/powerpoint/2010/main" val="263443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Risk Analysis</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Volatility, skewness, and Kurtosis collectively reveal that our strategy has a very different distribution compared to S&amp;P 500. In particular, the negative skewness may lead risk-averse investors to prefer our strategy over simply going long on S&amp;P 500. </a:t>
            </a:r>
          </a:p>
          <a:p>
            <a:r>
              <a:rPr lang="en-US" sz="1800" dirty="0"/>
              <a:t>The </a:t>
            </a:r>
            <a:r>
              <a:rPr lang="en-US" sz="1800" dirty="0" err="1"/>
              <a:t>Sortino</a:t>
            </a:r>
            <a:r>
              <a:rPr lang="en-US" sz="1800" dirty="0"/>
              <a:t> ratio is similar to the Sharpe ratio but it only penalizes downside volatility. The result suggests our strategy has better downside-risk-adjusted return than S&amp;P 500. The higher volatility in the 1997-2000 period causes the </a:t>
            </a:r>
            <a:r>
              <a:rPr lang="en-US" sz="1800" dirty="0" err="1"/>
              <a:t>Sortino</a:t>
            </a:r>
            <a:r>
              <a:rPr lang="en-US" sz="1800" dirty="0"/>
              <a:t> ratio to be much lower in that period. </a:t>
            </a:r>
          </a:p>
          <a:p>
            <a:r>
              <a:rPr lang="en-US" sz="1800" dirty="0"/>
              <a:t>Lastly, we examine the largest single day gain, a measure for upside deviation. Most noteworthy is that our strategy has a 15.8% gain in one of the days in 1997-2000. However, this is likely just a lucky outlier. </a:t>
            </a:r>
          </a:p>
          <a:p>
            <a:r>
              <a:rPr lang="en-US" sz="1800" dirty="0"/>
              <a:t>Taken together, the risk analysis overwhelmingly suggests that our strategy is less risky than S&amp;P 500, while still bringing respectable returns. Also, the 1997-2000 period is much more volatile than the 1993-1996 period. This volatility may introduce more idiosyncrasy to stocks, thus undermining the cointegration relationship. As a result, our strategy behaves quite differently between these two periods. Moreover, it implies that the strategy may work even more differently in current time.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16</a:t>
            </a:fld>
            <a:endParaRPr lang="en-US" dirty="0"/>
          </a:p>
        </p:txBody>
      </p:sp>
    </p:spTree>
    <p:extLst>
      <p:ext uri="{BB962C8B-B14F-4D97-AF65-F5344CB8AC3E}">
        <p14:creationId xmlns:p14="http://schemas.microsoft.com/office/powerpoint/2010/main" val="10232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Strategy Limitations</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Though we consider our strategy more practical and flexible than the demo strategy, there are still many limitations and caveats to consider. </a:t>
            </a:r>
          </a:p>
          <a:p>
            <a:pPr lvl="1"/>
            <a:r>
              <a:rPr lang="en-US" sz="1600" i="1" dirty="0"/>
              <a:t>Survivorship bias</a:t>
            </a:r>
            <a:r>
              <a:rPr lang="en-US" sz="1600" dirty="0"/>
              <a:t>: The original dataset is based on the present members of the S&amp;P 500. Of these, 218 have been members since 1990. Therefore, we essentially only traded on stocks that have performed well enough to stay as members of S&amp;P 500. Since we change the pair of stocks we trade on quite frequently, the survivorship bias here is less severe than, say, a buy-and-hold strategy. Still, the performance is likely biased upward from avoiding sudden divergence caused by negative announcements and bankruptcies. </a:t>
            </a:r>
          </a:p>
          <a:p>
            <a:pPr lvl="1"/>
            <a:r>
              <a:rPr lang="en-US" sz="1600" i="1" dirty="0"/>
              <a:t>Overfitting</a:t>
            </a:r>
            <a:r>
              <a:rPr lang="en-US" sz="1600" dirty="0"/>
              <a:t>: We decide on the lookback period and rebalance period parameters by essentially trying all reasonable combinations over the in-sample and choosing the best one. This introduces overfitting, which means our parameter choices might not be suitable ones for the out-of-sample test. This may be alleviated by using validation sets or regularization procedures. </a:t>
            </a:r>
          </a:p>
          <a:p>
            <a:pPr lvl="1"/>
            <a:r>
              <a:rPr lang="en-US" sz="1600" i="1" dirty="0"/>
              <a:t>Parameters selection</a:t>
            </a:r>
            <a:r>
              <a:rPr lang="en-US" sz="1600" dirty="0"/>
              <a:t>: Other important parameters, such as entry spread level and exit spread level, were chosen according to convention. The strategy would benefit from more robust methods for choosing parameters. Certain reinforcement learning techniques may help.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17</a:t>
            </a:fld>
            <a:endParaRPr lang="en-US" dirty="0"/>
          </a:p>
        </p:txBody>
      </p:sp>
    </p:spTree>
    <p:extLst>
      <p:ext uri="{BB962C8B-B14F-4D97-AF65-F5344CB8AC3E}">
        <p14:creationId xmlns:p14="http://schemas.microsoft.com/office/powerpoint/2010/main" val="213263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Strategy Limitations</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Limitations and caveats (continued): </a:t>
            </a:r>
          </a:p>
          <a:p>
            <a:pPr lvl="1"/>
            <a:r>
              <a:rPr lang="en-US" sz="1600" i="1" dirty="0"/>
              <a:t>Slippage</a:t>
            </a:r>
            <a:r>
              <a:rPr lang="en-US" sz="1600" dirty="0"/>
              <a:t>: Our strategy assumes we are price takers that can buy and sell at mid price, without paying a bid-ask spread. However, slippage is a real concern, especially in time of stress, when there can be discrete jumps in price levels. Our strategy can be improved by incorporating information on bid-ask spread. Liquidity-adjusted </a:t>
            </a:r>
            <a:r>
              <a:rPr lang="en-US" sz="1600" dirty="0" err="1"/>
              <a:t>VaR</a:t>
            </a:r>
            <a:r>
              <a:rPr lang="en-US" sz="1600" dirty="0"/>
              <a:t> would also be a better metric than traditional </a:t>
            </a:r>
            <a:r>
              <a:rPr lang="en-US" sz="1600" dirty="0" err="1"/>
              <a:t>VaR</a:t>
            </a:r>
            <a:r>
              <a:rPr lang="en-US" sz="1600" dirty="0"/>
              <a:t> in reflecting the actual risk of the strategy. </a:t>
            </a:r>
          </a:p>
          <a:p>
            <a:pPr lvl="1"/>
            <a:r>
              <a:rPr lang="en-US" sz="1600" i="1" dirty="0"/>
              <a:t>Fundamental-driven divergence</a:t>
            </a:r>
            <a:r>
              <a:rPr lang="en-US" sz="1600" dirty="0"/>
              <a:t>: Pairs trading assumes divergence is irrational and temporary. In reality,  divergence is often driven by changes in fundamentals. Therefore, human monitoring of the fundamentals of the equity pairs may detect the divergence before the machine does, thus avoiding losses.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18</a:t>
            </a:fld>
            <a:endParaRPr lang="en-US" dirty="0"/>
          </a:p>
        </p:txBody>
      </p:sp>
    </p:spTree>
    <p:extLst>
      <p:ext uri="{BB962C8B-B14F-4D97-AF65-F5344CB8AC3E}">
        <p14:creationId xmlns:p14="http://schemas.microsoft.com/office/powerpoint/2010/main" val="268612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90B9-CE78-4CCC-BB4C-F36D710238BB}"/>
              </a:ext>
            </a:extLst>
          </p:cNvPr>
          <p:cNvSpPr>
            <a:spLocks noGrp="1"/>
          </p:cNvSpPr>
          <p:nvPr>
            <p:ph type="ctrTitle"/>
          </p:nvPr>
        </p:nvSpPr>
        <p:spPr>
          <a:xfrm>
            <a:off x="1088913" y="1143294"/>
            <a:ext cx="7034362" cy="1312828"/>
          </a:xfrm>
        </p:spPr>
        <p:txBody>
          <a:bodyPr anchor="b">
            <a:normAutofit/>
          </a:bodyPr>
          <a:lstStyle/>
          <a:p>
            <a:pPr algn="l"/>
            <a:r>
              <a:rPr lang="en-US" dirty="0">
                <a:solidFill>
                  <a:schemeClr val="tx2"/>
                </a:solidFill>
              </a:rPr>
              <a:t>Thank You.</a:t>
            </a:r>
          </a:p>
        </p:txBody>
      </p:sp>
      <p:sp>
        <p:nvSpPr>
          <p:cNvPr id="7" name="Subtitle 6">
            <a:extLst>
              <a:ext uri="{FF2B5EF4-FFF2-40B4-BE49-F238E27FC236}">
                <a16:creationId xmlns:a16="http://schemas.microsoft.com/office/drawing/2014/main" id="{536AB45D-67B3-4E2B-BD0A-A3399DDE1D4E}"/>
              </a:ext>
            </a:extLst>
          </p:cNvPr>
          <p:cNvSpPr>
            <a:spLocks noGrp="1"/>
          </p:cNvSpPr>
          <p:nvPr>
            <p:ph type="subTitle" idx="1"/>
          </p:nvPr>
        </p:nvSpPr>
        <p:spPr>
          <a:xfrm>
            <a:off x="2092010" y="5058292"/>
            <a:ext cx="8750596" cy="1312828"/>
          </a:xfrm>
        </p:spPr>
        <p:txBody>
          <a:bodyPr/>
          <a:lstStyle/>
          <a:p>
            <a:r>
              <a:rPr lang="en-US" i="0" dirty="0"/>
              <a:t>Code and datasets used are available on our </a:t>
            </a:r>
            <a:r>
              <a:rPr lang="en-US" i="0" dirty="0" err="1"/>
              <a:t>Github</a:t>
            </a:r>
            <a:r>
              <a:rPr lang="en-US" i="0" dirty="0"/>
              <a:t> page: </a:t>
            </a:r>
          </a:p>
          <a:p>
            <a:r>
              <a:rPr lang="en-US" i="0" dirty="0">
                <a:solidFill>
                  <a:srgbClr val="FFFF00"/>
                </a:solidFill>
                <a:hlinkClick r:id="rId2">
                  <a:extLst>
                    <a:ext uri="{A12FA001-AC4F-418D-AE19-62706E023703}">
                      <ahyp:hlinkClr xmlns:ahyp="http://schemas.microsoft.com/office/drawing/2018/hyperlinkcolor" val="tx"/>
                    </a:ext>
                  </a:extLst>
                </a:hlinkClick>
              </a:rPr>
              <a:t>https://github.com/Ly1e-C/Matlab-Project-on-Modified-Pairs-Trading</a:t>
            </a:r>
            <a:endParaRPr lang="en-US" i="0" dirty="0">
              <a:solidFill>
                <a:srgbClr val="FFFF00"/>
              </a:solidFill>
            </a:endParaRPr>
          </a:p>
        </p:txBody>
      </p:sp>
      <p:sp>
        <p:nvSpPr>
          <p:cNvPr id="4" name="Slide Number Placeholder 3">
            <a:extLst>
              <a:ext uri="{FF2B5EF4-FFF2-40B4-BE49-F238E27FC236}">
                <a16:creationId xmlns:a16="http://schemas.microsoft.com/office/drawing/2014/main" id="{3E6CC1D8-58FA-465F-BB79-33E692B4ABA9}"/>
              </a:ext>
            </a:extLst>
          </p:cNvPr>
          <p:cNvSpPr>
            <a:spLocks noGrp="1"/>
          </p:cNvSpPr>
          <p:nvPr>
            <p:ph type="sldNum" sz="quarter" idx="12"/>
          </p:nvPr>
        </p:nvSpPr>
        <p:spPr/>
        <p:txBody>
          <a:bodyPr/>
          <a:lstStyle/>
          <a:p>
            <a:fld id="{2AC27A5A-7290-4DE1-BA94-4BE8A8E57DCF}" type="slidenum">
              <a:rPr lang="en-US" smtClean="0"/>
              <a:t>19</a:t>
            </a:fld>
            <a:endParaRPr lang="en-US" dirty="0"/>
          </a:p>
        </p:txBody>
      </p:sp>
    </p:spTree>
    <p:extLst>
      <p:ext uri="{BB962C8B-B14F-4D97-AF65-F5344CB8AC3E}">
        <p14:creationId xmlns:p14="http://schemas.microsoft.com/office/powerpoint/2010/main" val="4446698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lumOff val="25000"/>
          </a:schemeClr>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7" y="643466"/>
            <a:ext cx="3933390" cy="4937287"/>
          </a:xfrm>
        </p:spPr>
        <p:txBody>
          <a:bodyPr anchor="ctr">
            <a:normAutofit/>
          </a:bodyPr>
          <a:lstStyle/>
          <a:p>
            <a:pPr algn="l"/>
            <a:r>
              <a:rPr lang="en-US" sz="4800" dirty="0">
                <a:solidFill>
                  <a:schemeClr val="tx1"/>
                </a:solidFill>
              </a:rPr>
              <a:t>Abstract</a:t>
            </a:r>
          </a:p>
        </p:txBody>
      </p:sp>
      <p:sp>
        <p:nvSpPr>
          <p:cNvPr id="19"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a:xfrm>
            <a:off x="0" y="870478"/>
            <a:ext cx="407988" cy="365125"/>
          </a:xfrm>
        </p:spPr>
        <p:txBody>
          <a:bodyPr>
            <a:normAutofit/>
          </a:bodyPr>
          <a:lstStyle/>
          <a:p>
            <a:pPr>
              <a:lnSpc>
                <a:spcPct val="90000"/>
              </a:lnSpc>
              <a:spcAft>
                <a:spcPts val="600"/>
              </a:spcAft>
            </a:pPr>
            <a:fld id="{2AC27A5A-7290-4DE1-BA94-4BE8A8E57DCF}" type="slidenum">
              <a:rPr lang="en-US" sz="1900" smtClean="0"/>
              <a:pPr>
                <a:lnSpc>
                  <a:spcPct val="90000"/>
                </a:lnSpc>
                <a:spcAft>
                  <a:spcPts val="600"/>
                </a:spcAft>
              </a:pPr>
              <a:t>2</a:t>
            </a:fld>
            <a:endParaRPr lang="en-US" sz="1900"/>
          </a:p>
        </p:txBody>
      </p:sp>
      <p:cxnSp>
        <p:nvCxnSpPr>
          <p:cNvPr id="20" name="Straight Connector 13">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a:xfrm>
            <a:off x="762001" y="6314440"/>
            <a:ext cx="3814856" cy="365125"/>
          </a:xfrm>
        </p:spPr>
        <p:txBody>
          <a:bodyPr>
            <a:normAutofit/>
          </a:bodyPr>
          <a:lstStyle/>
          <a:p>
            <a:pPr>
              <a:spcAft>
                <a:spcPts val="600"/>
              </a:spcAft>
            </a:pPr>
            <a:r>
              <a:rPr lang="en-US">
                <a:solidFill>
                  <a:schemeClr val="tx1"/>
                </a:solidFill>
              </a:rPr>
              <a:t>Chen, Gu, Severance, Wei</a:t>
            </a:r>
          </a:p>
        </p:txBody>
      </p:sp>
      <p:sp>
        <p:nvSpPr>
          <p:cNvPr id="6" name="Rectangle 5">
            <a:extLst>
              <a:ext uri="{FF2B5EF4-FFF2-40B4-BE49-F238E27FC236}">
                <a16:creationId xmlns:a16="http://schemas.microsoft.com/office/drawing/2014/main" id="{67AB1993-8016-4CB5-A98E-2280ABB8F48A}"/>
              </a:ext>
            </a:extLst>
          </p:cNvPr>
          <p:cNvSpPr/>
          <p:nvPr/>
        </p:nvSpPr>
        <p:spPr>
          <a:xfrm>
            <a:off x="4731279" y="0"/>
            <a:ext cx="7460721" cy="68579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5220324" y="643466"/>
            <a:ext cx="6328210" cy="5556264"/>
          </a:xfrm>
        </p:spPr>
        <p:txBody>
          <a:bodyPr anchor="ctr">
            <a:normAutofit/>
          </a:bodyPr>
          <a:lstStyle/>
          <a:p>
            <a:pPr marL="0" indent="0">
              <a:buNone/>
            </a:pPr>
            <a:r>
              <a:rPr lang="en-US" dirty="0">
                <a:solidFill>
                  <a:schemeClr val="accent1"/>
                </a:solidFill>
              </a:rPr>
              <a:t>Our team modified the demo pairs trading strategy to make it more practical and flexible. In particular, our strategy tracks a larger set of entry and exit signals, trades from a pool of 20 cointegrated pairs of stocks, and incorporates various stop-loss measures. We studied the cointegration between electric utilities companies Dominion Energy and PPL Corporation. We conclude that they are both favored by investors who want companies from defensive industries that deliver consistent dividend income. Due to parameters optimization, in-sample set (1993-1996) performs better than out-of-sample set (1997-2000). Risk analysis suggests our strategy is less risky than simply going long on S&amp;P 500, while still bringing respectable returns.  </a:t>
            </a:r>
          </a:p>
        </p:txBody>
      </p:sp>
    </p:spTree>
    <p:extLst>
      <p:ext uri="{BB962C8B-B14F-4D97-AF65-F5344CB8AC3E}">
        <p14:creationId xmlns:p14="http://schemas.microsoft.com/office/powerpoint/2010/main" val="36089548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Strategy Modification</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Our trading strategy is a modification of the MATLAB demo strategy provided to us. The intent is to make it more practical and flexible. Here are the main differences: </a:t>
            </a:r>
          </a:p>
          <a:p>
            <a:pPr lvl="1"/>
            <a:r>
              <a:rPr lang="en-US" sz="1600" dirty="0"/>
              <a:t>The demo strategy uses one spread level, measured in terms of RMSE, on the price differential as both the entry and the exit signal. That makes the code more elegant, but it limits the profit of each converged trade. Our strategy incorporates a higher spread level that is used as entry signal and a lower spread level that is used as exit signal. </a:t>
            </a:r>
          </a:p>
          <a:p>
            <a:pPr lvl="1"/>
            <a:r>
              <a:rPr lang="en-US" sz="1600" dirty="0"/>
              <a:t>The demo strategy uses a fixed rebalance period. Cointegration is checked at the beginning of the period and trades are exited (or rebalanced) at the end of each period. This creates the problem that a trade that is entered later into the period has less time for convergence. Our strategy rebalances after each converged trade, since the cost of trading must be incurred at an exit anyway. Whenever we enter a trade, we reset the rebalance period timer to allow for a fixed amount of time for each convergence. If the trade does not converge within the rebalance period, it is exited. </a:t>
            </a:r>
          </a:p>
          <a:p>
            <a:pPr lvl="1"/>
            <a:r>
              <a:rPr lang="en-US" sz="1600" dirty="0"/>
              <a:t>The demo strategy is applied to one static pair of assets, namely WTI and LCO. It works relatively well in that context because the two assets are very consistently cointegrated. On the other hand, equities carry much more idiosyncrasy. Cointegration relationship can frequently break down. Our strategy first generates a universe of 20 pairs of cointegrated stocks using past data (3 years). At the beginning of each rebalance period, the strategy checks the recent price movements of the 20 pairs and choose one that is highly cointegrated to trade for the rebalance period.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3</a:t>
            </a:fld>
            <a:endParaRPr lang="en-US" dirty="0"/>
          </a:p>
        </p:txBody>
      </p:sp>
    </p:spTree>
    <p:extLst>
      <p:ext uri="{BB962C8B-B14F-4D97-AF65-F5344CB8AC3E}">
        <p14:creationId xmlns:p14="http://schemas.microsoft.com/office/powerpoint/2010/main" val="222277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Strategy Modification</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Main differences (continued): </a:t>
            </a:r>
          </a:p>
          <a:p>
            <a:pPr lvl="1"/>
            <a:r>
              <a:rPr lang="en-US" sz="1600" dirty="0"/>
              <a:t>We incorporate multiple stop-loss measures to limit losses caused by divergence of the pair. First, we have a daily loss limit of 3% of capital. Second, we have a rolling 20-days maximum drawdown of 10%. If either is breached, the strategy would liquidate its positions and enter into a cooldown period, during which no trade will occur. This is implemented to abandon a pair that is experiencing significant divergence. It also helps to avoid market conditions that invalidate the fundamentals of the strategy. Moreover, it gives users time to detect possible flaws within the model. </a:t>
            </a:r>
          </a:p>
          <a:p>
            <a:pPr lvl="1"/>
            <a:r>
              <a:rPr lang="en-US" sz="1600" dirty="0"/>
              <a:t>We fixed a major model risk in the demo strategy stemming from type 1 error. By nature of hypothesis testing, Engle-Granger test can give false positive results at times, purely due to chance. The resulting hedge ratio would be nonsensical, and we essentially enter into unhedged and highly risky trades. This actually occurs in the demo with WTI and LCO. Our strategy limits the hedge ratio to be within a certain range of the price ratio between the stocks. </a:t>
            </a:r>
          </a:p>
          <a:p>
            <a:pPr lvl="1"/>
            <a:r>
              <a:rPr lang="en-US" sz="1600" dirty="0"/>
              <a:t>The demo strategy does not have a very robust measure of returns since it does not specify an initial level of capital. Our strategy sets an initial capital level. We allocate all of our capital for each trade. To keep the model simple, we assume a conservative 100% initial margin requirement for our short positions, but no maintenance requirement. </a:t>
            </a:r>
          </a:p>
          <a:p>
            <a:pPr lvl="1"/>
            <a:r>
              <a:rPr lang="en-US" sz="1600" dirty="0"/>
              <a:t>Lastly, our strategy is embedded with a list of performance and risk metrics that can help us conduct evaluation afterward.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4</a:t>
            </a:fld>
            <a:endParaRPr lang="en-US" dirty="0"/>
          </a:p>
        </p:txBody>
      </p:sp>
    </p:spTree>
    <p:extLst>
      <p:ext uri="{BB962C8B-B14F-4D97-AF65-F5344CB8AC3E}">
        <p14:creationId xmlns:p14="http://schemas.microsoft.com/office/powerpoint/2010/main" val="226094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Datasets Construction</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6" y="1305017"/>
            <a:ext cx="10905065" cy="4834526"/>
          </a:xfrm>
        </p:spPr>
        <p:txBody>
          <a:bodyPr>
            <a:normAutofit/>
          </a:bodyPr>
          <a:lstStyle/>
          <a:p>
            <a:r>
              <a:rPr lang="en-US" sz="1800" dirty="0"/>
              <a:t>In the original dataset, 205 unique stocks show up with complete price history between 1990 and 2000. Another 13 valid stocks fail to show up because of a problem with their tickers’ format within Bloomberg. Notably, one of these is PepsiCo (PEP), a company often cited to cointegrate with its competitor Coca-Cola (KO). Our modified price history dataset resolves the issue and consists of these 218 stocks. </a:t>
            </a:r>
          </a:p>
          <a:p>
            <a:r>
              <a:rPr lang="en-US" sz="1800" dirty="0"/>
              <a:t>We created a table that lists GICS sector, GICS industry group, NAICS sector, and NAICS subsector of each company. This allows us to make sure each pair of stocks belongs to the same sector and to establish a degree of economic rationale behind their cointegration. </a:t>
            </a:r>
          </a:p>
          <a:p>
            <a:r>
              <a:rPr lang="en-US" sz="1800" dirty="0"/>
              <a:t>The price history dataset is divided into multiple parts. </a:t>
            </a:r>
          </a:p>
          <a:p>
            <a:pPr lvl="1"/>
            <a:r>
              <a:rPr lang="en-US" sz="1600" dirty="0"/>
              <a:t>In-sample set (also referred to as the training set) includes the four years between 1993 and 1996. </a:t>
            </a:r>
          </a:p>
          <a:p>
            <a:pPr lvl="1"/>
            <a:r>
              <a:rPr lang="en-US" sz="1600" dirty="0"/>
              <a:t>Out-of-sample set (also referred to as the test set) includes the four years between 1997 and 2000. </a:t>
            </a:r>
          </a:p>
          <a:p>
            <a:pPr lvl="1"/>
            <a:r>
              <a:rPr lang="en-US" sz="1600" dirty="0"/>
              <a:t>The 1990-1992 data are used to create a universe of 20 cointegrated pairs of stocks to be traded in the training set. </a:t>
            </a:r>
          </a:p>
          <a:p>
            <a:pPr lvl="1"/>
            <a:r>
              <a:rPr lang="en-US" sz="1600" dirty="0"/>
              <a:t>The 1994-1996 data are used to create a different universe of 20 cointegrated pairs to be traded in the test set.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5</a:t>
            </a:fld>
            <a:endParaRPr lang="en-US" dirty="0"/>
          </a:p>
        </p:txBody>
      </p:sp>
    </p:spTree>
    <p:extLst>
      <p:ext uri="{BB962C8B-B14F-4D97-AF65-F5344CB8AC3E}">
        <p14:creationId xmlns:p14="http://schemas.microsoft.com/office/powerpoint/2010/main" val="406008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Source of Cointegration</a:t>
            </a:r>
          </a:p>
        </p:txBody>
      </p:sp>
      <p:sp>
        <p:nvSpPr>
          <p:cNvPr id="3" name="Content Placeholder 2">
            <a:extLst>
              <a:ext uri="{FF2B5EF4-FFF2-40B4-BE49-F238E27FC236}">
                <a16:creationId xmlns:a16="http://schemas.microsoft.com/office/drawing/2014/main" id="{C7F23853-6439-4CD1-AAEB-61846D51ACC5}"/>
              </a:ext>
            </a:extLst>
          </p:cNvPr>
          <p:cNvSpPr>
            <a:spLocks noGrp="1"/>
          </p:cNvSpPr>
          <p:nvPr>
            <p:ph idx="1"/>
          </p:nvPr>
        </p:nvSpPr>
        <p:spPr>
          <a:xfrm>
            <a:off x="643467" y="1305016"/>
            <a:ext cx="4364564" cy="4862519"/>
          </a:xfrm>
        </p:spPr>
        <p:txBody>
          <a:bodyPr>
            <a:normAutofit lnSpcReduction="10000"/>
          </a:bodyPr>
          <a:lstStyle/>
          <a:p>
            <a:r>
              <a:rPr lang="en-US" sz="1800" dirty="0"/>
              <a:t>To see the source of cointegration, we choose to analyze one pair of stocks that exhibits statistically significant cointegration during both periods in which we construct equity pairs used for trading (1990-1992 and 1994-1996). The testing function used is MATLAB’s built-in Engle-Granger test (</a:t>
            </a:r>
            <a:r>
              <a:rPr lang="en-US" sz="1800" i="1" dirty="0" err="1"/>
              <a:t>egcitest</a:t>
            </a:r>
            <a:r>
              <a:rPr lang="en-US" sz="1800" dirty="0"/>
              <a:t>). </a:t>
            </a:r>
          </a:p>
          <a:p>
            <a:r>
              <a:rPr lang="en-US" sz="1800" dirty="0"/>
              <a:t>Both Dominion and PPL are electric utilities companies mainly serving consumers in the Eastern region of US. </a:t>
            </a:r>
          </a:p>
          <a:p>
            <a:r>
              <a:rPr lang="en-US" sz="1800" dirty="0"/>
              <a:t>Both companies have low beta and high dividend yield, typical of utilities companies. They are likely favored by investors who want defensive industries that also bring consistent income. </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6</a:t>
            </a:fld>
            <a:endParaRPr lang="en-US" dirty="0"/>
          </a:p>
        </p:txBody>
      </p:sp>
      <p:graphicFrame>
        <p:nvGraphicFramePr>
          <p:cNvPr id="6" name="Table 5">
            <a:extLst>
              <a:ext uri="{FF2B5EF4-FFF2-40B4-BE49-F238E27FC236}">
                <a16:creationId xmlns:a16="http://schemas.microsoft.com/office/drawing/2014/main" id="{0B5F253D-B439-47EB-A42F-B5C5DAEAC611}"/>
              </a:ext>
            </a:extLst>
          </p:cNvPr>
          <p:cNvGraphicFramePr>
            <a:graphicFrameLocks noGrp="1"/>
          </p:cNvGraphicFramePr>
          <p:nvPr>
            <p:extLst>
              <p:ext uri="{D42A27DB-BD31-4B8C-83A1-F6EECF244321}">
                <p14:modId xmlns:p14="http://schemas.microsoft.com/office/powerpoint/2010/main" val="2941155715"/>
              </p:ext>
            </p:extLst>
          </p:nvPr>
        </p:nvGraphicFramePr>
        <p:xfrm>
          <a:off x="5008031" y="1305017"/>
          <a:ext cx="6540500" cy="5048954"/>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874840804"/>
                    </a:ext>
                  </a:extLst>
                </a:gridCol>
                <a:gridCol w="2489200">
                  <a:extLst>
                    <a:ext uri="{9D8B030D-6E8A-4147-A177-3AD203B41FA5}">
                      <a16:colId xmlns:a16="http://schemas.microsoft.com/office/drawing/2014/main" val="3198256466"/>
                    </a:ext>
                  </a:extLst>
                </a:gridCol>
                <a:gridCol w="2489200">
                  <a:extLst>
                    <a:ext uri="{9D8B030D-6E8A-4147-A177-3AD203B41FA5}">
                      <a16:colId xmlns:a16="http://schemas.microsoft.com/office/drawing/2014/main" val="2336275467"/>
                    </a:ext>
                  </a:extLst>
                </a:gridCol>
              </a:tblGrid>
              <a:tr h="370840">
                <a:tc>
                  <a:txBody>
                    <a:bodyPr/>
                    <a:lstStyle/>
                    <a:p>
                      <a:pPr marL="0" marR="0" algn="ctr">
                        <a:lnSpc>
                          <a:spcPct val="107000"/>
                        </a:lnSpc>
                        <a:spcBef>
                          <a:spcPts val="0"/>
                        </a:spcBef>
                        <a:spcAft>
                          <a:spcPts val="0"/>
                        </a:spcAft>
                      </a:pPr>
                      <a:r>
                        <a:rPr lang="en-US" sz="1800" kern="1200" dirty="0">
                          <a:effectLst/>
                          <a:latin typeface="+mn-lt"/>
                        </a:rPr>
                        <a:t>Company</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kern="1200" dirty="0">
                          <a:effectLst/>
                          <a:latin typeface="+mn-lt"/>
                        </a:rPr>
                        <a:t>Dominion Energy, Inc.</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kern="1200" dirty="0">
                          <a:effectLst/>
                          <a:latin typeface="+mn-lt"/>
                        </a:rPr>
                        <a:t>PPL Corporation</a:t>
                      </a:r>
                      <a:endParaRPr lang="en-US" sz="18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945299710"/>
                  </a:ext>
                </a:extLst>
              </a:tr>
              <a:tr h="370840">
                <a:tc>
                  <a:txBody>
                    <a:bodyPr/>
                    <a:lstStyle/>
                    <a:p>
                      <a:pPr marL="0" marR="0" algn="ctr">
                        <a:lnSpc>
                          <a:spcPct val="107000"/>
                        </a:lnSpc>
                        <a:spcBef>
                          <a:spcPts val="0"/>
                        </a:spcBef>
                        <a:spcAft>
                          <a:spcPts val="0"/>
                        </a:spcAft>
                      </a:pPr>
                      <a:r>
                        <a:rPr lang="en-US" sz="1800" kern="1200" dirty="0">
                          <a:effectLst/>
                          <a:latin typeface="+mn-lt"/>
                        </a:rPr>
                        <a:t>Ticker</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kern="1200" dirty="0">
                          <a:effectLst/>
                          <a:latin typeface="+mn-lt"/>
                        </a:rPr>
                        <a:t>D (NYSE)</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dirty="0">
                          <a:effectLst/>
                          <a:latin typeface="+mn-lt"/>
                        </a:rPr>
                        <a:t>PPL (NYSE)</a:t>
                      </a:r>
                      <a:endParaRPr lang="en-US" sz="18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260909792"/>
                  </a:ext>
                </a:extLst>
              </a:tr>
              <a:tr h="370840">
                <a:tc>
                  <a:txBody>
                    <a:bodyPr/>
                    <a:lstStyle/>
                    <a:p>
                      <a:pPr marL="0" marR="0" algn="ctr">
                        <a:lnSpc>
                          <a:spcPct val="107000"/>
                        </a:lnSpc>
                        <a:spcBef>
                          <a:spcPts val="0"/>
                        </a:spcBef>
                        <a:spcAft>
                          <a:spcPts val="0"/>
                        </a:spcAft>
                      </a:pPr>
                      <a:r>
                        <a:rPr lang="en-US" sz="1800" kern="1200" dirty="0">
                          <a:effectLst/>
                          <a:latin typeface="+mn-lt"/>
                        </a:rPr>
                        <a:t>Industry</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kern="1200" dirty="0">
                          <a:effectLst/>
                          <a:latin typeface="+mn-lt"/>
                        </a:rPr>
                        <a:t>Electric Utilities</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dirty="0">
                          <a:effectLst/>
                          <a:latin typeface="+mn-lt"/>
                        </a:rPr>
                        <a:t>Electric Utilities</a:t>
                      </a:r>
                      <a:endParaRPr lang="en-US" sz="18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165865112"/>
                  </a:ext>
                </a:extLst>
              </a:tr>
              <a:tr h="370840">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Area Served</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Virginia, North Carolina, South Carolina</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Pennsylvania, Kentucky, Great Britain</a:t>
                      </a:r>
                    </a:p>
                  </a:txBody>
                  <a:tcPr anchor="ctr"/>
                </a:tc>
                <a:extLst>
                  <a:ext uri="{0D108BD9-81ED-4DB2-BD59-A6C34878D82A}">
                    <a16:rowId xmlns:a16="http://schemas.microsoft.com/office/drawing/2014/main" val="1812474421"/>
                  </a:ext>
                </a:extLst>
              </a:tr>
              <a:tr h="370840">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Energy Source</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Nuclear, coal, oil, natural gas, hydro</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Coal, oil, natural gas</a:t>
                      </a:r>
                    </a:p>
                  </a:txBody>
                  <a:tcPr anchor="ctr"/>
                </a:tc>
                <a:extLst>
                  <a:ext uri="{0D108BD9-81ED-4DB2-BD59-A6C34878D82A}">
                    <a16:rowId xmlns:a16="http://schemas.microsoft.com/office/drawing/2014/main" val="1796826329"/>
                  </a:ext>
                </a:extLst>
              </a:tr>
              <a:tr h="370840">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Market Cap</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$59.8 Billion</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$20.5 Billion</a:t>
                      </a:r>
                    </a:p>
                  </a:txBody>
                  <a:tcPr anchor="ctr"/>
                </a:tc>
                <a:extLst>
                  <a:ext uri="{0D108BD9-81ED-4DB2-BD59-A6C34878D82A}">
                    <a16:rowId xmlns:a16="http://schemas.microsoft.com/office/drawing/2014/main" val="4181946265"/>
                  </a:ext>
                </a:extLst>
              </a:tr>
              <a:tr h="370840">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Debt-to-Asset</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52.7%</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61.5%</a:t>
                      </a:r>
                    </a:p>
                  </a:txBody>
                  <a:tcPr anchor="ctr"/>
                </a:tc>
                <a:extLst>
                  <a:ext uri="{0D108BD9-81ED-4DB2-BD59-A6C34878D82A}">
                    <a16:rowId xmlns:a16="http://schemas.microsoft.com/office/drawing/2014/main" val="2359083504"/>
                  </a:ext>
                </a:extLst>
              </a:tr>
              <a:tr h="370840">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Beta</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0.40</a:t>
                      </a:r>
                    </a:p>
                  </a:txBody>
                  <a:tcPr anchor="ct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0.72</a:t>
                      </a:r>
                    </a:p>
                  </a:txBody>
                  <a:tcPr anchor="ctr"/>
                </a:tc>
                <a:extLst>
                  <a:ext uri="{0D108BD9-81ED-4DB2-BD59-A6C34878D82A}">
                    <a16:rowId xmlns:a16="http://schemas.microsoft.com/office/drawing/2014/main" val="3317813395"/>
                  </a:ext>
                </a:extLst>
              </a:tr>
              <a:tr h="370840">
                <a:tc>
                  <a:txBody>
                    <a:bodyPr/>
                    <a:lstStyle/>
                    <a:p>
                      <a:pPr marL="0" marR="0" algn="ctr">
                        <a:lnSpc>
                          <a:spcPct val="107000"/>
                        </a:lnSpc>
                        <a:spcBef>
                          <a:spcPts val="0"/>
                        </a:spcBef>
                        <a:spcAft>
                          <a:spcPts val="0"/>
                        </a:spcAft>
                      </a:pPr>
                      <a:r>
                        <a:rPr lang="en-US" sz="1800" kern="1200" dirty="0">
                          <a:effectLst/>
                          <a:latin typeface="+mn-lt"/>
                        </a:rPr>
                        <a:t>Dividend Yield</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kern="1200" dirty="0">
                          <a:effectLst/>
                          <a:latin typeface="+mn-lt"/>
                        </a:rPr>
                        <a:t>5.27%</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dirty="0">
                          <a:effectLst/>
                          <a:latin typeface="+mn-lt"/>
                        </a:rPr>
                        <a:t>6.23%</a:t>
                      </a:r>
                      <a:endParaRPr lang="en-US" sz="18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48622875"/>
                  </a:ext>
                </a:extLst>
              </a:tr>
              <a:tr h="370840">
                <a:tc>
                  <a:txBody>
                    <a:bodyPr/>
                    <a:lstStyle/>
                    <a:p>
                      <a:pPr marL="0" marR="0" algn="ctr">
                        <a:lnSpc>
                          <a:spcPct val="107000"/>
                        </a:lnSpc>
                        <a:spcBef>
                          <a:spcPts val="0"/>
                        </a:spcBef>
                        <a:spcAft>
                          <a:spcPts val="0"/>
                        </a:spcAft>
                      </a:pPr>
                      <a:r>
                        <a:rPr lang="en-US" sz="1800" kern="1200" dirty="0">
                          <a:effectLst/>
                          <a:latin typeface="+mn-lt"/>
                        </a:rPr>
                        <a:t>Payout Ratio</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kern="1200" dirty="0">
                          <a:effectLst/>
                          <a:latin typeface="+mn-lt"/>
                        </a:rPr>
                        <a:t>85.6%</a:t>
                      </a:r>
                      <a:endParaRPr lang="en-US" sz="1800" dirty="0">
                        <a:effectLst/>
                        <a:latin typeface="+mn-lt"/>
                        <a:ea typeface="DengXian" panose="02010600030101010101" pitchFamily="2" charset="-122"/>
                        <a:cs typeface="Times New Roman" panose="02020603050405020304" pitchFamily="18" charset="0"/>
                      </a:endParaRPr>
                    </a:p>
                  </a:txBody>
                  <a:tcPr anchor="ctr"/>
                </a:tc>
                <a:tc>
                  <a:txBody>
                    <a:bodyPr/>
                    <a:lstStyle/>
                    <a:p>
                      <a:pPr marL="0" marR="0" algn="ctr">
                        <a:lnSpc>
                          <a:spcPct val="107000"/>
                        </a:lnSpc>
                        <a:spcBef>
                          <a:spcPts val="0"/>
                        </a:spcBef>
                        <a:spcAft>
                          <a:spcPts val="0"/>
                        </a:spcAft>
                      </a:pPr>
                      <a:r>
                        <a:rPr lang="en-US" sz="1800" dirty="0">
                          <a:effectLst/>
                          <a:latin typeface="+mn-lt"/>
                        </a:rPr>
                        <a:t>66.2%</a:t>
                      </a:r>
                      <a:endParaRPr lang="en-US" sz="18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668959667"/>
                  </a:ext>
                </a:extLst>
              </a:tr>
              <a:tr h="370840">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ROE</a:t>
                      </a:r>
                    </a:p>
                  </a:txBody>
                  <a:tcPr anchor="ctr">
                    <a:lnB w="12700" cmpd="sng">
                      <a:noFill/>
                    </a:lnB>
                  </a:tcP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5.2%</a:t>
                      </a:r>
                    </a:p>
                  </a:txBody>
                  <a:tcPr anchor="ctr">
                    <a:lnB w="12700" cmpd="sng">
                      <a:noFill/>
                    </a:lnB>
                  </a:tcPr>
                </a:tc>
                <a:tc>
                  <a:txBody>
                    <a:bodyPr/>
                    <a:lstStyle/>
                    <a:p>
                      <a:pPr marL="0" marR="0" algn="ctr">
                        <a:lnSpc>
                          <a:spcPct val="107000"/>
                        </a:lnSpc>
                        <a:spcBef>
                          <a:spcPts val="0"/>
                        </a:spcBef>
                        <a:spcAft>
                          <a:spcPts val="0"/>
                        </a:spcAft>
                      </a:pPr>
                      <a:r>
                        <a:rPr lang="en-US" sz="1800" dirty="0">
                          <a:effectLst/>
                          <a:latin typeface="+mn-lt"/>
                          <a:ea typeface="DengXian" panose="02010600030101010101" pitchFamily="2" charset="-122"/>
                          <a:cs typeface="Times New Roman" panose="02020603050405020304" pitchFamily="18" charset="0"/>
                        </a:rPr>
                        <a:t>14.2%</a:t>
                      </a:r>
                    </a:p>
                  </a:txBody>
                  <a:tcPr anchor="ctr">
                    <a:lnB w="12700" cmpd="sng">
                      <a:noFill/>
                    </a:lnB>
                  </a:tcPr>
                </a:tc>
                <a:extLst>
                  <a:ext uri="{0D108BD9-81ED-4DB2-BD59-A6C34878D82A}">
                    <a16:rowId xmlns:a16="http://schemas.microsoft.com/office/drawing/2014/main" val="3588807909"/>
                  </a:ext>
                </a:extLst>
              </a:tr>
              <a:tr h="370840">
                <a:tc gridSpan="3">
                  <a:txBody>
                    <a:bodyPr/>
                    <a:lstStyle/>
                    <a:p>
                      <a:pPr marL="0" marR="0">
                        <a:lnSpc>
                          <a:spcPct val="107000"/>
                        </a:lnSpc>
                        <a:spcBef>
                          <a:spcPts val="0"/>
                        </a:spcBef>
                        <a:spcAft>
                          <a:spcPts val="0"/>
                        </a:spcAft>
                      </a:pPr>
                      <a:r>
                        <a:rPr lang="en-US" sz="1600" i="1" dirty="0">
                          <a:effectLst/>
                          <a:latin typeface="+mn-lt"/>
                          <a:ea typeface="DengXian" panose="02010600030101010101" pitchFamily="2" charset="-122"/>
                          <a:cs typeface="Times New Roman" panose="02020603050405020304" pitchFamily="18" charset="0"/>
                        </a:rPr>
                        <a:t>Source: Thomson Reuters Eikon, company websites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nSpc>
                          <a:spcPct val="107000"/>
                        </a:lnSpc>
                        <a:spcBef>
                          <a:spcPts val="0"/>
                        </a:spcBef>
                        <a:spcAft>
                          <a:spcPts val="0"/>
                        </a:spcAft>
                      </a:pPr>
                      <a:endParaRPr lang="en-US" sz="1800" dirty="0">
                        <a:effectLst/>
                        <a:latin typeface="+mn-lt"/>
                        <a:ea typeface="DengXian" panose="02010600030101010101" pitchFamily="2"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nSpc>
                          <a:spcPct val="107000"/>
                        </a:lnSpc>
                        <a:spcBef>
                          <a:spcPts val="0"/>
                        </a:spcBef>
                        <a:spcAft>
                          <a:spcPts val="0"/>
                        </a:spcAft>
                      </a:pPr>
                      <a:endParaRPr lang="en-US" sz="1800" dirty="0">
                        <a:effectLst/>
                        <a:latin typeface="+mn-lt"/>
                        <a:ea typeface="DengXian" panose="02010600030101010101" pitchFamily="2"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82472448"/>
                  </a:ext>
                </a:extLst>
              </a:tr>
            </a:tbl>
          </a:graphicData>
        </a:graphic>
      </p:graphicFrame>
    </p:spTree>
    <p:extLst>
      <p:ext uri="{BB962C8B-B14F-4D97-AF65-F5344CB8AC3E}">
        <p14:creationId xmlns:p14="http://schemas.microsoft.com/office/powerpoint/2010/main" val="183306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Source of Cointegration</a:t>
            </a:r>
          </a:p>
        </p:txBody>
      </p:sp>
      <p:pic>
        <p:nvPicPr>
          <p:cNvPr id="6" name="Content Placeholder 5">
            <a:extLst>
              <a:ext uri="{FF2B5EF4-FFF2-40B4-BE49-F238E27FC236}">
                <a16:creationId xmlns:a16="http://schemas.microsoft.com/office/drawing/2014/main" id="{AA5AAD37-419E-4D5C-95CA-8EB046A20CFB}"/>
              </a:ext>
            </a:extLst>
          </p:cNvPr>
          <p:cNvPicPr>
            <a:picLocks noGrp="1" noChangeAspect="1"/>
          </p:cNvPicPr>
          <p:nvPr>
            <p:ph idx="1"/>
          </p:nvPr>
        </p:nvPicPr>
        <p:blipFill>
          <a:blip r:embed="rId2"/>
          <a:stretch>
            <a:fillRect/>
          </a:stretch>
        </p:blipFill>
        <p:spPr>
          <a:xfrm>
            <a:off x="7415123" y="911042"/>
            <a:ext cx="4133408" cy="3100056"/>
          </a:xfrm>
          <a:prstGeom prst="rect">
            <a:avLst/>
          </a:prstGeom>
        </p:spPr>
      </p:pic>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dirty="0"/>
              <a:t>Chen, Gu, Severance, Wei</a:t>
            </a:r>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7</a:t>
            </a:fld>
            <a:endParaRPr lang="en-US" dirty="0"/>
          </a:p>
        </p:txBody>
      </p:sp>
      <p:pic>
        <p:nvPicPr>
          <p:cNvPr id="7" name="Picture 6">
            <a:extLst>
              <a:ext uri="{FF2B5EF4-FFF2-40B4-BE49-F238E27FC236}">
                <a16:creationId xmlns:a16="http://schemas.microsoft.com/office/drawing/2014/main" id="{1CB45C9F-2EC4-4B82-8968-5BB8B7391AF0}"/>
              </a:ext>
            </a:extLst>
          </p:cNvPr>
          <p:cNvPicPr>
            <a:picLocks noChangeAspect="1"/>
          </p:cNvPicPr>
          <p:nvPr/>
        </p:nvPicPr>
        <p:blipFill>
          <a:blip r:embed="rId3"/>
          <a:stretch>
            <a:fillRect/>
          </a:stretch>
        </p:blipFill>
        <p:spPr>
          <a:xfrm>
            <a:off x="7415123" y="3757944"/>
            <a:ext cx="4133407" cy="3100056"/>
          </a:xfrm>
          <a:prstGeom prst="rect">
            <a:avLst/>
          </a:prstGeom>
        </p:spPr>
      </p:pic>
      <p:sp>
        <p:nvSpPr>
          <p:cNvPr id="13" name="Content Placeholder 2">
            <a:extLst>
              <a:ext uri="{FF2B5EF4-FFF2-40B4-BE49-F238E27FC236}">
                <a16:creationId xmlns:a16="http://schemas.microsoft.com/office/drawing/2014/main" id="{72894AC2-FCF1-496C-AC3D-5B28BEF9C437}"/>
              </a:ext>
            </a:extLst>
          </p:cNvPr>
          <p:cNvSpPr txBox="1">
            <a:spLocks/>
          </p:cNvSpPr>
          <p:nvPr/>
        </p:nvSpPr>
        <p:spPr>
          <a:xfrm>
            <a:off x="617295" y="1164196"/>
            <a:ext cx="6894550" cy="4990798"/>
          </a:xfrm>
          <a:prstGeom prst="rect">
            <a:avLst/>
          </a:prstGeom>
        </p:spPr>
        <p:txBody>
          <a:bodyPr vert="horz" lIns="91440" tIns="45720" rIns="91440" bIns="45720" rtlCol="0">
            <a:normAutofit lnSpcReduction="10000"/>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800" dirty="0"/>
              <a:t>The top chart shows the price performance of Dominion and PPL between 1990 and 2000. PPL’s prices are adjusted using </a:t>
            </a:r>
            <a:r>
              <a:rPr lang="en-US" sz="1800" i="1" dirty="0" err="1"/>
              <a:t>egcitest</a:t>
            </a:r>
            <a:r>
              <a:rPr lang="en-US" sz="1800" dirty="0" err="1"/>
              <a:t>’s</a:t>
            </a:r>
            <a:r>
              <a:rPr lang="en-US" sz="1800" dirty="0"/>
              <a:t> coefficients to better highlight their cointegration relationship. The bottom chart shows the residuals resulted from subtracting adjusted PPL from D. </a:t>
            </a:r>
          </a:p>
          <a:p>
            <a:r>
              <a:rPr lang="en-US" sz="1800" i="1" dirty="0" err="1"/>
              <a:t>egcitest</a:t>
            </a:r>
            <a:r>
              <a:rPr lang="en-US" sz="1800" dirty="0"/>
              <a:t> outputs: </a:t>
            </a:r>
          </a:p>
          <a:p>
            <a:endParaRPr lang="en-US" sz="1600" dirty="0"/>
          </a:p>
          <a:p>
            <a:endParaRPr lang="en-US" sz="1600" dirty="0"/>
          </a:p>
          <a:p>
            <a:endParaRPr lang="en-US" sz="1600" dirty="0"/>
          </a:p>
          <a:p>
            <a:endParaRPr lang="en-US" sz="1600" dirty="0"/>
          </a:p>
          <a:p>
            <a:r>
              <a:rPr lang="en-US" sz="1800" dirty="0"/>
              <a:t>Both the charts and test function outputs show that the cointegration relationship is relatively robust. However, it does break down over some periods of time. Even when the relationship holds, the hedge ratio used for pairs trading can fluctuate significantly from one period to another. </a:t>
            </a:r>
          </a:p>
        </p:txBody>
      </p:sp>
      <p:graphicFrame>
        <p:nvGraphicFramePr>
          <p:cNvPr id="14" name="Table 14">
            <a:extLst>
              <a:ext uri="{FF2B5EF4-FFF2-40B4-BE49-F238E27FC236}">
                <a16:creationId xmlns:a16="http://schemas.microsoft.com/office/drawing/2014/main" id="{7091B021-6EB1-492A-900D-0FEBBBC068E8}"/>
              </a:ext>
            </a:extLst>
          </p:cNvPr>
          <p:cNvGraphicFramePr>
            <a:graphicFrameLocks noGrp="1"/>
          </p:cNvGraphicFramePr>
          <p:nvPr>
            <p:extLst>
              <p:ext uri="{D42A27DB-BD31-4B8C-83A1-F6EECF244321}">
                <p14:modId xmlns:p14="http://schemas.microsoft.com/office/powerpoint/2010/main" val="2205663764"/>
              </p:ext>
            </p:extLst>
          </p:nvPr>
        </p:nvGraphicFramePr>
        <p:xfrm>
          <a:off x="762001" y="3047567"/>
          <a:ext cx="6653121" cy="1483360"/>
        </p:xfrm>
        <a:graphic>
          <a:graphicData uri="http://schemas.openxmlformats.org/drawingml/2006/table">
            <a:tbl>
              <a:tblPr firstRow="1" bandRow="1">
                <a:tableStyleId>{5C22544A-7EE6-4342-B048-85BDC9FD1C3A}</a:tableStyleId>
              </a:tblPr>
              <a:tblGrid>
                <a:gridCol w="1214284">
                  <a:extLst>
                    <a:ext uri="{9D8B030D-6E8A-4147-A177-3AD203B41FA5}">
                      <a16:colId xmlns:a16="http://schemas.microsoft.com/office/drawing/2014/main" val="3485606017"/>
                    </a:ext>
                  </a:extLst>
                </a:gridCol>
                <a:gridCol w="1671484">
                  <a:extLst>
                    <a:ext uri="{9D8B030D-6E8A-4147-A177-3AD203B41FA5}">
                      <a16:colId xmlns:a16="http://schemas.microsoft.com/office/drawing/2014/main" val="3905171899"/>
                    </a:ext>
                  </a:extLst>
                </a:gridCol>
                <a:gridCol w="1179871">
                  <a:extLst>
                    <a:ext uri="{9D8B030D-6E8A-4147-A177-3AD203B41FA5}">
                      <a16:colId xmlns:a16="http://schemas.microsoft.com/office/drawing/2014/main" val="825486671"/>
                    </a:ext>
                  </a:extLst>
                </a:gridCol>
                <a:gridCol w="1179871">
                  <a:extLst>
                    <a:ext uri="{9D8B030D-6E8A-4147-A177-3AD203B41FA5}">
                      <a16:colId xmlns:a16="http://schemas.microsoft.com/office/drawing/2014/main" val="247388097"/>
                    </a:ext>
                  </a:extLst>
                </a:gridCol>
                <a:gridCol w="1407611">
                  <a:extLst>
                    <a:ext uri="{9D8B030D-6E8A-4147-A177-3AD203B41FA5}">
                      <a16:colId xmlns:a16="http://schemas.microsoft.com/office/drawing/2014/main" val="1214439571"/>
                    </a:ext>
                  </a:extLst>
                </a:gridCol>
              </a:tblGrid>
              <a:tr h="370840">
                <a:tc>
                  <a:txBody>
                    <a:bodyPr/>
                    <a:lstStyle/>
                    <a:p>
                      <a:pPr algn="ctr"/>
                      <a:r>
                        <a:rPr lang="en-US" dirty="0"/>
                        <a:t>Period</a:t>
                      </a:r>
                    </a:p>
                  </a:txBody>
                  <a:tcPr anchor="ctr"/>
                </a:tc>
                <a:tc>
                  <a:txBody>
                    <a:bodyPr/>
                    <a:lstStyle/>
                    <a:p>
                      <a:pPr algn="ctr"/>
                      <a:r>
                        <a:rPr lang="en-US" dirty="0"/>
                        <a:t>Null (</a:t>
                      </a:r>
                      <a:r>
                        <a:rPr lang="el-GR" dirty="0"/>
                        <a:t>α</a:t>
                      </a:r>
                      <a:r>
                        <a:rPr lang="en-US" dirty="0"/>
                        <a:t> = 5%)</a:t>
                      </a:r>
                    </a:p>
                  </a:txBody>
                  <a:tcPr anchor="ctr"/>
                </a:tc>
                <a:tc>
                  <a:txBody>
                    <a:bodyPr/>
                    <a:lstStyle/>
                    <a:p>
                      <a:pPr algn="ctr"/>
                      <a:r>
                        <a:rPr lang="en-US" dirty="0"/>
                        <a:t>p-value</a:t>
                      </a:r>
                    </a:p>
                  </a:txBody>
                  <a:tcPr anchor="ctr"/>
                </a:tc>
                <a:tc>
                  <a:txBody>
                    <a:bodyPr/>
                    <a:lstStyle/>
                    <a:p>
                      <a:pPr algn="ctr"/>
                      <a:r>
                        <a:rPr lang="en-US" dirty="0"/>
                        <a:t>stat</a:t>
                      </a:r>
                    </a:p>
                  </a:txBody>
                  <a:tcPr anchor="ctr"/>
                </a:tc>
                <a:tc>
                  <a:txBody>
                    <a:bodyPr/>
                    <a:lstStyle/>
                    <a:p>
                      <a:pPr algn="ctr"/>
                      <a:r>
                        <a:rPr lang="en-US" dirty="0"/>
                        <a:t>Hedge ratio</a:t>
                      </a:r>
                    </a:p>
                  </a:txBody>
                  <a:tcPr anchor="ctr"/>
                </a:tc>
                <a:extLst>
                  <a:ext uri="{0D108BD9-81ED-4DB2-BD59-A6C34878D82A}">
                    <a16:rowId xmlns:a16="http://schemas.microsoft.com/office/drawing/2014/main" val="2937051894"/>
                  </a:ext>
                </a:extLst>
              </a:tr>
              <a:tr h="370840">
                <a:tc>
                  <a:txBody>
                    <a:bodyPr/>
                    <a:lstStyle/>
                    <a:p>
                      <a:pPr algn="ctr"/>
                      <a:r>
                        <a:rPr lang="en-US" dirty="0"/>
                        <a:t>1990-1992</a:t>
                      </a:r>
                    </a:p>
                  </a:txBody>
                  <a:tcPr anchor="ctr"/>
                </a:tc>
                <a:tc>
                  <a:txBody>
                    <a:bodyPr/>
                    <a:lstStyle/>
                    <a:p>
                      <a:pPr algn="ctr"/>
                      <a:r>
                        <a:rPr lang="en-US" dirty="0"/>
                        <a:t>1 (rejected)</a:t>
                      </a:r>
                    </a:p>
                  </a:txBody>
                  <a:tcPr anchor="ctr"/>
                </a:tc>
                <a:tc>
                  <a:txBody>
                    <a:bodyPr/>
                    <a:lstStyle/>
                    <a:p>
                      <a:pPr algn="ctr"/>
                      <a:r>
                        <a:rPr lang="en-US" dirty="0"/>
                        <a:t>&lt;0.001</a:t>
                      </a:r>
                    </a:p>
                  </a:txBody>
                  <a:tcPr anchor="ctr"/>
                </a:tc>
                <a:tc>
                  <a:txBody>
                    <a:bodyPr/>
                    <a:lstStyle/>
                    <a:p>
                      <a:pPr algn="ctr"/>
                      <a:r>
                        <a:rPr lang="en-US" dirty="0"/>
                        <a:t>-6.89</a:t>
                      </a:r>
                    </a:p>
                  </a:txBody>
                  <a:tcPr anchor="ctr"/>
                </a:tc>
                <a:tc>
                  <a:txBody>
                    <a:bodyPr/>
                    <a:lstStyle/>
                    <a:p>
                      <a:pPr algn="ctr"/>
                      <a:r>
                        <a:rPr lang="en-US" dirty="0"/>
                        <a:t>1.64</a:t>
                      </a:r>
                    </a:p>
                  </a:txBody>
                  <a:tcPr anchor="ctr"/>
                </a:tc>
                <a:extLst>
                  <a:ext uri="{0D108BD9-81ED-4DB2-BD59-A6C34878D82A}">
                    <a16:rowId xmlns:a16="http://schemas.microsoft.com/office/drawing/2014/main" val="3722674127"/>
                  </a:ext>
                </a:extLst>
              </a:tr>
              <a:tr h="370840">
                <a:tc>
                  <a:txBody>
                    <a:bodyPr/>
                    <a:lstStyle/>
                    <a:p>
                      <a:pPr algn="ctr"/>
                      <a:r>
                        <a:rPr lang="en-US" dirty="0"/>
                        <a:t>1994-1996</a:t>
                      </a:r>
                    </a:p>
                  </a:txBody>
                  <a:tcPr anchor="ctr"/>
                </a:tc>
                <a:tc>
                  <a:txBody>
                    <a:bodyPr/>
                    <a:lstStyle/>
                    <a:p>
                      <a:pPr algn="ctr"/>
                      <a:r>
                        <a:rPr lang="en-US" dirty="0"/>
                        <a:t>1 (rejected)</a:t>
                      </a:r>
                    </a:p>
                  </a:txBody>
                  <a:tcPr anchor="ctr"/>
                </a:tc>
                <a:tc>
                  <a:txBody>
                    <a:bodyPr/>
                    <a:lstStyle/>
                    <a:p>
                      <a:pPr algn="ctr"/>
                      <a:r>
                        <a:rPr lang="en-US" dirty="0"/>
                        <a:t>&lt;0.001</a:t>
                      </a:r>
                    </a:p>
                  </a:txBody>
                  <a:tcPr anchor="ctr"/>
                </a:tc>
                <a:tc>
                  <a:txBody>
                    <a:bodyPr/>
                    <a:lstStyle/>
                    <a:p>
                      <a:pPr algn="ctr"/>
                      <a:r>
                        <a:rPr lang="en-US" dirty="0"/>
                        <a:t>-4.59</a:t>
                      </a:r>
                    </a:p>
                  </a:txBody>
                  <a:tcPr anchor="ctr"/>
                </a:tc>
                <a:tc>
                  <a:txBody>
                    <a:bodyPr/>
                    <a:lstStyle/>
                    <a:p>
                      <a:pPr algn="ctr"/>
                      <a:r>
                        <a:rPr lang="en-US" dirty="0"/>
                        <a:t>0.91</a:t>
                      </a:r>
                    </a:p>
                  </a:txBody>
                  <a:tcPr anchor="ctr"/>
                </a:tc>
                <a:extLst>
                  <a:ext uri="{0D108BD9-81ED-4DB2-BD59-A6C34878D82A}">
                    <a16:rowId xmlns:a16="http://schemas.microsoft.com/office/drawing/2014/main" val="594324133"/>
                  </a:ext>
                </a:extLst>
              </a:tr>
              <a:tr h="370840">
                <a:tc>
                  <a:txBody>
                    <a:bodyPr/>
                    <a:lstStyle/>
                    <a:p>
                      <a:pPr algn="ctr"/>
                      <a:r>
                        <a:rPr lang="en-US" dirty="0"/>
                        <a:t>1990-2000</a:t>
                      </a:r>
                    </a:p>
                  </a:txBody>
                  <a:tcPr anchor="ctr"/>
                </a:tc>
                <a:tc>
                  <a:txBody>
                    <a:bodyPr/>
                    <a:lstStyle/>
                    <a:p>
                      <a:pPr algn="ctr"/>
                      <a:r>
                        <a:rPr lang="en-US" dirty="0"/>
                        <a:t>0 (not rejected)</a:t>
                      </a:r>
                    </a:p>
                  </a:txBody>
                  <a:tcPr anchor="ctr"/>
                </a:tc>
                <a:tc>
                  <a:txBody>
                    <a:bodyPr/>
                    <a:lstStyle/>
                    <a:p>
                      <a:pPr algn="ctr"/>
                      <a:r>
                        <a:rPr lang="en-US" dirty="0"/>
                        <a:t>0.083</a:t>
                      </a:r>
                    </a:p>
                  </a:txBody>
                  <a:tcPr anchor="ctr"/>
                </a:tc>
                <a:tc>
                  <a:txBody>
                    <a:bodyPr/>
                    <a:lstStyle/>
                    <a:p>
                      <a:pPr algn="ctr"/>
                      <a:r>
                        <a:rPr lang="en-US" dirty="0"/>
                        <a:t>-3.13</a:t>
                      </a:r>
                    </a:p>
                  </a:txBody>
                  <a:tcPr anchor="ctr"/>
                </a:tc>
                <a:tc>
                  <a:txBody>
                    <a:bodyPr/>
                    <a:lstStyle/>
                    <a:p>
                      <a:pPr algn="ctr"/>
                      <a:r>
                        <a:rPr lang="en-US" dirty="0"/>
                        <a:t>1.22</a:t>
                      </a:r>
                    </a:p>
                  </a:txBody>
                  <a:tcPr anchor="ctr"/>
                </a:tc>
                <a:extLst>
                  <a:ext uri="{0D108BD9-81ED-4DB2-BD59-A6C34878D82A}">
                    <a16:rowId xmlns:a16="http://schemas.microsoft.com/office/drawing/2014/main" val="944514839"/>
                  </a:ext>
                </a:extLst>
              </a:tr>
            </a:tbl>
          </a:graphicData>
        </a:graphic>
      </p:graphicFrame>
    </p:spTree>
    <p:extLst>
      <p:ext uri="{BB962C8B-B14F-4D97-AF65-F5344CB8AC3E}">
        <p14:creationId xmlns:p14="http://schemas.microsoft.com/office/powerpoint/2010/main" val="36484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In-Sample Performance (1993-1996)</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a:t>Chen, Gu, Severance, Wei</a:t>
            </a:r>
            <a:endParaRPr lang="en-US" dirty="0"/>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8</a:t>
            </a:fld>
            <a:endParaRPr lang="en-US" dirty="0"/>
          </a:p>
        </p:txBody>
      </p:sp>
      <p:pic>
        <p:nvPicPr>
          <p:cNvPr id="14" name="Content Placeholder 13">
            <a:extLst>
              <a:ext uri="{FF2B5EF4-FFF2-40B4-BE49-F238E27FC236}">
                <a16:creationId xmlns:a16="http://schemas.microsoft.com/office/drawing/2014/main" id="{3216F1F8-BA11-4E75-982B-BDA3EB9CAAD9}"/>
              </a:ext>
            </a:extLst>
          </p:cNvPr>
          <p:cNvPicPr>
            <a:picLocks noGrp="1" noChangeAspect="1"/>
          </p:cNvPicPr>
          <p:nvPr>
            <p:ph idx="1"/>
          </p:nvPr>
        </p:nvPicPr>
        <p:blipFill rotWithShape="1">
          <a:blip r:embed="rId2"/>
          <a:srcRect l="6200" r="5217"/>
          <a:stretch/>
        </p:blipFill>
        <p:spPr>
          <a:xfrm>
            <a:off x="275364" y="993396"/>
            <a:ext cx="7563680" cy="5238731"/>
          </a:xfrm>
          <a:prstGeom prst="rect">
            <a:avLst/>
          </a:prstGeom>
        </p:spPr>
      </p:pic>
      <p:sp>
        <p:nvSpPr>
          <p:cNvPr id="20" name="Content Placeholder 2">
            <a:extLst>
              <a:ext uri="{FF2B5EF4-FFF2-40B4-BE49-F238E27FC236}">
                <a16:creationId xmlns:a16="http://schemas.microsoft.com/office/drawing/2014/main" id="{ED974312-2283-4EBF-86AA-94A056C3F2C4}"/>
              </a:ext>
            </a:extLst>
          </p:cNvPr>
          <p:cNvSpPr txBox="1">
            <a:spLocks/>
          </p:cNvSpPr>
          <p:nvPr/>
        </p:nvSpPr>
        <p:spPr>
          <a:xfrm>
            <a:off x="7987004" y="1164196"/>
            <a:ext cx="3561527" cy="4834526"/>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buNone/>
            </a:pPr>
            <a:r>
              <a:rPr lang="en-US" sz="1800" dirty="0"/>
              <a:t>Model Parameters:</a:t>
            </a:r>
          </a:p>
          <a:p>
            <a:r>
              <a:rPr lang="en-US" sz="1800" dirty="0"/>
              <a:t>Trading days: 1043 days</a:t>
            </a:r>
          </a:p>
          <a:p>
            <a:r>
              <a:rPr lang="en-US" sz="1800" dirty="0"/>
              <a:t>Lookback period: M = 240 days</a:t>
            </a:r>
          </a:p>
          <a:p>
            <a:r>
              <a:rPr lang="en-US" sz="1800" dirty="0"/>
              <a:t>Rebalance period: N = 20 days</a:t>
            </a:r>
          </a:p>
          <a:p>
            <a:r>
              <a:rPr lang="en-US" sz="1800" dirty="0"/>
              <a:t>High spread (as entry signal): ±1.3*RMSE</a:t>
            </a:r>
          </a:p>
          <a:p>
            <a:r>
              <a:rPr lang="en-US" sz="1800" dirty="0"/>
              <a:t>Low spread (as exit signal): ±0.8*RMSE</a:t>
            </a:r>
          </a:p>
          <a:p>
            <a:r>
              <a:rPr lang="en-US" sz="1800" dirty="0"/>
              <a:t>Annual scaling for Sharpe ratio: sqrt(252) = 15.87</a:t>
            </a:r>
          </a:p>
          <a:p>
            <a:r>
              <a:rPr lang="en-US" sz="1800" dirty="0"/>
              <a:t>Trading cost: 1%</a:t>
            </a:r>
          </a:p>
          <a:p>
            <a:r>
              <a:rPr lang="en-US" sz="1800" dirty="0"/>
              <a:t>Initial capital: $1000</a:t>
            </a:r>
          </a:p>
          <a:p>
            <a:endParaRPr lang="en-US" sz="1800" dirty="0"/>
          </a:p>
        </p:txBody>
      </p:sp>
    </p:spTree>
    <p:extLst>
      <p:ext uri="{BB962C8B-B14F-4D97-AF65-F5344CB8AC3E}">
        <p14:creationId xmlns:p14="http://schemas.microsoft.com/office/powerpoint/2010/main" val="199687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7A4-75D6-4295-AD4F-407753CB53DF}"/>
              </a:ext>
            </a:extLst>
          </p:cNvPr>
          <p:cNvSpPr>
            <a:spLocks noGrp="1"/>
          </p:cNvSpPr>
          <p:nvPr>
            <p:ph type="title"/>
          </p:nvPr>
        </p:nvSpPr>
        <p:spPr>
          <a:xfrm>
            <a:off x="643466" y="391213"/>
            <a:ext cx="10905065" cy="772983"/>
          </a:xfrm>
        </p:spPr>
        <p:txBody>
          <a:bodyPr anchor="ctr">
            <a:normAutofit/>
          </a:bodyPr>
          <a:lstStyle/>
          <a:p>
            <a:r>
              <a:rPr lang="en-US" sz="3600" dirty="0"/>
              <a:t>In-Sample Performance (1993-1996)</a:t>
            </a:r>
          </a:p>
        </p:txBody>
      </p:sp>
      <p:sp>
        <p:nvSpPr>
          <p:cNvPr id="4" name="Footer Placeholder 3">
            <a:extLst>
              <a:ext uri="{FF2B5EF4-FFF2-40B4-BE49-F238E27FC236}">
                <a16:creationId xmlns:a16="http://schemas.microsoft.com/office/drawing/2014/main" id="{A7D61248-D5A0-40B2-BB5A-91AFC551E214}"/>
              </a:ext>
            </a:extLst>
          </p:cNvPr>
          <p:cNvSpPr>
            <a:spLocks noGrp="1"/>
          </p:cNvSpPr>
          <p:nvPr>
            <p:ph type="ftr" sz="quarter" idx="11"/>
          </p:nvPr>
        </p:nvSpPr>
        <p:spPr/>
        <p:txBody>
          <a:bodyPr/>
          <a:lstStyle/>
          <a:p>
            <a:r>
              <a:rPr lang="en-US"/>
              <a:t>Chen, Gu, Severance, Wei</a:t>
            </a:r>
            <a:endParaRPr lang="en-US" dirty="0"/>
          </a:p>
        </p:txBody>
      </p:sp>
      <p:sp>
        <p:nvSpPr>
          <p:cNvPr id="5" name="Slide Number Placeholder 4">
            <a:extLst>
              <a:ext uri="{FF2B5EF4-FFF2-40B4-BE49-F238E27FC236}">
                <a16:creationId xmlns:a16="http://schemas.microsoft.com/office/drawing/2014/main" id="{91F5CCDC-2224-4603-932E-9EEBE5AC8E5C}"/>
              </a:ext>
            </a:extLst>
          </p:cNvPr>
          <p:cNvSpPr>
            <a:spLocks noGrp="1"/>
          </p:cNvSpPr>
          <p:nvPr>
            <p:ph type="sldNum" sz="quarter" idx="12"/>
          </p:nvPr>
        </p:nvSpPr>
        <p:spPr/>
        <p:txBody>
          <a:bodyPr/>
          <a:lstStyle/>
          <a:p>
            <a:fld id="{2AC27A5A-7290-4DE1-BA94-4BE8A8E57DCF}" type="slidenum">
              <a:rPr lang="en-US" smtClean="0"/>
              <a:t>9</a:t>
            </a:fld>
            <a:endParaRPr lang="en-US" dirty="0"/>
          </a:p>
        </p:txBody>
      </p:sp>
      <p:pic>
        <p:nvPicPr>
          <p:cNvPr id="11" name="Picture 10">
            <a:extLst>
              <a:ext uri="{FF2B5EF4-FFF2-40B4-BE49-F238E27FC236}">
                <a16:creationId xmlns:a16="http://schemas.microsoft.com/office/drawing/2014/main" id="{F7A11FFF-1CB2-42B8-9006-645FB9B17600}"/>
              </a:ext>
            </a:extLst>
          </p:cNvPr>
          <p:cNvPicPr>
            <a:picLocks noChangeAspect="1"/>
          </p:cNvPicPr>
          <p:nvPr/>
        </p:nvPicPr>
        <p:blipFill>
          <a:blip r:embed="rId2"/>
          <a:stretch>
            <a:fillRect/>
          </a:stretch>
        </p:blipFill>
        <p:spPr>
          <a:xfrm>
            <a:off x="643466" y="1337282"/>
            <a:ext cx="6096000" cy="4572000"/>
          </a:xfrm>
          <a:prstGeom prst="rect">
            <a:avLst/>
          </a:prstGeom>
        </p:spPr>
      </p:pic>
      <p:graphicFrame>
        <p:nvGraphicFramePr>
          <p:cNvPr id="12" name="Table 12">
            <a:extLst>
              <a:ext uri="{FF2B5EF4-FFF2-40B4-BE49-F238E27FC236}">
                <a16:creationId xmlns:a16="http://schemas.microsoft.com/office/drawing/2014/main" id="{B30B39D8-46CC-485A-98B4-52CC2A1431C7}"/>
              </a:ext>
            </a:extLst>
          </p:cNvPr>
          <p:cNvGraphicFramePr>
            <a:graphicFrameLocks noGrp="1"/>
          </p:cNvGraphicFramePr>
          <p:nvPr>
            <p:extLst>
              <p:ext uri="{D42A27DB-BD31-4B8C-83A1-F6EECF244321}">
                <p14:modId xmlns:p14="http://schemas.microsoft.com/office/powerpoint/2010/main" val="2448421347"/>
              </p:ext>
            </p:extLst>
          </p:nvPr>
        </p:nvGraphicFramePr>
        <p:xfrm>
          <a:off x="7003611" y="1398242"/>
          <a:ext cx="4425479" cy="4450080"/>
        </p:xfrm>
        <a:graphic>
          <a:graphicData uri="http://schemas.openxmlformats.org/drawingml/2006/table">
            <a:tbl>
              <a:tblPr firstRow="1" bandRow="1">
                <a:tableStyleId>{5C22544A-7EE6-4342-B048-85BDC9FD1C3A}</a:tableStyleId>
              </a:tblPr>
              <a:tblGrid>
                <a:gridCol w="3063210">
                  <a:extLst>
                    <a:ext uri="{9D8B030D-6E8A-4147-A177-3AD203B41FA5}">
                      <a16:colId xmlns:a16="http://schemas.microsoft.com/office/drawing/2014/main" val="2094221843"/>
                    </a:ext>
                  </a:extLst>
                </a:gridCol>
                <a:gridCol w="1362269">
                  <a:extLst>
                    <a:ext uri="{9D8B030D-6E8A-4147-A177-3AD203B41FA5}">
                      <a16:colId xmlns:a16="http://schemas.microsoft.com/office/drawing/2014/main" val="2930561210"/>
                    </a:ext>
                  </a:extLst>
                </a:gridCol>
              </a:tblGrid>
              <a:tr h="370840">
                <a:tc gridSpan="2">
                  <a:txBody>
                    <a:bodyPr/>
                    <a:lstStyle/>
                    <a:p>
                      <a:pPr algn="ctr"/>
                      <a:r>
                        <a:rPr lang="en-US" dirty="0"/>
                        <a:t>Performance Metrics</a:t>
                      </a:r>
                    </a:p>
                  </a:txBody>
                  <a:tcPr anchor="ctr"/>
                </a:tc>
                <a:tc hMerge="1">
                  <a:txBody>
                    <a:bodyPr/>
                    <a:lstStyle/>
                    <a:p>
                      <a:endParaRPr lang="en-US" dirty="0"/>
                    </a:p>
                  </a:txBody>
                  <a:tcPr/>
                </a:tc>
                <a:extLst>
                  <a:ext uri="{0D108BD9-81ED-4DB2-BD59-A6C34878D82A}">
                    <a16:rowId xmlns:a16="http://schemas.microsoft.com/office/drawing/2014/main" val="1172375107"/>
                  </a:ext>
                </a:extLst>
              </a:tr>
              <a:tr h="370840">
                <a:tc>
                  <a:txBody>
                    <a:bodyPr/>
                    <a:lstStyle/>
                    <a:p>
                      <a:pPr algn="ctr"/>
                      <a:r>
                        <a:rPr lang="en-US" dirty="0"/>
                        <a:t>Mean daily return</a:t>
                      </a:r>
                    </a:p>
                  </a:txBody>
                  <a:tcPr anchor="ctr"/>
                </a:tc>
                <a:tc>
                  <a:txBody>
                    <a:bodyPr/>
                    <a:lstStyle/>
                    <a:p>
                      <a:pPr algn="ctr"/>
                      <a:r>
                        <a:rPr lang="en-US" dirty="0"/>
                        <a:t>0.062%</a:t>
                      </a:r>
                    </a:p>
                  </a:txBody>
                  <a:tcPr anchor="ctr"/>
                </a:tc>
                <a:extLst>
                  <a:ext uri="{0D108BD9-81ED-4DB2-BD59-A6C34878D82A}">
                    <a16:rowId xmlns:a16="http://schemas.microsoft.com/office/drawing/2014/main" val="411590644"/>
                  </a:ext>
                </a:extLst>
              </a:tr>
              <a:tr h="370840">
                <a:tc>
                  <a:txBody>
                    <a:bodyPr/>
                    <a:lstStyle/>
                    <a:p>
                      <a:pPr algn="ctr"/>
                      <a:r>
                        <a:rPr lang="en-US" dirty="0"/>
                        <a:t>Median daily return</a:t>
                      </a:r>
                    </a:p>
                  </a:txBody>
                  <a:tcPr anchor="ctr"/>
                </a:tc>
                <a:tc>
                  <a:txBody>
                    <a:bodyPr/>
                    <a:lstStyle/>
                    <a:p>
                      <a:pPr algn="ctr"/>
                      <a:r>
                        <a:rPr lang="en-US" dirty="0"/>
                        <a:t>0%</a:t>
                      </a:r>
                    </a:p>
                  </a:txBody>
                  <a:tcPr anchor="ctr"/>
                </a:tc>
                <a:extLst>
                  <a:ext uri="{0D108BD9-81ED-4DB2-BD59-A6C34878D82A}">
                    <a16:rowId xmlns:a16="http://schemas.microsoft.com/office/drawing/2014/main" val="315592994"/>
                  </a:ext>
                </a:extLst>
              </a:tr>
              <a:tr h="370840">
                <a:tc>
                  <a:txBody>
                    <a:bodyPr/>
                    <a:lstStyle/>
                    <a:p>
                      <a:pPr algn="ctr"/>
                      <a:r>
                        <a:rPr lang="en-US" dirty="0"/>
                        <a:t>Daily return volatility</a:t>
                      </a:r>
                    </a:p>
                  </a:txBody>
                  <a:tcPr anchor="ctr"/>
                </a:tc>
                <a:tc>
                  <a:txBody>
                    <a:bodyPr/>
                    <a:lstStyle/>
                    <a:p>
                      <a:pPr algn="ctr"/>
                      <a:r>
                        <a:rPr lang="en-US" dirty="0"/>
                        <a:t>0.55%</a:t>
                      </a:r>
                    </a:p>
                  </a:txBody>
                  <a:tcPr anchor="ctr"/>
                </a:tc>
                <a:extLst>
                  <a:ext uri="{0D108BD9-81ED-4DB2-BD59-A6C34878D82A}">
                    <a16:rowId xmlns:a16="http://schemas.microsoft.com/office/drawing/2014/main" val="1570734265"/>
                  </a:ext>
                </a:extLst>
              </a:tr>
              <a:tr h="370840">
                <a:tc>
                  <a:txBody>
                    <a:bodyPr/>
                    <a:lstStyle/>
                    <a:p>
                      <a:pPr algn="ctr"/>
                      <a:r>
                        <a:rPr lang="en-US" dirty="0"/>
                        <a:t>Skewness</a:t>
                      </a:r>
                    </a:p>
                  </a:txBody>
                  <a:tcPr anchor="ctr"/>
                </a:tc>
                <a:tc>
                  <a:txBody>
                    <a:bodyPr/>
                    <a:lstStyle/>
                    <a:p>
                      <a:pPr algn="ctr"/>
                      <a:r>
                        <a:rPr lang="en-US" dirty="0"/>
                        <a:t>1.14</a:t>
                      </a:r>
                    </a:p>
                  </a:txBody>
                  <a:tcPr anchor="ctr"/>
                </a:tc>
                <a:extLst>
                  <a:ext uri="{0D108BD9-81ED-4DB2-BD59-A6C34878D82A}">
                    <a16:rowId xmlns:a16="http://schemas.microsoft.com/office/drawing/2014/main" val="1772222105"/>
                  </a:ext>
                </a:extLst>
              </a:tr>
              <a:tr h="370840">
                <a:tc>
                  <a:txBody>
                    <a:bodyPr/>
                    <a:lstStyle/>
                    <a:p>
                      <a:pPr algn="ctr"/>
                      <a:r>
                        <a:rPr lang="en-US" dirty="0"/>
                        <a:t>Kurtosis</a:t>
                      </a:r>
                    </a:p>
                  </a:txBody>
                  <a:tcPr anchor="ctr"/>
                </a:tc>
                <a:tc>
                  <a:txBody>
                    <a:bodyPr/>
                    <a:lstStyle/>
                    <a:p>
                      <a:pPr algn="ctr"/>
                      <a:r>
                        <a:rPr lang="en-US" dirty="0"/>
                        <a:t>17.8</a:t>
                      </a:r>
                    </a:p>
                  </a:txBody>
                  <a:tcPr anchor="ctr"/>
                </a:tc>
                <a:extLst>
                  <a:ext uri="{0D108BD9-81ED-4DB2-BD59-A6C34878D82A}">
                    <a16:rowId xmlns:a16="http://schemas.microsoft.com/office/drawing/2014/main" val="3099961979"/>
                  </a:ext>
                </a:extLst>
              </a:tr>
              <a:tr h="370840">
                <a:tc>
                  <a:txBody>
                    <a:bodyPr/>
                    <a:lstStyle/>
                    <a:p>
                      <a:pPr algn="ctr"/>
                      <a:r>
                        <a:rPr lang="en-US" dirty="0"/>
                        <a:t>Beta</a:t>
                      </a:r>
                    </a:p>
                  </a:txBody>
                  <a:tcPr anchor="ctr"/>
                </a:tc>
                <a:tc>
                  <a:txBody>
                    <a:bodyPr/>
                    <a:lstStyle/>
                    <a:p>
                      <a:pPr algn="ctr"/>
                      <a:r>
                        <a:rPr lang="en-US" dirty="0"/>
                        <a:t>0.0113</a:t>
                      </a:r>
                    </a:p>
                  </a:txBody>
                  <a:tcPr anchor="ctr"/>
                </a:tc>
                <a:extLst>
                  <a:ext uri="{0D108BD9-81ED-4DB2-BD59-A6C34878D82A}">
                    <a16:rowId xmlns:a16="http://schemas.microsoft.com/office/drawing/2014/main" val="3802814143"/>
                  </a:ext>
                </a:extLst>
              </a:tr>
              <a:tr h="370840">
                <a:tc>
                  <a:txBody>
                    <a:bodyPr/>
                    <a:lstStyle/>
                    <a:p>
                      <a:pPr algn="ctr"/>
                      <a:r>
                        <a:rPr lang="en-US" dirty="0"/>
                        <a:t>Number of converged trades</a:t>
                      </a:r>
                    </a:p>
                  </a:txBody>
                  <a:tcPr anchor="ctr"/>
                </a:tc>
                <a:tc>
                  <a:txBody>
                    <a:bodyPr/>
                    <a:lstStyle/>
                    <a:p>
                      <a:pPr algn="ctr"/>
                      <a:r>
                        <a:rPr lang="en-US" dirty="0"/>
                        <a:t>44</a:t>
                      </a:r>
                    </a:p>
                  </a:txBody>
                  <a:tcPr anchor="ctr"/>
                </a:tc>
                <a:extLst>
                  <a:ext uri="{0D108BD9-81ED-4DB2-BD59-A6C34878D82A}">
                    <a16:rowId xmlns:a16="http://schemas.microsoft.com/office/drawing/2014/main" val="3381732335"/>
                  </a:ext>
                </a:extLst>
              </a:tr>
              <a:tr h="370840">
                <a:tc>
                  <a:txBody>
                    <a:bodyPr/>
                    <a:lstStyle/>
                    <a:p>
                      <a:pPr algn="ctr"/>
                      <a:r>
                        <a:rPr lang="en-US" dirty="0"/>
                        <a:t>Number of failed trades</a:t>
                      </a:r>
                    </a:p>
                  </a:txBody>
                  <a:tcPr anchor="ctr"/>
                </a:tc>
                <a:tc>
                  <a:txBody>
                    <a:bodyPr/>
                    <a:lstStyle/>
                    <a:p>
                      <a:pPr algn="ctr"/>
                      <a:r>
                        <a:rPr lang="en-US" dirty="0"/>
                        <a:t>11</a:t>
                      </a:r>
                    </a:p>
                  </a:txBody>
                  <a:tcPr anchor="ctr"/>
                </a:tc>
                <a:extLst>
                  <a:ext uri="{0D108BD9-81ED-4DB2-BD59-A6C34878D82A}">
                    <a16:rowId xmlns:a16="http://schemas.microsoft.com/office/drawing/2014/main" val="1200715624"/>
                  </a:ext>
                </a:extLst>
              </a:tr>
              <a:tr h="370840">
                <a:tc>
                  <a:txBody>
                    <a:bodyPr/>
                    <a:lstStyle/>
                    <a:p>
                      <a:pPr algn="ctr"/>
                      <a:r>
                        <a:rPr lang="en-US" dirty="0"/>
                        <a:t>Total return</a:t>
                      </a:r>
                    </a:p>
                  </a:txBody>
                  <a:tcPr anchor="ctr"/>
                </a:tc>
                <a:tc>
                  <a:txBody>
                    <a:bodyPr/>
                    <a:lstStyle/>
                    <a:p>
                      <a:pPr algn="ctr"/>
                      <a:r>
                        <a:rPr lang="en-US" dirty="0"/>
                        <a:t>88.6%</a:t>
                      </a:r>
                    </a:p>
                  </a:txBody>
                  <a:tcPr anchor="ctr"/>
                </a:tc>
                <a:extLst>
                  <a:ext uri="{0D108BD9-81ED-4DB2-BD59-A6C34878D82A}">
                    <a16:rowId xmlns:a16="http://schemas.microsoft.com/office/drawing/2014/main" val="3466670963"/>
                  </a:ext>
                </a:extLst>
              </a:tr>
              <a:tr h="370840">
                <a:tc>
                  <a:txBody>
                    <a:bodyPr/>
                    <a:lstStyle/>
                    <a:p>
                      <a:pPr algn="ctr"/>
                      <a:r>
                        <a:rPr lang="en-US" dirty="0"/>
                        <a:t>Annualized return</a:t>
                      </a:r>
                    </a:p>
                  </a:txBody>
                  <a:tcPr anchor="ctr"/>
                </a:tc>
                <a:tc>
                  <a:txBody>
                    <a:bodyPr/>
                    <a:lstStyle/>
                    <a:p>
                      <a:pPr algn="ctr"/>
                      <a:r>
                        <a:rPr lang="en-US" dirty="0"/>
                        <a:t>17.2%</a:t>
                      </a:r>
                    </a:p>
                  </a:txBody>
                  <a:tcPr anchor="ctr"/>
                </a:tc>
                <a:extLst>
                  <a:ext uri="{0D108BD9-81ED-4DB2-BD59-A6C34878D82A}">
                    <a16:rowId xmlns:a16="http://schemas.microsoft.com/office/drawing/2014/main" val="1050902452"/>
                  </a:ext>
                </a:extLst>
              </a:tr>
              <a:tr h="370840">
                <a:tc>
                  <a:txBody>
                    <a:bodyPr/>
                    <a:lstStyle/>
                    <a:p>
                      <a:pPr algn="ctr"/>
                      <a:r>
                        <a:rPr lang="en-US" dirty="0"/>
                        <a:t>S&amp;P 500 annualized return</a:t>
                      </a:r>
                    </a:p>
                  </a:txBody>
                  <a:tcPr anchor="ctr"/>
                </a:tc>
                <a:tc>
                  <a:txBody>
                    <a:bodyPr/>
                    <a:lstStyle/>
                    <a:p>
                      <a:pPr algn="ctr"/>
                      <a:r>
                        <a:rPr lang="en-US" dirty="0"/>
                        <a:t>13.0%</a:t>
                      </a:r>
                    </a:p>
                  </a:txBody>
                  <a:tcPr anchor="ctr"/>
                </a:tc>
                <a:extLst>
                  <a:ext uri="{0D108BD9-81ED-4DB2-BD59-A6C34878D82A}">
                    <a16:rowId xmlns:a16="http://schemas.microsoft.com/office/drawing/2014/main" val="1754316398"/>
                  </a:ext>
                </a:extLst>
              </a:tr>
            </a:tbl>
          </a:graphicData>
        </a:graphic>
      </p:graphicFrame>
    </p:spTree>
    <p:extLst>
      <p:ext uri="{BB962C8B-B14F-4D97-AF65-F5344CB8AC3E}">
        <p14:creationId xmlns:p14="http://schemas.microsoft.com/office/powerpoint/2010/main" val="330271023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CBBD45-8B40-43D7-9EDE-9F29D8BA801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E37D0EA-FE7E-4E9C-9357-7A88A33B427C}">
  <ds:schemaRefs>
    <ds:schemaRef ds:uri="http://schemas.microsoft.com/sharepoint/v3/contenttype/forms"/>
  </ds:schemaRefs>
</ds:datastoreItem>
</file>

<file path=customXml/itemProps3.xml><?xml version="1.0" encoding="utf-8"?>
<ds:datastoreItem xmlns:ds="http://schemas.openxmlformats.org/officeDocument/2006/customXml" ds:itemID="{45F677CF-1C0A-4204-9388-FE4775515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TM10001105[[fn=Crop]]</Template>
  <TotalTime>0</TotalTime>
  <Words>3224</Words>
  <Application>Microsoft Office PowerPoint</Application>
  <PresentationFormat>Widescreen</PresentationFormat>
  <Paragraphs>288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Corbel</vt:lpstr>
      <vt:lpstr>Headlines</vt:lpstr>
      <vt:lpstr>Modified Pairs Trading Strategy Based on Cointegration</vt:lpstr>
      <vt:lpstr>Abstract</vt:lpstr>
      <vt:lpstr>Strategy Modification</vt:lpstr>
      <vt:lpstr>Strategy Modification</vt:lpstr>
      <vt:lpstr>Datasets Construction</vt:lpstr>
      <vt:lpstr>Source of Cointegration</vt:lpstr>
      <vt:lpstr>Source of Cointegration</vt:lpstr>
      <vt:lpstr>In-Sample Performance (1993-1996)</vt:lpstr>
      <vt:lpstr>In-Sample Performance (1993-1996)</vt:lpstr>
      <vt:lpstr>Out-of-Sample Performance (1997-2000)</vt:lpstr>
      <vt:lpstr>Out-of-Sample Performance (1997-2000)</vt:lpstr>
      <vt:lpstr>Performance Comparison</vt:lpstr>
      <vt:lpstr>Risk Metrics</vt:lpstr>
      <vt:lpstr>Risk Analysis</vt:lpstr>
      <vt:lpstr>Risk Analysis</vt:lpstr>
      <vt:lpstr>Risk Analysis</vt:lpstr>
      <vt:lpstr>Strategy Limitations</vt:lpstr>
      <vt:lpstr>Strategy 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2020-03-14T17:52:33Z</dcterms:created>
  <dcterms:modified xsi:type="dcterms:W3CDTF">2021-10-22T04:06:17Z</dcterms:modified>
</cp:coreProperties>
</file>