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8" r:id="rId2"/>
    <p:sldId id="265" r:id="rId3"/>
    <p:sldId id="259" r:id="rId4"/>
    <p:sldId id="266" r:id="rId5"/>
    <p:sldId id="262" r:id="rId6"/>
    <p:sldId id="336" r:id="rId7"/>
    <p:sldId id="338" r:id="rId8"/>
    <p:sldId id="337" r:id="rId9"/>
    <p:sldId id="269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hao" initials="lh" lastIdx="1" clrIdx="0">
    <p:extLst>
      <p:ext uri="{19B8F6BF-5375-455C-9EA6-DF929625EA0E}">
        <p15:presenceInfo xmlns:p15="http://schemas.microsoft.com/office/powerpoint/2012/main" userId="509c034d81ee74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42" autoAdjust="0"/>
    <p:restoredTop sz="84994" autoAdjust="0"/>
  </p:normalViewPr>
  <p:slideViewPr>
    <p:cSldViewPr snapToGrid="0">
      <p:cViewPr varScale="1">
        <p:scale>
          <a:sx n="51" d="100"/>
          <a:sy n="51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B090-EC2F-4F75-973A-6C3B425AEE29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5A093-2F53-4C09-8227-E0D3F29EB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1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A093-2F53-4C09-8227-E0D3F29EB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88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次</a:t>
            </a:r>
            <a:r>
              <a:rPr lang="ja-JP" altLang="en-US" dirty="0"/>
              <a:t>はまとめです、今回 信号の</a:t>
            </a:r>
            <a:r>
              <a:rPr lang="zh-CN" altLang="en-US" dirty="0"/>
              <a:t>变换</a:t>
            </a:r>
            <a:r>
              <a:rPr lang="ja-JP" altLang="en-US" dirty="0"/>
              <a:t>を行い</a:t>
            </a:r>
            <a:r>
              <a:rPr lang="en-US" altLang="ja-JP" dirty="0"/>
              <a:t>,</a:t>
            </a:r>
            <a:r>
              <a:rPr lang="ja-JP" altLang="en-US" dirty="0"/>
              <a:t>学習やすいデータを表されて、</a:t>
            </a:r>
            <a:r>
              <a:rPr lang="en-US" altLang="ja-JP" dirty="0" err="1"/>
              <a:t>ocsvm</a:t>
            </a:r>
            <a:r>
              <a:rPr lang="ja-JP" altLang="en-US" dirty="0"/>
              <a:t>を利用して現場のデータを</a:t>
            </a:r>
            <a:r>
              <a:rPr lang="ja-JP" altLang="en-US" sz="1200" dirty="0">
                <a:solidFill>
                  <a:schemeClr val="tx1"/>
                </a:solidFill>
              </a:rPr>
              <a:t>故障検出すると予想しました、</a:t>
            </a:r>
            <a:r>
              <a:rPr lang="ja-JP" altLang="en-US" dirty="0"/>
              <a:t>これからの研究は、プログラムを</a:t>
            </a:r>
            <a:r>
              <a:rPr lang="ja-JP" altLang="en-US" sz="1200" dirty="0">
                <a:solidFill>
                  <a:schemeClr val="tx1"/>
                </a:solidFill>
              </a:rPr>
              <a:t>を</a:t>
            </a:r>
            <a:r>
              <a:rPr lang="ja-JP" altLang="en-US" dirty="0"/>
              <a:t>実現したいです</a:t>
            </a:r>
            <a:r>
              <a:rPr lang="en-US" altLang="ja-JP" dirty="0"/>
              <a:t>, </a:t>
            </a:r>
            <a:r>
              <a:rPr lang="en-US" altLang="ja-JP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LIBSVM</a:t>
            </a:r>
            <a:r>
              <a:rPr lang="ja-JP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はサポートベクターマシンのライブラリです、</a:t>
            </a:r>
            <a:r>
              <a:rPr lang="ja-JP" altLang="en-US" dirty="0"/>
              <a:t>この　</a:t>
            </a:r>
            <a:r>
              <a:rPr lang="en-US" altLang="ja-JP" dirty="0" err="1"/>
              <a:t>LIBSVM</a:t>
            </a:r>
            <a:r>
              <a:rPr lang="en-US" altLang="ja-JP" dirty="0"/>
              <a:t> </a:t>
            </a:r>
            <a:r>
              <a:rPr lang="ja-JP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を利用して</a:t>
            </a:r>
            <a:r>
              <a:rPr lang="ja-JP" altLang="en-US" dirty="0"/>
              <a:t>プログラムを実現し</a:t>
            </a:r>
            <a:r>
              <a:rPr lang="ja-JP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たいです、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A093-2F53-4C09-8227-E0D3F29EB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7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今回の発表はこのような形になります、</a:t>
            </a:r>
            <a:r>
              <a:rPr lang="en-US" altLang="ja-JP" sz="1200" dirty="0">
                <a:solidFill>
                  <a:schemeClr val="tx1"/>
                </a:solidFill>
              </a:rPr>
              <a:t>AE</a:t>
            </a:r>
            <a:r>
              <a:rPr lang="ja-JP" altLang="en-US" sz="1200" dirty="0">
                <a:solidFill>
                  <a:schemeClr val="tx1"/>
                </a:solidFill>
              </a:rPr>
              <a:t>信号の故障検出について、</a:t>
            </a:r>
            <a:r>
              <a:rPr lang="en-US" altLang="ja-JP" sz="1200" kern="0" dirty="0">
                <a:solidFill>
                  <a:schemeClr val="tx1"/>
                </a:solidFill>
              </a:rPr>
              <a:t>ONE CLASS-SVM</a:t>
            </a:r>
            <a:r>
              <a:rPr lang="ja-JP" altLang="en-US" sz="1200" kern="0" dirty="0">
                <a:solidFill>
                  <a:schemeClr val="tx1"/>
                </a:solidFill>
              </a:rPr>
              <a:t>という手法を提出したいと思います。</a:t>
            </a:r>
            <a:endParaRPr lang="zh-CN" altLang="en-US" sz="1200" kern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A093-2F53-4C09-8227-E0D3F29EB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2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200" dirty="0">
                <a:solidFill>
                  <a:schemeClr val="tx1"/>
                </a:solidFill>
              </a:rPr>
              <a:t>最初から信号の変換を行います</a:t>
            </a:r>
            <a:r>
              <a:rPr lang="en-US" altLang="ja-JP" sz="120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ja-JP" altLang="en-US" sz="1200" dirty="0">
                <a:solidFill>
                  <a:schemeClr val="tx1"/>
                </a:solidFill>
              </a:rPr>
              <a:t>まず閾値</a:t>
            </a: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（いきち）</a:t>
            </a:r>
            <a:r>
              <a:rPr lang="ja-JP" altLang="en-US" sz="1200" dirty="0">
                <a:solidFill>
                  <a:schemeClr val="tx1"/>
                </a:solidFill>
              </a:rPr>
              <a:t>より大きいデータのみを考えて、ここでは</a:t>
            </a:r>
            <a:r>
              <a:rPr lang="en-US" altLang="ja-JP" sz="1200" dirty="0">
                <a:solidFill>
                  <a:schemeClr val="tx1"/>
                </a:solidFill>
              </a:rPr>
              <a:t>0.3</a:t>
            </a:r>
            <a:r>
              <a:rPr lang="ja-JP" altLang="en-US" sz="1200" dirty="0">
                <a:solidFill>
                  <a:schemeClr val="tx1"/>
                </a:solidFill>
              </a:rPr>
              <a:t>を規定（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きてい）</a:t>
            </a:r>
            <a:r>
              <a:rPr lang="ja-JP" altLang="en-US" sz="1200" dirty="0">
                <a:solidFill>
                  <a:schemeClr val="tx1"/>
                </a:solidFill>
              </a:rPr>
              <a:t>し、この図は、</a:t>
            </a:r>
            <a:r>
              <a:rPr lang="en-US" altLang="ja-JP" sz="1200" dirty="0">
                <a:solidFill>
                  <a:schemeClr val="tx1"/>
                </a:solidFill>
              </a:rPr>
              <a:t>0.1</a:t>
            </a:r>
            <a:r>
              <a:rPr lang="ja-JP" altLang="en-US" sz="1200" dirty="0">
                <a:solidFill>
                  <a:schemeClr val="tx1"/>
                </a:solidFill>
              </a:rPr>
              <a:t>秒以内に</a:t>
            </a:r>
            <a:r>
              <a:rPr lang="en-US" altLang="ja-JP" sz="1200" dirty="0">
                <a:solidFill>
                  <a:schemeClr val="tx1"/>
                </a:solidFill>
              </a:rPr>
              <a:t>0.3</a:t>
            </a:r>
            <a:r>
              <a:rPr lang="ja-JP" altLang="en-US" sz="1200" dirty="0">
                <a:solidFill>
                  <a:schemeClr val="tx1"/>
                </a:solidFill>
              </a:rPr>
              <a:t>より大きいデータの数（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かず）</a:t>
            </a:r>
            <a:r>
              <a:rPr lang="ja-JP" altLang="en-US" sz="1200" dirty="0">
                <a:solidFill>
                  <a:schemeClr val="tx1"/>
                </a:solidFill>
              </a:rPr>
              <a:t>を記録します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200" dirty="0">
                <a:solidFill>
                  <a:schemeClr val="tx1"/>
                </a:solidFill>
              </a:rPr>
              <a:t>この時間</a:t>
            </a:r>
            <a:r>
              <a:rPr lang="en-US" altLang="ja-JP" sz="1200" dirty="0">
                <a:solidFill>
                  <a:schemeClr val="tx1"/>
                </a:solidFill>
              </a:rPr>
              <a:t>0.1</a:t>
            </a:r>
            <a:r>
              <a:rPr lang="ja-JP" altLang="en-US" sz="1200" dirty="0">
                <a:solidFill>
                  <a:schemeClr val="tx1"/>
                </a:solidFill>
              </a:rPr>
              <a:t>秒と閾値</a:t>
            </a: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（いきち）</a:t>
            </a:r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0.3</a:t>
            </a:r>
            <a:r>
              <a:rPr lang="ja-JP" altLang="en-US" sz="1200" dirty="0">
                <a:solidFill>
                  <a:schemeClr val="tx1"/>
                </a:solidFill>
              </a:rPr>
              <a:t>を調整して、調整後に精度（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せいど）</a:t>
            </a:r>
            <a:r>
              <a:rPr lang="ja-JP" altLang="en-US" sz="1200" dirty="0">
                <a:solidFill>
                  <a:schemeClr val="tx1"/>
                </a:solidFill>
              </a:rPr>
              <a:t>の異なる（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ことな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‐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る）</a:t>
            </a:r>
            <a:r>
              <a:rPr lang="ja-JP" altLang="en-US" sz="1200" dirty="0">
                <a:solidFill>
                  <a:schemeClr val="tx1"/>
                </a:solidFill>
              </a:rPr>
              <a:t>波形を得ることができます、この方式により、機械学習に有利な波形を得ることができます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A093-2F53-4C09-8227-E0D3F29EB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8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次は故障データの</a:t>
            </a:r>
            <a:r>
              <a:rPr lang="zh-CN" altLang="en-US" sz="1200" dirty="0">
                <a:solidFill>
                  <a:schemeClr val="tx1"/>
                </a:solidFill>
              </a:rPr>
              <a:t>条件</a:t>
            </a:r>
            <a:r>
              <a:rPr lang="ja-JP" altLang="en-US" sz="1200" dirty="0">
                <a:solidFill>
                  <a:schemeClr val="tx1"/>
                </a:solidFill>
              </a:rPr>
              <a:t>の設定を行います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200" dirty="0">
                <a:solidFill>
                  <a:schemeClr val="tx1"/>
                </a:solidFill>
              </a:rPr>
              <a:t>まず毎回正常な</a:t>
            </a:r>
            <a:r>
              <a:rPr lang="en-US" altLang="ja-JP" sz="1200" dirty="0">
                <a:solidFill>
                  <a:schemeClr val="tx1"/>
                </a:solidFill>
              </a:rPr>
              <a:t>AE</a:t>
            </a:r>
            <a:r>
              <a:rPr lang="ja-JP" altLang="en-US" sz="1200" dirty="0">
                <a:solidFill>
                  <a:schemeClr val="tx1"/>
                </a:solidFill>
              </a:rPr>
              <a:t>信号の波形は似ています、、正常な</a:t>
            </a:r>
            <a:r>
              <a:rPr lang="en-US" altLang="ja-JP" sz="1200" dirty="0">
                <a:solidFill>
                  <a:schemeClr val="tx1"/>
                </a:solidFill>
              </a:rPr>
              <a:t>ae</a:t>
            </a:r>
            <a:r>
              <a:rPr lang="ja-JP" altLang="en-US" sz="1200" dirty="0">
                <a:solidFill>
                  <a:schemeClr val="tx1"/>
                </a:solidFill>
              </a:rPr>
              <a:t>信号の区別が大きいなったら、そのつながりが見つからないと、故障検知できなくなります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lain"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200" dirty="0">
                <a:solidFill>
                  <a:schemeClr val="tx1"/>
                </a:solidFill>
              </a:rPr>
              <a:t>毎回</a:t>
            </a:r>
            <a:r>
              <a:rPr lang="en-US" altLang="ja-JP" sz="1200" dirty="0">
                <a:solidFill>
                  <a:schemeClr val="tx1"/>
                </a:solidFill>
              </a:rPr>
              <a:t>AE</a:t>
            </a:r>
            <a:r>
              <a:rPr lang="ja-JP" altLang="en-US" sz="1200" dirty="0">
                <a:solidFill>
                  <a:schemeClr val="tx1"/>
                </a:solidFill>
              </a:rPr>
              <a:t>信号記録の始点と終点は同じです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200" dirty="0">
                <a:solidFill>
                  <a:schemeClr val="tx1"/>
                </a:solidFill>
              </a:rPr>
              <a:t>振幅の大きいデータのみ計算します、例えばこの部分、拡大してこのようになります、</a:t>
            </a:r>
            <a:r>
              <a:rPr lang="zh-CN" altLang="en-US" sz="1200" dirty="0">
                <a:solidFill>
                  <a:schemeClr val="tx1"/>
                </a:solidFill>
              </a:rPr>
              <a:t>机械学习</a:t>
            </a:r>
            <a:r>
              <a:rPr lang="ja-JP" altLang="en-US" sz="1200" dirty="0">
                <a:solidFill>
                  <a:schemeClr val="tx1"/>
                </a:solidFill>
              </a:rPr>
              <a:t>を使って学習するとき、振幅の小さいデータは学習の結果に影響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えいきょう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  <a:r>
              <a:rPr lang="ja-JP" altLang="en-US" sz="1200" dirty="0">
                <a:solidFill>
                  <a:schemeClr val="tx1"/>
                </a:solidFill>
              </a:rPr>
              <a:t>するので振幅の小さいデータは無視しようと思います　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A093-2F53-4C09-8227-E0D3F29EB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4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>
                <a:solidFill>
                  <a:schemeClr val="tx1"/>
                </a:solidFill>
              </a:rPr>
              <a:t>次は</a:t>
            </a:r>
            <a:r>
              <a:rPr lang="zh-CN" altLang="en-US" sz="1200" kern="0" dirty="0">
                <a:solidFill>
                  <a:schemeClr val="tx1"/>
                </a:solidFill>
              </a:rPr>
              <a:t>故障</a:t>
            </a:r>
            <a:r>
              <a:rPr lang="ja-JP" altLang="en-US" sz="1200" kern="0" dirty="0">
                <a:solidFill>
                  <a:schemeClr val="tx1"/>
                </a:solidFill>
              </a:rPr>
              <a:t>データの想定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故障は主に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ja-JP" altLang="en-US" dirty="0"/>
              <a:t>おもに</a:t>
            </a:r>
            <a:r>
              <a:rPr lang="zh-CN" altLang="en-US" dirty="0"/>
              <a:t>）</a:t>
            </a:r>
            <a:r>
              <a:rPr lang="ja-JP" altLang="en-US" sz="1200" dirty="0">
                <a:solidFill>
                  <a:schemeClr val="tx1"/>
                </a:solidFill>
              </a:rPr>
              <a:t>異なる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Google Sans"/>
              </a:rPr>
              <a:t>高い波形</a:t>
            </a:r>
            <a:r>
              <a:rPr lang="ja-JP" altLang="en-US" sz="1200" dirty="0">
                <a:solidFill>
                  <a:schemeClr val="tx1"/>
                </a:solidFill>
              </a:rPr>
              <a:t>と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低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Google Sans"/>
              </a:rPr>
              <a:t>い波形</a:t>
            </a:r>
            <a:r>
              <a:rPr lang="ja-JP" altLang="en-US" sz="1200" dirty="0">
                <a:solidFill>
                  <a:schemeClr val="tx1"/>
                </a:solidFill>
              </a:rPr>
              <a:t>が現れる場合、例えば。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一部分</a:t>
            </a:r>
            <a:r>
              <a:rPr lang="ja-JP" altLang="en-US" sz="1200" dirty="0">
                <a:solidFill>
                  <a:schemeClr val="tx1"/>
                </a:solidFill>
              </a:rPr>
              <a:t>欠けたり（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かけ）</a:t>
            </a:r>
            <a:r>
              <a:rPr lang="ja-JP" altLang="en-US" sz="1200" dirty="0">
                <a:solidFill>
                  <a:schemeClr val="tx1"/>
                </a:solidFill>
              </a:rPr>
              <a:t>、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一部分</a:t>
            </a:r>
            <a:r>
              <a:rPr lang="ja-JP" altLang="en-US" sz="1200" dirty="0">
                <a:solidFill>
                  <a:schemeClr val="tx1"/>
                </a:solidFill>
              </a:rPr>
              <a:t>ドリフトしたり、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一部分</a:t>
            </a:r>
            <a:r>
              <a:rPr lang="ja-JP" altLang="en-US" sz="1200" dirty="0">
                <a:solidFill>
                  <a:schemeClr val="tx1"/>
                </a:solidFill>
              </a:rPr>
              <a:t>増えたり、図のようになります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A093-2F53-4C09-8227-E0D3F29EB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1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つぎは</a:t>
            </a:r>
            <a:r>
              <a:rPr kumimoji="1" lang="en-US" altLang="ja-JP" sz="1200" dirty="0"/>
              <a:t>2</a:t>
            </a:r>
            <a:r>
              <a:rPr kumimoji="1" lang="ja-JP" altLang="en-US" sz="1200" dirty="0"/>
              <a:t>クラス分類問題の代表的な手法</a:t>
            </a:r>
            <a:r>
              <a:rPr kumimoji="1" lang="en-US" altLang="ja-JP" dirty="0" err="1"/>
              <a:t>SVM</a:t>
            </a:r>
            <a:r>
              <a:rPr kumimoji="1" lang="ja-JP" altLang="en-US" dirty="0"/>
              <a:t>を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簡単に</a:t>
            </a:r>
            <a:r>
              <a:rPr kumimoji="1" lang="ja-JP" altLang="en-US" dirty="0"/>
              <a:t>紹介します</a:t>
            </a:r>
            <a:r>
              <a:rPr kumimoji="1" lang="ja-JP" altLang="en-US" b="0" dirty="0"/>
              <a:t>、</a:t>
            </a:r>
            <a:r>
              <a:rPr kumimoji="1" lang="en-US" altLang="ja-JP" dirty="0" err="1"/>
              <a:t>SVM</a:t>
            </a:r>
            <a:r>
              <a:rPr kumimoji="1" lang="ja-JP" altLang="en-US" dirty="0"/>
              <a:t>はデータを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クラスを分類するの手法です、</a:t>
            </a:r>
            <a:r>
              <a:rPr lang="en-US" altLang="ja-JP" dirty="0" err="1"/>
              <a:t>svm</a:t>
            </a:r>
            <a:r>
              <a:rPr lang="ja-JP" altLang="en-US" dirty="0"/>
              <a:t>問題にとって、境界</a:t>
            </a:r>
            <a:r>
              <a:rPr lang="zh-CN" altLang="en-US" dirty="0"/>
              <a:t>线</a:t>
            </a:r>
            <a:r>
              <a:rPr lang="ja-JP" altLang="en-US" dirty="0"/>
              <a:t>を移動して、</a:t>
            </a:r>
            <a:r>
              <a:rPr lang="zh-CN" altLang="en-US" dirty="0"/>
              <a:t>线</a:t>
            </a:r>
            <a:r>
              <a:rPr lang="ja-JP" altLang="en-US" dirty="0"/>
              <a:t>から一番近いの点まで一番大きい距離を探します、図のように、この</a:t>
            </a:r>
            <a:r>
              <a:rPr lang="zh-CN" altLang="en-US" dirty="0"/>
              <a:t>线</a:t>
            </a:r>
            <a:r>
              <a:rPr lang="ja-JP" altLang="en-US" dirty="0"/>
              <a:t>を移動して、</a:t>
            </a:r>
            <a:r>
              <a:rPr lang="zh-CN" altLang="en-US" dirty="0"/>
              <a:t>线</a:t>
            </a:r>
            <a:r>
              <a:rPr lang="ja-JP" altLang="en-US" dirty="0"/>
              <a:t>からこの点まで一番大きい距離を探して、このようになります</a:t>
            </a:r>
            <a:r>
              <a:rPr lang="en-US" altLang="ja-JP" dirty="0"/>
              <a:t>,</a:t>
            </a:r>
            <a:r>
              <a:rPr lang="ja-JP" altLang="en-US" dirty="0">
                <a:effectLst/>
              </a:rPr>
              <a:t>この距離の名前は</a:t>
            </a:r>
            <a:r>
              <a:rPr lang="en-US" altLang="zh-CN" dirty="0"/>
              <a:t>Margin</a:t>
            </a:r>
            <a:r>
              <a:rPr lang="ja-JP" altLang="en-US" dirty="0">
                <a:effectLst/>
              </a:rPr>
              <a:t>です。 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境界</a:t>
            </a:r>
            <a:r>
              <a:rPr lang="zh-CN" altLang="en-US" dirty="0"/>
              <a:t>线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が決まれば、あとは</a:t>
            </a:r>
            <a:r>
              <a:rPr lang="ja-JP" altLang="en-US" dirty="0"/>
              <a:t>境界</a:t>
            </a:r>
            <a:r>
              <a:rPr lang="zh-CN" altLang="en-US" dirty="0"/>
              <a:t>线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より上にあるか、下にあるかで、どのクラスに属（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ぞく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）しているかの予測が出来るようになるわけです。</a:t>
            </a:r>
            <a:endParaRPr lang="en-US" altLang="ja-JP" dirty="0"/>
          </a:p>
          <a:p>
            <a:pPr rtl="0"/>
            <a:endParaRPr lang="ja-JP" altLang="en-US" dirty="0">
              <a:effectLst/>
            </a:endParaRPr>
          </a:p>
          <a:p>
            <a:pPr rtl="0"/>
            <a:endParaRPr lang="en-US" altLang="ja-JP" dirty="0">
              <a:effectLst/>
            </a:endParaRPr>
          </a:p>
          <a:p>
            <a:pPr rtl="0"/>
            <a:endParaRPr lang="ja-JP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C9515-5EE0-429A-9710-587201CFB8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1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err="1">
                <a:solidFill>
                  <a:schemeClr val="tx1"/>
                </a:solidFill>
              </a:rPr>
              <a:t>svm</a:t>
            </a:r>
            <a:r>
              <a:rPr lang="ja-JP" altLang="en-US" sz="1200" dirty="0">
                <a:solidFill>
                  <a:schemeClr val="tx1"/>
                </a:solidFill>
              </a:rPr>
              <a:t>という</a:t>
            </a:r>
            <a:r>
              <a:rPr kumimoji="1" lang="en-US" altLang="ja-JP" sz="1200" dirty="0"/>
              <a:t>2</a:t>
            </a:r>
            <a:r>
              <a:rPr kumimoji="1" lang="ja-JP" altLang="en-US" sz="1200" dirty="0"/>
              <a:t>クラス分類問題</a:t>
            </a:r>
            <a:r>
              <a:rPr lang="ja-JP" altLang="en-US" sz="1200" dirty="0">
                <a:solidFill>
                  <a:schemeClr val="tx1"/>
                </a:solidFill>
              </a:rPr>
              <a:t>については</a:t>
            </a:r>
            <a:r>
              <a:rPr lang="en-US" altLang="ja-JP" sz="1200" dirty="0">
                <a:solidFill>
                  <a:schemeClr val="tx1"/>
                </a:solidFill>
              </a:rPr>
              <a:t>,</a:t>
            </a:r>
            <a:r>
              <a:rPr lang="ja-JP" altLang="en-US" sz="1200" dirty="0">
                <a:solidFill>
                  <a:schemeClr val="tx1"/>
                </a:solidFill>
              </a:rPr>
              <a:t>学習に大量の</a:t>
            </a:r>
            <a:r>
              <a:rPr lang="zh-CN" altLang="en-US" sz="1200" dirty="0">
                <a:solidFill>
                  <a:schemeClr val="tx1"/>
                </a:solidFill>
              </a:rPr>
              <a:t>正常</a:t>
            </a:r>
            <a:r>
              <a:rPr lang="ja-JP" altLang="en-US" sz="1200" dirty="0">
                <a:solidFill>
                  <a:schemeClr val="tx1"/>
                </a:solidFill>
              </a:rPr>
              <a:t>データと異常データが必要ですので</a:t>
            </a:r>
            <a:r>
              <a:rPr lang="en-US" altLang="ja-JP" sz="1200" dirty="0">
                <a:solidFill>
                  <a:schemeClr val="tx1"/>
                </a:solidFill>
              </a:rPr>
              <a:t>,</a:t>
            </a:r>
            <a:r>
              <a:rPr lang="ja-JP" altLang="en-US" sz="1200" dirty="0">
                <a:solidFill>
                  <a:schemeClr val="tx1"/>
                </a:solidFill>
              </a:rPr>
              <a:t>異常データが少ないの場合は、学習できないです、現場でも</a:t>
            </a:r>
            <a:r>
              <a:rPr lang="zh-CN" altLang="en-US" sz="1200" dirty="0">
                <a:solidFill>
                  <a:schemeClr val="tx1"/>
                </a:solidFill>
              </a:rPr>
              <a:t>异常</a:t>
            </a:r>
            <a:r>
              <a:rPr lang="ja-JP" altLang="en-US" sz="1200" dirty="0">
                <a:solidFill>
                  <a:schemeClr val="tx1"/>
                </a:solidFill>
              </a:rPr>
              <a:t>データは</a:t>
            </a:r>
            <a:r>
              <a:rPr lang="zh-CN" altLang="en-US" sz="1200" dirty="0">
                <a:solidFill>
                  <a:schemeClr val="tx1"/>
                </a:solidFill>
              </a:rPr>
              <a:t>正常</a:t>
            </a:r>
            <a:r>
              <a:rPr lang="ja-JP" altLang="en-US" sz="1200" dirty="0">
                <a:solidFill>
                  <a:schemeClr val="tx1"/>
                </a:solidFill>
              </a:rPr>
              <a:t>データより少ないと思います</a:t>
            </a:r>
            <a:r>
              <a:rPr lang="en-US" altLang="ja-JP" sz="1200" dirty="0">
                <a:solidFill>
                  <a:schemeClr val="tx1"/>
                </a:solidFill>
              </a:rPr>
              <a:t>,</a:t>
            </a:r>
            <a:r>
              <a:rPr lang="ja-JP" altLang="en-US" sz="1200" dirty="0">
                <a:solidFill>
                  <a:schemeClr val="tx1"/>
                </a:solidFill>
              </a:rPr>
              <a:t>そして</a:t>
            </a:r>
            <a:r>
              <a:rPr lang="en-US" altLang="ja-JP" sz="1200" dirty="0">
                <a:solidFill>
                  <a:schemeClr val="tx1"/>
                </a:solidFill>
              </a:rPr>
              <a:t>,</a:t>
            </a:r>
            <a:r>
              <a:rPr lang="en-US" altLang="ja-JP" sz="1200" dirty="0" err="1">
                <a:solidFill>
                  <a:schemeClr val="tx1"/>
                </a:solidFill>
              </a:rPr>
              <a:t>oneclass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</a:rPr>
              <a:t>svm</a:t>
            </a:r>
            <a:r>
              <a:rPr lang="ja-JP" altLang="en-US" sz="1200" dirty="0">
                <a:solidFill>
                  <a:schemeClr val="tx1"/>
                </a:solidFill>
              </a:rPr>
              <a:t>という手法が提出しようと思います</a:t>
            </a:r>
            <a:r>
              <a:rPr lang="en-US" altLang="ja-JP" sz="1200" dirty="0">
                <a:solidFill>
                  <a:schemeClr val="tx1"/>
                </a:solidFill>
              </a:rPr>
              <a:t>.</a:t>
            </a:r>
            <a:endParaRPr lang="en-US" altLang="ja-JP" b="0" i="0" dirty="0">
              <a:solidFill>
                <a:srgbClr val="454545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先、</a:t>
            </a:r>
            <a:r>
              <a:rPr lang="en-US" altLang="ja-JP" sz="1200" b="0" i="0" dirty="0" err="1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svm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は</a:t>
            </a:r>
            <a:r>
              <a:rPr lang="en-US" altLang="ja-JP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　正常データ１と定義して、異常データ</a:t>
            </a:r>
            <a:r>
              <a:rPr lang="en-US" altLang="ja-JP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-1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と定義します、</a:t>
            </a:r>
            <a:r>
              <a:rPr lang="en-US" altLang="ja-JP" sz="1200" b="0" i="0" dirty="0" err="1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oneclass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ｓｖｍとは、正常データ１と定義して、</a:t>
            </a:r>
            <a:r>
              <a:rPr lang="ja-JP" altLang="en-US" sz="1200" dirty="0"/>
              <a:t>原点のみを </a:t>
            </a:r>
            <a:r>
              <a:rPr lang="en-US" altLang="ja-JP" sz="1200" dirty="0">
                <a:solidFill>
                  <a:srgbClr val="00B0F0"/>
                </a:solidFill>
              </a:rPr>
              <a:t>-1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と定義されます、正常データを用いて学習したっら</a:t>
            </a:r>
            <a:endParaRPr lang="en-US" altLang="ja-JP" sz="1200" b="0" i="0" dirty="0">
              <a:solidFill>
                <a:srgbClr val="454545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この</a:t>
            </a:r>
            <a:r>
              <a:rPr lang="en-US" altLang="ja-JP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margin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というエリアの上は、全部学習の正常のデータです、学習済み</a:t>
            </a:r>
            <a:r>
              <a:rPr lang="en-US" altLang="ja-JP" sz="1200" b="0" i="0" dirty="0" err="1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oneclass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ｓｖｍ現場に使う時、</a:t>
            </a:r>
            <a:r>
              <a:rPr lang="en-US" altLang="ja-JP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margin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の上に表されたっら、学習データと似ていると考えて、</a:t>
            </a:r>
            <a:r>
              <a:rPr lang="zh-CN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正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常のデータと考えます、</a:t>
            </a:r>
            <a:r>
              <a:rPr lang="en-US" altLang="ja-JP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margin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の下に表されたっら</a:t>
            </a:r>
            <a:r>
              <a:rPr lang="zh-CN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，</a:t>
            </a:r>
            <a:r>
              <a:rPr lang="ja-JP" altLang="en-US" sz="1200" b="0" i="0" dirty="0">
                <a:solidFill>
                  <a:srgbClr val="454545"/>
                </a:solidFill>
                <a:effectLst/>
                <a:latin typeface="Trebuchet MS" panose="020B0603020202020204" pitchFamily="34" charset="0"/>
              </a:rPr>
              <a:t>異常と考えます</a:t>
            </a:r>
            <a:endParaRPr lang="en-US" altLang="ja-JP" sz="1200" b="0" i="0" dirty="0">
              <a:solidFill>
                <a:srgbClr val="454545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dirty="0">
              <a:solidFill>
                <a:srgbClr val="454545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dirty="0"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A093-2F53-4C09-8227-E0D3F29EB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ja-JP" altLang="en-US" dirty="0"/>
              <a:t>実際の応用について、正常なデータを用いて</a:t>
            </a:r>
            <a:r>
              <a:rPr lang="en-US" altLang="ja-JP" dirty="0" err="1"/>
              <a:t>ocsvm</a:t>
            </a:r>
            <a:r>
              <a:rPr lang="ja-JP" altLang="en-US" dirty="0"/>
              <a:t>で学習して、図のように、青い線と青いデータは正常なデータと表されて、学習済みの</a:t>
            </a:r>
            <a:r>
              <a:rPr lang="en-US" altLang="ja-JP" dirty="0"/>
              <a:t>o</a:t>
            </a:r>
            <a:r>
              <a:rPr lang="ja-JP" altLang="en-US" dirty="0"/>
              <a:t>ｃ</a:t>
            </a:r>
            <a:r>
              <a:rPr lang="en-US" altLang="ja-JP" dirty="0" err="1"/>
              <a:t>svm</a:t>
            </a:r>
            <a:r>
              <a:rPr lang="ja-JP" altLang="en-US" dirty="0"/>
              <a:t>はこのような形に表されます。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次は学習済み</a:t>
            </a:r>
            <a:r>
              <a:rPr lang="en-US" altLang="ja-JP" dirty="0" err="1"/>
              <a:t>ocsvm</a:t>
            </a:r>
            <a:r>
              <a:rPr lang="ja-JP" altLang="en-US" dirty="0"/>
              <a:t>を用いて現場のデータを検知することが行います。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A093-2F53-4C09-8227-E0D3F29EB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赤色の線は異常データと考えられて</a:t>
            </a:r>
            <a:r>
              <a:rPr lang="en-US" altLang="ja-JP" dirty="0"/>
              <a:t>,</a:t>
            </a:r>
            <a:r>
              <a:rPr lang="ja-JP" altLang="en-US" dirty="0"/>
              <a:t>学習済み</a:t>
            </a:r>
            <a:r>
              <a:rPr lang="en-US" altLang="ja-JP" dirty="0" err="1"/>
              <a:t>ocsvm</a:t>
            </a:r>
            <a:r>
              <a:rPr lang="ja-JP" altLang="en-US" dirty="0"/>
              <a:t>には赤色の点と表される</a:t>
            </a:r>
            <a:r>
              <a:rPr lang="en-US" altLang="ja-JP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点線は正常データと異常データを区別する境界線です、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,</a:t>
            </a:r>
            <a:r>
              <a:rPr lang="ja-JP" alt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原点（げんてん）</a:t>
            </a:r>
            <a:r>
              <a:rPr lang="ja-JP" altLang="en-US" dirty="0"/>
              <a:t>から一番近いの正常点までの</a:t>
            </a:r>
            <a:r>
              <a:rPr kumimoji="1" lang="ja-JP" altLang="en-US" dirty="0"/>
              <a:t>マージンというエリアの上は正常データですし、下は異常データと表されます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この方法により</a:t>
            </a:r>
            <a:r>
              <a:rPr lang="en-US" altLang="ja-JP" dirty="0"/>
              <a:t>,</a:t>
            </a:r>
            <a:r>
              <a:rPr lang="ja-JP" altLang="en-US" dirty="0"/>
              <a:t>現場の大量のデータに異常データを発見することができます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A093-2F53-4C09-8227-E0D3F29EB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3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941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0663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519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142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2223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0910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3373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7160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6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05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553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D:\usr\Ms1\GUNMA\others\フレーム\群大ロゴ\black-s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33401"/>
            <a:ext cx="422031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39212" y="152400"/>
            <a:ext cx="8850923" cy="6553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11016" y="1003300"/>
            <a:ext cx="8719038" cy="1588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74151" y="650876"/>
            <a:ext cx="292917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ja-JP" sz="1800" b="1" i="1" dirty="0">
                <a:latin typeface="Monotype Corsiva" pitchFamily="66" charset="0"/>
                <a:ea typeface="ﾀﾞｯﾁ" pitchFamily="18" charset="-128"/>
              </a:rPr>
              <a:t>Gunma University, JAPAN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009793" y="212725"/>
            <a:ext cx="852854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ja-JP" sz="1600">
                <a:latin typeface="Monotype Corsiva" pitchFamily="66" charset="0"/>
              </a:rPr>
              <a:t>No. </a:t>
            </a:r>
            <a:fld id="{A2060E7C-01F8-4827-A3EE-C3103E1886D1}" type="slidenum">
              <a:rPr lang="en-US" altLang="ja-JP" sz="1600">
                <a:latin typeface="Monotype Corsiva" pitchFamily="66" charset="0"/>
              </a:rPr>
              <a:pPr algn="r">
                <a:defRPr/>
              </a:pPr>
              <a:t>‹#›</a:t>
            </a:fld>
            <a:endParaRPr lang="en-US" altLang="ja-JP" sz="160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3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72B664DB-FD4F-4A1C-B7F9-978F5CE11C77}"/>
              </a:ext>
            </a:extLst>
          </p:cNvPr>
          <p:cNvSpPr/>
          <p:nvPr/>
        </p:nvSpPr>
        <p:spPr bwMode="auto">
          <a:xfrm>
            <a:off x="215757" y="1104952"/>
            <a:ext cx="8712225" cy="5513206"/>
          </a:xfrm>
          <a:prstGeom prst="rect">
            <a:avLst/>
          </a:prstGeom>
          <a:gradFill flip="none" rotWithShape="1">
            <a:gsLst>
              <a:gs pos="89000">
                <a:schemeClr val="bg1">
                  <a:alpha val="0"/>
                </a:schemeClr>
              </a:gs>
              <a:gs pos="51000">
                <a:srgbClr val="66FFFF">
                  <a:alpha val="62000"/>
                </a:srgbClr>
              </a:gs>
              <a:gs pos="17000">
                <a:srgbClr val="00FFFF">
                  <a:alpha val="88000"/>
                </a:srgbClr>
              </a:gs>
            </a:gsLst>
            <a:lin ang="5400000" scaled="1"/>
            <a:tileRect/>
          </a:gradFill>
          <a:ln w="19050">
            <a:noFill/>
            <a:round/>
            <a:headEnd/>
            <a:tailEnd type="triangle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855F66-D47A-4C33-B8CF-7B7C13D7FA9E}"/>
              </a:ext>
            </a:extLst>
          </p:cNvPr>
          <p:cNvSpPr/>
          <p:nvPr/>
        </p:nvSpPr>
        <p:spPr>
          <a:xfrm>
            <a:off x="1611733" y="4259810"/>
            <a:ext cx="5478011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橋本研究室　Ｍ１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LI HAO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リーコ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6C5269-E33B-4220-90CF-61E60C53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88" y="2278610"/>
            <a:ext cx="6430161" cy="807542"/>
          </a:xfrm>
        </p:spPr>
        <p:txBody>
          <a:bodyPr/>
          <a:lstStyle/>
          <a:p>
            <a:r>
              <a:rPr lang="ja-JP" altLang="en-US" sz="3200" dirty="0">
                <a:solidFill>
                  <a:schemeClr val="tx1"/>
                </a:solidFill>
              </a:rPr>
              <a:t>機械学習による</a:t>
            </a:r>
            <a:r>
              <a:rPr lang="en-US" altLang="ja-JP" sz="3200" dirty="0">
                <a:solidFill>
                  <a:schemeClr val="tx1"/>
                </a:solidFill>
              </a:rPr>
              <a:t>AE</a:t>
            </a:r>
            <a:r>
              <a:rPr lang="ja-JP" altLang="en-US" sz="3200" dirty="0">
                <a:solidFill>
                  <a:schemeClr val="tx1"/>
                </a:solidFill>
              </a:rPr>
              <a:t>信号の故障検出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0C614D-8E58-44BA-A7F5-22BD998F7FB5}"/>
              </a:ext>
            </a:extLst>
          </p:cNvPr>
          <p:cNvSpPr/>
          <p:nvPr/>
        </p:nvSpPr>
        <p:spPr>
          <a:xfrm>
            <a:off x="1630085" y="5511332"/>
            <a:ext cx="5478011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群馬大学　理工学部　電子情報工学科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6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ま と め　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03CB546-361F-4B3B-8702-7007AA4183B6}"/>
              </a:ext>
            </a:extLst>
          </p:cNvPr>
          <p:cNvSpPr txBox="1">
            <a:spLocks/>
          </p:cNvSpPr>
          <p:nvPr/>
        </p:nvSpPr>
        <p:spPr>
          <a:xfrm>
            <a:off x="1066799" y="3322981"/>
            <a:ext cx="6533536" cy="62608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400" kern="0" dirty="0">
                <a:solidFill>
                  <a:schemeClr val="tx1"/>
                </a:solidFill>
              </a:rPr>
              <a:t>2</a:t>
            </a:r>
            <a:r>
              <a:rPr lang="en-US" altLang="zh-CN" sz="2400" kern="0" dirty="0">
                <a:solidFill>
                  <a:schemeClr val="tx1"/>
                </a:solidFill>
              </a:rPr>
              <a:t>.</a:t>
            </a:r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LIBSVM</a:t>
            </a:r>
            <a:r>
              <a:rPr lang="ja-JP" altLang="en-US" sz="2400" dirty="0">
                <a:solidFill>
                  <a:schemeClr val="tx1"/>
                </a:solidFill>
              </a:rPr>
              <a:t>で </a:t>
            </a:r>
            <a:r>
              <a:rPr lang="en-US" altLang="ja-JP" sz="2400" dirty="0">
                <a:solidFill>
                  <a:schemeClr val="tx1"/>
                </a:solidFill>
              </a:rPr>
              <a:t>ONE CLASS </a:t>
            </a:r>
            <a:r>
              <a:rPr lang="en-US" altLang="ja-JP" sz="2400" dirty="0" err="1">
                <a:solidFill>
                  <a:schemeClr val="tx1"/>
                </a:solidFill>
              </a:rPr>
              <a:t>SVM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>
                <a:solidFill>
                  <a:schemeClr val="tx1"/>
                </a:solidFill>
              </a:rPr>
              <a:t>を実現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37D2799A-47FA-42B0-A8A9-4B7C4FDBEC88}"/>
              </a:ext>
            </a:extLst>
          </p:cNvPr>
          <p:cNvSpPr txBox="1">
            <a:spLocks/>
          </p:cNvSpPr>
          <p:nvPr/>
        </p:nvSpPr>
        <p:spPr>
          <a:xfrm>
            <a:off x="1066799" y="1932564"/>
            <a:ext cx="6533536" cy="62608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400" kern="0" dirty="0">
                <a:solidFill>
                  <a:schemeClr val="tx1"/>
                </a:solidFill>
              </a:rPr>
              <a:t>1. </a:t>
            </a:r>
            <a:r>
              <a:rPr lang="en-US" altLang="ja-JP" sz="800" dirty="0"/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ONE CLASS </a:t>
            </a:r>
            <a:r>
              <a:rPr lang="en-US" altLang="ja-JP" sz="2400" dirty="0" err="1">
                <a:solidFill>
                  <a:schemeClr val="tx1"/>
                </a:solidFill>
              </a:rPr>
              <a:t>SVM</a:t>
            </a:r>
            <a:r>
              <a:rPr lang="ja-JP" altLang="en-US" sz="2400" dirty="0">
                <a:solidFill>
                  <a:schemeClr val="tx1"/>
                </a:solidFill>
              </a:rPr>
              <a:t>を利用して故障検出予想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3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6C5269-E33B-4220-90CF-61E60C53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2" y="365919"/>
            <a:ext cx="1648437" cy="858874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目次</a:t>
            </a:r>
            <a:endParaRPr lang="zh-CN" altLang="en-US" sz="3200" dirty="0"/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50B00BF0-7D0F-4DCB-9A7C-DD7C58109963}"/>
              </a:ext>
            </a:extLst>
          </p:cNvPr>
          <p:cNvSpPr txBox="1">
            <a:spLocks/>
          </p:cNvSpPr>
          <p:nvPr/>
        </p:nvSpPr>
        <p:spPr>
          <a:xfrm>
            <a:off x="1129717" y="2618079"/>
            <a:ext cx="5002634" cy="62608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zh-CN" sz="3200" kern="0" dirty="0">
                <a:solidFill>
                  <a:schemeClr val="tx1"/>
                </a:solidFill>
              </a:rPr>
              <a:t>2. </a:t>
            </a:r>
            <a:r>
              <a:rPr lang="zh-CN" altLang="en-US" sz="3200" kern="0" dirty="0">
                <a:solidFill>
                  <a:schemeClr val="tx1"/>
                </a:solidFill>
              </a:rPr>
              <a:t>故障</a:t>
            </a:r>
            <a:r>
              <a:rPr lang="ja-JP" altLang="en-US" sz="3200" kern="0" dirty="0">
                <a:solidFill>
                  <a:schemeClr val="tx1"/>
                </a:solidFill>
              </a:rPr>
              <a:t>データの想定</a:t>
            </a:r>
            <a:endParaRPr lang="zh-CN" altLang="en-US" sz="3200" kern="0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9B723736-EFFA-4C9C-9811-789C8886E739}"/>
              </a:ext>
            </a:extLst>
          </p:cNvPr>
          <p:cNvSpPr txBox="1">
            <a:spLocks/>
          </p:cNvSpPr>
          <p:nvPr/>
        </p:nvSpPr>
        <p:spPr>
          <a:xfrm>
            <a:off x="1129717" y="1781288"/>
            <a:ext cx="5128469" cy="62608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3200" kern="0" dirty="0">
                <a:solidFill>
                  <a:schemeClr val="tx1"/>
                </a:solidFill>
              </a:rPr>
              <a:t>1. AE</a:t>
            </a:r>
            <a:r>
              <a:rPr lang="ja-JP" altLang="en-US" sz="3200" kern="0" dirty="0">
                <a:solidFill>
                  <a:schemeClr val="tx1"/>
                </a:solidFill>
              </a:rPr>
              <a:t>信号の変換</a:t>
            </a:r>
            <a:endParaRPr lang="zh-CN" altLang="en-US" sz="3200" kern="0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13F55242-E2BC-4303-9E44-BBCD0838E1AD}"/>
              </a:ext>
            </a:extLst>
          </p:cNvPr>
          <p:cNvSpPr txBox="1">
            <a:spLocks/>
          </p:cNvSpPr>
          <p:nvPr/>
        </p:nvSpPr>
        <p:spPr>
          <a:xfrm>
            <a:off x="1129717" y="3454870"/>
            <a:ext cx="7234637" cy="62608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3200" kern="0" dirty="0">
                <a:solidFill>
                  <a:schemeClr val="tx1"/>
                </a:solidFill>
              </a:rPr>
              <a:t>3. </a:t>
            </a:r>
            <a:r>
              <a:rPr lang="en-US" altLang="ja-JP" sz="3200" kern="0" dirty="0" err="1">
                <a:solidFill>
                  <a:schemeClr val="tx1"/>
                </a:solidFill>
              </a:rPr>
              <a:t>SVM</a:t>
            </a:r>
            <a:r>
              <a:rPr lang="en-US" altLang="ja-JP" sz="3200" kern="0" dirty="0">
                <a:solidFill>
                  <a:schemeClr val="tx1"/>
                </a:solidFill>
              </a:rPr>
              <a:t>(</a:t>
            </a:r>
            <a:r>
              <a:rPr lang="en-US" altLang="ja-JP" sz="3200" kern="0" dirty="0"/>
              <a:t>Support</a:t>
            </a:r>
            <a:r>
              <a:rPr lang="ja-JP" altLang="en-US" sz="3200" kern="0" dirty="0"/>
              <a:t> </a:t>
            </a:r>
            <a:r>
              <a:rPr lang="en-US" altLang="ja-JP" sz="3200" kern="0" dirty="0"/>
              <a:t>Vector</a:t>
            </a:r>
            <a:r>
              <a:rPr lang="ja-JP" altLang="en-US" sz="3200" kern="0" dirty="0"/>
              <a:t> </a:t>
            </a:r>
            <a:r>
              <a:rPr lang="en-US" altLang="ja-JP" sz="3200" kern="0" dirty="0"/>
              <a:t>Machine)</a:t>
            </a:r>
            <a:endParaRPr lang="zh-CN" altLang="en-US" sz="3200" kern="0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A585642C-218F-4217-8EBB-709CCB4071AA}"/>
              </a:ext>
            </a:extLst>
          </p:cNvPr>
          <p:cNvSpPr txBox="1">
            <a:spLocks/>
          </p:cNvSpPr>
          <p:nvPr/>
        </p:nvSpPr>
        <p:spPr>
          <a:xfrm>
            <a:off x="1129717" y="4216023"/>
            <a:ext cx="5128469" cy="62608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3200" kern="0" dirty="0">
                <a:solidFill>
                  <a:schemeClr val="tx1"/>
                </a:solidFill>
              </a:rPr>
              <a:t>4. ONE CLASS-</a:t>
            </a:r>
            <a:r>
              <a:rPr lang="en-US" altLang="ja-JP" sz="3200" kern="0" dirty="0" err="1">
                <a:solidFill>
                  <a:schemeClr val="tx1"/>
                </a:solidFill>
              </a:rPr>
              <a:t>SVM</a:t>
            </a:r>
            <a:endParaRPr lang="zh-CN" altLang="en-US" sz="3200" kern="0" dirty="0"/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5FE64FC7-CEE4-4DEB-B514-A641E5C8022A}"/>
              </a:ext>
            </a:extLst>
          </p:cNvPr>
          <p:cNvSpPr txBox="1">
            <a:spLocks/>
          </p:cNvSpPr>
          <p:nvPr/>
        </p:nvSpPr>
        <p:spPr>
          <a:xfrm>
            <a:off x="1129716" y="4977176"/>
            <a:ext cx="5128469" cy="62608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3200" kern="0" dirty="0">
                <a:solidFill>
                  <a:schemeClr val="tx1"/>
                </a:solidFill>
              </a:rPr>
              <a:t>5. </a:t>
            </a:r>
            <a:r>
              <a:rPr lang="ja-JP" altLang="en-US" sz="3200" dirty="0">
                <a:solidFill>
                  <a:schemeClr val="tx1"/>
                </a:solidFill>
              </a:rPr>
              <a:t>故障検出予想</a:t>
            </a:r>
            <a:endParaRPr lang="zh-CN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5131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3600" kern="0" dirty="0">
                <a:solidFill>
                  <a:schemeClr val="tx1"/>
                </a:solidFill>
              </a:rPr>
              <a:t>1 . </a:t>
            </a:r>
            <a:r>
              <a:rPr lang="ja-JP" altLang="en-US" sz="3600" kern="0" dirty="0">
                <a:solidFill>
                  <a:schemeClr val="tx1"/>
                </a:solidFill>
              </a:rPr>
              <a:t>信号の変換</a:t>
            </a:r>
            <a:endParaRPr kumimoji="1" lang="ja-JP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750E1D-11CA-4C55-9F0C-219E65E3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8" y="2867929"/>
            <a:ext cx="3596579" cy="28630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FF4C57-1155-418F-8E2B-1E915D65F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622" y="2517713"/>
            <a:ext cx="4892487" cy="38716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05716F3-210F-4EE4-A065-9A287272E297}"/>
              </a:ext>
            </a:extLst>
          </p:cNvPr>
          <p:cNvSpPr/>
          <p:nvPr/>
        </p:nvSpPr>
        <p:spPr>
          <a:xfrm>
            <a:off x="290359" y="1087424"/>
            <a:ext cx="7426526" cy="13821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ja-JP" altLang="en-US" sz="2400" dirty="0">
                <a:solidFill>
                  <a:schemeClr val="tx1"/>
                </a:solidFill>
              </a:rPr>
              <a:t>閾値より大きいデータのみを考えて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ja-JP" altLang="en-US" sz="2400" dirty="0">
                <a:solidFill>
                  <a:schemeClr val="tx1"/>
                </a:solidFill>
              </a:rPr>
              <a:t>規定時間以内に閾値より大きい値の数を記録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603571" y="35287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kern="0" dirty="0"/>
              <a:t>変換</a:t>
            </a:r>
            <a:endParaRPr lang="ja-JP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AC7B921-AD3F-456B-9008-CE69D401DAF3}"/>
              </a:ext>
            </a:extLst>
          </p:cNvPr>
          <p:cNvSpPr/>
          <p:nvPr/>
        </p:nvSpPr>
        <p:spPr>
          <a:xfrm>
            <a:off x="3526687" y="3819528"/>
            <a:ext cx="800100" cy="33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7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kern="0" dirty="0">
                <a:solidFill>
                  <a:schemeClr val="tx1"/>
                </a:solidFill>
              </a:rPr>
              <a:t>2. </a:t>
            </a:r>
            <a:r>
              <a:rPr lang="zh-CN" altLang="en-US" sz="3600" kern="0" dirty="0">
                <a:solidFill>
                  <a:schemeClr val="tx1"/>
                </a:solidFill>
              </a:rPr>
              <a:t>故障</a:t>
            </a:r>
            <a:r>
              <a:rPr lang="ja-JP" altLang="en-US" sz="3600" kern="0" dirty="0">
                <a:solidFill>
                  <a:schemeClr val="tx1"/>
                </a:solidFill>
              </a:rPr>
              <a:t>データの想定</a:t>
            </a:r>
            <a:endParaRPr lang="zh-CN" altLang="en-US" sz="36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9BD4B4-B3DF-4AEB-942B-126FE81142AF}"/>
              </a:ext>
            </a:extLst>
          </p:cNvPr>
          <p:cNvSpPr/>
          <p:nvPr/>
        </p:nvSpPr>
        <p:spPr>
          <a:xfrm>
            <a:off x="193474" y="1111631"/>
            <a:ext cx="6343049" cy="20113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条件</a:t>
            </a:r>
            <a:r>
              <a:rPr lang="ja-JP" altLang="en-US" sz="2400" dirty="0">
                <a:solidFill>
                  <a:schemeClr val="tx1"/>
                </a:solidFill>
              </a:rPr>
              <a:t>の設定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1. </a:t>
            </a:r>
            <a:r>
              <a:rPr lang="ja-JP" altLang="en-US" sz="2400" dirty="0">
                <a:solidFill>
                  <a:schemeClr val="tx1"/>
                </a:solidFill>
              </a:rPr>
              <a:t> 毎回正常な</a:t>
            </a:r>
            <a:r>
              <a:rPr lang="en-US" altLang="ja-JP" sz="2400" dirty="0">
                <a:solidFill>
                  <a:schemeClr val="tx1"/>
                </a:solidFill>
              </a:rPr>
              <a:t>AE</a:t>
            </a:r>
            <a:r>
              <a:rPr lang="ja-JP" altLang="en-US" sz="2400" dirty="0">
                <a:solidFill>
                  <a:schemeClr val="tx1"/>
                </a:solidFill>
              </a:rPr>
              <a:t>信号の波形は似ています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2.  </a:t>
            </a:r>
            <a:r>
              <a:rPr lang="ja-JP" altLang="en-US" sz="2400" dirty="0">
                <a:solidFill>
                  <a:schemeClr val="tx1"/>
                </a:solidFill>
              </a:rPr>
              <a:t>毎回</a:t>
            </a:r>
            <a:r>
              <a:rPr lang="en-US" altLang="ja-JP" sz="2400" dirty="0">
                <a:solidFill>
                  <a:schemeClr val="tx1"/>
                </a:solidFill>
              </a:rPr>
              <a:t>AE</a:t>
            </a:r>
            <a:r>
              <a:rPr lang="ja-JP" altLang="en-US" sz="2400" dirty="0">
                <a:solidFill>
                  <a:schemeClr val="tx1"/>
                </a:solidFill>
              </a:rPr>
              <a:t>信号記録の始点と終点は同じである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3.  </a:t>
            </a:r>
            <a:r>
              <a:rPr lang="ja-JP" altLang="en-US" sz="2400" dirty="0">
                <a:solidFill>
                  <a:schemeClr val="tx1"/>
                </a:solidFill>
              </a:rPr>
              <a:t>振幅の大きいデータのみ考えられる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CC438-762C-4E9E-9C72-A6D0331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2" y="3359411"/>
            <a:ext cx="3979863" cy="31681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54BA01-8E49-40AD-8402-150A8FA1AFFB}"/>
              </a:ext>
            </a:extLst>
          </p:cNvPr>
          <p:cNvSpPr/>
          <p:nvPr/>
        </p:nvSpPr>
        <p:spPr>
          <a:xfrm>
            <a:off x="3162300" y="3582799"/>
            <a:ext cx="133350" cy="262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05E8555-791F-488C-B235-5E7886A72878}"/>
              </a:ext>
            </a:extLst>
          </p:cNvPr>
          <p:cNvSpPr/>
          <p:nvPr/>
        </p:nvSpPr>
        <p:spPr>
          <a:xfrm>
            <a:off x="3652837" y="4470726"/>
            <a:ext cx="800100" cy="33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DCC4A5-9ECD-45AB-A8C6-3F59BB6E0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672" y="3618700"/>
            <a:ext cx="1695448" cy="2649549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8640AA74-0221-4F80-B5B7-CCBC98F4ABF5}"/>
              </a:ext>
            </a:extLst>
          </p:cNvPr>
          <p:cNvSpPr/>
          <p:nvPr/>
        </p:nvSpPr>
        <p:spPr>
          <a:xfrm>
            <a:off x="6379240" y="4488544"/>
            <a:ext cx="504824" cy="32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C97D95A-A0A1-4F45-8AD8-436469067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790" y="3708986"/>
            <a:ext cx="1853020" cy="238701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54C646D-78B1-4174-B664-51359F98C252}"/>
              </a:ext>
            </a:extLst>
          </p:cNvPr>
          <p:cNvSpPr/>
          <p:nvPr/>
        </p:nvSpPr>
        <p:spPr>
          <a:xfrm>
            <a:off x="4465545" y="4488544"/>
            <a:ext cx="1827803" cy="160745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1195D5-4BD4-4682-944F-D0F9C88E2F1A}"/>
              </a:ext>
            </a:extLst>
          </p:cNvPr>
          <p:cNvSpPr txBox="1"/>
          <p:nvPr/>
        </p:nvSpPr>
        <p:spPr>
          <a:xfrm>
            <a:off x="4902985" y="6096000"/>
            <a:ext cx="107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C000"/>
                </a:solidFill>
              </a:rPr>
              <a:t>考えない</a:t>
            </a:r>
            <a:endParaRPr lang="en-US" altLang="zh-CN" sz="1800" dirty="0">
              <a:solidFill>
                <a:srgbClr val="FFC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770279" y="4205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拡大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270459" y="4205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kern="0" dirty="0"/>
              <a:t>変換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14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kern="0" dirty="0">
                <a:solidFill>
                  <a:schemeClr val="tx1"/>
                </a:solidFill>
              </a:rPr>
              <a:t>2. </a:t>
            </a:r>
            <a:r>
              <a:rPr lang="zh-CN" altLang="en-US" sz="3600" kern="0" dirty="0">
                <a:solidFill>
                  <a:schemeClr val="tx1"/>
                </a:solidFill>
              </a:rPr>
              <a:t>故障</a:t>
            </a:r>
            <a:r>
              <a:rPr lang="ja-JP" altLang="en-US" sz="3600" kern="0" dirty="0">
                <a:solidFill>
                  <a:schemeClr val="tx1"/>
                </a:solidFill>
              </a:rPr>
              <a:t>データの想定</a:t>
            </a:r>
            <a:endParaRPr lang="zh-CN" altLang="en-US" sz="3600" kern="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C5F90D-ADDC-4FFA-A7A1-3788DF8888AE}"/>
              </a:ext>
            </a:extLst>
          </p:cNvPr>
          <p:cNvSpPr txBox="1"/>
          <p:nvPr/>
        </p:nvSpPr>
        <p:spPr>
          <a:xfrm>
            <a:off x="366261" y="1002139"/>
            <a:ext cx="6867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ja-JP" sz="2400" dirty="0"/>
          </a:p>
          <a:p>
            <a:r>
              <a:rPr lang="ja-JP" altLang="en-US" sz="2400" dirty="0"/>
              <a:t>異なるま高波たは低波が現れる場合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56BC2CCA-F854-425A-B742-E28A6CBFA199}"/>
              </a:ext>
            </a:extLst>
          </p:cNvPr>
          <p:cNvSpPr/>
          <p:nvPr/>
        </p:nvSpPr>
        <p:spPr>
          <a:xfrm>
            <a:off x="2714625" y="4038600"/>
            <a:ext cx="295275" cy="52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38C54940-414D-4757-A61B-9AB6E6723632}"/>
              </a:ext>
            </a:extLst>
          </p:cNvPr>
          <p:cNvSpPr/>
          <p:nvPr/>
        </p:nvSpPr>
        <p:spPr>
          <a:xfrm rot="16200000">
            <a:off x="4162425" y="3314404"/>
            <a:ext cx="295275" cy="52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310153-8463-4632-82C0-0CA2FC3BD387}"/>
              </a:ext>
            </a:extLst>
          </p:cNvPr>
          <p:cNvSpPr txBox="1"/>
          <p:nvPr/>
        </p:nvSpPr>
        <p:spPr>
          <a:xfrm>
            <a:off x="3851957" y="3011068"/>
            <a:ext cx="107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C000"/>
                </a:solidFill>
              </a:rPr>
              <a:t>ドリフト</a:t>
            </a:r>
            <a:endParaRPr lang="en-US" altLang="zh-CN" sz="1800" dirty="0">
              <a:solidFill>
                <a:srgbClr val="FFC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E8AB41-0DEF-4455-A8FB-265C2CF49506}"/>
              </a:ext>
            </a:extLst>
          </p:cNvPr>
          <p:cNvSpPr txBox="1"/>
          <p:nvPr/>
        </p:nvSpPr>
        <p:spPr>
          <a:xfrm>
            <a:off x="2093127" y="4091414"/>
            <a:ext cx="107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消失</a:t>
            </a:r>
            <a:endParaRPr lang="en-US" altLang="zh-CN" sz="1800" dirty="0">
              <a:solidFill>
                <a:srgbClr val="FFC000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D74C040-BAEB-43F9-84E9-EA32302F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0" y="4640262"/>
            <a:ext cx="3424690" cy="19431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51DFFF0-A66C-4A43-A471-5099581E3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55" y="2096020"/>
            <a:ext cx="3424690" cy="19431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1948F9F-BD18-42FF-9C96-EFAA67D97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566" y="5033962"/>
            <a:ext cx="59426" cy="113146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035B236-E118-44C7-A7FF-79914B18D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062" y="5033963"/>
            <a:ext cx="364504" cy="1131460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ADAD5E8B-048E-463E-A146-202AFECF58B6}"/>
              </a:ext>
            </a:extLst>
          </p:cNvPr>
          <p:cNvSpPr/>
          <p:nvPr/>
        </p:nvSpPr>
        <p:spPr>
          <a:xfrm rot="18752674">
            <a:off x="4074059" y="3995442"/>
            <a:ext cx="312418" cy="810601"/>
          </a:xfrm>
          <a:prstGeom prst="downArrow">
            <a:avLst>
              <a:gd name="adj1" fmla="val 50000"/>
              <a:gd name="adj2" fmla="val 72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465C5C-C0C4-4598-912F-4614D1DE386A}"/>
              </a:ext>
            </a:extLst>
          </p:cNvPr>
          <p:cNvSpPr txBox="1"/>
          <p:nvPr/>
        </p:nvSpPr>
        <p:spPr>
          <a:xfrm>
            <a:off x="4202330" y="4036663"/>
            <a:ext cx="107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rgbClr val="FFC000"/>
                </a:solidFill>
              </a:rPr>
              <a:t>増える</a:t>
            </a:r>
            <a:endParaRPr lang="en-US" altLang="zh-CN" sz="1800" dirty="0">
              <a:solidFill>
                <a:srgbClr val="FFC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12AA3E4-6F6C-4622-88A9-94075175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1" y="2143125"/>
            <a:ext cx="3424690" cy="1943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DC4E75-3E52-424F-A05A-FE2C980E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55" y="4590088"/>
            <a:ext cx="3424690" cy="19431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836A77-7FBD-4AE2-B9D3-06A2EBCA6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220" y="4997220"/>
            <a:ext cx="250399" cy="11122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F465E79-A9B7-49F8-BA1D-BF1298494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8841" y="4937628"/>
            <a:ext cx="376778" cy="1191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120425-D00D-4F8E-B3B8-E17FBA7624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819" y="2471484"/>
            <a:ext cx="481012" cy="11465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443AB5-E1CD-4E6C-BD23-D5182722DC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447" y="2445270"/>
            <a:ext cx="317970" cy="117274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63EE2F4-A3D6-46CC-A4E4-9C284E3025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333" y="2434090"/>
            <a:ext cx="165570" cy="6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578280-A899-48D6-863D-60EFC8CABCF1}"/>
              </a:ext>
            </a:extLst>
          </p:cNvPr>
          <p:cNvSpPr txBox="1"/>
          <p:nvPr/>
        </p:nvSpPr>
        <p:spPr>
          <a:xfrm>
            <a:off x="453040" y="1287090"/>
            <a:ext cx="7401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2</a:t>
            </a:r>
            <a:r>
              <a:rPr kumimoji="1" lang="ja-JP" altLang="en-US" sz="2800" dirty="0"/>
              <a:t>クラス分類問題の代表的手法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教師ありの機械学習手法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未知データに対して高い予測精度を持つ関数を構築可能</a:t>
            </a:r>
            <a:endParaRPr kumimoji="1" lang="en-US" altLang="ja-JP" sz="28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FAA374C-A5CE-4695-9EA9-4022C2A2E957}"/>
              </a:ext>
            </a:extLst>
          </p:cNvPr>
          <p:cNvCxnSpPr/>
          <p:nvPr/>
        </p:nvCxnSpPr>
        <p:spPr>
          <a:xfrm flipV="1">
            <a:off x="5186387" y="3866428"/>
            <a:ext cx="0" cy="2304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E13D861-9073-4952-9A7E-0AD83D2541E2}"/>
              </a:ext>
            </a:extLst>
          </p:cNvPr>
          <p:cNvCxnSpPr/>
          <p:nvPr/>
        </p:nvCxnSpPr>
        <p:spPr>
          <a:xfrm>
            <a:off x="5037469" y="6098676"/>
            <a:ext cx="28215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円/楕円 78">
            <a:extLst>
              <a:ext uri="{FF2B5EF4-FFF2-40B4-BE49-F238E27FC236}">
                <a16:creationId xmlns:a16="http://schemas.microsoft.com/office/drawing/2014/main" id="{D1E09789-503F-4F60-A90F-83E0824BCE41}"/>
              </a:ext>
            </a:extLst>
          </p:cNvPr>
          <p:cNvSpPr/>
          <p:nvPr/>
        </p:nvSpPr>
        <p:spPr>
          <a:xfrm>
            <a:off x="5536135" y="5363443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円/楕円 80">
            <a:extLst>
              <a:ext uri="{FF2B5EF4-FFF2-40B4-BE49-F238E27FC236}">
                <a16:creationId xmlns:a16="http://schemas.microsoft.com/office/drawing/2014/main" id="{613A0C3E-AAFB-4381-8E5C-A4765368E4FE}"/>
              </a:ext>
            </a:extLst>
          </p:cNvPr>
          <p:cNvSpPr/>
          <p:nvPr/>
        </p:nvSpPr>
        <p:spPr>
          <a:xfrm>
            <a:off x="5646669" y="4722948"/>
            <a:ext cx="144016" cy="144016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円/楕円 82">
            <a:extLst>
              <a:ext uri="{FF2B5EF4-FFF2-40B4-BE49-F238E27FC236}">
                <a16:creationId xmlns:a16="http://schemas.microsoft.com/office/drawing/2014/main" id="{22C8CDED-5C15-4F76-8FAE-865669CD6C4F}"/>
              </a:ext>
            </a:extLst>
          </p:cNvPr>
          <p:cNvSpPr/>
          <p:nvPr/>
        </p:nvSpPr>
        <p:spPr>
          <a:xfrm>
            <a:off x="6598871" y="4744924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円/楕円 83">
            <a:extLst>
              <a:ext uri="{FF2B5EF4-FFF2-40B4-BE49-F238E27FC236}">
                <a16:creationId xmlns:a16="http://schemas.microsoft.com/office/drawing/2014/main" id="{48DF08DD-3D15-497D-96C1-B2FBADEA03FF}"/>
              </a:ext>
            </a:extLst>
          </p:cNvPr>
          <p:cNvSpPr/>
          <p:nvPr/>
        </p:nvSpPr>
        <p:spPr>
          <a:xfrm>
            <a:off x="5882160" y="5630972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円/楕円 84">
            <a:extLst>
              <a:ext uri="{FF2B5EF4-FFF2-40B4-BE49-F238E27FC236}">
                <a16:creationId xmlns:a16="http://schemas.microsoft.com/office/drawing/2014/main" id="{D11B5C6D-B85F-47B4-8CC5-24FC7DC13262}"/>
              </a:ext>
            </a:extLst>
          </p:cNvPr>
          <p:cNvSpPr/>
          <p:nvPr/>
        </p:nvSpPr>
        <p:spPr>
          <a:xfrm>
            <a:off x="6246416" y="5698070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円/楕円 85">
            <a:extLst>
              <a:ext uri="{FF2B5EF4-FFF2-40B4-BE49-F238E27FC236}">
                <a16:creationId xmlns:a16="http://schemas.microsoft.com/office/drawing/2014/main" id="{DFA7D228-141A-40E9-BF3B-AD2AD8DA0D48}"/>
              </a:ext>
            </a:extLst>
          </p:cNvPr>
          <p:cNvSpPr/>
          <p:nvPr/>
        </p:nvSpPr>
        <p:spPr>
          <a:xfrm>
            <a:off x="6095426" y="5347901"/>
            <a:ext cx="144016" cy="144016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円/楕円 87">
            <a:extLst>
              <a:ext uri="{FF2B5EF4-FFF2-40B4-BE49-F238E27FC236}">
                <a16:creationId xmlns:a16="http://schemas.microsoft.com/office/drawing/2014/main" id="{3CE68A09-2BE9-4757-8CE3-A5C2734CF659}"/>
              </a:ext>
            </a:extLst>
          </p:cNvPr>
          <p:cNvSpPr/>
          <p:nvPr/>
        </p:nvSpPr>
        <p:spPr>
          <a:xfrm>
            <a:off x="6405290" y="4226468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円/楕円 88">
            <a:extLst>
              <a:ext uri="{FF2B5EF4-FFF2-40B4-BE49-F238E27FC236}">
                <a16:creationId xmlns:a16="http://schemas.microsoft.com/office/drawing/2014/main" id="{E646C43B-FD86-42B9-9E71-F4DA7A8EC05B}"/>
              </a:ext>
            </a:extLst>
          </p:cNvPr>
          <p:cNvSpPr/>
          <p:nvPr/>
        </p:nvSpPr>
        <p:spPr>
          <a:xfrm>
            <a:off x="6881035" y="4441819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円/楕円 89">
            <a:extLst>
              <a:ext uri="{FF2B5EF4-FFF2-40B4-BE49-F238E27FC236}">
                <a16:creationId xmlns:a16="http://schemas.microsoft.com/office/drawing/2014/main" id="{D85F9A71-9D4C-405F-9CB1-64AFFBE7D439}"/>
              </a:ext>
            </a:extLst>
          </p:cNvPr>
          <p:cNvSpPr/>
          <p:nvPr/>
        </p:nvSpPr>
        <p:spPr>
          <a:xfrm>
            <a:off x="7318951" y="4888940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/楕円 90">
            <a:extLst>
              <a:ext uri="{FF2B5EF4-FFF2-40B4-BE49-F238E27FC236}">
                <a16:creationId xmlns:a16="http://schemas.microsoft.com/office/drawing/2014/main" id="{B930DD44-864E-4BB9-908E-C293A415610E}"/>
              </a:ext>
            </a:extLst>
          </p:cNvPr>
          <p:cNvSpPr/>
          <p:nvPr/>
        </p:nvSpPr>
        <p:spPr>
          <a:xfrm>
            <a:off x="7000130" y="5275893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C0B8B0A-585C-41E3-BF4E-DC073E5427C1}"/>
              </a:ext>
            </a:extLst>
          </p:cNvPr>
          <p:cNvCxnSpPr>
            <a:cxnSpLocks/>
          </p:cNvCxnSpPr>
          <p:nvPr/>
        </p:nvCxnSpPr>
        <p:spPr>
          <a:xfrm>
            <a:off x="5432829" y="3843179"/>
            <a:ext cx="1848390" cy="23618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FD75EBC-862B-4474-8749-AB4F70A447A9}"/>
                  </a:ext>
                </a:extLst>
              </p:cNvPr>
              <p:cNvSpPr/>
              <p:nvPr/>
            </p:nvSpPr>
            <p:spPr>
              <a:xfrm>
                <a:off x="4360025" y="3443521"/>
                <a:ext cx="2443041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sz="2000" dirty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ja-JP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𝑏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＝０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FD75EBC-862B-4474-8749-AB4F70A44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5" y="3443521"/>
                <a:ext cx="2443041" cy="453137"/>
              </a:xfrm>
              <a:prstGeom prst="rect">
                <a:avLst/>
              </a:prstGeom>
              <a:blipFill>
                <a:blip r:embed="rId3"/>
                <a:stretch>
                  <a:fillRect l="-748" t="-1351" r="-1496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60B3AE-BD5D-4586-974C-705395A08AFA}"/>
              </a:ext>
            </a:extLst>
          </p:cNvPr>
          <p:cNvSpPr txBox="1"/>
          <p:nvPr/>
        </p:nvSpPr>
        <p:spPr>
          <a:xfrm>
            <a:off x="6295251" y="3784034"/>
            <a:ext cx="14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accent2"/>
                </a:solidFill>
              </a:rPr>
              <a:t>Class B</a:t>
            </a:r>
            <a:endParaRPr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763F95-7025-4B9E-8708-49576E5D6AB8}"/>
              </a:ext>
            </a:extLst>
          </p:cNvPr>
          <p:cNvSpPr txBox="1"/>
          <p:nvPr/>
        </p:nvSpPr>
        <p:spPr>
          <a:xfrm>
            <a:off x="5112285" y="5719807"/>
            <a:ext cx="143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Class A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8C78421-3E42-4EA9-B536-974C560A3A4E}"/>
              </a:ext>
            </a:extLst>
          </p:cNvPr>
          <p:cNvCxnSpPr>
            <a:cxnSpLocks/>
          </p:cNvCxnSpPr>
          <p:nvPr/>
        </p:nvCxnSpPr>
        <p:spPr>
          <a:xfrm>
            <a:off x="5381464" y="4370484"/>
            <a:ext cx="1460139" cy="183556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FF6B7D1-3724-4750-B9DA-62B1EACD25A9}"/>
              </a:ext>
            </a:extLst>
          </p:cNvPr>
          <p:cNvCxnSpPr/>
          <p:nvPr/>
        </p:nvCxnSpPr>
        <p:spPr>
          <a:xfrm>
            <a:off x="6055889" y="4088101"/>
            <a:ext cx="1337363" cy="16722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EB14937-FFD2-47EE-A457-60B8C26192DC}"/>
              </a:ext>
            </a:extLst>
          </p:cNvPr>
          <p:cNvCxnSpPr>
            <a:cxnSpLocks/>
          </p:cNvCxnSpPr>
          <p:nvPr/>
        </p:nvCxnSpPr>
        <p:spPr>
          <a:xfrm flipH="1">
            <a:off x="6751497" y="5664111"/>
            <a:ext cx="540421" cy="39131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円/楕円 80">
            <a:extLst>
              <a:ext uri="{FF2B5EF4-FFF2-40B4-BE49-F238E27FC236}">
                <a16:creationId xmlns:a16="http://schemas.microsoft.com/office/drawing/2014/main" id="{9F2852A3-B4F7-4ED4-A3D9-09888EEF8737}"/>
              </a:ext>
            </a:extLst>
          </p:cNvPr>
          <p:cNvSpPr/>
          <p:nvPr/>
        </p:nvSpPr>
        <p:spPr>
          <a:xfrm>
            <a:off x="5574661" y="5043195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/楕円 89">
            <a:extLst>
              <a:ext uri="{FF2B5EF4-FFF2-40B4-BE49-F238E27FC236}">
                <a16:creationId xmlns:a16="http://schemas.microsoft.com/office/drawing/2014/main" id="{F249ECF7-AB4C-4826-AC66-6EA9A54A328E}"/>
              </a:ext>
            </a:extLst>
          </p:cNvPr>
          <p:cNvSpPr/>
          <p:nvPr/>
        </p:nvSpPr>
        <p:spPr>
          <a:xfrm>
            <a:off x="7008944" y="4748741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A4ECA5D-2E82-4F6A-9E3E-6AF6975B30A5}"/>
              </a:ext>
            </a:extLst>
          </p:cNvPr>
          <p:cNvSpPr txBox="1"/>
          <p:nvPr/>
        </p:nvSpPr>
        <p:spPr>
          <a:xfrm>
            <a:off x="7276188" y="5556420"/>
            <a:ext cx="128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margin</a:t>
            </a:r>
            <a:endParaRPr lang="ja-JP" altLang="en-US" sz="2400" b="1" dirty="0"/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DD4C4354-577E-4FB0-8DD3-5827B69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3600" kern="0" dirty="0"/>
              <a:t>3. Support</a:t>
            </a:r>
            <a:r>
              <a:rPr lang="ja-JP" altLang="en-US" sz="3600" kern="0" dirty="0"/>
              <a:t> </a:t>
            </a:r>
            <a:r>
              <a:rPr lang="en-US" altLang="ja-JP" sz="3600" kern="0" dirty="0"/>
              <a:t>Vector</a:t>
            </a:r>
            <a:r>
              <a:rPr lang="ja-JP" altLang="en-US" sz="3600" kern="0" dirty="0"/>
              <a:t> </a:t>
            </a:r>
            <a:r>
              <a:rPr lang="en-US" altLang="ja-JP" sz="3600" kern="0" dirty="0"/>
              <a:t>Machine</a:t>
            </a:r>
            <a:br>
              <a:rPr lang="ja-JP" altLang="en-US" sz="3600" kern="0" dirty="0"/>
            </a:br>
            <a:endParaRPr lang="zh-CN" altLang="en-US" sz="3600" dirty="0"/>
          </a:p>
        </p:txBody>
      </p:sp>
      <p:cxnSp>
        <p:nvCxnSpPr>
          <p:cNvPr id="26" name="直線矢印コネクタ 5">
            <a:extLst>
              <a:ext uri="{FF2B5EF4-FFF2-40B4-BE49-F238E27FC236}">
                <a16:creationId xmlns:a16="http://schemas.microsoft.com/office/drawing/2014/main" id="{C35F66D1-F77C-4E58-B6C5-679EAB6C5BC0}"/>
              </a:ext>
            </a:extLst>
          </p:cNvPr>
          <p:cNvCxnSpPr/>
          <p:nvPr/>
        </p:nvCxnSpPr>
        <p:spPr>
          <a:xfrm flipV="1">
            <a:off x="1280893" y="3866071"/>
            <a:ext cx="0" cy="2304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6">
            <a:extLst>
              <a:ext uri="{FF2B5EF4-FFF2-40B4-BE49-F238E27FC236}">
                <a16:creationId xmlns:a16="http://schemas.microsoft.com/office/drawing/2014/main" id="{495D0A36-B4B8-4F1F-9294-284C0401B2B6}"/>
              </a:ext>
            </a:extLst>
          </p:cNvPr>
          <p:cNvCxnSpPr/>
          <p:nvPr/>
        </p:nvCxnSpPr>
        <p:spPr>
          <a:xfrm>
            <a:off x="1131975" y="6098319"/>
            <a:ext cx="28215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円/楕円 78">
            <a:extLst>
              <a:ext uri="{FF2B5EF4-FFF2-40B4-BE49-F238E27FC236}">
                <a16:creationId xmlns:a16="http://schemas.microsoft.com/office/drawing/2014/main" id="{22B7C903-A07F-4CBE-A137-E0579C0B72EC}"/>
              </a:ext>
            </a:extLst>
          </p:cNvPr>
          <p:cNvSpPr/>
          <p:nvPr/>
        </p:nvSpPr>
        <p:spPr>
          <a:xfrm>
            <a:off x="1630641" y="5363086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円/楕円 80">
            <a:extLst>
              <a:ext uri="{FF2B5EF4-FFF2-40B4-BE49-F238E27FC236}">
                <a16:creationId xmlns:a16="http://schemas.microsoft.com/office/drawing/2014/main" id="{C87AB3EF-40DC-4E35-8530-F352F46DF50E}"/>
              </a:ext>
            </a:extLst>
          </p:cNvPr>
          <p:cNvSpPr/>
          <p:nvPr/>
        </p:nvSpPr>
        <p:spPr>
          <a:xfrm>
            <a:off x="1741175" y="4722591"/>
            <a:ext cx="144016" cy="144016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円/楕円 82">
            <a:extLst>
              <a:ext uri="{FF2B5EF4-FFF2-40B4-BE49-F238E27FC236}">
                <a16:creationId xmlns:a16="http://schemas.microsoft.com/office/drawing/2014/main" id="{F1DCA356-8C79-422F-BAEF-4F150CF374CC}"/>
              </a:ext>
            </a:extLst>
          </p:cNvPr>
          <p:cNvSpPr/>
          <p:nvPr/>
        </p:nvSpPr>
        <p:spPr>
          <a:xfrm>
            <a:off x="2693377" y="4744567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円/楕円 83">
            <a:extLst>
              <a:ext uri="{FF2B5EF4-FFF2-40B4-BE49-F238E27FC236}">
                <a16:creationId xmlns:a16="http://schemas.microsoft.com/office/drawing/2014/main" id="{7708E063-954A-42D5-874A-DDC0EE94880F}"/>
              </a:ext>
            </a:extLst>
          </p:cNvPr>
          <p:cNvSpPr/>
          <p:nvPr/>
        </p:nvSpPr>
        <p:spPr>
          <a:xfrm>
            <a:off x="1976666" y="5630615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/楕円 84">
            <a:extLst>
              <a:ext uri="{FF2B5EF4-FFF2-40B4-BE49-F238E27FC236}">
                <a16:creationId xmlns:a16="http://schemas.microsoft.com/office/drawing/2014/main" id="{646E9490-4A6C-48B9-853E-A6D48E16716A}"/>
              </a:ext>
            </a:extLst>
          </p:cNvPr>
          <p:cNvSpPr/>
          <p:nvPr/>
        </p:nvSpPr>
        <p:spPr>
          <a:xfrm>
            <a:off x="2340922" y="5697713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円/楕円 85">
            <a:extLst>
              <a:ext uri="{FF2B5EF4-FFF2-40B4-BE49-F238E27FC236}">
                <a16:creationId xmlns:a16="http://schemas.microsoft.com/office/drawing/2014/main" id="{57918D9F-8175-4C09-8889-4E5F8EED9848}"/>
              </a:ext>
            </a:extLst>
          </p:cNvPr>
          <p:cNvSpPr/>
          <p:nvPr/>
        </p:nvSpPr>
        <p:spPr>
          <a:xfrm>
            <a:off x="2189932" y="5347544"/>
            <a:ext cx="144016" cy="144016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円/楕円 87">
            <a:extLst>
              <a:ext uri="{FF2B5EF4-FFF2-40B4-BE49-F238E27FC236}">
                <a16:creationId xmlns:a16="http://schemas.microsoft.com/office/drawing/2014/main" id="{E22681CC-E657-4861-B215-0199515269E9}"/>
              </a:ext>
            </a:extLst>
          </p:cNvPr>
          <p:cNvSpPr/>
          <p:nvPr/>
        </p:nvSpPr>
        <p:spPr>
          <a:xfrm>
            <a:off x="2499796" y="4226111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円/楕円 88">
            <a:extLst>
              <a:ext uri="{FF2B5EF4-FFF2-40B4-BE49-F238E27FC236}">
                <a16:creationId xmlns:a16="http://schemas.microsoft.com/office/drawing/2014/main" id="{00925513-2D77-4E08-9785-11ED1CC41B59}"/>
              </a:ext>
            </a:extLst>
          </p:cNvPr>
          <p:cNvSpPr/>
          <p:nvPr/>
        </p:nvSpPr>
        <p:spPr>
          <a:xfrm>
            <a:off x="2975541" y="4441462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円/楕円 89">
            <a:extLst>
              <a:ext uri="{FF2B5EF4-FFF2-40B4-BE49-F238E27FC236}">
                <a16:creationId xmlns:a16="http://schemas.microsoft.com/office/drawing/2014/main" id="{F1B94184-BF6E-4276-91FD-C95CCF50DAAF}"/>
              </a:ext>
            </a:extLst>
          </p:cNvPr>
          <p:cNvSpPr/>
          <p:nvPr/>
        </p:nvSpPr>
        <p:spPr>
          <a:xfrm>
            <a:off x="3413457" y="4888583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円/楕円 90">
            <a:extLst>
              <a:ext uri="{FF2B5EF4-FFF2-40B4-BE49-F238E27FC236}">
                <a16:creationId xmlns:a16="http://schemas.microsoft.com/office/drawing/2014/main" id="{DFD18B39-764F-4703-ABF8-12F3A4BEA5FA}"/>
              </a:ext>
            </a:extLst>
          </p:cNvPr>
          <p:cNvSpPr/>
          <p:nvPr/>
        </p:nvSpPr>
        <p:spPr>
          <a:xfrm>
            <a:off x="3094636" y="5275536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1" name="直線コネクタ 17">
            <a:extLst>
              <a:ext uri="{FF2B5EF4-FFF2-40B4-BE49-F238E27FC236}">
                <a16:creationId xmlns:a16="http://schemas.microsoft.com/office/drawing/2014/main" id="{784C5A5D-FECE-4270-B142-139CD4DFB9C1}"/>
              </a:ext>
            </a:extLst>
          </p:cNvPr>
          <p:cNvCxnSpPr>
            <a:cxnSpLocks/>
          </p:cNvCxnSpPr>
          <p:nvPr/>
        </p:nvCxnSpPr>
        <p:spPr>
          <a:xfrm>
            <a:off x="1308629" y="4124191"/>
            <a:ext cx="2424586" cy="18935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18">
                <a:extLst>
                  <a:ext uri="{FF2B5EF4-FFF2-40B4-BE49-F238E27FC236}">
                    <a16:creationId xmlns:a16="http://schemas.microsoft.com/office/drawing/2014/main" id="{FB0CB247-30EB-44C7-A28D-C54A07D340E1}"/>
                  </a:ext>
                </a:extLst>
              </p:cNvPr>
              <p:cNvSpPr/>
              <p:nvPr/>
            </p:nvSpPr>
            <p:spPr>
              <a:xfrm>
                <a:off x="454531" y="3443164"/>
                <a:ext cx="2443041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sz="2000" dirty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ja-JP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𝑏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＝０</a:t>
                </a:r>
              </a:p>
            </p:txBody>
          </p:sp>
        </mc:Choice>
        <mc:Fallback xmlns="">
          <p:sp>
            <p:nvSpPr>
              <p:cNvPr id="42" name="正方形/長方形 18">
                <a:extLst>
                  <a:ext uri="{FF2B5EF4-FFF2-40B4-BE49-F238E27FC236}">
                    <a16:creationId xmlns:a16="http://schemas.microsoft.com/office/drawing/2014/main" id="{FB0CB247-30EB-44C7-A28D-C54A07D34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1" y="3443164"/>
                <a:ext cx="2443041" cy="453137"/>
              </a:xfrm>
              <a:prstGeom prst="rect">
                <a:avLst/>
              </a:prstGeom>
              <a:blipFill>
                <a:blip r:embed="rId4"/>
                <a:stretch>
                  <a:fillRect l="-750" t="-1351" r="-1500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19">
            <a:extLst>
              <a:ext uri="{FF2B5EF4-FFF2-40B4-BE49-F238E27FC236}">
                <a16:creationId xmlns:a16="http://schemas.microsoft.com/office/drawing/2014/main" id="{D11CE451-225D-4B25-A1D0-FAAEB1D42B29}"/>
              </a:ext>
            </a:extLst>
          </p:cNvPr>
          <p:cNvSpPr txBox="1"/>
          <p:nvPr/>
        </p:nvSpPr>
        <p:spPr>
          <a:xfrm>
            <a:off x="2389757" y="3783677"/>
            <a:ext cx="14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accent2"/>
                </a:solidFill>
              </a:rPr>
              <a:t>Class B</a:t>
            </a:r>
            <a:endParaRPr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44" name="テキスト ボックス 20">
            <a:extLst>
              <a:ext uri="{FF2B5EF4-FFF2-40B4-BE49-F238E27FC236}">
                <a16:creationId xmlns:a16="http://schemas.microsoft.com/office/drawing/2014/main" id="{76BC43A6-458E-4DDC-A05A-2B3EC9643BE6}"/>
              </a:ext>
            </a:extLst>
          </p:cNvPr>
          <p:cNvSpPr txBox="1"/>
          <p:nvPr/>
        </p:nvSpPr>
        <p:spPr>
          <a:xfrm>
            <a:off x="1206791" y="5719450"/>
            <a:ext cx="143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Class A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5" name="直線コネクタ 21">
            <a:extLst>
              <a:ext uri="{FF2B5EF4-FFF2-40B4-BE49-F238E27FC236}">
                <a16:creationId xmlns:a16="http://schemas.microsoft.com/office/drawing/2014/main" id="{7F1513ED-300E-4804-A6F6-532584B5930D}"/>
              </a:ext>
            </a:extLst>
          </p:cNvPr>
          <p:cNvCxnSpPr>
            <a:cxnSpLocks/>
          </p:cNvCxnSpPr>
          <p:nvPr/>
        </p:nvCxnSpPr>
        <p:spPr>
          <a:xfrm>
            <a:off x="1346782" y="4384166"/>
            <a:ext cx="1839677" cy="151462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22">
            <a:extLst>
              <a:ext uri="{FF2B5EF4-FFF2-40B4-BE49-F238E27FC236}">
                <a16:creationId xmlns:a16="http://schemas.microsoft.com/office/drawing/2014/main" id="{9898B475-8DFD-4618-AF88-FC2DA394632D}"/>
              </a:ext>
            </a:extLst>
          </p:cNvPr>
          <p:cNvCxnSpPr>
            <a:cxnSpLocks/>
          </p:cNvCxnSpPr>
          <p:nvPr/>
        </p:nvCxnSpPr>
        <p:spPr>
          <a:xfrm>
            <a:off x="1760886" y="4198282"/>
            <a:ext cx="1609808" cy="130631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23">
            <a:extLst>
              <a:ext uri="{FF2B5EF4-FFF2-40B4-BE49-F238E27FC236}">
                <a16:creationId xmlns:a16="http://schemas.microsoft.com/office/drawing/2014/main" id="{683615E2-5252-4BA4-A852-4243FE22E5E7}"/>
              </a:ext>
            </a:extLst>
          </p:cNvPr>
          <p:cNvCxnSpPr>
            <a:cxnSpLocks/>
          </p:cNvCxnSpPr>
          <p:nvPr/>
        </p:nvCxnSpPr>
        <p:spPr>
          <a:xfrm flipH="1">
            <a:off x="3133541" y="5518640"/>
            <a:ext cx="298375" cy="36289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円/楕円 80">
            <a:extLst>
              <a:ext uri="{FF2B5EF4-FFF2-40B4-BE49-F238E27FC236}">
                <a16:creationId xmlns:a16="http://schemas.microsoft.com/office/drawing/2014/main" id="{922D710D-63C3-4BED-AE3D-44D1E4A5A8B2}"/>
              </a:ext>
            </a:extLst>
          </p:cNvPr>
          <p:cNvSpPr/>
          <p:nvPr/>
        </p:nvSpPr>
        <p:spPr>
          <a:xfrm>
            <a:off x="1669167" y="5042838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円/楕円 89">
            <a:extLst>
              <a:ext uri="{FF2B5EF4-FFF2-40B4-BE49-F238E27FC236}">
                <a16:creationId xmlns:a16="http://schemas.microsoft.com/office/drawing/2014/main" id="{247420A0-0E97-49DF-8AEB-E82D7FE43EFD}"/>
              </a:ext>
            </a:extLst>
          </p:cNvPr>
          <p:cNvSpPr/>
          <p:nvPr/>
        </p:nvSpPr>
        <p:spPr>
          <a:xfrm>
            <a:off x="3103450" y="4748384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テキスト ボックス 33">
            <a:extLst>
              <a:ext uri="{FF2B5EF4-FFF2-40B4-BE49-F238E27FC236}">
                <a16:creationId xmlns:a16="http://schemas.microsoft.com/office/drawing/2014/main" id="{BFA1E00F-F764-46BB-9D4A-418B7B6E37FF}"/>
              </a:ext>
            </a:extLst>
          </p:cNvPr>
          <p:cNvSpPr txBox="1"/>
          <p:nvPr/>
        </p:nvSpPr>
        <p:spPr>
          <a:xfrm>
            <a:off x="3567726" y="5659777"/>
            <a:ext cx="1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margin</a:t>
            </a:r>
            <a:endParaRPr lang="ja-JP" altLang="en-US" sz="2400" b="1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1B0AF481-C8CF-456E-A239-3984B499BCDD}"/>
              </a:ext>
            </a:extLst>
          </p:cNvPr>
          <p:cNvSpPr/>
          <p:nvPr/>
        </p:nvSpPr>
        <p:spPr>
          <a:xfrm rot="16200000">
            <a:off x="4305204" y="4508543"/>
            <a:ext cx="295275" cy="809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6437FDF-5364-466C-A562-211E807BFF1C}"/>
              </a:ext>
            </a:extLst>
          </p:cNvPr>
          <p:cNvSpPr txBox="1"/>
          <p:nvPr/>
        </p:nvSpPr>
        <p:spPr>
          <a:xfrm>
            <a:off x="3878134" y="44852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线</a:t>
            </a:r>
            <a:r>
              <a:rPr lang="ja-JP" altLang="en-US" dirty="0"/>
              <a:t>を移動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40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650732" y="303514"/>
            <a:ext cx="8229600" cy="1143000"/>
          </a:xfrm>
        </p:spPr>
        <p:txBody>
          <a:bodyPr/>
          <a:lstStyle/>
          <a:p>
            <a:r>
              <a:rPr lang="en-US" altLang="ja-JP" sz="3600" dirty="0"/>
              <a:t>4.ONE CLASS -</a:t>
            </a:r>
            <a:r>
              <a:rPr lang="ja-JP" altLang="en-US" sz="3600" dirty="0"/>
              <a:t>ＳＶＭ</a:t>
            </a:r>
          </a:p>
        </p:txBody>
      </p:sp>
      <p:sp>
        <p:nvSpPr>
          <p:cNvPr id="6" name="テキスト ボックス 4">
            <a:extLst>
              <a:ext uri="{FF2B5EF4-FFF2-40B4-BE49-F238E27FC236}">
                <a16:creationId xmlns:a16="http://schemas.microsoft.com/office/drawing/2014/main" id="{85C86436-2FA7-4E00-9CBA-A689FB9A3C27}"/>
              </a:ext>
            </a:extLst>
          </p:cNvPr>
          <p:cNvSpPr txBox="1"/>
          <p:nvPr/>
        </p:nvSpPr>
        <p:spPr>
          <a:xfrm>
            <a:off x="566373" y="1057348"/>
            <a:ext cx="7401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大量のデータの中で変な点発見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One class </a:t>
            </a:r>
            <a:r>
              <a:rPr lang="ja-JP" altLang="en-US" sz="2800" dirty="0"/>
              <a:t>の分類境界を求める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学習データを </a:t>
            </a:r>
            <a:r>
              <a:rPr lang="en-US" altLang="ja-JP" sz="2800" dirty="0">
                <a:solidFill>
                  <a:srgbClr val="00B0F0"/>
                </a:solidFill>
              </a:rPr>
              <a:t>1</a:t>
            </a:r>
            <a:r>
              <a:rPr lang="ja-JP" altLang="en-US" sz="2800" dirty="0"/>
              <a:t>とし、原点のみを </a:t>
            </a:r>
            <a:r>
              <a:rPr lang="en-US" altLang="ja-JP" sz="2800" dirty="0">
                <a:solidFill>
                  <a:srgbClr val="00B0F0"/>
                </a:solidFill>
              </a:rPr>
              <a:t>-1</a:t>
            </a:r>
          </a:p>
        </p:txBody>
      </p:sp>
      <p:cxnSp>
        <p:nvCxnSpPr>
          <p:cNvPr id="5" name="直線矢印コネクタ 5">
            <a:extLst>
              <a:ext uri="{FF2B5EF4-FFF2-40B4-BE49-F238E27FC236}">
                <a16:creationId xmlns:a16="http://schemas.microsoft.com/office/drawing/2014/main" id="{70E54554-1632-430C-90CC-E2DA343CE7DD}"/>
              </a:ext>
            </a:extLst>
          </p:cNvPr>
          <p:cNvCxnSpPr/>
          <p:nvPr/>
        </p:nvCxnSpPr>
        <p:spPr>
          <a:xfrm flipV="1">
            <a:off x="1280893" y="3866071"/>
            <a:ext cx="0" cy="2304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E26E658-471F-4ED9-909E-5CFDEA5C243D}"/>
              </a:ext>
            </a:extLst>
          </p:cNvPr>
          <p:cNvCxnSpPr/>
          <p:nvPr/>
        </p:nvCxnSpPr>
        <p:spPr>
          <a:xfrm>
            <a:off x="1131975" y="6098319"/>
            <a:ext cx="28215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円/楕円 78">
            <a:extLst>
              <a:ext uri="{FF2B5EF4-FFF2-40B4-BE49-F238E27FC236}">
                <a16:creationId xmlns:a16="http://schemas.microsoft.com/office/drawing/2014/main" id="{7DC6E67A-DDB5-47B2-B27E-4F21BB338E0F}"/>
              </a:ext>
            </a:extLst>
          </p:cNvPr>
          <p:cNvSpPr/>
          <p:nvPr/>
        </p:nvSpPr>
        <p:spPr>
          <a:xfrm>
            <a:off x="1630641" y="5363086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円/楕円 80">
            <a:extLst>
              <a:ext uri="{FF2B5EF4-FFF2-40B4-BE49-F238E27FC236}">
                <a16:creationId xmlns:a16="http://schemas.microsoft.com/office/drawing/2014/main" id="{5A322748-FDBF-42EE-B36A-F6E90E86471E}"/>
              </a:ext>
            </a:extLst>
          </p:cNvPr>
          <p:cNvSpPr/>
          <p:nvPr/>
        </p:nvSpPr>
        <p:spPr>
          <a:xfrm>
            <a:off x="1741175" y="4722591"/>
            <a:ext cx="144016" cy="144016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円/楕円 82">
            <a:extLst>
              <a:ext uri="{FF2B5EF4-FFF2-40B4-BE49-F238E27FC236}">
                <a16:creationId xmlns:a16="http://schemas.microsoft.com/office/drawing/2014/main" id="{643DE70D-A2F8-4F84-84B5-2908180079D1}"/>
              </a:ext>
            </a:extLst>
          </p:cNvPr>
          <p:cNvSpPr/>
          <p:nvPr/>
        </p:nvSpPr>
        <p:spPr>
          <a:xfrm>
            <a:off x="2693377" y="4744567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円/楕円 83">
            <a:extLst>
              <a:ext uri="{FF2B5EF4-FFF2-40B4-BE49-F238E27FC236}">
                <a16:creationId xmlns:a16="http://schemas.microsoft.com/office/drawing/2014/main" id="{65E00672-E99C-459E-B4DE-B14EE9088870}"/>
              </a:ext>
            </a:extLst>
          </p:cNvPr>
          <p:cNvSpPr/>
          <p:nvPr/>
        </p:nvSpPr>
        <p:spPr>
          <a:xfrm>
            <a:off x="1976666" y="5630615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円/楕円 84">
            <a:extLst>
              <a:ext uri="{FF2B5EF4-FFF2-40B4-BE49-F238E27FC236}">
                <a16:creationId xmlns:a16="http://schemas.microsoft.com/office/drawing/2014/main" id="{8BAC479C-99C3-453A-AD20-5831A6517813}"/>
              </a:ext>
            </a:extLst>
          </p:cNvPr>
          <p:cNvSpPr/>
          <p:nvPr/>
        </p:nvSpPr>
        <p:spPr>
          <a:xfrm>
            <a:off x="2340922" y="5697713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円/楕円 85">
            <a:extLst>
              <a:ext uri="{FF2B5EF4-FFF2-40B4-BE49-F238E27FC236}">
                <a16:creationId xmlns:a16="http://schemas.microsoft.com/office/drawing/2014/main" id="{2B25A59E-96A7-47C8-99BE-A264DEB95619}"/>
              </a:ext>
            </a:extLst>
          </p:cNvPr>
          <p:cNvSpPr/>
          <p:nvPr/>
        </p:nvSpPr>
        <p:spPr>
          <a:xfrm>
            <a:off x="2189932" y="5347544"/>
            <a:ext cx="144016" cy="144016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円/楕円 87">
            <a:extLst>
              <a:ext uri="{FF2B5EF4-FFF2-40B4-BE49-F238E27FC236}">
                <a16:creationId xmlns:a16="http://schemas.microsoft.com/office/drawing/2014/main" id="{1914C531-8C25-445A-84E2-9017B8486BA0}"/>
              </a:ext>
            </a:extLst>
          </p:cNvPr>
          <p:cNvSpPr/>
          <p:nvPr/>
        </p:nvSpPr>
        <p:spPr>
          <a:xfrm>
            <a:off x="2499796" y="4226111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円/楕円 88">
            <a:extLst>
              <a:ext uri="{FF2B5EF4-FFF2-40B4-BE49-F238E27FC236}">
                <a16:creationId xmlns:a16="http://schemas.microsoft.com/office/drawing/2014/main" id="{DBD10652-F0A6-4833-A27E-632AF0B28059}"/>
              </a:ext>
            </a:extLst>
          </p:cNvPr>
          <p:cNvSpPr/>
          <p:nvPr/>
        </p:nvSpPr>
        <p:spPr>
          <a:xfrm>
            <a:off x="2975541" y="4441462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円/楕円 89">
            <a:extLst>
              <a:ext uri="{FF2B5EF4-FFF2-40B4-BE49-F238E27FC236}">
                <a16:creationId xmlns:a16="http://schemas.microsoft.com/office/drawing/2014/main" id="{84BC00E8-0739-4410-996C-8F03C704BB2F}"/>
              </a:ext>
            </a:extLst>
          </p:cNvPr>
          <p:cNvSpPr/>
          <p:nvPr/>
        </p:nvSpPr>
        <p:spPr>
          <a:xfrm>
            <a:off x="3413457" y="4888583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/楕円 90">
            <a:extLst>
              <a:ext uri="{FF2B5EF4-FFF2-40B4-BE49-F238E27FC236}">
                <a16:creationId xmlns:a16="http://schemas.microsoft.com/office/drawing/2014/main" id="{A8373EA4-D686-42B5-B540-6056D2272664}"/>
              </a:ext>
            </a:extLst>
          </p:cNvPr>
          <p:cNvSpPr/>
          <p:nvPr/>
        </p:nvSpPr>
        <p:spPr>
          <a:xfrm>
            <a:off x="3094636" y="5275536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DAF58-89FF-44C1-8848-A7F7D09B163F}"/>
              </a:ext>
            </a:extLst>
          </p:cNvPr>
          <p:cNvCxnSpPr>
            <a:cxnSpLocks/>
          </p:cNvCxnSpPr>
          <p:nvPr/>
        </p:nvCxnSpPr>
        <p:spPr>
          <a:xfrm>
            <a:off x="1308629" y="4124191"/>
            <a:ext cx="2424586" cy="18935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0AF5922-7020-4B2E-A13B-E0FC4EFDC9A4}"/>
                  </a:ext>
                </a:extLst>
              </p:cNvPr>
              <p:cNvSpPr/>
              <p:nvPr/>
            </p:nvSpPr>
            <p:spPr>
              <a:xfrm>
                <a:off x="454531" y="3443164"/>
                <a:ext cx="2443041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sz="2000" dirty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ja-JP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𝑏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＝０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0AF5922-7020-4B2E-A13B-E0FC4EFDC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1" y="3443164"/>
                <a:ext cx="2443041" cy="453137"/>
              </a:xfrm>
              <a:prstGeom prst="rect">
                <a:avLst/>
              </a:prstGeom>
              <a:blipFill>
                <a:blip r:embed="rId3"/>
                <a:stretch>
                  <a:fillRect l="-750" t="-1351" r="-1500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1DDD721-ABD9-4230-A6CA-57CB2BC1D15F}"/>
              </a:ext>
            </a:extLst>
          </p:cNvPr>
          <p:cNvSpPr txBox="1"/>
          <p:nvPr/>
        </p:nvSpPr>
        <p:spPr>
          <a:xfrm>
            <a:off x="2389757" y="3783677"/>
            <a:ext cx="14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accent2"/>
                </a:solidFill>
              </a:rPr>
              <a:t>Class B</a:t>
            </a:r>
            <a:endParaRPr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4003F5E-CC54-493D-96D1-D5573A21AA32}"/>
              </a:ext>
            </a:extLst>
          </p:cNvPr>
          <p:cNvSpPr txBox="1"/>
          <p:nvPr/>
        </p:nvSpPr>
        <p:spPr>
          <a:xfrm>
            <a:off x="1206791" y="5719450"/>
            <a:ext cx="143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Class A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73E2BE9-1558-4C24-AA4D-7FDCAD4DDA3E}"/>
              </a:ext>
            </a:extLst>
          </p:cNvPr>
          <p:cNvCxnSpPr>
            <a:cxnSpLocks/>
          </p:cNvCxnSpPr>
          <p:nvPr/>
        </p:nvCxnSpPr>
        <p:spPr>
          <a:xfrm>
            <a:off x="1346782" y="4384166"/>
            <a:ext cx="1839677" cy="151462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9D39BD5-816B-4E52-B32A-CB971DEDF8EF}"/>
              </a:ext>
            </a:extLst>
          </p:cNvPr>
          <p:cNvCxnSpPr>
            <a:cxnSpLocks/>
          </p:cNvCxnSpPr>
          <p:nvPr/>
        </p:nvCxnSpPr>
        <p:spPr>
          <a:xfrm>
            <a:off x="1760886" y="4198282"/>
            <a:ext cx="1609808" cy="130631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9299DCF-0C51-4DFC-B8A3-6C14706D9EA9}"/>
              </a:ext>
            </a:extLst>
          </p:cNvPr>
          <p:cNvCxnSpPr>
            <a:cxnSpLocks/>
          </p:cNvCxnSpPr>
          <p:nvPr/>
        </p:nvCxnSpPr>
        <p:spPr>
          <a:xfrm flipH="1">
            <a:off x="3133541" y="5518640"/>
            <a:ext cx="298375" cy="36289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円/楕円 80">
            <a:extLst>
              <a:ext uri="{FF2B5EF4-FFF2-40B4-BE49-F238E27FC236}">
                <a16:creationId xmlns:a16="http://schemas.microsoft.com/office/drawing/2014/main" id="{3A1BA40B-E4FA-4DC0-A465-41B7E1400118}"/>
              </a:ext>
            </a:extLst>
          </p:cNvPr>
          <p:cNvSpPr/>
          <p:nvPr/>
        </p:nvSpPr>
        <p:spPr>
          <a:xfrm>
            <a:off x="1669167" y="5042838"/>
            <a:ext cx="144016" cy="14401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円/楕円 89">
            <a:extLst>
              <a:ext uri="{FF2B5EF4-FFF2-40B4-BE49-F238E27FC236}">
                <a16:creationId xmlns:a16="http://schemas.microsoft.com/office/drawing/2014/main" id="{0D858F60-1CC4-4AE1-8095-A47627E98032}"/>
              </a:ext>
            </a:extLst>
          </p:cNvPr>
          <p:cNvSpPr/>
          <p:nvPr/>
        </p:nvSpPr>
        <p:spPr>
          <a:xfrm>
            <a:off x="3103450" y="4748384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33">
            <a:extLst>
              <a:ext uri="{FF2B5EF4-FFF2-40B4-BE49-F238E27FC236}">
                <a16:creationId xmlns:a16="http://schemas.microsoft.com/office/drawing/2014/main" id="{086ED131-19F3-4593-96F1-155FCBB68E90}"/>
              </a:ext>
            </a:extLst>
          </p:cNvPr>
          <p:cNvSpPr txBox="1"/>
          <p:nvPr/>
        </p:nvSpPr>
        <p:spPr>
          <a:xfrm>
            <a:off x="3567726" y="5659777"/>
            <a:ext cx="1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margin</a:t>
            </a:r>
            <a:endParaRPr lang="ja-JP" altLang="en-US" sz="2400" b="1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F4263ECB-B500-450C-9182-C6DC750761B3}"/>
              </a:ext>
            </a:extLst>
          </p:cNvPr>
          <p:cNvSpPr/>
          <p:nvPr/>
        </p:nvSpPr>
        <p:spPr>
          <a:xfrm rot="16200000">
            <a:off x="4305204" y="4508543"/>
            <a:ext cx="295275" cy="809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線矢印コネクタ 5">
            <a:extLst>
              <a:ext uri="{FF2B5EF4-FFF2-40B4-BE49-F238E27FC236}">
                <a16:creationId xmlns:a16="http://schemas.microsoft.com/office/drawing/2014/main" id="{7A4FC568-E29E-4DAF-8209-C5E47A92ACC3}"/>
              </a:ext>
            </a:extLst>
          </p:cNvPr>
          <p:cNvCxnSpPr/>
          <p:nvPr/>
        </p:nvCxnSpPr>
        <p:spPr>
          <a:xfrm flipV="1">
            <a:off x="5087705" y="3836909"/>
            <a:ext cx="0" cy="2304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6">
            <a:extLst>
              <a:ext uri="{FF2B5EF4-FFF2-40B4-BE49-F238E27FC236}">
                <a16:creationId xmlns:a16="http://schemas.microsoft.com/office/drawing/2014/main" id="{80F632E3-1A57-4A43-A7C3-4CBB56C745F5}"/>
              </a:ext>
            </a:extLst>
          </p:cNvPr>
          <p:cNvCxnSpPr/>
          <p:nvPr/>
        </p:nvCxnSpPr>
        <p:spPr>
          <a:xfrm>
            <a:off x="4938787" y="6069157"/>
            <a:ext cx="28215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円/楕円 82">
            <a:extLst>
              <a:ext uri="{FF2B5EF4-FFF2-40B4-BE49-F238E27FC236}">
                <a16:creationId xmlns:a16="http://schemas.microsoft.com/office/drawing/2014/main" id="{F8574577-A051-401F-BFAE-5E23CFAAC5E7}"/>
              </a:ext>
            </a:extLst>
          </p:cNvPr>
          <p:cNvSpPr/>
          <p:nvPr/>
        </p:nvSpPr>
        <p:spPr>
          <a:xfrm>
            <a:off x="6500189" y="4715405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円/楕円 85">
            <a:extLst>
              <a:ext uri="{FF2B5EF4-FFF2-40B4-BE49-F238E27FC236}">
                <a16:creationId xmlns:a16="http://schemas.microsoft.com/office/drawing/2014/main" id="{256E5EBA-7859-4577-BB12-F9125F74262C}"/>
              </a:ext>
            </a:extLst>
          </p:cNvPr>
          <p:cNvSpPr/>
          <p:nvPr/>
        </p:nvSpPr>
        <p:spPr>
          <a:xfrm>
            <a:off x="4989477" y="5965437"/>
            <a:ext cx="144016" cy="144016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円/楕円 87">
            <a:extLst>
              <a:ext uri="{FF2B5EF4-FFF2-40B4-BE49-F238E27FC236}">
                <a16:creationId xmlns:a16="http://schemas.microsoft.com/office/drawing/2014/main" id="{E2DCF572-1C4D-4726-915E-B016AC37FC9D}"/>
              </a:ext>
            </a:extLst>
          </p:cNvPr>
          <p:cNvSpPr/>
          <p:nvPr/>
        </p:nvSpPr>
        <p:spPr>
          <a:xfrm>
            <a:off x="6306608" y="4196949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円/楕円 88">
            <a:extLst>
              <a:ext uri="{FF2B5EF4-FFF2-40B4-BE49-F238E27FC236}">
                <a16:creationId xmlns:a16="http://schemas.microsoft.com/office/drawing/2014/main" id="{E1614495-2115-44CF-93D4-D6B73B3D906A}"/>
              </a:ext>
            </a:extLst>
          </p:cNvPr>
          <p:cNvSpPr/>
          <p:nvPr/>
        </p:nvSpPr>
        <p:spPr>
          <a:xfrm>
            <a:off x="6782353" y="4412300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円/楕円 89">
            <a:extLst>
              <a:ext uri="{FF2B5EF4-FFF2-40B4-BE49-F238E27FC236}">
                <a16:creationId xmlns:a16="http://schemas.microsoft.com/office/drawing/2014/main" id="{6C7AA5CD-84D6-4067-95AF-3B1EC5AC40F1}"/>
              </a:ext>
            </a:extLst>
          </p:cNvPr>
          <p:cNvSpPr/>
          <p:nvPr/>
        </p:nvSpPr>
        <p:spPr>
          <a:xfrm>
            <a:off x="7220269" y="4859421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円/楕円 90">
            <a:extLst>
              <a:ext uri="{FF2B5EF4-FFF2-40B4-BE49-F238E27FC236}">
                <a16:creationId xmlns:a16="http://schemas.microsoft.com/office/drawing/2014/main" id="{981CBB5B-4D9A-4B5C-9ABD-579A2F508345}"/>
              </a:ext>
            </a:extLst>
          </p:cNvPr>
          <p:cNvSpPr/>
          <p:nvPr/>
        </p:nvSpPr>
        <p:spPr>
          <a:xfrm>
            <a:off x="6901448" y="5246374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1" name="直線コネクタ 17">
            <a:extLst>
              <a:ext uri="{FF2B5EF4-FFF2-40B4-BE49-F238E27FC236}">
                <a16:creationId xmlns:a16="http://schemas.microsoft.com/office/drawing/2014/main" id="{3DCDB84A-8445-4629-8A59-60AE4152DC63}"/>
              </a:ext>
            </a:extLst>
          </p:cNvPr>
          <p:cNvCxnSpPr>
            <a:cxnSpLocks/>
          </p:cNvCxnSpPr>
          <p:nvPr/>
        </p:nvCxnSpPr>
        <p:spPr>
          <a:xfrm>
            <a:off x="4665100" y="4491896"/>
            <a:ext cx="2424586" cy="18935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18">
                <a:extLst>
                  <a:ext uri="{FF2B5EF4-FFF2-40B4-BE49-F238E27FC236}">
                    <a16:creationId xmlns:a16="http://schemas.microsoft.com/office/drawing/2014/main" id="{6B4F0254-F7EF-448B-8354-51AFD66C8600}"/>
                  </a:ext>
                </a:extLst>
              </p:cNvPr>
              <p:cNvSpPr/>
              <p:nvPr/>
            </p:nvSpPr>
            <p:spPr>
              <a:xfrm>
                <a:off x="4261343" y="3414002"/>
                <a:ext cx="2443041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sz="2000" dirty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ja-JP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𝑏</m:t>
                    </m:r>
                    <m:r>
                      <a:rPr lang="en-US" altLang="ja-JP" sz="2000" i="1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＝０</a:t>
                </a:r>
              </a:p>
            </p:txBody>
          </p:sp>
        </mc:Choice>
        <mc:Fallback xmlns="">
          <p:sp>
            <p:nvSpPr>
              <p:cNvPr id="42" name="正方形/長方形 18">
                <a:extLst>
                  <a:ext uri="{FF2B5EF4-FFF2-40B4-BE49-F238E27FC236}">
                    <a16:creationId xmlns:a16="http://schemas.microsoft.com/office/drawing/2014/main" id="{6B4F0254-F7EF-448B-8354-51AFD66C8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43" y="3414002"/>
                <a:ext cx="2443041" cy="453137"/>
              </a:xfrm>
              <a:prstGeom prst="rect">
                <a:avLst/>
              </a:prstGeom>
              <a:blipFill>
                <a:blip r:embed="rId4"/>
                <a:stretch>
                  <a:fillRect l="-748" r="-1496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19">
            <a:extLst>
              <a:ext uri="{FF2B5EF4-FFF2-40B4-BE49-F238E27FC236}">
                <a16:creationId xmlns:a16="http://schemas.microsoft.com/office/drawing/2014/main" id="{28CFB37E-7A61-4574-8414-C4DC0D2AB3C5}"/>
              </a:ext>
            </a:extLst>
          </p:cNvPr>
          <p:cNvSpPr txBox="1"/>
          <p:nvPr/>
        </p:nvSpPr>
        <p:spPr>
          <a:xfrm>
            <a:off x="6196569" y="3754515"/>
            <a:ext cx="14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accent2"/>
                </a:solidFill>
              </a:rPr>
              <a:t>Class B</a:t>
            </a:r>
            <a:endParaRPr lang="ja-JP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5" name="直線コネクタ 21">
            <a:extLst>
              <a:ext uri="{FF2B5EF4-FFF2-40B4-BE49-F238E27FC236}">
                <a16:creationId xmlns:a16="http://schemas.microsoft.com/office/drawing/2014/main" id="{538A4337-3408-4CBB-94CF-D306BA0E32A2}"/>
              </a:ext>
            </a:extLst>
          </p:cNvPr>
          <p:cNvCxnSpPr>
            <a:cxnSpLocks/>
          </p:cNvCxnSpPr>
          <p:nvPr/>
        </p:nvCxnSpPr>
        <p:spPr>
          <a:xfrm>
            <a:off x="4665100" y="5741802"/>
            <a:ext cx="835209" cy="70944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22">
            <a:extLst>
              <a:ext uri="{FF2B5EF4-FFF2-40B4-BE49-F238E27FC236}">
                <a16:creationId xmlns:a16="http://schemas.microsoft.com/office/drawing/2014/main" id="{E2A10C44-9EED-4BBD-976F-8416C8AC58AE}"/>
              </a:ext>
            </a:extLst>
          </p:cNvPr>
          <p:cNvCxnSpPr>
            <a:cxnSpLocks/>
          </p:cNvCxnSpPr>
          <p:nvPr/>
        </p:nvCxnSpPr>
        <p:spPr>
          <a:xfrm>
            <a:off x="5567309" y="4189260"/>
            <a:ext cx="1609808" cy="130631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23">
            <a:extLst>
              <a:ext uri="{FF2B5EF4-FFF2-40B4-BE49-F238E27FC236}">
                <a16:creationId xmlns:a16="http://schemas.microsoft.com/office/drawing/2014/main" id="{C72B183A-8B11-460E-A3B6-1510F9B5D7D7}"/>
              </a:ext>
            </a:extLst>
          </p:cNvPr>
          <p:cNvCxnSpPr>
            <a:cxnSpLocks/>
          </p:cNvCxnSpPr>
          <p:nvPr/>
        </p:nvCxnSpPr>
        <p:spPr>
          <a:xfrm flipH="1">
            <a:off x="5598537" y="5230819"/>
            <a:ext cx="1183816" cy="138194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円/楕円 89">
            <a:extLst>
              <a:ext uri="{FF2B5EF4-FFF2-40B4-BE49-F238E27FC236}">
                <a16:creationId xmlns:a16="http://schemas.microsoft.com/office/drawing/2014/main" id="{822316AC-B808-4DFC-8FED-CEA0D86E979F}"/>
              </a:ext>
            </a:extLst>
          </p:cNvPr>
          <p:cNvSpPr/>
          <p:nvPr/>
        </p:nvSpPr>
        <p:spPr>
          <a:xfrm>
            <a:off x="6910262" y="4719222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テキスト ボックス 33">
            <a:extLst>
              <a:ext uri="{FF2B5EF4-FFF2-40B4-BE49-F238E27FC236}">
                <a16:creationId xmlns:a16="http://schemas.microsoft.com/office/drawing/2014/main" id="{147F6959-43B5-4C48-9164-A57757B641A0}"/>
              </a:ext>
            </a:extLst>
          </p:cNvPr>
          <p:cNvSpPr txBox="1"/>
          <p:nvPr/>
        </p:nvSpPr>
        <p:spPr>
          <a:xfrm>
            <a:off x="6420215" y="5432999"/>
            <a:ext cx="1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margin</a:t>
            </a:r>
            <a:endParaRPr lang="ja-JP" altLang="en-US" sz="24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0E61271-7592-47AA-957C-9996D2A91D89}"/>
              </a:ext>
            </a:extLst>
          </p:cNvPr>
          <p:cNvSpPr txBox="1"/>
          <p:nvPr/>
        </p:nvSpPr>
        <p:spPr>
          <a:xfrm>
            <a:off x="3495696" y="5006763"/>
            <a:ext cx="2086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原点のみを </a:t>
            </a:r>
            <a:r>
              <a:rPr lang="en-US" altLang="ja-JP" sz="18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9329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3600" dirty="0">
                <a:solidFill>
                  <a:schemeClr val="tx1"/>
                </a:solidFill>
              </a:rPr>
              <a:t>5.1</a:t>
            </a:r>
            <a:r>
              <a:rPr lang="ja-JP" altLang="en-US" sz="3600" dirty="0"/>
              <a:t>機械学習</a:t>
            </a:r>
            <a:endParaRPr kumimoji="1" lang="ja-JP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BD52850-2E8F-45E2-805C-8D7D296D3DA8}"/>
              </a:ext>
            </a:extLst>
          </p:cNvPr>
          <p:cNvSpPr/>
          <p:nvPr/>
        </p:nvSpPr>
        <p:spPr>
          <a:xfrm>
            <a:off x="2323164" y="3246615"/>
            <a:ext cx="580309" cy="584094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円/楕円 88">
            <a:extLst>
              <a:ext uri="{FF2B5EF4-FFF2-40B4-BE49-F238E27FC236}">
                <a16:creationId xmlns:a16="http://schemas.microsoft.com/office/drawing/2014/main" id="{56ADC0C8-3EA9-4785-B105-C73F294A6EAC}"/>
              </a:ext>
            </a:extLst>
          </p:cNvPr>
          <p:cNvSpPr/>
          <p:nvPr/>
        </p:nvSpPr>
        <p:spPr>
          <a:xfrm>
            <a:off x="2145798" y="457593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円/楕円 88">
            <a:extLst>
              <a:ext uri="{FF2B5EF4-FFF2-40B4-BE49-F238E27FC236}">
                <a16:creationId xmlns:a16="http://schemas.microsoft.com/office/drawing/2014/main" id="{44C1EA1C-2A1C-4A12-AE1F-0E84045E4A40}"/>
              </a:ext>
            </a:extLst>
          </p:cNvPr>
          <p:cNvSpPr/>
          <p:nvPr/>
        </p:nvSpPr>
        <p:spPr>
          <a:xfrm>
            <a:off x="2097146" y="489936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円/楕円 88">
            <a:extLst>
              <a:ext uri="{FF2B5EF4-FFF2-40B4-BE49-F238E27FC236}">
                <a16:creationId xmlns:a16="http://schemas.microsoft.com/office/drawing/2014/main" id="{BDE5BEC6-CB1B-42AB-8B18-346BC7375B02}"/>
              </a:ext>
            </a:extLst>
          </p:cNvPr>
          <p:cNvSpPr/>
          <p:nvPr/>
        </p:nvSpPr>
        <p:spPr>
          <a:xfrm>
            <a:off x="2450598" y="488073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円/楕円 88">
            <a:extLst>
              <a:ext uri="{FF2B5EF4-FFF2-40B4-BE49-F238E27FC236}">
                <a16:creationId xmlns:a16="http://schemas.microsoft.com/office/drawing/2014/main" id="{4201CD15-C9D6-4994-9848-07B760C33367}"/>
              </a:ext>
            </a:extLst>
          </p:cNvPr>
          <p:cNvSpPr/>
          <p:nvPr/>
        </p:nvSpPr>
        <p:spPr>
          <a:xfrm>
            <a:off x="2485068" y="5289481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円/楕円 88">
            <a:extLst>
              <a:ext uri="{FF2B5EF4-FFF2-40B4-BE49-F238E27FC236}">
                <a16:creationId xmlns:a16="http://schemas.microsoft.com/office/drawing/2014/main" id="{EE46FCE8-F810-40F3-AB47-BF496CD13F58}"/>
              </a:ext>
            </a:extLst>
          </p:cNvPr>
          <p:cNvSpPr/>
          <p:nvPr/>
        </p:nvSpPr>
        <p:spPr>
          <a:xfrm>
            <a:off x="2755398" y="518553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円/楕円 88">
            <a:extLst>
              <a:ext uri="{FF2B5EF4-FFF2-40B4-BE49-F238E27FC236}">
                <a16:creationId xmlns:a16="http://schemas.microsoft.com/office/drawing/2014/main" id="{4AF8198A-32B3-49FD-B7B2-8CA7F3449B88}"/>
              </a:ext>
            </a:extLst>
          </p:cNvPr>
          <p:cNvSpPr/>
          <p:nvPr/>
        </p:nvSpPr>
        <p:spPr>
          <a:xfrm>
            <a:off x="2789868" y="5440332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円/楕円 88">
            <a:extLst>
              <a:ext uri="{FF2B5EF4-FFF2-40B4-BE49-F238E27FC236}">
                <a16:creationId xmlns:a16="http://schemas.microsoft.com/office/drawing/2014/main" id="{DC905959-9AB7-43A9-9E62-3F43B9724E68}"/>
              </a:ext>
            </a:extLst>
          </p:cNvPr>
          <p:cNvSpPr/>
          <p:nvPr/>
        </p:nvSpPr>
        <p:spPr>
          <a:xfrm>
            <a:off x="3060198" y="549033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円/楕円 88">
            <a:extLst>
              <a:ext uri="{FF2B5EF4-FFF2-40B4-BE49-F238E27FC236}">
                <a16:creationId xmlns:a16="http://schemas.microsoft.com/office/drawing/2014/main" id="{BFDCC038-5DC5-417B-8CBF-6A024801A6A9}"/>
              </a:ext>
            </a:extLst>
          </p:cNvPr>
          <p:cNvSpPr/>
          <p:nvPr/>
        </p:nvSpPr>
        <p:spPr>
          <a:xfrm>
            <a:off x="3883573" y="518553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円/楕円 88">
            <a:extLst>
              <a:ext uri="{FF2B5EF4-FFF2-40B4-BE49-F238E27FC236}">
                <a16:creationId xmlns:a16="http://schemas.microsoft.com/office/drawing/2014/main" id="{B056C445-EC37-4703-A0B2-8409D4AD7C6B}"/>
              </a:ext>
            </a:extLst>
          </p:cNvPr>
          <p:cNvSpPr/>
          <p:nvPr/>
        </p:nvSpPr>
        <p:spPr>
          <a:xfrm>
            <a:off x="3364998" y="579513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円/楕円 88">
            <a:extLst>
              <a:ext uri="{FF2B5EF4-FFF2-40B4-BE49-F238E27FC236}">
                <a16:creationId xmlns:a16="http://schemas.microsoft.com/office/drawing/2014/main" id="{780E758D-1AD6-4B7D-9D10-439F346B2AD0}"/>
              </a:ext>
            </a:extLst>
          </p:cNvPr>
          <p:cNvSpPr/>
          <p:nvPr/>
        </p:nvSpPr>
        <p:spPr>
          <a:xfrm>
            <a:off x="2835790" y="4487955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円/楕円 88">
            <a:extLst>
              <a:ext uri="{FF2B5EF4-FFF2-40B4-BE49-F238E27FC236}">
                <a16:creationId xmlns:a16="http://schemas.microsoft.com/office/drawing/2014/main" id="{485770ED-AFA8-46F6-BD27-5B1AD2F8B0CC}"/>
              </a:ext>
            </a:extLst>
          </p:cNvPr>
          <p:cNvSpPr/>
          <p:nvPr/>
        </p:nvSpPr>
        <p:spPr>
          <a:xfrm>
            <a:off x="2799391" y="4817336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円/楕円 88">
            <a:extLst>
              <a:ext uri="{FF2B5EF4-FFF2-40B4-BE49-F238E27FC236}">
                <a16:creationId xmlns:a16="http://schemas.microsoft.com/office/drawing/2014/main" id="{61BBED53-FCEA-44FC-87CE-C9C80F92A235}"/>
              </a:ext>
            </a:extLst>
          </p:cNvPr>
          <p:cNvSpPr/>
          <p:nvPr/>
        </p:nvSpPr>
        <p:spPr>
          <a:xfrm>
            <a:off x="3071883" y="5034971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4" name="円/楕円 88">
            <a:extLst>
              <a:ext uri="{FF2B5EF4-FFF2-40B4-BE49-F238E27FC236}">
                <a16:creationId xmlns:a16="http://schemas.microsoft.com/office/drawing/2014/main" id="{547F56B8-3959-4997-86BA-91FF1A9016E2}"/>
              </a:ext>
            </a:extLst>
          </p:cNvPr>
          <p:cNvSpPr/>
          <p:nvPr/>
        </p:nvSpPr>
        <p:spPr>
          <a:xfrm>
            <a:off x="3025621" y="5276234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円/楕円 88">
            <a:extLst>
              <a:ext uri="{FF2B5EF4-FFF2-40B4-BE49-F238E27FC236}">
                <a16:creationId xmlns:a16="http://schemas.microsoft.com/office/drawing/2014/main" id="{FD18DE5E-BE39-4371-9800-025AC890B373}"/>
              </a:ext>
            </a:extLst>
          </p:cNvPr>
          <p:cNvSpPr/>
          <p:nvPr/>
        </p:nvSpPr>
        <p:spPr>
          <a:xfrm>
            <a:off x="3330421" y="5581034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円/楕円 88">
            <a:extLst>
              <a:ext uri="{FF2B5EF4-FFF2-40B4-BE49-F238E27FC236}">
                <a16:creationId xmlns:a16="http://schemas.microsoft.com/office/drawing/2014/main" id="{305E20BB-480E-44AD-85AD-660D970864D5}"/>
              </a:ext>
            </a:extLst>
          </p:cNvPr>
          <p:cNvSpPr/>
          <p:nvPr/>
        </p:nvSpPr>
        <p:spPr>
          <a:xfrm>
            <a:off x="3715613" y="5188259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円/楕円 88">
            <a:extLst>
              <a:ext uri="{FF2B5EF4-FFF2-40B4-BE49-F238E27FC236}">
                <a16:creationId xmlns:a16="http://schemas.microsoft.com/office/drawing/2014/main" id="{BE3AE4C3-A2F4-4A38-A37E-D96BC160508A}"/>
              </a:ext>
            </a:extLst>
          </p:cNvPr>
          <p:cNvSpPr/>
          <p:nvPr/>
        </p:nvSpPr>
        <p:spPr>
          <a:xfrm>
            <a:off x="3679214" y="551764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円/楕円 88">
            <a:extLst>
              <a:ext uri="{FF2B5EF4-FFF2-40B4-BE49-F238E27FC236}">
                <a16:creationId xmlns:a16="http://schemas.microsoft.com/office/drawing/2014/main" id="{B99E0E02-D279-497D-963C-126647CAEC39}"/>
              </a:ext>
            </a:extLst>
          </p:cNvPr>
          <p:cNvSpPr/>
          <p:nvPr/>
        </p:nvSpPr>
        <p:spPr>
          <a:xfrm>
            <a:off x="3951706" y="5735275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48C756C5-E691-453E-A2AB-DD0E3F5C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56" y="1284599"/>
            <a:ext cx="1360685" cy="1615624"/>
          </a:xfrm>
          <a:prstGeom prst="rect">
            <a:avLst/>
          </a:prstGeom>
        </p:spPr>
      </p:pic>
      <p:cxnSp>
        <p:nvCxnSpPr>
          <p:cNvPr id="75" name="直線矢印コネクタ 5">
            <a:extLst>
              <a:ext uri="{FF2B5EF4-FFF2-40B4-BE49-F238E27FC236}">
                <a16:creationId xmlns:a16="http://schemas.microsoft.com/office/drawing/2014/main" id="{D171D8AD-1187-4EAF-AC16-6ED16414B2F2}"/>
              </a:ext>
            </a:extLst>
          </p:cNvPr>
          <p:cNvCxnSpPr>
            <a:cxnSpLocks/>
          </p:cNvCxnSpPr>
          <p:nvPr/>
        </p:nvCxnSpPr>
        <p:spPr>
          <a:xfrm flipV="1">
            <a:off x="1782928" y="1122930"/>
            <a:ext cx="0" cy="17772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6">
            <a:extLst>
              <a:ext uri="{FF2B5EF4-FFF2-40B4-BE49-F238E27FC236}">
                <a16:creationId xmlns:a16="http://schemas.microsoft.com/office/drawing/2014/main" id="{27DA77B0-DE4C-4257-AF0C-EEA6734CA7A1}"/>
              </a:ext>
            </a:extLst>
          </p:cNvPr>
          <p:cNvCxnSpPr>
            <a:cxnSpLocks/>
          </p:cNvCxnSpPr>
          <p:nvPr/>
        </p:nvCxnSpPr>
        <p:spPr>
          <a:xfrm>
            <a:off x="1782928" y="2900223"/>
            <a:ext cx="28215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6F29BC3-D093-4B4D-8EAC-F267E41555DD}"/>
              </a:ext>
            </a:extLst>
          </p:cNvPr>
          <p:cNvSpPr/>
          <p:nvPr/>
        </p:nvSpPr>
        <p:spPr>
          <a:xfrm>
            <a:off x="4601775" y="2616203"/>
            <a:ext cx="646500" cy="505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time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B821AC6-233D-433E-841E-AB55A90D407D}"/>
              </a:ext>
            </a:extLst>
          </p:cNvPr>
          <p:cNvSpPr/>
          <p:nvPr/>
        </p:nvSpPr>
        <p:spPr>
          <a:xfrm>
            <a:off x="161927" y="1399977"/>
            <a:ext cx="1540174" cy="314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過去</a:t>
            </a:r>
            <a:r>
              <a:rPr lang="en-US" altLang="ja-JP" b="1" dirty="0">
                <a:solidFill>
                  <a:schemeClr val="tx1"/>
                </a:solidFill>
              </a:rPr>
              <a:t>5</a:t>
            </a:r>
            <a:r>
              <a:rPr lang="ja-JP" altLang="en-US" b="1" dirty="0">
                <a:solidFill>
                  <a:schemeClr val="tx1"/>
                </a:solidFill>
              </a:rPr>
              <a:t>秒前の故障発生数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8F8A547-D743-427D-B1D7-D943E80AEE80}"/>
              </a:ext>
            </a:extLst>
          </p:cNvPr>
          <p:cNvSpPr/>
          <p:nvPr/>
        </p:nvSpPr>
        <p:spPr>
          <a:xfrm>
            <a:off x="2078202" y="1116617"/>
            <a:ext cx="1655874" cy="1776237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C5E3F97-87A9-4EF9-8968-8575C9B9D842}"/>
              </a:ext>
            </a:extLst>
          </p:cNvPr>
          <p:cNvSpPr/>
          <p:nvPr/>
        </p:nvSpPr>
        <p:spPr>
          <a:xfrm>
            <a:off x="2737907" y="1609725"/>
            <a:ext cx="666024" cy="12831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43F15BA-2380-4B3E-8065-1AC400D892EF}"/>
              </a:ext>
            </a:extLst>
          </p:cNvPr>
          <p:cNvSpPr/>
          <p:nvPr/>
        </p:nvSpPr>
        <p:spPr>
          <a:xfrm>
            <a:off x="2440820" y="2040630"/>
            <a:ext cx="381217" cy="852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A27AFA19-3AA7-4D90-BF43-9D317B8D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096" y="2117942"/>
            <a:ext cx="542925" cy="767705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D7C172C6-7169-4920-AA92-3B2267EB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882" y="1953768"/>
            <a:ext cx="228817" cy="767705"/>
          </a:xfrm>
          <a:prstGeom prst="rect">
            <a:avLst/>
          </a:prstGeom>
        </p:spPr>
      </p:pic>
      <p:sp>
        <p:nvSpPr>
          <p:cNvPr id="95" name="矩形 94">
            <a:extLst>
              <a:ext uri="{FF2B5EF4-FFF2-40B4-BE49-F238E27FC236}">
                <a16:creationId xmlns:a16="http://schemas.microsoft.com/office/drawing/2014/main" id="{C40EB475-8B7A-4542-B1B5-B8EF4DBE2259}"/>
              </a:ext>
            </a:extLst>
          </p:cNvPr>
          <p:cNvSpPr/>
          <p:nvPr/>
        </p:nvSpPr>
        <p:spPr>
          <a:xfrm>
            <a:off x="5479960" y="2329603"/>
            <a:ext cx="1171800" cy="47421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69DC0FF-C1A4-44A5-B208-EB96053DB0CC}"/>
              </a:ext>
            </a:extLst>
          </p:cNvPr>
          <p:cNvSpPr txBox="1"/>
          <p:nvPr/>
        </p:nvSpPr>
        <p:spPr>
          <a:xfrm>
            <a:off x="7169301" y="2395943"/>
            <a:ext cx="1914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rebuchet MS" panose="020B0603020202020204" pitchFamily="34" charset="0"/>
              </a:rPr>
              <a:t>正常</a:t>
            </a:r>
            <a:r>
              <a:rPr lang="ja-JP" altLang="en-US" dirty="0">
                <a:latin typeface="Trebuchet MS" panose="020B0603020202020204" pitchFamily="34" charset="0"/>
              </a:rPr>
              <a:t>データ範囲</a:t>
            </a:r>
            <a:endParaRPr lang="zh-CN" altLang="en-US" dirty="0">
              <a:latin typeface="Trebuchet MS" panose="020B0603020202020204" pitchFamily="34" charset="0"/>
            </a:endParaRPr>
          </a:p>
        </p:txBody>
      </p:sp>
      <p:cxnSp>
        <p:nvCxnSpPr>
          <p:cNvPr id="40" name="直線コネクタ 21">
            <a:extLst>
              <a:ext uri="{FF2B5EF4-FFF2-40B4-BE49-F238E27FC236}">
                <a16:creationId xmlns:a16="http://schemas.microsoft.com/office/drawing/2014/main" id="{C8EBFC9B-777D-426F-B508-187DC37789EB}"/>
              </a:ext>
            </a:extLst>
          </p:cNvPr>
          <p:cNvCxnSpPr>
            <a:cxnSpLocks/>
          </p:cNvCxnSpPr>
          <p:nvPr/>
        </p:nvCxnSpPr>
        <p:spPr>
          <a:xfrm>
            <a:off x="1664694" y="4746569"/>
            <a:ext cx="1571807" cy="166892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图片 123">
            <a:extLst>
              <a:ext uri="{FF2B5EF4-FFF2-40B4-BE49-F238E27FC236}">
                <a16:creationId xmlns:a16="http://schemas.microsoft.com/office/drawing/2014/main" id="{E3E214B0-E07F-4453-949A-35455A173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675" y="1047898"/>
            <a:ext cx="787717" cy="1079464"/>
          </a:xfrm>
          <a:prstGeom prst="rect">
            <a:avLst/>
          </a:prstGeom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27B9594A-A08E-461A-9933-ACDE3CA67583}"/>
              </a:ext>
            </a:extLst>
          </p:cNvPr>
          <p:cNvSpPr txBox="1"/>
          <p:nvPr/>
        </p:nvSpPr>
        <p:spPr>
          <a:xfrm>
            <a:off x="7149466" y="1308284"/>
            <a:ext cx="147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rebuchet MS" panose="020B0603020202020204" pitchFamily="34" charset="0"/>
              </a:rPr>
              <a:t>正常</a:t>
            </a:r>
            <a:r>
              <a:rPr lang="ja-JP" altLang="en-US" dirty="0">
                <a:latin typeface="Trebuchet MS" panose="020B0603020202020204" pitchFamily="34" charset="0"/>
              </a:rPr>
              <a:t>データ</a:t>
            </a:r>
            <a:endParaRPr lang="zh-CN" altLang="en-US" dirty="0"/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37A2DCE1-13B7-4DEF-9916-CC1067EEA149}"/>
              </a:ext>
            </a:extLst>
          </p:cNvPr>
          <p:cNvCxnSpPr>
            <a:cxnSpLocks/>
          </p:cNvCxnSpPr>
          <p:nvPr/>
        </p:nvCxnSpPr>
        <p:spPr>
          <a:xfrm>
            <a:off x="5902531" y="3179005"/>
            <a:ext cx="23" cy="8688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322CF3FE-D447-41DD-985E-BE470DA966DD}"/>
              </a:ext>
            </a:extLst>
          </p:cNvPr>
          <p:cNvCxnSpPr>
            <a:cxnSpLocks/>
          </p:cNvCxnSpPr>
          <p:nvPr/>
        </p:nvCxnSpPr>
        <p:spPr>
          <a:xfrm>
            <a:off x="5418844" y="4037733"/>
            <a:ext cx="4836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68C7C899-C15A-44C7-91BC-1880E177802B}"/>
              </a:ext>
            </a:extLst>
          </p:cNvPr>
          <p:cNvCxnSpPr>
            <a:cxnSpLocks/>
          </p:cNvCxnSpPr>
          <p:nvPr/>
        </p:nvCxnSpPr>
        <p:spPr>
          <a:xfrm flipH="1">
            <a:off x="5913407" y="3188330"/>
            <a:ext cx="2939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EF29A605-71B1-4E4D-9440-47F09EAFCE35}"/>
              </a:ext>
            </a:extLst>
          </p:cNvPr>
          <p:cNvCxnSpPr>
            <a:cxnSpLocks/>
          </p:cNvCxnSpPr>
          <p:nvPr/>
        </p:nvCxnSpPr>
        <p:spPr>
          <a:xfrm flipH="1" flipV="1">
            <a:off x="6207331" y="3179005"/>
            <a:ext cx="77744" cy="858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ED58255-373A-4AC2-A4C9-30BE5A50342B}"/>
              </a:ext>
            </a:extLst>
          </p:cNvPr>
          <p:cNvCxnSpPr>
            <a:cxnSpLocks/>
          </p:cNvCxnSpPr>
          <p:nvPr/>
        </p:nvCxnSpPr>
        <p:spPr>
          <a:xfrm flipV="1">
            <a:off x="6285075" y="4018756"/>
            <a:ext cx="312263" cy="111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A40157-0284-4C49-B276-93B10F9B6981}"/>
              </a:ext>
            </a:extLst>
          </p:cNvPr>
          <p:cNvSpPr txBox="1"/>
          <p:nvPr/>
        </p:nvSpPr>
        <p:spPr>
          <a:xfrm>
            <a:off x="7169301" y="3403404"/>
            <a:ext cx="147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Trebuchet MS" panose="020B0603020202020204" pitchFamily="34" charset="0"/>
              </a:rPr>
              <a:t>異常データ</a:t>
            </a:r>
            <a:endParaRPr lang="zh-CN" altLang="en-US" dirty="0"/>
          </a:p>
        </p:txBody>
      </p:sp>
      <p:cxnSp>
        <p:nvCxnSpPr>
          <p:cNvPr id="164" name="直線コネクタ 21">
            <a:extLst>
              <a:ext uri="{FF2B5EF4-FFF2-40B4-BE49-F238E27FC236}">
                <a16:creationId xmlns:a16="http://schemas.microsoft.com/office/drawing/2014/main" id="{C8FBA511-FF5D-4186-B399-40913BFEB6FD}"/>
              </a:ext>
            </a:extLst>
          </p:cNvPr>
          <p:cNvCxnSpPr>
            <a:cxnSpLocks/>
          </p:cNvCxnSpPr>
          <p:nvPr/>
        </p:nvCxnSpPr>
        <p:spPr>
          <a:xfrm>
            <a:off x="5706986" y="4340399"/>
            <a:ext cx="787717" cy="62556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3BC4324-9CAB-4A9E-956C-B552F43EE0B9}"/>
              </a:ext>
            </a:extLst>
          </p:cNvPr>
          <p:cNvSpPr txBox="1"/>
          <p:nvPr/>
        </p:nvSpPr>
        <p:spPr>
          <a:xfrm>
            <a:off x="7169301" y="4295604"/>
            <a:ext cx="194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正常</a:t>
            </a:r>
            <a:r>
              <a:rPr lang="zh-CN" altLang="en-US" dirty="0"/>
              <a:t>データと異常データの境界線</a:t>
            </a:r>
          </a:p>
        </p:txBody>
      </p:sp>
      <p:sp>
        <p:nvSpPr>
          <p:cNvPr id="170" name="円/楕円 88">
            <a:extLst>
              <a:ext uri="{FF2B5EF4-FFF2-40B4-BE49-F238E27FC236}">
                <a16:creationId xmlns:a16="http://schemas.microsoft.com/office/drawing/2014/main" id="{39C3F9EA-31D6-42FA-A945-171129E48009}"/>
              </a:ext>
            </a:extLst>
          </p:cNvPr>
          <p:cNvSpPr/>
          <p:nvPr/>
        </p:nvSpPr>
        <p:spPr>
          <a:xfrm>
            <a:off x="6749038" y="1688584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1" name="円/楕円 88">
            <a:extLst>
              <a:ext uri="{FF2B5EF4-FFF2-40B4-BE49-F238E27FC236}">
                <a16:creationId xmlns:a16="http://schemas.microsoft.com/office/drawing/2014/main" id="{8C137DB9-E056-4FE4-B2D0-FE6D57C4EC9A}"/>
              </a:ext>
            </a:extLst>
          </p:cNvPr>
          <p:cNvSpPr/>
          <p:nvPr/>
        </p:nvSpPr>
        <p:spPr>
          <a:xfrm>
            <a:off x="6756637" y="3535613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F745C5D-3817-4ADB-AE0E-FAD4D78329D7}"/>
              </a:ext>
            </a:extLst>
          </p:cNvPr>
          <p:cNvSpPr txBox="1"/>
          <p:nvPr/>
        </p:nvSpPr>
        <p:spPr>
          <a:xfrm>
            <a:off x="2819816" y="3206572"/>
            <a:ext cx="1460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ONE CLASS -</a:t>
            </a:r>
            <a:r>
              <a:rPr lang="ja-JP" altLang="en-US" dirty="0"/>
              <a:t>ＳＶＭ学習</a:t>
            </a:r>
            <a:endParaRPr lang="zh-CN" altLang="en-US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C3CDDF32-9FD2-41C8-B378-693CAE8F75CC}"/>
              </a:ext>
            </a:extLst>
          </p:cNvPr>
          <p:cNvCxnSpPr>
            <a:cxnSpLocks/>
          </p:cNvCxnSpPr>
          <p:nvPr/>
        </p:nvCxnSpPr>
        <p:spPr>
          <a:xfrm>
            <a:off x="5249810" y="981075"/>
            <a:ext cx="28252" cy="4103014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A4AFA949-F6C5-4714-98BA-4EB34F25CC84}"/>
              </a:ext>
            </a:extLst>
          </p:cNvPr>
          <p:cNvCxnSpPr>
            <a:cxnSpLocks/>
          </p:cNvCxnSpPr>
          <p:nvPr/>
        </p:nvCxnSpPr>
        <p:spPr>
          <a:xfrm flipH="1">
            <a:off x="5248276" y="5087948"/>
            <a:ext cx="3695702" cy="0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1AC8F93-A3D3-4CF3-96C2-68552FDA1B12}"/>
              </a:ext>
            </a:extLst>
          </p:cNvPr>
          <p:cNvCxnSpPr>
            <a:cxnSpLocks/>
          </p:cNvCxnSpPr>
          <p:nvPr/>
        </p:nvCxnSpPr>
        <p:spPr>
          <a:xfrm>
            <a:off x="7077075" y="1106664"/>
            <a:ext cx="19051" cy="3898874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4BB4B2B8-A786-4BBD-9781-95C910E2BDB6}"/>
              </a:ext>
            </a:extLst>
          </p:cNvPr>
          <p:cNvCxnSpPr>
            <a:cxnSpLocks/>
          </p:cNvCxnSpPr>
          <p:nvPr/>
        </p:nvCxnSpPr>
        <p:spPr>
          <a:xfrm flipH="1">
            <a:off x="5248275" y="4185163"/>
            <a:ext cx="3695702" cy="0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F069FFA3-DD55-4457-AED4-A44CEA329200}"/>
              </a:ext>
            </a:extLst>
          </p:cNvPr>
          <p:cNvCxnSpPr>
            <a:cxnSpLocks/>
          </p:cNvCxnSpPr>
          <p:nvPr/>
        </p:nvCxnSpPr>
        <p:spPr>
          <a:xfrm flipH="1">
            <a:off x="5229224" y="3121293"/>
            <a:ext cx="3695702" cy="0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35E8B7A3-ABAC-431F-A9EF-071E57107EF8}"/>
              </a:ext>
            </a:extLst>
          </p:cNvPr>
          <p:cNvCxnSpPr>
            <a:cxnSpLocks/>
          </p:cNvCxnSpPr>
          <p:nvPr/>
        </p:nvCxnSpPr>
        <p:spPr>
          <a:xfrm flipH="1">
            <a:off x="5229224" y="2127362"/>
            <a:ext cx="3695702" cy="0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B05DF2D-7B25-4B9D-A59A-7EEB3A085929}"/>
              </a:ext>
            </a:extLst>
          </p:cNvPr>
          <p:cNvSpPr txBox="1"/>
          <p:nvPr/>
        </p:nvSpPr>
        <p:spPr>
          <a:xfrm>
            <a:off x="7149465" y="1643159"/>
            <a:ext cx="147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Trebuchet MS" panose="020B0603020202020204" pitchFamily="34" charset="0"/>
              </a:rPr>
              <a:t>学習データ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65B34D9-D64D-46A2-B9E5-B5359A3522BE}"/>
              </a:ext>
            </a:extLst>
          </p:cNvPr>
          <p:cNvSpPr txBox="1"/>
          <p:nvPr/>
        </p:nvSpPr>
        <p:spPr>
          <a:xfrm>
            <a:off x="7179710" y="3725427"/>
            <a:ext cx="147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Trebuchet MS" panose="020B0603020202020204" pitchFamily="34" charset="0"/>
              </a:rPr>
              <a:t>テストデータ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856CE9-A215-497F-B547-783468566581}"/>
              </a:ext>
            </a:extLst>
          </p:cNvPr>
          <p:cNvSpPr/>
          <p:nvPr/>
        </p:nvSpPr>
        <p:spPr>
          <a:xfrm>
            <a:off x="1792086" y="4415012"/>
            <a:ext cx="2389846" cy="174161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1F1F007-25E3-4EED-90F6-B1F1513CD897}"/>
              </a:ext>
            </a:extLst>
          </p:cNvPr>
          <p:cNvSpPr/>
          <p:nvPr/>
        </p:nvSpPr>
        <p:spPr>
          <a:xfrm>
            <a:off x="1790550" y="4880730"/>
            <a:ext cx="1187413" cy="1279186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円/楕円 90">
            <a:extLst>
              <a:ext uri="{FF2B5EF4-FFF2-40B4-BE49-F238E27FC236}">
                <a16:creationId xmlns:a16="http://schemas.microsoft.com/office/drawing/2014/main" id="{8F4C57A3-DAA8-45B6-95D5-AC4259130BF0}"/>
              </a:ext>
            </a:extLst>
          </p:cNvPr>
          <p:cNvSpPr/>
          <p:nvPr/>
        </p:nvSpPr>
        <p:spPr>
          <a:xfrm>
            <a:off x="2380679" y="5490330"/>
            <a:ext cx="144016" cy="14401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直線矢印コネクタ 5">
            <a:extLst>
              <a:ext uri="{FF2B5EF4-FFF2-40B4-BE49-F238E27FC236}">
                <a16:creationId xmlns:a16="http://schemas.microsoft.com/office/drawing/2014/main" id="{9323489C-2658-44B2-97F6-90640F83A824}"/>
              </a:ext>
            </a:extLst>
          </p:cNvPr>
          <p:cNvCxnSpPr>
            <a:cxnSpLocks/>
          </p:cNvCxnSpPr>
          <p:nvPr/>
        </p:nvCxnSpPr>
        <p:spPr>
          <a:xfrm flipV="1">
            <a:off x="1790550" y="3835241"/>
            <a:ext cx="0" cy="23246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6">
            <a:extLst>
              <a:ext uri="{FF2B5EF4-FFF2-40B4-BE49-F238E27FC236}">
                <a16:creationId xmlns:a16="http://schemas.microsoft.com/office/drawing/2014/main" id="{34E90FA8-9FBC-4F1E-B9A0-DE4D74BFCE70}"/>
              </a:ext>
            </a:extLst>
          </p:cNvPr>
          <p:cNvCxnSpPr>
            <a:cxnSpLocks/>
          </p:cNvCxnSpPr>
          <p:nvPr/>
        </p:nvCxnSpPr>
        <p:spPr>
          <a:xfrm>
            <a:off x="1790550" y="6156622"/>
            <a:ext cx="28215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3600" dirty="0">
                <a:solidFill>
                  <a:schemeClr val="tx1"/>
                </a:solidFill>
              </a:rPr>
              <a:t>5.2</a:t>
            </a:r>
            <a:r>
              <a:rPr lang="ja-JP" altLang="en-US" sz="3600" dirty="0">
                <a:solidFill>
                  <a:schemeClr val="tx1"/>
                </a:solidFill>
              </a:rPr>
              <a:t>故障検出予想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BD52850-2E8F-45E2-805C-8D7D296D3DA8}"/>
              </a:ext>
            </a:extLst>
          </p:cNvPr>
          <p:cNvSpPr/>
          <p:nvPr/>
        </p:nvSpPr>
        <p:spPr>
          <a:xfrm>
            <a:off x="2396985" y="3195389"/>
            <a:ext cx="580309" cy="584094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48C756C5-E691-453E-A2AB-DD0E3F5C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56" y="1284599"/>
            <a:ext cx="1360685" cy="1615624"/>
          </a:xfrm>
          <a:prstGeom prst="rect">
            <a:avLst/>
          </a:prstGeom>
        </p:spPr>
      </p:pic>
      <p:cxnSp>
        <p:nvCxnSpPr>
          <p:cNvPr id="75" name="直線矢印コネクタ 5">
            <a:extLst>
              <a:ext uri="{FF2B5EF4-FFF2-40B4-BE49-F238E27FC236}">
                <a16:creationId xmlns:a16="http://schemas.microsoft.com/office/drawing/2014/main" id="{D171D8AD-1187-4EAF-AC16-6ED16414B2F2}"/>
              </a:ext>
            </a:extLst>
          </p:cNvPr>
          <p:cNvCxnSpPr>
            <a:cxnSpLocks/>
          </p:cNvCxnSpPr>
          <p:nvPr/>
        </p:nvCxnSpPr>
        <p:spPr>
          <a:xfrm flipV="1">
            <a:off x="1782928" y="1122930"/>
            <a:ext cx="0" cy="17772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6">
            <a:extLst>
              <a:ext uri="{FF2B5EF4-FFF2-40B4-BE49-F238E27FC236}">
                <a16:creationId xmlns:a16="http://schemas.microsoft.com/office/drawing/2014/main" id="{27DA77B0-DE4C-4257-AF0C-EEA6734CA7A1}"/>
              </a:ext>
            </a:extLst>
          </p:cNvPr>
          <p:cNvCxnSpPr>
            <a:cxnSpLocks/>
          </p:cNvCxnSpPr>
          <p:nvPr/>
        </p:nvCxnSpPr>
        <p:spPr>
          <a:xfrm>
            <a:off x="1782928" y="2900223"/>
            <a:ext cx="28215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6F29BC3-D093-4B4D-8EAC-F267E41555DD}"/>
              </a:ext>
            </a:extLst>
          </p:cNvPr>
          <p:cNvSpPr/>
          <p:nvPr/>
        </p:nvSpPr>
        <p:spPr>
          <a:xfrm>
            <a:off x="4601775" y="2616203"/>
            <a:ext cx="646500" cy="505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time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B821AC6-233D-433E-841E-AB55A90D407D}"/>
              </a:ext>
            </a:extLst>
          </p:cNvPr>
          <p:cNvSpPr/>
          <p:nvPr/>
        </p:nvSpPr>
        <p:spPr>
          <a:xfrm>
            <a:off x="161927" y="1399977"/>
            <a:ext cx="1540174" cy="314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過去</a:t>
            </a:r>
            <a:r>
              <a:rPr lang="en-US" altLang="ja-JP" b="1" dirty="0">
                <a:solidFill>
                  <a:schemeClr val="tx1"/>
                </a:solidFill>
              </a:rPr>
              <a:t>5</a:t>
            </a:r>
            <a:r>
              <a:rPr lang="ja-JP" altLang="en-US" b="1" dirty="0">
                <a:solidFill>
                  <a:schemeClr val="tx1"/>
                </a:solidFill>
              </a:rPr>
              <a:t>秒前の故障発生数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8F8A547-D743-427D-B1D7-D943E80AEE80}"/>
              </a:ext>
            </a:extLst>
          </p:cNvPr>
          <p:cNvSpPr/>
          <p:nvPr/>
        </p:nvSpPr>
        <p:spPr>
          <a:xfrm>
            <a:off x="2078202" y="1116617"/>
            <a:ext cx="1655874" cy="1776237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C5E3F97-87A9-4EF9-8968-8575C9B9D842}"/>
              </a:ext>
            </a:extLst>
          </p:cNvPr>
          <p:cNvSpPr/>
          <p:nvPr/>
        </p:nvSpPr>
        <p:spPr>
          <a:xfrm>
            <a:off x="2737907" y="1609725"/>
            <a:ext cx="666024" cy="12831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43F15BA-2380-4B3E-8065-1AC400D892EF}"/>
              </a:ext>
            </a:extLst>
          </p:cNvPr>
          <p:cNvSpPr/>
          <p:nvPr/>
        </p:nvSpPr>
        <p:spPr>
          <a:xfrm>
            <a:off x="2440820" y="2040630"/>
            <a:ext cx="381217" cy="852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A27AFA19-3AA7-4D90-BF43-9D317B8D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096" y="2117942"/>
            <a:ext cx="542925" cy="767705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D7C172C6-7169-4920-AA92-3B2267EB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882" y="1953768"/>
            <a:ext cx="228817" cy="767705"/>
          </a:xfrm>
          <a:prstGeom prst="rect">
            <a:avLst/>
          </a:prstGeom>
        </p:spPr>
      </p:pic>
      <p:sp>
        <p:nvSpPr>
          <p:cNvPr id="95" name="矩形 94">
            <a:extLst>
              <a:ext uri="{FF2B5EF4-FFF2-40B4-BE49-F238E27FC236}">
                <a16:creationId xmlns:a16="http://schemas.microsoft.com/office/drawing/2014/main" id="{C40EB475-8B7A-4542-B1B5-B8EF4DBE2259}"/>
              </a:ext>
            </a:extLst>
          </p:cNvPr>
          <p:cNvSpPr/>
          <p:nvPr/>
        </p:nvSpPr>
        <p:spPr>
          <a:xfrm>
            <a:off x="5479960" y="2329603"/>
            <a:ext cx="1171800" cy="47421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69DC0FF-C1A4-44A5-B208-EB96053DB0CC}"/>
              </a:ext>
            </a:extLst>
          </p:cNvPr>
          <p:cNvSpPr txBox="1"/>
          <p:nvPr/>
        </p:nvSpPr>
        <p:spPr>
          <a:xfrm>
            <a:off x="7169301" y="2395943"/>
            <a:ext cx="1914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rebuchet MS" panose="020B0603020202020204" pitchFamily="34" charset="0"/>
              </a:rPr>
              <a:t>正常</a:t>
            </a:r>
            <a:r>
              <a:rPr lang="ja-JP" altLang="en-US" dirty="0">
                <a:latin typeface="Trebuchet MS" panose="020B0603020202020204" pitchFamily="34" charset="0"/>
              </a:rPr>
              <a:t>データ範囲</a:t>
            </a:r>
            <a:endParaRPr lang="zh-CN" altLang="en-US" dirty="0">
              <a:latin typeface="Trebuchet MS" panose="020B0603020202020204" pitchFamily="34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9896015C-CC63-4358-95AC-6A95556D1126}"/>
              </a:ext>
            </a:extLst>
          </p:cNvPr>
          <p:cNvCxnSpPr>
            <a:endCxn id="92" idx="2"/>
          </p:cNvCxnSpPr>
          <p:nvPr/>
        </p:nvCxnSpPr>
        <p:spPr>
          <a:xfrm flipH="1">
            <a:off x="2897559" y="1284599"/>
            <a:ext cx="29739" cy="1601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F8FEE94D-B822-4ABB-8DFD-4EEB9134255E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1782928" y="2885647"/>
            <a:ext cx="11146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A506BD6-0B4B-455D-B03D-89E09FDA575B}"/>
              </a:ext>
            </a:extLst>
          </p:cNvPr>
          <p:cNvCxnSpPr>
            <a:cxnSpLocks/>
          </p:cNvCxnSpPr>
          <p:nvPr/>
        </p:nvCxnSpPr>
        <p:spPr>
          <a:xfrm flipH="1">
            <a:off x="2906139" y="1311796"/>
            <a:ext cx="6400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CA0FC21-4C75-4EED-BAB5-D8BEE312122C}"/>
              </a:ext>
            </a:extLst>
          </p:cNvPr>
          <p:cNvCxnSpPr>
            <a:cxnSpLocks/>
          </p:cNvCxnSpPr>
          <p:nvPr/>
        </p:nvCxnSpPr>
        <p:spPr>
          <a:xfrm flipH="1" flipV="1">
            <a:off x="3511253" y="1321304"/>
            <a:ext cx="36909" cy="1553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88AE414-1F20-4E20-B6B7-265C903D26D8}"/>
              </a:ext>
            </a:extLst>
          </p:cNvPr>
          <p:cNvCxnSpPr>
            <a:cxnSpLocks/>
          </p:cNvCxnSpPr>
          <p:nvPr/>
        </p:nvCxnSpPr>
        <p:spPr>
          <a:xfrm flipV="1">
            <a:off x="3563207" y="2878382"/>
            <a:ext cx="666474" cy="168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图片 123">
            <a:extLst>
              <a:ext uri="{FF2B5EF4-FFF2-40B4-BE49-F238E27FC236}">
                <a16:creationId xmlns:a16="http://schemas.microsoft.com/office/drawing/2014/main" id="{E3E214B0-E07F-4453-949A-35455A173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675" y="1047898"/>
            <a:ext cx="787717" cy="1079464"/>
          </a:xfrm>
          <a:prstGeom prst="rect">
            <a:avLst/>
          </a:prstGeom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27B9594A-A08E-461A-9933-ACDE3CA67583}"/>
              </a:ext>
            </a:extLst>
          </p:cNvPr>
          <p:cNvSpPr txBox="1"/>
          <p:nvPr/>
        </p:nvSpPr>
        <p:spPr>
          <a:xfrm>
            <a:off x="7149466" y="1308284"/>
            <a:ext cx="147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rebuchet MS" panose="020B0603020202020204" pitchFamily="34" charset="0"/>
              </a:rPr>
              <a:t>正常</a:t>
            </a:r>
            <a:r>
              <a:rPr lang="ja-JP" altLang="en-US" dirty="0">
                <a:latin typeface="Trebuchet MS" panose="020B0603020202020204" pitchFamily="34" charset="0"/>
              </a:rPr>
              <a:t>データ</a:t>
            </a:r>
            <a:endParaRPr lang="zh-CN" altLang="en-US" dirty="0"/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37A2DCE1-13B7-4DEF-9916-CC1067EEA149}"/>
              </a:ext>
            </a:extLst>
          </p:cNvPr>
          <p:cNvCxnSpPr>
            <a:cxnSpLocks/>
          </p:cNvCxnSpPr>
          <p:nvPr/>
        </p:nvCxnSpPr>
        <p:spPr>
          <a:xfrm>
            <a:off x="5902531" y="3179005"/>
            <a:ext cx="23" cy="8688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322CF3FE-D447-41DD-985E-BE470DA966DD}"/>
              </a:ext>
            </a:extLst>
          </p:cNvPr>
          <p:cNvCxnSpPr>
            <a:cxnSpLocks/>
          </p:cNvCxnSpPr>
          <p:nvPr/>
        </p:nvCxnSpPr>
        <p:spPr>
          <a:xfrm>
            <a:off x="5418844" y="4041890"/>
            <a:ext cx="4836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68C7C899-C15A-44C7-91BC-1880E177802B}"/>
              </a:ext>
            </a:extLst>
          </p:cNvPr>
          <p:cNvCxnSpPr>
            <a:cxnSpLocks/>
          </p:cNvCxnSpPr>
          <p:nvPr/>
        </p:nvCxnSpPr>
        <p:spPr>
          <a:xfrm flipH="1">
            <a:off x="5913407" y="3188330"/>
            <a:ext cx="2939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EF29A605-71B1-4E4D-9440-47F09EAFCE35}"/>
              </a:ext>
            </a:extLst>
          </p:cNvPr>
          <p:cNvCxnSpPr>
            <a:cxnSpLocks/>
          </p:cNvCxnSpPr>
          <p:nvPr/>
        </p:nvCxnSpPr>
        <p:spPr>
          <a:xfrm flipH="1" flipV="1">
            <a:off x="6207331" y="3179005"/>
            <a:ext cx="77744" cy="858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ED58255-373A-4AC2-A4C9-30BE5A50342B}"/>
              </a:ext>
            </a:extLst>
          </p:cNvPr>
          <p:cNvCxnSpPr>
            <a:cxnSpLocks/>
          </p:cNvCxnSpPr>
          <p:nvPr/>
        </p:nvCxnSpPr>
        <p:spPr>
          <a:xfrm flipV="1">
            <a:off x="6285075" y="4018756"/>
            <a:ext cx="312263" cy="111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A40157-0284-4C49-B276-93B10F9B6981}"/>
              </a:ext>
            </a:extLst>
          </p:cNvPr>
          <p:cNvSpPr txBox="1"/>
          <p:nvPr/>
        </p:nvSpPr>
        <p:spPr>
          <a:xfrm>
            <a:off x="7169301" y="3403404"/>
            <a:ext cx="147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Trebuchet MS" panose="020B0603020202020204" pitchFamily="34" charset="0"/>
              </a:rPr>
              <a:t>異常データ</a:t>
            </a:r>
            <a:endParaRPr lang="zh-CN" altLang="en-US" dirty="0"/>
          </a:p>
        </p:txBody>
      </p:sp>
      <p:cxnSp>
        <p:nvCxnSpPr>
          <p:cNvPr id="164" name="直線コネクタ 21">
            <a:extLst>
              <a:ext uri="{FF2B5EF4-FFF2-40B4-BE49-F238E27FC236}">
                <a16:creationId xmlns:a16="http://schemas.microsoft.com/office/drawing/2014/main" id="{C8FBA511-FF5D-4186-B399-40913BFEB6FD}"/>
              </a:ext>
            </a:extLst>
          </p:cNvPr>
          <p:cNvCxnSpPr>
            <a:cxnSpLocks/>
          </p:cNvCxnSpPr>
          <p:nvPr/>
        </p:nvCxnSpPr>
        <p:spPr>
          <a:xfrm>
            <a:off x="5649505" y="4342835"/>
            <a:ext cx="787717" cy="62556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3BC4324-9CAB-4A9E-956C-B552F43EE0B9}"/>
              </a:ext>
            </a:extLst>
          </p:cNvPr>
          <p:cNvSpPr txBox="1"/>
          <p:nvPr/>
        </p:nvSpPr>
        <p:spPr>
          <a:xfrm>
            <a:off x="7169301" y="4295604"/>
            <a:ext cx="194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正常</a:t>
            </a:r>
            <a:r>
              <a:rPr lang="zh-CN" altLang="en-US" dirty="0"/>
              <a:t>データと異常データの境界線</a:t>
            </a:r>
          </a:p>
        </p:txBody>
      </p:sp>
      <p:sp>
        <p:nvSpPr>
          <p:cNvPr id="170" name="円/楕円 88">
            <a:extLst>
              <a:ext uri="{FF2B5EF4-FFF2-40B4-BE49-F238E27FC236}">
                <a16:creationId xmlns:a16="http://schemas.microsoft.com/office/drawing/2014/main" id="{39C3F9EA-31D6-42FA-A945-171129E48009}"/>
              </a:ext>
            </a:extLst>
          </p:cNvPr>
          <p:cNvSpPr/>
          <p:nvPr/>
        </p:nvSpPr>
        <p:spPr>
          <a:xfrm>
            <a:off x="6749038" y="1688584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1" name="円/楕円 88">
            <a:extLst>
              <a:ext uri="{FF2B5EF4-FFF2-40B4-BE49-F238E27FC236}">
                <a16:creationId xmlns:a16="http://schemas.microsoft.com/office/drawing/2014/main" id="{8C137DB9-E056-4FE4-B2D0-FE6D57C4EC9A}"/>
              </a:ext>
            </a:extLst>
          </p:cNvPr>
          <p:cNvSpPr/>
          <p:nvPr/>
        </p:nvSpPr>
        <p:spPr>
          <a:xfrm>
            <a:off x="6756637" y="3535613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C3CDDF32-9FD2-41C8-B378-693CAE8F75CC}"/>
              </a:ext>
            </a:extLst>
          </p:cNvPr>
          <p:cNvCxnSpPr>
            <a:cxnSpLocks/>
          </p:cNvCxnSpPr>
          <p:nvPr/>
        </p:nvCxnSpPr>
        <p:spPr>
          <a:xfrm>
            <a:off x="5249810" y="981075"/>
            <a:ext cx="28252" cy="4103014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A4AFA949-F6C5-4714-98BA-4EB34F25CC84}"/>
              </a:ext>
            </a:extLst>
          </p:cNvPr>
          <p:cNvCxnSpPr>
            <a:cxnSpLocks/>
          </p:cNvCxnSpPr>
          <p:nvPr/>
        </p:nvCxnSpPr>
        <p:spPr>
          <a:xfrm flipH="1">
            <a:off x="5248276" y="5087948"/>
            <a:ext cx="3695702" cy="0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1AC8F93-A3D3-4CF3-96C2-68552FDA1B12}"/>
              </a:ext>
            </a:extLst>
          </p:cNvPr>
          <p:cNvCxnSpPr>
            <a:cxnSpLocks/>
          </p:cNvCxnSpPr>
          <p:nvPr/>
        </p:nvCxnSpPr>
        <p:spPr>
          <a:xfrm>
            <a:off x="7077075" y="1106664"/>
            <a:ext cx="19051" cy="3898874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4BB4B2B8-A786-4BBD-9781-95C910E2BDB6}"/>
              </a:ext>
            </a:extLst>
          </p:cNvPr>
          <p:cNvCxnSpPr>
            <a:cxnSpLocks/>
          </p:cNvCxnSpPr>
          <p:nvPr/>
        </p:nvCxnSpPr>
        <p:spPr>
          <a:xfrm flipH="1">
            <a:off x="5248275" y="4185163"/>
            <a:ext cx="3695702" cy="0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F069FFA3-DD55-4457-AED4-A44CEA329200}"/>
              </a:ext>
            </a:extLst>
          </p:cNvPr>
          <p:cNvCxnSpPr>
            <a:cxnSpLocks/>
          </p:cNvCxnSpPr>
          <p:nvPr/>
        </p:nvCxnSpPr>
        <p:spPr>
          <a:xfrm flipH="1">
            <a:off x="5229224" y="3121293"/>
            <a:ext cx="3695702" cy="0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35E8B7A3-ABAC-431F-A9EF-071E57107EF8}"/>
              </a:ext>
            </a:extLst>
          </p:cNvPr>
          <p:cNvCxnSpPr>
            <a:cxnSpLocks/>
          </p:cNvCxnSpPr>
          <p:nvPr/>
        </p:nvCxnSpPr>
        <p:spPr>
          <a:xfrm flipH="1">
            <a:off x="5229224" y="2127362"/>
            <a:ext cx="3695702" cy="0"/>
          </a:xfrm>
          <a:prstGeom prst="line">
            <a:avLst/>
          </a:prstGeom>
          <a:ln w="38100">
            <a:solidFill>
              <a:schemeClr val="accent6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B05DF2D-7B25-4B9D-A59A-7EEB3A085929}"/>
              </a:ext>
            </a:extLst>
          </p:cNvPr>
          <p:cNvSpPr txBox="1"/>
          <p:nvPr/>
        </p:nvSpPr>
        <p:spPr>
          <a:xfrm>
            <a:off x="7149465" y="1643159"/>
            <a:ext cx="147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Trebuchet MS" panose="020B0603020202020204" pitchFamily="34" charset="0"/>
              </a:rPr>
              <a:t>学習データ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65B34D9-D64D-46A2-B9E5-B5359A3522BE}"/>
              </a:ext>
            </a:extLst>
          </p:cNvPr>
          <p:cNvSpPr txBox="1"/>
          <p:nvPr/>
        </p:nvSpPr>
        <p:spPr>
          <a:xfrm>
            <a:off x="7179710" y="3725427"/>
            <a:ext cx="147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Trebuchet MS" panose="020B0603020202020204" pitchFamily="34" charset="0"/>
              </a:rPr>
              <a:t>テストデータ</a:t>
            </a:r>
            <a:endParaRPr lang="zh-CN" altLang="en-US" dirty="0"/>
          </a:p>
        </p:txBody>
      </p:sp>
      <p:sp>
        <p:nvSpPr>
          <p:cNvPr id="71" name="円/楕円 88">
            <a:extLst>
              <a:ext uri="{FF2B5EF4-FFF2-40B4-BE49-F238E27FC236}">
                <a16:creationId xmlns:a16="http://schemas.microsoft.com/office/drawing/2014/main" id="{F7175AA5-D826-41CA-A316-3649FA47E705}"/>
              </a:ext>
            </a:extLst>
          </p:cNvPr>
          <p:cNvSpPr/>
          <p:nvPr/>
        </p:nvSpPr>
        <p:spPr>
          <a:xfrm>
            <a:off x="2155057" y="4583889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円/楕円 88">
            <a:extLst>
              <a:ext uri="{FF2B5EF4-FFF2-40B4-BE49-F238E27FC236}">
                <a16:creationId xmlns:a16="http://schemas.microsoft.com/office/drawing/2014/main" id="{9CEF5E2B-95AB-4E2B-BE5A-816A74FB4388}"/>
              </a:ext>
            </a:extLst>
          </p:cNvPr>
          <p:cNvSpPr/>
          <p:nvPr/>
        </p:nvSpPr>
        <p:spPr>
          <a:xfrm>
            <a:off x="2106405" y="4907319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4" name="円/楕円 88">
            <a:extLst>
              <a:ext uri="{FF2B5EF4-FFF2-40B4-BE49-F238E27FC236}">
                <a16:creationId xmlns:a16="http://schemas.microsoft.com/office/drawing/2014/main" id="{87F67BD6-AA8B-4267-8E5C-E4ABC0884A79}"/>
              </a:ext>
            </a:extLst>
          </p:cNvPr>
          <p:cNvSpPr/>
          <p:nvPr/>
        </p:nvSpPr>
        <p:spPr>
          <a:xfrm>
            <a:off x="2459857" y="4888689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" name="円/楕円 88">
            <a:extLst>
              <a:ext uri="{FF2B5EF4-FFF2-40B4-BE49-F238E27FC236}">
                <a16:creationId xmlns:a16="http://schemas.microsoft.com/office/drawing/2014/main" id="{1FE9D893-1128-4BA8-BBF3-3D74DDBD7399}"/>
              </a:ext>
            </a:extLst>
          </p:cNvPr>
          <p:cNvSpPr/>
          <p:nvPr/>
        </p:nvSpPr>
        <p:spPr>
          <a:xfrm>
            <a:off x="2494327" y="529744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" name="円/楕円 88">
            <a:extLst>
              <a:ext uri="{FF2B5EF4-FFF2-40B4-BE49-F238E27FC236}">
                <a16:creationId xmlns:a16="http://schemas.microsoft.com/office/drawing/2014/main" id="{8D362184-825A-4C37-8FEC-BC25AD57FF27}"/>
              </a:ext>
            </a:extLst>
          </p:cNvPr>
          <p:cNvSpPr/>
          <p:nvPr/>
        </p:nvSpPr>
        <p:spPr>
          <a:xfrm>
            <a:off x="2764657" y="5193489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1" name="円/楕円 88">
            <a:extLst>
              <a:ext uri="{FF2B5EF4-FFF2-40B4-BE49-F238E27FC236}">
                <a16:creationId xmlns:a16="http://schemas.microsoft.com/office/drawing/2014/main" id="{08D72D45-5876-469B-9E83-A96EA05B9471}"/>
              </a:ext>
            </a:extLst>
          </p:cNvPr>
          <p:cNvSpPr/>
          <p:nvPr/>
        </p:nvSpPr>
        <p:spPr>
          <a:xfrm>
            <a:off x="2799127" y="5448291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2" name="円/楕円 88">
            <a:extLst>
              <a:ext uri="{FF2B5EF4-FFF2-40B4-BE49-F238E27FC236}">
                <a16:creationId xmlns:a16="http://schemas.microsoft.com/office/drawing/2014/main" id="{2EA5D1B3-35F9-4B49-A49E-82EE52159CC5}"/>
              </a:ext>
            </a:extLst>
          </p:cNvPr>
          <p:cNvSpPr/>
          <p:nvPr/>
        </p:nvSpPr>
        <p:spPr>
          <a:xfrm>
            <a:off x="3069457" y="5498289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3" name="円/楕円 88">
            <a:extLst>
              <a:ext uri="{FF2B5EF4-FFF2-40B4-BE49-F238E27FC236}">
                <a16:creationId xmlns:a16="http://schemas.microsoft.com/office/drawing/2014/main" id="{1B8BF330-6F34-45AB-BA78-D1ADBC00054F}"/>
              </a:ext>
            </a:extLst>
          </p:cNvPr>
          <p:cNvSpPr/>
          <p:nvPr/>
        </p:nvSpPr>
        <p:spPr>
          <a:xfrm>
            <a:off x="3892832" y="5193489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5" name="円/楕円 88">
            <a:extLst>
              <a:ext uri="{FF2B5EF4-FFF2-40B4-BE49-F238E27FC236}">
                <a16:creationId xmlns:a16="http://schemas.microsoft.com/office/drawing/2014/main" id="{B5C6DBFA-5888-4065-B010-7DFAE674758C}"/>
              </a:ext>
            </a:extLst>
          </p:cNvPr>
          <p:cNvSpPr/>
          <p:nvPr/>
        </p:nvSpPr>
        <p:spPr>
          <a:xfrm>
            <a:off x="3374257" y="5803089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6" name="円/楕円 88">
            <a:extLst>
              <a:ext uri="{FF2B5EF4-FFF2-40B4-BE49-F238E27FC236}">
                <a16:creationId xmlns:a16="http://schemas.microsoft.com/office/drawing/2014/main" id="{8B3C62C9-640A-40FC-8E37-6BCA841250CF}"/>
              </a:ext>
            </a:extLst>
          </p:cNvPr>
          <p:cNvSpPr/>
          <p:nvPr/>
        </p:nvSpPr>
        <p:spPr>
          <a:xfrm>
            <a:off x="2845049" y="4495914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7" name="円/楕円 88">
            <a:extLst>
              <a:ext uri="{FF2B5EF4-FFF2-40B4-BE49-F238E27FC236}">
                <a16:creationId xmlns:a16="http://schemas.microsoft.com/office/drawing/2014/main" id="{BE24CD84-07E8-4A2C-9B75-A28689DD50DC}"/>
              </a:ext>
            </a:extLst>
          </p:cNvPr>
          <p:cNvSpPr/>
          <p:nvPr/>
        </p:nvSpPr>
        <p:spPr>
          <a:xfrm>
            <a:off x="2808650" y="4825295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8" name="円/楕円 88">
            <a:extLst>
              <a:ext uri="{FF2B5EF4-FFF2-40B4-BE49-F238E27FC236}">
                <a16:creationId xmlns:a16="http://schemas.microsoft.com/office/drawing/2014/main" id="{C8587825-8DA7-425A-991B-451959084B23}"/>
              </a:ext>
            </a:extLst>
          </p:cNvPr>
          <p:cNvSpPr/>
          <p:nvPr/>
        </p:nvSpPr>
        <p:spPr>
          <a:xfrm>
            <a:off x="3081142" y="5042930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1" name="円/楕円 88">
            <a:extLst>
              <a:ext uri="{FF2B5EF4-FFF2-40B4-BE49-F238E27FC236}">
                <a16:creationId xmlns:a16="http://schemas.microsoft.com/office/drawing/2014/main" id="{9EA912ED-24B7-42A2-8369-9E9CE9407CE4}"/>
              </a:ext>
            </a:extLst>
          </p:cNvPr>
          <p:cNvSpPr/>
          <p:nvPr/>
        </p:nvSpPr>
        <p:spPr>
          <a:xfrm>
            <a:off x="3034880" y="5284193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4" name="円/楕円 88">
            <a:extLst>
              <a:ext uri="{FF2B5EF4-FFF2-40B4-BE49-F238E27FC236}">
                <a16:creationId xmlns:a16="http://schemas.microsoft.com/office/drawing/2014/main" id="{E2C58341-4079-4907-A25E-88BE16DE921A}"/>
              </a:ext>
            </a:extLst>
          </p:cNvPr>
          <p:cNvSpPr/>
          <p:nvPr/>
        </p:nvSpPr>
        <p:spPr>
          <a:xfrm>
            <a:off x="3339680" y="5588993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8" name="円/楕円 88">
            <a:extLst>
              <a:ext uri="{FF2B5EF4-FFF2-40B4-BE49-F238E27FC236}">
                <a16:creationId xmlns:a16="http://schemas.microsoft.com/office/drawing/2014/main" id="{48DA08EA-2E09-4715-BB55-5BAE19D9E756}"/>
              </a:ext>
            </a:extLst>
          </p:cNvPr>
          <p:cNvSpPr/>
          <p:nvPr/>
        </p:nvSpPr>
        <p:spPr>
          <a:xfrm>
            <a:off x="3724872" y="5196218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1" name="円/楕円 88">
            <a:extLst>
              <a:ext uri="{FF2B5EF4-FFF2-40B4-BE49-F238E27FC236}">
                <a16:creationId xmlns:a16="http://schemas.microsoft.com/office/drawing/2014/main" id="{71009504-E283-4846-A8C2-4030D1CD2830}"/>
              </a:ext>
            </a:extLst>
          </p:cNvPr>
          <p:cNvSpPr/>
          <p:nvPr/>
        </p:nvSpPr>
        <p:spPr>
          <a:xfrm>
            <a:off x="3688473" y="5525599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2" name="円/楕円 88">
            <a:extLst>
              <a:ext uri="{FF2B5EF4-FFF2-40B4-BE49-F238E27FC236}">
                <a16:creationId xmlns:a16="http://schemas.microsoft.com/office/drawing/2014/main" id="{F7DED6E3-9AF8-483E-81C5-26B15DE5E550}"/>
              </a:ext>
            </a:extLst>
          </p:cNvPr>
          <p:cNvSpPr/>
          <p:nvPr/>
        </p:nvSpPr>
        <p:spPr>
          <a:xfrm>
            <a:off x="3960965" y="5743234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03" name="直線コネクタ 21">
            <a:extLst>
              <a:ext uri="{FF2B5EF4-FFF2-40B4-BE49-F238E27FC236}">
                <a16:creationId xmlns:a16="http://schemas.microsoft.com/office/drawing/2014/main" id="{AC85A072-6611-48E3-B0AD-4CB8AFC09F1C}"/>
              </a:ext>
            </a:extLst>
          </p:cNvPr>
          <p:cNvCxnSpPr>
            <a:cxnSpLocks/>
          </p:cNvCxnSpPr>
          <p:nvPr/>
        </p:nvCxnSpPr>
        <p:spPr>
          <a:xfrm>
            <a:off x="1673953" y="4754528"/>
            <a:ext cx="1571807" cy="166892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3EBD9A48-FDDD-4565-850C-3FFF8A266700}"/>
              </a:ext>
            </a:extLst>
          </p:cNvPr>
          <p:cNvSpPr/>
          <p:nvPr/>
        </p:nvSpPr>
        <p:spPr>
          <a:xfrm>
            <a:off x="1801345" y="4422971"/>
            <a:ext cx="2389846" cy="174161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FE723752-F97D-435D-95AC-4E50DFCAD6D0}"/>
              </a:ext>
            </a:extLst>
          </p:cNvPr>
          <p:cNvSpPr/>
          <p:nvPr/>
        </p:nvSpPr>
        <p:spPr>
          <a:xfrm>
            <a:off x="1799809" y="4888689"/>
            <a:ext cx="1187413" cy="1279186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円/楕円 90">
            <a:extLst>
              <a:ext uri="{FF2B5EF4-FFF2-40B4-BE49-F238E27FC236}">
                <a16:creationId xmlns:a16="http://schemas.microsoft.com/office/drawing/2014/main" id="{B3D4004A-5A56-47D5-A55E-3A7DE00D7157}"/>
              </a:ext>
            </a:extLst>
          </p:cNvPr>
          <p:cNvSpPr/>
          <p:nvPr/>
        </p:nvSpPr>
        <p:spPr>
          <a:xfrm>
            <a:off x="2389938" y="5498289"/>
            <a:ext cx="144016" cy="14401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9" name="円/楕円 88">
            <a:extLst>
              <a:ext uri="{FF2B5EF4-FFF2-40B4-BE49-F238E27FC236}">
                <a16:creationId xmlns:a16="http://schemas.microsoft.com/office/drawing/2014/main" id="{CC38B946-C9F9-460B-9910-D21327C1FD76}"/>
              </a:ext>
            </a:extLst>
          </p:cNvPr>
          <p:cNvSpPr/>
          <p:nvPr/>
        </p:nvSpPr>
        <p:spPr>
          <a:xfrm>
            <a:off x="2006194" y="579212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0" name="円/楕円 88">
            <a:extLst>
              <a:ext uri="{FF2B5EF4-FFF2-40B4-BE49-F238E27FC236}">
                <a16:creationId xmlns:a16="http://schemas.microsoft.com/office/drawing/2014/main" id="{4CD9C053-9DE6-4668-9F36-DE46D9718C87}"/>
              </a:ext>
            </a:extLst>
          </p:cNvPr>
          <p:cNvSpPr/>
          <p:nvPr/>
        </p:nvSpPr>
        <p:spPr>
          <a:xfrm>
            <a:off x="1959228" y="545479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1" name="円/楕円 88">
            <a:extLst>
              <a:ext uri="{FF2B5EF4-FFF2-40B4-BE49-F238E27FC236}">
                <a16:creationId xmlns:a16="http://schemas.microsoft.com/office/drawing/2014/main" id="{2DF64AB9-95CE-4DD1-8F65-8297B5F51C62}"/>
              </a:ext>
            </a:extLst>
          </p:cNvPr>
          <p:cNvSpPr/>
          <p:nvPr/>
        </p:nvSpPr>
        <p:spPr>
          <a:xfrm>
            <a:off x="2216010" y="564715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3" name="円/楕円 88">
            <a:extLst>
              <a:ext uri="{FF2B5EF4-FFF2-40B4-BE49-F238E27FC236}">
                <a16:creationId xmlns:a16="http://schemas.microsoft.com/office/drawing/2014/main" id="{06DE4C52-2729-4E53-B38D-F376608D658B}"/>
              </a:ext>
            </a:extLst>
          </p:cNvPr>
          <p:cNvSpPr/>
          <p:nvPr/>
        </p:nvSpPr>
        <p:spPr>
          <a:xfrm>
            <a:off x="1865358" y="597636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4" name="円/楕円 88">
            <a:extLst>
              <a:ext uri="{FF2B5EF4-FFF2-40B4-BE49-F238E27FC236}">
                <a16:creationId xmlns:a16="http://schemas.microsoft.com/office/drawing/2014/main" id="{B2027516-83C6-4056-86A7-15859A07775D}"/>
              </a:ext>
            </a:extLst>
          </p:cNvPr>
          <p:cNvSpPr/>
          <p:nvPr/>
        </p:nvSpPr>
        <p:spPr>
          <a:xfrm>
            <a:off x="2437258" y="594359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9" name="直線矢印コネクタ 5">
            <a:extLst>
              <a:ext uri="{FF2B5EF4-FFF2-40B4-BE49-F238E27FC236}">
                <a16:creationId xmlns:a16="http://schemas.microsoft.com/office/drawing/2014/main" id="{8820749D-8D69-43B4-96BC-34220120DEBF}"/>
              </a:ext>
            </a:extLst>
          </p:cNvPr>
          <p:cNvCxnSpPr>
            <a:cxnSpLocks/>
          </p:cNvCxnSpPr>
          <p:nvPr/>
        </p:nvCxnSpPr>
        <p:spPr>
          <a:xfrm flipV="1">
            <a:off x="1799809" y="3843200"/>
            <a:ext cx="0" cy="23246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">
            <a:extLst>
              <a:ext uri="{FF2B5EF4-FFF2-40B4-BE49-F238E27FC236}">
                <a16:creationId xmlns:a16="http://schemas.microsoft.com/office/drawing/2014/main" id="{A4749E64-762C-4964-8F81-0DCB11C79484}"/>
              </a:ext>
            </a:extLst>
          </p:cNvPr>
          <p:cNvCxnSpPr>
            <a:cxnSpLocks/>
          </p:cNvCxnSpPr>
          <p:nvPr/>
        </p:nvCxnSpPr>
        <p:spPr>
          <a:xfrm>
            <a:off x="1790744" y="6164581"/>
            <a:ext cx="28215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71">
            <a:extLst>
              <a:ext uri="{FF2B5EF4-FFF2-40B4-BE49-F238E27FC236}">
                <a16:creationId xmlns:a16="http://schemas.microsoft.com/office/drawing/2014/main" id="{2F745C5D-3817-4ADB-AE0E-FAD4D78329D7}"/>
              </a:ext>
            </a:extLst>
          </p:cNvPr>
          <p:cNvSpPr txBox="1"/>
          <p:nvPr/>
        </p:nvSpPr>
        <p:spPr>
          <a:xfrm>
            <a:off x="3007066" y="3156049"/>
            <a:ext cx="1460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ONE CLASS -</a:t>
            </a:r>
            <a:r>
              <a:rPr lang="ja-JP" altLang="en-US" dirty="0"/>
              <a:t>ＳＶＭ学習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924394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duation_research.pptx" id="{506A5DDF-8CE2-4693-859A-BEE319A8247A}" vid="{3C1D750F-1AF0-4D87-B200-A262149083E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Hashimoto_Lab_theme</Template>
  <TotalTime>1240</TotalTime>
  <Words>1322</Words>
  <Application>Microsoft Office PowerPoint</Application>
  <PresentationFormat>全屏显示(4:3)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Google Sans</vt:lpstr>
      <vt:lpstr>Meiryo UI</vt:lpstr>
      <vt:lpstr>ＭＳ Ｐゴシック</vt:lpstr>
      <vt:lpstr>Arial</vt:lpstr>
      <vt:lpstr>Arial</vt:lpstr>
      <vt:lpstr>Cambria Math</vt:lpstr>
      <vt:lpstr>Century Gothic</vt:lpstr>
      <vt:lpstr>Helvetica</vt:lpstr>
      <vt:lpstr>Monotype Corsiva</vt:lpstr>
      <vt:lpstr>Times New Roman</vt:lpstr>
      <vt:lpstr>Trebuchet MS</vt:lpstr>
      <vt:lpstr>テンプレ</vt:lpstr>
      <vt:lpstr>機械学習によるAE信号の故障検出</vt:lpstr>
      <vt:lpstr>目次</vt:lpstr>
      <vt:lpstr>1 . 信号の変換</vt:lpstr>
      <vt:lpstr>2. 故障データの想定</vt:lpstr>
      <vt:lpstr>2. 故障データの想定</vt:lpstr>
      <vt:lpstr>3. Support Vector Machine </vt:lpstr>
      <vt:lpstr>4.ONE CLASS -ＳＶＭ</vt:lpstr>
      <vt:lpstr>5.1機械学習</vt:lpstr>
      <vt:lpstr>5.2故障検出予想</vt:lpstr>
      <vt:lpstr>ま と め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小堀伸哉</dc:creator>
  <cp:lastModifiedBy>li hao</cp:lastModifiedBy>
  <cp:revision>35</cp:revision>
  <dcterms:created xsi:type="dcterms:W3CDTF">2018-03-16T20:43:32Z</dcterms:created>
  <dcterms:modified xsi:type="dcterms:W3CDTF">2022-01-26T08:52:52Z</dcterms:modified>
</cp:coreProperties>
</file>