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8" r:id="rId7"/>
    <p:sldId id="279" r:id="rId8"/>
    <p:sldId id="289" r:id="rId9"/>
    <p:sldId id="286" r:id="rId10"/>
    <p:sldId id="287" r:id="rId11"/>
    <p:sldId id="290" r:id="rId12"/>
    <p:sldId id="28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DA453-98C2-ADC4-B3F2-DE65D584B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DAF67-0B6F-AE4F-2D83-197D9FFD3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2B7677-5101-7EA2-51B5-109CB4E38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A0188-6903-B007-AE39-A896EDEE7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922C4-8BAF-B460-A5CA-334705DFA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ECCDE3-1D8D-0649-6F89-72DBF2EAE6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2878F6-C8B6-5D5B-7165-FEF1F8441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83F85-4985-C15A-9B10-CF855FDCA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7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EAA7D-8D87-CF98-1BBB-2F539D248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B3524D-82A0-E937-B398-F0255E7C1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E94B8A-1738-3AE1-6BF0-89ACE3A31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3257B-0EE7-0DF2-9A3C-10F00DDFB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D9C10-951A-3FF0-C091-664AF4C50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FDF02-0DE5-C239-38B1-C7A2F4486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10652E-BC79-891D-E978-F052FB5EA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B29F6-62BD-97DD-A176-867C1370B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1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61261-F65B-4398-B133-857D6ECDB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CF14A-9A6E-2146-23C1-E8C95E5E0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39BC05-94D4-5886-A02A-50B680339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4183C-5DEC-1C85-2578-814B9912A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ID" dirty="0"/>
              <a:t>Sejarah Pembangunan dan </a:t>
            </a:r>
            <a:r>
              <a:rPr lang="en-ID" dirty="0" err="1"/>
              <a:t>Kendala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r>
              <a:rPr lang="en-ID" dirty="0"/>
              <a:t> Soekarno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870" y="1626622"/>
            <a:ext cx="8305800" cy="2183378"/>
          </a:xfrm>
        </p:spPr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Radja Revan</a:t>
            </a:r>
          </a:p>
          <a:p>
            <a:r>
              <a:rPr lang="en-US" dirty="0"/>
              <a:t>Theo Willy</a:t>
            </a:r>
          </a:p>
          <a:p>
            <a:r>
              <a:rPr lang="en-US" dirty="0" err="1"/>
              <a:t>Tetin</a:t>
            </a:r>
            <a:br>
              <a:rPr lang="en-US" dirty="0"/>
            </a:br>
            <a:r>
              <a:rPr lang="en-US" dirty="0" err="1"/>
              <a:t>Apriza</a:t>
            </a:r>
            <a:endParaRPr lang="en-US" dirty="0"/>
          </a:p>
          <a:p>
            <a:r>
              <a:rPr lang="en-US" dirty="0"/>
              <a:t>Ratu </a:t>
            </a:r>
            <a:r>
              <a:rPr lang="en-US" dirty="0" err="1"/>
              <a:t>Zidah</a:t>
            </a:r>
            <a:endParaRPr lang="en-US" dirty="0"/>
          </a:p>
          <a:p>
            <a:r>
              <a:rPr lang="en-US" dirty="0" err="1"/>
              <a:t>Greatfaith</a:t>
            </a:r>
            <a:r>
              <a:rPr lang="en-US" dirty="0"/>
              <a:t> Lionel P</a:t>
            </a:r>
            <a:br>
              <a:rPr lang="en-US" dirty="0"/>
            </a:br>
            <a:r>
              <a:rPr lang="en-US" dirty="0"/>
              <a:t>Dani Wijaya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6036" y="-372954"/>
            <a:ext cx="4179570" cy="3377354"/>
          </a:xfrm>
        </p:spPr>
        <p:txBody>
          <a:bodyPr/>
          <a:lstStyle/>
          <a:p>
            <a:r>
              <a:rPr lang="en-US" dirty="0" err="1"/>
              <a:t>Pendahuluan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9D91A-C42F-E362-5FD8-A028FFC75140}"/>
              </a:ext>
            </a:extLst>
          </p:cNvPr>
          <p:cNvSpPr txBox="1"/>
          <p:nvPr/>
        </p:nvSpPr>
        <p:spPr>
          <a:xfrm>
            <a:off x="6847114" y="2688772"/>
            <a:ext cx="44413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/>
              <a:t>Setelah</a:t>
            </a:r>
            <a:r>
              <a:rPr lang="en-ID" sz="2000" dirty="0"/>
              <a:t> </a:t>
            </a:r>
            <a:r>
              <a:rPr lang="en-ID" sz="2000" dirty="0" err="1"/>
              <a:t>kemerdekaan</a:t>
            </a:r>
            <a:r>
              <a:rPr lang="en-ID" sz="2000" dirty="0"/>
              <a:t> Indonesia </a:t>
            </a:r>
            <a:r>
              <a:rPr lang="en-ID" sz="2000" dirty="0" err="1"/>
              <a:t>tahun</a:t>
            </a:r>
            <a:r>
              <a:rPr lang="en-ID" sz="2000" dirty="0"/>
              <a:t> 1945, </a:t>
            </a:r>
            <a:r>
              <a:rPr lang="en-ID" sz="2000" dirty="0" err="1"/>
              <a:t>Presiden</a:t>
            </a:r>
            <a:r>
              <a:rPr lang="en-ID" sz="2000" dirty="0"/>
              <a:t> Soekarno </a:t>
            </a:r>
            <a:r>
              <a:rPr lang="en-ID" sz="2000" dirty="0" err="1"/>
              <a:t>menghadapi</a:t>
            </a:r>
            <a:r>
              <a:rPr lang="en-ID" sz="2000" dirty="0"/>
              <a:t> </a:t>
            </a:r>
            <a:r>
              <a:rPr lang="en-ID" sz="2000" dirty="0" err="1"/>
              <a:t>tantangan</a:t>
            </a:r>
            <a:r>
              <a:rPr lang="en-ID" sz="2000" dirty="0"/>
              <a:t> </a:t>
            </a:r>
            <a:r>
              <a:rPr lang="en-ID" sz="2000" dirty="0" err="1"/>
              <a:t>besar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membangun</a:t>
            </a:r>
            <a:r>
              <a:rPr lang="en-ID" sz="2000" dirty="0"/>
              <a:t> negara yang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merdeka</a:t>
            </a:r>
            <a:r>
              <a:rPr lang="en-ID" sz="2000" dirty="0"/>
              <a:t>.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visinya</a:t>
            </a:r>
            <a:r>
              <a:rPr lang="en-ID" sz="2000" dirty="0"/>
              <a:t> yang </a:t>
            </a:r>
            <a:r>
              <a:rPr lang="en-ID" sz="2000" dirty="0" err="1"/>
              <a:t>ambisius</a:t>
            </a:r>
            <a:r>
              <a:rPr lang="en-ID" sz="2000" dirty="0"/>
              <a:t>, </a:t>
            </a:r>
            <a:r>
              <a:rPr lang="en-ID" sz="2000" dirty="0" err="1"/>
              <a:t>ia</a:t>
            </a:r>
            <a:r>
              <a:rPr lang="en-ID" sz="2000" dirty="0"/>
              <a:t> </a:t>
            </a:r>
            <a:r>
              <a:rPr lang="en-ID" sz="2000" dirty="0" err="1"/>
              <a:t>ingin</a:t>
            </a:r>
            <a:r>
              <a:rPr lang="en-ID" sz="2000" dirty="0"/>
              <a:t> </a:t>
            </a:r>
            <a:r>
              <a:rPr lang="en-ID" sz="2000" dirty="0" err="1"/>
              <a:t>menjadikan</a:t>
            </a:r>
            <a:r>
              <a:rPr lang="en-ID" sz="2000" dirty="0"/>
              <a:t> Indonesia </a:t>
            </a:r>
            <a:r>
              <a:rPr lang="en-ID" sz="2000" dirty="0" err="1"/>
              <a:t>mandiri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politik</a:t>
            </a:r>
            <a:r>
              <a:rPr lang="en-ID" sz="2000" dirty="0"/>
              <a:t>, </a:t>
            </a:r>
            <a:r>
              <a:rPr lang="en-ID" sz="2000" dirty="0" err="1"/>
              <a:t>ekonomi</a:t>
            </a:r>
            <a:r>
              <a:rPr lang="en-ID" sz="2000" dirty="0"/>
              <a:t>, dan </a:t>
            </a:r>
            <a:r>
              <a:rPr lang="en-ID" sz="2000" dirty="0" err="1"/>
              <a:t>sosial</a:t>
            </a:r>
            <a:r>
              <a:rPr lang="en-ID" sz="2000" dirty="0"/>
              <a:t>. </a:t>
            </a:r>
            <a:r>
              <a:rPr lang="en-ID" sz="2000" dirty="0" err="1"/>
              <a:t>Pemerintahannya</a:t>
            </a:r>
            <a:r>
              <a:rPr lang="en-ID" sz="2000" dirty="0"/>
              <a:t> </a:t>
            </a:r>
            <a:r>
              <a:rPr lang="en-ID" sz="2000" dirty="0" err="1"/>
              <a:t>ditandai</a:t>
            </a:r>
            <a:r>
              <a:rPr lang="en-ID" sz="2000" dirty="0"/>
              <a:t> oleh </a:t>
            </a:r>
            <a:r>
              <a:rPr lang="en-ID" sz="2000" dirty="0" err="1"/>
              <a:t>proyek-proyek</a:t>
            </a:r>
            <a:r>
              <a:rPr lang="en-ID" sz="2000" dirty="0"/>
              <a:t> </a:t>
            </a:r>
            <a:r>
              <a:rPr lang="en-ID" sz="2000" dirty="0" err="1"/>
              <a:t>pembangunan</a:t>
            </a:r>
            <a:r>
              <a:rPr lang="en-ID" sz="2000" dirty="0"/>
              <a:t> </a:t>
            </a:r>
            <a:r>
              <a:rPr lang="en-ID" sz="2000" dirty="0" err="1"/>
              <a:t>besar</a:t>
            </a:r>
            <a:r>
              <a:rPr lang="en-ID" sz="2000" dirty="0"/>
              <a:t> dan </a:t>
            </a:r>
            <a:r>
              <a:rPr lang="en-ID" sz="2000" dirty="0" err="1"/>
              <a:t>penerapan</a:t>
            </a:r>
            <a:r>
              <a:rPr lang="en-ID" sz="2000" dirty="0"/>
              <a:t> </a:t>
            </a:r>
            <a:r>
              <a:rPr lang="en-ID" sz="2000" i="1" dirty="0"/>
              <a:t>Ekonomi </a:t>
            </a:r>
            <a:r>
              <a:rPr lang="en-ID" sz="2000" i="1" dirty="0" err="1"/>
              <a:t>Terpimpin</a:t>
            </a:r>
            <a:r>
              <a:rPr lang="en-ID" sz="2000" dirty="0"/>
              <a:t>, </a:t>
            </a:r>
            <a:r>
              <a:rPr lang="en-ID" sz="2000" dirty="0" err="1"/>
              <a:t>namun</a:t>
            </a:r>
            <a:r>
              <a:rPr lang="en-ID" sz="2000" dirty="0"/>
              <a:t> </a:t>
            </a:r>
            <a:r>
              <a:rPr lang="en-ID" sz="2000" dirty="0" err="1"/>
              <a:t>diiringi</a:t>
            </a:r>
            <a:r>
              <a:rPr lang="en-ID" sz="2000" dirty="0"/>
              <a:t> oleh </a:t>
            </a:r>
            <a:r>
              <a:rPr lang="en-ID" sz="2000" dirty="0" err="1"/>
              <a:t>kendala</a:t>
            </a:r>
            <a:r>
              <a:rPr lang="en-ID" sz="2000" dirty="0"/>
              <a:t> </a:t>
            </a:r>
            <a:r>
              <a:rPr lang="en-ID" sz="2000" dirty="0" err="1"/>
              <a:t>ekonomi</a:t>
            </a:r>
            <a:r>
              <a:rPr lang="en-ID" sz="2000" dirty="0"/>
              <a:t>, </a:t>
            </a:r>
            <a:r>
              <a:rPr lang="en-ID" sz="2000" dirty="0" err="1"/>
              <a:t>politik</a:t>
            </a:r>
            <a:r>
              <a:rPr lang="en-ID" sz="2000" dirty="0"/>
              <a:t>, dan global yang </a:t>
            </a:r>
            <a:r>
              <a:rPr lang="en-ID" sz="2000" dirty="0" err="1"/>
              <a:t>menghambat</a:t>
            </a:r>
            <a:r>
              <a:rPr lang="en-ID" sz="2000" dirty="0"/>
              <a:t> </a:t>
            </a:r>
            <a:r>
              <a:rPr lang="en-ID" sz="2000" dirty="0" err="1"/>
              <a:t>perkembangan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-883920"/>
            <a:ext cx="3948793" cy="3126377"/>
          </a:xfrm>
        </p:spPr>
        <p:txBody>
          <a:bodyPr/>
          <a:lstStyle/>
          <a:p>
            <a:r>
              <a:rPr lang="en-ID" dirty="0" err="1"/>
              <a:t>Pendahuluan</a:t>
            </a:r>
            <a:r>
              <a:rPr lang="en-ID" dirty="0"/>
              <a:t> Pembangunan di Masa </a:t>
            </a:r>
            <a:r>
              <a:rPr lang="en-ID" dirty="0" err="1"/>
              <a:t>Soekarn</a:t>
            </a:r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9384" r="9384"/>
          <a:stretch/>
        </p:blipFill>
        <p:spPr>
          <a:xfrm>
            <a:off x="0" y="0"/>
            <a:ext cx="6803571" cy="6848472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-1426029" y="254643"/>
            <a:ext cx="1426029" cy="572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6A4152-E6CA-73B1-2DC0-D085E84D8E7E}"/>
              </a:ext>
            </a:extLst>
          </p:cNvPr>
          <p:cNvSpPr txBox="1"/>
          <p:nvPr/>
        </p:nvSpPr>
        <p:spPr>
          <a:xfrm>
            <a:off x="6106886" y="2394857"/>
            <a:ext cx="579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Pada masa </a:t>
            </a:r>
            <a:r>
              <a:rPr lang="en-ID" dirty="0" err="1">
                <a:solidFill>
                  <a:schemeClr val="bg1"/>
                </a:solidFill>
              </a:rPr>
              <a:t>kepemimpinan</a:t>
            </a:r>
            <a:r>
              <a:rPr lang="en-ID" dirty="0">
                <a:solidFill>
                  <a:schemeClr val="bg1"/>
                </a:solidFill>
              </a:rPr>
              <a:t> Soekarno (1945-1967), </a:t>
            </a:r>
            <a:r>
              <a:rPr lang="en-ID" dirty="0" err="1">
                <a:solidFill>
                  <a:schemeClr val="bg1"/>
                </a:solidFill>
              </a:rPr>
              <a:t>pembangunan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fisik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ideologi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fokus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utama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pemerintahannya</a:t>
            </a:r>
            <a:r>
              <a:rPr lang="en-ID" dirty="0">
                <a:solidFill>
                  <a:schemeClr val="bg1"/>
                </a:solidFill>
              </a:rPr>
              <a:t>. </a:t>
            </a:r>
            <a:r>
              <a:rPr lang="en-ID" dirty="0" err="1">
                <a:solidFill>
                  <a:schemeClr val="bg1"/>
                </a:solidFill>
              </a:rPr>
              <a:t>Setelah</a:t>
            </a:r>
            <a:r>
              <a:rPr lang="en-ID" dirty="0">
                <a:solidFill>
                  <a:schemeClr val="bg1"/>
                </a:solidFill>
              </a:rPr>
              <a:t> Indonesia </a:t>
            </a:r>
            <a:r>
              <a:rPr lang="en-ID" dirty="0" err="1">
                <a:solidFill>
                  <a:schemeClr val="bg1"/>
                </a:solidFill>
              </a:rPr>
              <a:t>merdeka</a:t>
            </a:r>
            <a:r>
              <a:rPr lang="en-ID" dirty="0">
                <a:solidFill>
                  <a:schemeClr val="bg1"/>
                </a:solidFill>
              </a:rPr>
              <a:t>, Soekarno </a:t>
            </a:r>
            <a:r>
              <a:rPr lang="en-ID" dirty="0" err="1">
                <a:solidFill>
                  <a:schemeClr val="bg1"/>
                </a:solidFill>
              </a:rPr>
              <a:t>memiliki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visi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besar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membangun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bangsa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mandiri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bermartabat</a:t>
            </a:r>
            <a:r>
              <a:rPr lang="en-ID" dirty="0">
                <a:solidFill>
                  <a:schemeClr val="bg1"/>
                </a:solidFill>
              </a:rPr>
              <a:t> di </a:t>
            </a:r>
            <a:r>
              <a:rPr lang="en-ID" dirty="0" err="1">
                <a:solidFill>
                  <a:schemeClr val="bg1"/>
                </a:solidFill>
              </a:rPr>
              <a:t>mata</a:t>
            </a:r>
            <a:r>
              <a:rPr lang="en-ID" dirty="0">
                <a:solidFill>
                  <a:schemeClr val="bg1"/>
                </a:solidFill>
              </a:rPr>
              <a:t> dunia. </a:t>
            </a:r>
            <a:r>
              <a:rPr lang="en-ID" dirty="0" err="1">
                <a:solidFill>
                  <a:schemeClr val="bg1"/>
                </a:solidFill>
              </a:rPr>
              <a:t>Visi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diwujudkan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serangkaian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proyek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pembangunan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nasional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berorientasi</a:t>
            </a:r>
            <a:r>
              <a:rPr lang="en-ID" dirty="0">
                <a:solidFill>
                  <a:schemeClr val="bg1"/>
                </a:solidFill>
              </a:rPr>
              <a:t> pada </a:t>
            </a:r>
            <a:r>
              <a:rPr lang="en-ID" dirty="0" err="1">
                <a:solidFill>
                  <a:schemeClr val="bg1"/>
                </a:solidFill>
              </a:rPr>
              <a:t>infrastruktur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simbol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kebanggaan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nasional</a:t>
            </a:r>
            <a:r>
              <a:rPr lang="en-ID" dirty="0">
                <a:solidFill>
                  <a:schemeClr val="bg1"/>
                </a:solidFill>
              </a:rPr>
              <a:t>, dan </a:t>
            </a:r>
            <a:r>
              <a:rPr lang="en-ID" dirty="0" err="1">
                <a:solidFill>
                  <a:schemeClr val="bg1"/>
                </a:solidFill>
              </a:rPr>
              <a:t>peningkatan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saing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bangsa</a:t>
            </a:r>
            <a:r>
              <a:rPr lang="en-ID" dirty="0">
                <a:solidFill>
                  <a:schemeClr val="bg1"/>
                </a:solidFill>
              </a:rPr>
              <a:t>. Soekarno </a:t>
            </a:r>
            <a:r>
              <a:rPr lang="en-ID" dirty="0" err="1">
                <a:solidFill>
                  <a:schemeClr val="bg1"/>
                </a:solidFill>
              </a:rPr>
              <a:t>percaya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bahwa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infrastruktur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kuat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memperkuat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fondasi</a:t>
            </a:r>
            <a:r>
              <a:rPr lang="en-ID" dirty="0">
                <a:solidFill>
                  <a:schemeClr val="bg1"/>
                </a:solidFill>
              </a:rPr>
              <a:t> negara.</a:t>
            </a: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5FD20-7ED6-B92A-F6CE-D98D3729A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9E2B-783B-34F2-6895-D820126BD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-883920"/>
            <a:ext cx="3948793" cy="3126377"/>
          </a:xfrm>
        </p:spPr>
        <p:txBody>
          <a:bodyPr/>
          <a:lstStyle/>
          <a:p>
            <a:r>
              <a:rPr lang="en-ID" dirty="0" err="1"/>
              <a:t>Proyek-Proyek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</a:t>
            </a:r>
            <a:r>
              <a:rPr lang="en-ID" dirty="0" err="1"/>
              <a:t>Besar</a:t>
            </a:r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7C168E7-FEAF-6ED4-4761-D7A9393247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507" b="10507"/>
          <a:stretch/>
        </p:blipFill>
        <p:spPr>
          <a:xfrm>
            <a:off x="0" y="0"/>
            <a:ext cx="6803571" cy="6848472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06E48-7B44-FDB8-E825-A8BAC549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-1426029" y="254643"/>
            <a:ext cx="1426029" cy="572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21BB67-D771-CAFF-3085-F1C863EBF8FE}"/>
              </a:ext>
            </a:extLst>
          </p:cNvPr>
          <p:cNvSpPr txBox="1"/>
          <p:nvPr/>
        </p:nvSpPr>
        <p:spPr>
          <a:xfrm>
            <a:off x="6106886" y="2394857"/>
            <a:ext cx="579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Di </a:t>
            </a:r>
            <a:r>
              <a:rPr lang="en-ID" dirty="0" err="1">
                <a:solidFill>
                  <a:schemeClr val="bg1"/>
                </a:solidFill>
              </a:rPr>
              <a:t>bawah</a:t>
            </a:r>
            <a:r>
              <a:rPr lang="en-ID" dirty="0">
                <a:solidFill>
                  <a:schemeClr val="bg1"/>
                </a:solidFill>
              </a:rPr>
              <a:t> Soekarno, </a:t>
            </a:r>
            <a:r>
              <a:rPr lang="en-ID" dirty="0" err="1">
                <a:solidFill>
                  <a:schemeClr val="bg1"/>
                </a:solidFill>
              </a:rPr>
              <a:t>sejumlah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proyek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besar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dicanangkan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memperkuat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infrastruktur</a:t>
            </a:r>
            <a:r>
              <a:rPr lang="en-ID" dirty="0">
                <a:solidFill>
                  <a:schemeClr val="bg1"/>
                </a:solidFill>
              </a:rPr>
              <a:t> Indonesia. Salah </a:t>
            </a:r>
            <a:r>
              <a:rPr lang="en-ID" dirty="0" err="1">
                <a:solidFill>
                  <a:schemeClr val="bg1"/>
                </a:solidFill>
              </a:rPr>
              <a:t>satu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proyek</a:t>
            </a:r>
            <a:r>
              <a:rPr lang="en-ID" dirty="0">
                <a:solidFill>
                  <a:schemeClr val="bg1"/>
                </a:solidFill>
              </a:rPr>
              <a:t> yang paling </a:t>
            </a:r>
            <a:r>
              <a:rPr lang="en-ID" dirty="0" err="1">
                <a:solidFill>
                  <a:schemeClr val="bg1"/>
                </a:solidFill>
              </a:rPr>
              <a:t>terkenal</a:t>
            </a:r>
            <a:r>
              <a:rPr lang="en-ID" dirty="0">
                <a:solidFill>
                  <a:schemeClr val="bg1"/>
                </a:solidFill>
              </a:rPr>
              <a:t> adalah </a:t>
            </a:r>
            <a:r>
              <a:rPr lang="en-ID" dirty="0" err="1">
                <a:solidFill>
                  <a:schemeClr val="bg1"/>
                </a:solidFill>
              </a:rPr>
              <a:t>pembangunan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Monumen</a:t>
            </a:r>
            <a:r>
              <a:rPr lang="en-ID" b="1" dirty="0">
                <a:solidFill>
                  <a:schemeClr val="bg1"/>
                </a:solidFill>
              </a:rPr>
              <a:t> Nasional (Monas)</a:t>
            </a:r>
            <a:r>
              <a:rPr lang="en-ID" dirty="0">
                <a:solidFill>
                  <a:schemeClr val="bg1"/>
                </a:solidFill>
              </a:rPr>
              <a:t> di Jakarta, yang </a:t>
            </a:r>
            <a:r>
              <a:rPr lang="en-ID" dirty="0" err="1">
                <a:solidFill>
                  <a:schemeClr val="bg1"/>
                </a:solidFill>
              </a:rPr>
              <a:t>dimulai</a:t>
            </a:r>
            <a:r>
              <a:rPr lang="en-ID" dirty="0">
                <a:solidFill>
                  <a:schemeClr val="bg1"/>
                </a:solidFill>
              </a:rPr>
              <a:t> pada </a:t>
            </a:r>
            <a:r>
              <a:rPr lang="en-ID" dirty="0" err="1">
                <a:solidFill>
                  <a:schemeClr val="bg1"/>
                </a:solidFill>
              </a:rPr>
              <a:t>tahun</a:t>
            </a:r>
            <a:r>
              <a:rPr lang="en-ID" dirty="0">
                <a:solidFill>
                  <a:schemeClr val="bg1"/>
                </a:solidFill>
              </a:rPr>
              <a:t> 1961 </a:t>
            </a:r>
            <a:r>
              <a:rPr lang="en-ID" dirty="0" err="1">
                <a:solidFill>
                  <a:schemeClr val="bg1"/>
                </a:solidFill>
              </a:rPr>
              <a:t>sebagai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simbol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kebanggaan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nasional</a:t>
            </a:r>
            <a:r>
              <a:rPr lang="en-ID" dirty="0">
                <a:solidFill>
                  <a:schemeClr val="bg1"/>
                </a:solidFill>
              </a:rPr>
              <a:t>. </a:t>
            </a:r>
            <a:r>
              <a:rPr lang="en-ID" dirty="0" err="1">
                <a:solidFill>
                  <a:schemeClr val="bg1"/>
                </a:solidFill>
              </a:rPr>
              <a:t>Selain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itu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b="1" dirty="0" err="1">
                <a:solidFill>
                  <a:schemeClr val="bg1"/>
                </a:solidFill>
              </a:rPr>
              <a:t>Gelora</a:t>
            </a:r>
            <a:r>
              <a:rPr lang="en-ID" b="1" dirty="0">
                <a:solidFill>
                  <a:schemeClr val="bg1"/>
                </a:solidFill>
              </a:rPr>
              <a:t> Bung </a:t>
            </a:r>
            <a:r>
              <a:rPr lang="en-ID" b="1" dirty="0" err="1">
                <a:solidFill>
                  <a:schemeClr val="bg1"/>
                </a:solidFill>
              </a:rPr>
              <a:t>Karno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dibangun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stadion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besar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menyelenggarakan</a:t>
            </a:r>
            <a:r>
              <a:rPr lang="en-ID" dirty="0">
                <a:solidFill>
                  <a:schemeClr val="bg1"/>
                </a:solidFill>
              </a:rPr>
              <a:t> Asian Games 1962. </a:t>
            </a:r>
            <a:r>
              <a:rPr lang="en-ID" dirty="0" err="1">
                <a:solidFill>
                  <a:schemeClr val="bg1"/>
                </a:solidFill>
              </a:rPr>
              <a:t>Proyek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menunjukkan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ambisi</a:t>
            </a:r>
            <a:r>
              <a:rPr lang="en-ID" dirty="0">
                <a:solidFill>
                  <a:schemeClr val="bg1"/>
                </a:solidFill>
              </a:rPr>
              <a:t> Soekarno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menjadikan</a:t>
            </a:r>
            <a:r>
              <a:rPr lang="en-ID" dirty="0">
                <a:solidFill>
                  <a:schemeClr val="bg1"/>
                </a:solidFill>
              </a:rPr>
              <a:t> Indonesia </a:t>
            </a:r>
            <a:r>
              <a:rPr lang="en-ID" dirty="0" err="1">
                <a:solidFill>
                  <a:schemeClr val="bg1"/>
                </a:solidFill>
              </a:rPr>
              <a:t>sebagai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pusat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olahraga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internasional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7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20FA2-B91C-8A15-66E4-824F1E85D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771C-86C7-EE85-F0FA-4266F5757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-883920"/>
            <a:ext cx="3948793" cy="3126377"/>
          </a:xfrm>
        </p:spPr>
        <p:txBody>
          <a:bodyPr/>
          <a:lstStyle/>
          <a:p>
            <a:r>
              <a:rPr lang="en-ID" dirty="0"/>
              <a:t>Pembangunan Ekonomi dan </a:t>
            </a:r>
            <a:r>
              <a:rPr lang="en-ID" dirty="0" err="1"/>
              <a:t>Industri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10A9A5-47B2-EBCA-9603-E5CC3CA08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-1426029" y="254643"/>
            <a:ext cx="1426029" cy="572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5FC39C-AE0F-45F4-BF68-FD260F2DDE4D}"/>
              </a:ext>
            </a:extLst>
          </p:cNvPr>
          <p:cNvSpPr txBox="1"/>
          <p:nvPr/>
        </p:nvSpPr>
        <p:spPr>
          <a:xfrm>
            <a:off x="6106886" y="2242457"/>
            <a:ext cx="59653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chemeClr val="bg1"/>
                </a:solidFill>
              </a:rPr>
              <a:t>Selain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infrastruktur</a:t>
            </a:r>
            <a:r>
              <a:rPr lang="en-ID" sz="2000" dirty="0">
                <a:solidFill>
                  <a:schemeClr val="bg1"/>
                </a:solidFill>
              </a:rPr>
              <a:t>, Soekarno </a:t>
            </a:r>
            <a:r>
              <a:rPr lang="en-ID" sz="2000" dirty="0" err="1">
                <a:solidFill>
                  <a:schemeClr val="bg1"/>
                </a:solidFill>
              </a:rPr>
              <a:t>berfokus</a:t>
            </a:r>
            <a:r>
              <a:rPr lang="en-ID" sz="2000" dirty="0">
                <a:solidFill>
                  <a:schemeClr val="bg1"/>
                </a:solidFill>
              </a:rPr>
              <a:t> pada </a:t>
            </a:r>
            <a:r>
              <a:rPr lang="en-ID" sz="2000" dirty="0" err="1">
                <a:solidFill>
                  <a:schemeClr val="bg1"/>
                </a:solidFill>
              </a:rPr>
              <a:t>pembangunan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industri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mendukung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perekonomian</a:t>
            </a:r>
            <a:r>
              <a:rPr lang="en-ID" sz="2000" dirty="0">
                <a:solidFill>
                  <a:schemeClr val="bg1"/>
                </a:solidFill>
              </a:rPr>
              <a:t> Indonesia. Di </a:t>
            </a:r>
            <a:r>
              <a:rPr lang="en-ID" sz="2000" dirty="0" err="1">
                <a:solidFill>
                  <a:schemeClr val="bg1"/>
                </a:solidFill>
              </a:rPr>
              <a:t>bawah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kebijakan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b="1" dirty="0">
                <a:solidFill>
                  <a:schemeClr val="bg1"/>
                </a:solidFill>
              </a:rPr>
              <a:t>Ekonomi </a:t>
            </a:r>
            <a:r>
              <a:rPr lang="en-ID" sz="2000" b="1" dirty="0" err="1">
                <a:solidFill>
                  <a:schemeClr val="bg1"/>
                </a:solidFill>
              </a:rPr>
              <a:t>Terpimpin</a:t>
            </a:r>
            <a:r>
              <a:rPr lang="en-ID" sz="2000" dirty="0">
                <a:solidFill>
                  <a:schemeClr val="bg1"/>
                </a:solidFill>
              </a:rPr>
              <a:t>, Soekarno </a:t>
            </a:r>
            <a:r>
              <a:rPr lang="en-ID" sz="2000" dirty="0" err="1">
                <a:solidFill>
                  <a:schemeClr val="bg1"/>
                </a:solidFill>
              </a:rPr>
              <a:t>melakukan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nasionalisasi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perusahaan-perusahaan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asing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sebelumnya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dikuasai</a:t>
            </a:r>
            <a:r>
              <a:rPr lang="en-ID" sz="2000" dirty="0">
                <a:solidFill>
                  <a:schemeClr val="bg1"/>
                </a:solidFill>
              </a:rPr>
              <a:t> oleh Belanda, </a:t>
            </a:r>
            <a:r>
              <a:rPr lang="en-ID" sz="2000" dirty="0" err="1">
                <a:solidFill>
                  <a:schemeClr val="bg1"/>
                </a:solidFill>
              </a:rPr>
              <a:t>terutama</a:t>
            </a:r>
            <a:r>
              <a:rPr lang="en-ID" sz="2000" dirty="0">
                <a:solidFill>
                  <a:schemeClr val="bg1"/>
                </a:solidFill>
              </a:rPr>
              <a:t> di </a:t>
            </a:r>
            <a:r>
              <a:rPr lang="en-ID" sz="2000" dirty="0" err="1">
                <a:solidFill>
                  <a:schemeClr val="bg1"/>
                </a:solidFill>
              </a:rPr>
              <a:t>sektor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pertambangan</a:t>
            </a:r>
            <a:r>
              <a:rPr lang="en-ID" sz="2000" dirty="0">
                <a:solidFill>
                  <a:schemeClr val="bg1"/>
                </a:solidFill>
              </a:rPr>
              <a:t> dan </a:t>
            </a:r>
            <a:r>
              <a:rPr lang="en-ID" sz="2000" dirty="0" err="1">
                <a:solidFill>
                  <a:schemeClr val="bg1"/>
                </a:solidFill>
              </a:rPr>
              <a:t>perkebunan</a:t>
            </a:r>
            <a:r>
              <a:rPr lang="en-ID" sz="2000" dirty="0">
                <a:solidFill>
                  <a:schemeClr val="bg1"/>
                </a:solidFill>
              </a:rPr>
              <a:t>. Salah </a:t>
            </a:r>
            <a:r>
              <a:rPr lang="en-ID" sz="2000" dirty="0" err="1">
                <a:solidFill>
                  <a:schemeClr val="bg1"/>
                </a:solidFill>
              </a:rPr>
              <a:t>satu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perusahaan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dinasionalisasi</a:t>
            </a:r>
            <a:r>
              <a:rPr lang="en-ID" sz="2000" dirty="0">
                <a:solidFill>
                  <a:schemeClr val="bg1"/>
                </a:solidFill>
              </a:rPr>
              <a:t> adalah </a:t>
            </a:r>
            <a:r>
              <a:rPr lang="en-ID" sz="2000" b="1" dirty="0">
                <a:solidFill>
                  <a:schemeClr val="bg1"/>
                </a:solidFill>
              </a:rPr>
              <a:t>PT </a:t>
            </a:r>
            <a:r>
              <a:rPr lang="en-ID" sz="2000" b="1" dirty="0" err="1">
                <a:solidFill>
                  <a:schemeClr val="bg1"/>
                </a:solidFill>
              </a:rPr>
              <a:t>Taru</a:t>
            </a:r>
            <a:r>
              <a:rPr lang="en-ID" sz="2000" b="1" dirty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Martani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pabrik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pengolahan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tembakau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menjadi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contoh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keberhasilan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nasionalisasi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industri</a:t>
            </a:r>
            <a:r>
              <a:rPr lang="en-ID" sz="2000" dirty="0">
                <a:solidFill>
                  <a:schemeClr val="bg1"/>
                </a:solidFill>
              </a:rPr>
              <a:t>. </a:t>
            </a:r>
            <a:r>
              <a:rPr lang="en-ID" sz="2000" dirty="0" err="1">
                <a:solidFill>
                  <a:schemeClr val="bg1"/>
                </a:solidFill>
              </a:rPr>
              <a:t>Selain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itu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pembangunan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pabrik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industri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dasar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seperti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Pabrik</a:t>
            </a:r>
            <a:r>
              <a:rPr lang="en-ID" sz="2000" b="1" dirty="0">
                <a:solidFill>
                  <a:schemeClr val="bg1"/>
                </a:solidFill>
              </a:rPr>
              <a:t> Semen Gresik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turut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memperkuat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ekonomi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domestik</a:t>
            </a:r>
            <a:r>
              <a:rPr lang="en-ID" sz="2000" dirty="0">
                <a:solidFill>
                  <a:schemeClr val="bg1"/>
                </a:solidFill>
              </a:rPr>
              <a:t> dan </a:t>
            </a:r>
            <a:r>
              <a:rPr lang="en-ID" sz="2000" dirty="0" err="1">
                <a:solidFill>
                  <a:schemeClr val="bg1"/>
                </a:solidFill>
              </a:rPr>
              <a:t>mendorong</a:t>
            </a:r>
            <a:r>
              <a:rPr lang="en-ID" sz="2000" dirty="0">
                <a:solidFill>
                  <a:schemeClr val="bg1"/>
                </a:solidFill>
              </a:rPr>
              <a:t> Indonesia </a:t>
            </a:r>
            <a:r>
              <a:rPr lang="en-ID" sz="2000" dirty="0" err="1">
                <a:solidFill>
                  <a:schemeClr val="bg1"/>
                </a:solidFill>
              </a:rPr>
              <a:t>menuju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kemandirian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nasional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12538-5032-0574-932B-E0A51652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85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2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C6E63-D0EE-8CD4-A2AA-8EB9392B1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AA56-6C99-E976-83A3-057B9B13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6886" y="-100149"/>
            <a:ext cx="3948793" cy="2495006"/>
          </a:xfrm>
        </p:spPr>
        <p:txBody>
          <a:bodyPr/>
          <a:lstStyle/>
          <a:p>
            <a:r>
              <a:rPr lang="sv-SE" dirty="0"/>
              <a:t>Konferensi Asia Afrika dan Pengaruh Internasional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59BE8A-06EB-3D68-69BE-2F6E92635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-1426029" y="254643"/>
            <a:ext cx="1426029" cy="572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BFFECB-DCD6-A996-B576-93B1C6763526}"/>
              </a:ext>
            </a:extLst>
          </p:cNvPr>
          <p:cNvSpPr txBox="1"/>
          <p:nvPr/>
        </p:nvSpPr>
        <p:spPr>
          <a:xfrm>
            <a:off x="6106886" y="2394857"/>
            <a:ext cx="55190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solidFill>
                  <a:schemeClr val="bg1"/>
                </a:solidFill>
              </a:rPr>
              <a:t>Pembangunan di era Soekarno </a:t>
            </a:r>
            <a:r>
              <a:rPr lang="en-ID" sz="2000" dirty="0" err="1">
                <a:solidFill>
                  <a:schemeClr val="bg1"/>
                </a:solidFill>
              </a:rPr>
              <a:t>tidak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hanya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terbatas</a:t>
            </a:r>
            <a:r>
              <a:rPr lang="en-ID" sz="2000" dirty="0">
                <a:solidFill>
                  <a:schemeClr val="bg1"/>
                </a:solidFill>
              </a:rPr>
              <a:t> pada </a:t>
            </a:r>
            <a:r>
              <a:rPr lang="en-ID" sz="2000" dirty="0" err="1">
                <a:solidFill>
                  <a:schemeClr val="bg1"/>
                </a:solidFill>
              </a:rPr>
              <a:t>fisik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tetapi</a:t>
            </a:r>
            <a:r>
              <a:rPr lang="en-ID" sz="2000" dirty="0">
                <a:solidFill>
                  <a:schemeClr val="bg1"/>
                </a:solidFill>
              </a:rPr>
              <a:t> juga </a:t>
            </a:r>
            <a:r>
              <a:rPr lang="en-ID" sz="2000" dirty="0" err="1">
                <a:solidFill>
                  <a:schemeClr val="bg1"/>
                </a:solidFill>
              </a:rPr>
              <a:t>melibatkan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peran</a:t>
            </a:r>
            <a:r>
              <a:rPr lang="en-ID" sz="2000" dirty="0">
                <a:solidFill>
                  <a:schemeClr val="bg1"/>
                </a:solidFill>
              </a:rPr>
              <a:t> Indonesia di </a:t>
            </a:r>
            <a:r>
              <a:rPr lang="en-ID" sz="2000" dirty="0" err="1">
                <a:solidFill>
                  <a:schemeClr val="bg1"/>
                </a:solidFill>
              </a:rPr>
              <a:t>panggung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internasional</a:t>
            </a:r>
            <a:r>
              <a:rPr lang="en-ID" sz="2000" dirty="0">
                <a:solidFill>
                  <a:schemeClr val="bg1"/>
                </a:solidFill>
              </a:rPr>
              <a:t>. Pada </a:t>
            </a:r>
            <a:r>
              <a:rPr lang="en-ID" sz="2000" dirty="0" err="1">
                <a:solidFill>
                  <a:schemeClr val="bg1"/>
                </a:solidFill>
              </a:rPr>
              <a:t>tahun</a:t>
            </a:r>
            <a:r>
              <a:rPr lang="en-ID" sz="2000" dirty="0">
                <a:solidFill>
                  <a:schemeClr val="bg1"/>
                </a:solidFill>
              </a:rPr>
              <a:t> 1955, </a:t>
            </a:r>
            <a:r>
              <a:rPr lang="en-ID" sz="2000" b="1" dirty="0" err="1">
                <a:solidFill>
                  <a:schemeClr val="bg1"/>
                </a:solidFill>
              </a:rPr>
              <a:t>Konferensi</a:t>
            </a:r>
            <a:r>
              <a:rPr lang="en-ID" sz="2000" b="1" dirty="0">
                <a:solidFill>
                  <a:schemeClr val="bg1"/>
                </a:solidFill>
              </a:rPr>
              <a:t> Asia Afrika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diselenggarakan</a:t>
            </a:r>
            <a:r>
              <a:rPr lang="en-ID" sz="2000" dirty="0">
                <a:solidFill>
                  <a:schemeClr val="bg1"/>
                </a:solidFill>
              </a:rPr>
              <a:t> di Bandung </a:t>
            </a:r>
            <a:r>
              <a:rPr lang="en-ID" sz="2000" dirty="0" err="1">
                <a:solidFill>
                  <a:schemeClr val="bg1"/>
                </a:solidFill>
              </a:rPr>
              <a:t>sebagai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bagian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dari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upaya</a:t>
            </a:r>
            <a:r>
              <a:rPr lang="en-ID" sz="2000" dirty="0">
                <a:solidFill>
                  <a:schemeClr val="bg1"/>
                </a:solidFill>
              </a:rPr>
              <a:t> Soekarno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memperkuat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solidaritas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antarnegara</a:t>
            </a:r>
            <a:r>
              <a:rPr lang="en-ID" sz="2000" dirty="0">
                <a:solidFill>
                  <a:schemeClr val="bg1"/>
                </a:solidFill>
              </a:rPr>
              <a:t> di Asia dan Afrika yang </a:t>
            </a:r>
            <a:r>
              <a:rPr lang="en-ID" sz="2000" dirty="0" err="1">
                <a:solidFill>
                  <a:schemeClr val="bg1"/>
                </a:solidFill>
              </a:rPr>
              <a:t>baru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merdeka</a:t>
            </a:r>
            <a:r>
              <a:rPr lang="en-ID" sz="2000" dirty="0">
                <a:solidFill>
                  <a:schemeClr val="bg1"/>
                </a:solidFill>
              </a:rPr>
              <a:t>. Pembangunan Indonesia </a:t>
            </a:r>
            <a:r>
              <a:rPr lang="en-ID" sz="2000" dirty="0" err="1">
                <a:solidFill>
                  <a:schemeClr val="bg1"/>
                </a:solidFill>
              </a:rPr>
              <a:t>sebagai</a:t>
            </a:r>
            <a:r>
              <a:rPr lang="en-ID" sz="2000" dirty="0">
                <a:solidFill>
                  <a:schemeClr val="bg1"/>
                </a:solidFill>
              </a:rPr>
              <a:t> negara yang </a:t>
            </a:r>
            <a:r>
              <a:rPr lang="en-ID" sz="2000" dirty="0" err="1">
                <a:solidFill>
                  <a:schemeClr val="bg1"/>
                </a:solidFill>
              </a:rPr>
              <a:t>berpengaruh</a:t>
            </a:r>
            <a:r>
              <a:rPr lang="en-ID" sz="2000" dirty="0">
                <a:solidFill>
                  <a:schemeClr val="bg1"/>
                </a:solidFill>
              </a:rPr>
              <a:t> di dunia </a:t>
            </a:r>
            <a:r>
              <a:rPr lang="en-ID" sz="2000" dirty="0" err="1">
                <a:solidFill>
                  <a:schemeClr val="bg1"/>
                </a:solidFill>
              </a:rPr>
              <a:t>internasional</a:t>
            </a:r>
            <a:r>
              <a:rPr lang="en-ID" sz="2000" dirty="0">
                <a:solidFill>
                  <a:schemeClr val="bg1"/>
                </a:solidFill>
              </a:rPr>
              <a:t> juga </a:t>
            </a:r>
            <a:r>
              <a:rPr lang="en-ID" sz="2000" dirty="0" err="1">
                <a:solidFill>
                  <a:schemeClr val="bg1"/>
                </a:solidFill>
              </a:rPr>
              <a:t>dianggap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sebagai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bagian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dari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pembangunan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jangka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panjang</a:t>
            </a:r>
            <a:r>
              <a:rPr lang="en-ID" sz="2000" dirty="0">
                <a:solidFill>
                  <a:schemeClr val="bg1"/>
                </a:solidFill>
              </a:rPr>
              <a:t> Soekarno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mewujudkan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cita-cita</a:t>
            </a:r>
            <a:r>
              <a:rPr lang="en-ID" sz="2000" dirty="0">
                <a:solidFill>
                  <a:schemeClr val="bg1"/>
                </a:solidFill>
              </a:rPr>
              <a:t> anti-</a:t>
            </a:r>
            <a:r>
              <a:rPr lang="en-ID" sz="2000" dirty="0" err="1">
                <a:solidFill>
                  <a:schemeClr val="bg1"/>
                </a:solidFill>
              </a:rPr>
              <a:t>imperialisme</a:t>
            </a:r>
            <a:r>
              <a:rPr lang="en-ID" sz="2000" dirty="0">
                <a:solidFill>
                  <a:schemeClr val="bg1"/>
                </a:solidFill>
              </a:rPr>
              <a:t> dan anti-</a:t>
            </a:r>
            <a:r>
              <a:rPr lang="en-ID" sz="2000" dirty="0" err="1">
                <a:solidFill>
                  <a:schemeClr val="bg1"/>
                </a:solidFill>
              </a:rPr>
              <a:t>kolonialisme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D1619-FDA5-2655-C5CD-65FE0A7308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885" y="0"/>
            <a:ext cx="6085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1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31042-D360-D26F-D39C-B587182B6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741E-64AB-BB6D-7921-D92BDF84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6886" y="-100149"/>
            <a:ext cx="3948793" cy="2495006"/>
          </a:xfrm>
        </p:spPr>
        <p:txBody>
          <a:bodyPr/>
          <a:lstStyle/>
          <a:p>
            <a:r>
              <a:rPr lang="en-ID" dirty="0" err="1"/>
              <a:t>Kendala</a:t>
            </a:r>
            <a:r>
              <a:rPr lang="en-ID" dirty="0"/>
              <a:t> Pembangunan – </a:t>
            </a:r>
            <a:r>
              <a:rPr lang="en-ID" dirty="0" err="1"/>
              <a:t>Krisis</a:t>
            </a:r>
            <a:r>
              <a:rPr lang="en-ID" dirty="0"/>
              <a:t> Ekonomi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537D0B-307E-58CC-954D-00ACFF1E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-1426029" y="254643"/>
            <a:ext cx="1426029" cy="572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E3379D-5ADE-1362-D9DF-8BD9632C3E37}"/>
              </a:ext>
            </a:extLst>
          </p:cNvPr>
          <p:cNvSpPr txBox="1"/>
          <p:nvPr/>
        </p:nvSpPr>
        <p:spPr>
          <a:xfrm>
            <a:off x="6106886" y="2394857"/>
            <a:ext cx="5519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chemeClr val="bg1"/>
                </a:solidFill>
              </a:rPr>
              <a:t>Meskipun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ada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banyak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proyek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ambisius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pembangunan</a:t>
            </a:r>
            <a:r>
              <a:rPr lang="en-ID" sz="2000" dirty="0">
                <a:solidFill>
                  <a:schemeClr val="bg1"/>
                </a:solidFill>
              </a:rPr>
              <a:t> di masa Soekarno </a:t>
            </a:r>
            <a:r>
              <a:rPr lang="en-ID" sz="2000" dirty="0" err="1">
                <a:solidFill>
                  <a:schemeClr val="bg1"/>
                </a:solidFill>
              </a:rPr>
              <a:t>menghadapi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berbagai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kendala</a:t>
            </a:r>
            <a:r>
              <a:rPr lang="en-ID" sz="2000" dirty="0">
                <a:solidFill>
                  <a:schemeClr val="bg1"/>
                </a:solidFill>
              </a:rPr>
              <a:t>. Salah </a:t>
            </a:r>
            <a:r>
              <a:rPr lang="en-ID" sz="2000" dirty="0" err="1">
                <a:solidFill>
                  <a:schemeClr val="bg1"/>
                </a:solidFill>
              </a:rPr>
              <a:t>satu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masalah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terbesar</a:t>
            </a:r>
            <a:r>
              <a:rPr lang="en-ID" sz="2000" dirty="0">
                <a:solidFill>
                  <a:schemeClr val="bg1"/>
                </a:solidFill>
              </a:rPr>
              <a:t> adalah </a:t>
            </a:r>
            <a:r>
              <a:rPr lang="en-ID" sz="2000" dirty="0" err="1">
                <a:solidFill>
                  <a:schemeClr val="bg1"/>
                </a:solidFill>
              </a:rPr>
              <a:t>krisis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ekonomi</a:t>
            </a:r>
            <a:r>
              <a:rPr lang="en-ID" sz="2000" dirty="0">
                <a:solidFill>
                  <a:schemeClr val="bg1"/>
                </a:solidFill>
              </a:rPr>
              <a:t>. </a:t>
            </a:r>
            <a:r>
              <a:rPr lang="en-ID" sz="2000" dirty="0" err="1">
                <a:solidFill>
                  <a:schemeClr val="bg1"/>
                </a:solidFill>
              </a:rPr>
              <a:t>Inflasi</a:t>
            </a:r>
            <a:r>
              <a:rPr lang="en-ID" sz="2000" dirty="0">
                <a:solidFill>
                  <a:schemeClr val="bg1"/>
                </a:solidFill>
              </a:rPr>
              <a:t> yang sangat </a:t>
            </a:r>
            <a:r>
              <a:rPr lang="en-ID" sz="2000" dirty="0" err="1">
                <a:solidFill>
                  <a:schemeClr val="bg1"/>
                </a:solidFill>
              </a:rPr>
              <a:t>tinggi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mencapai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lebih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dari</a:t>
            </a:r>
            <a:r>
              <a:rPr lang="en-ID" sz="2000" dirty="0">
                <a:solidFill>
                  <a:schemeClr val="bg1"/>
                </a:solidFill>
              </a:rPr>
              <a:t> 600% pada </a:t>
            </a:r>
            <a:r>
              <a:rPr lang="en-ID" sz="2000" dirty="0" err="1">
                <a:solidFill>
                  <a:schemeClr val="bg1"/>
                </a:solidFill>
              </a:rPr>
              <a:t>tahun</a:t>
            </a:r>
            <a:r>
              <a:rPr lang="en-ID" sz="2000" dirty="0">
                <a:solidFill>
                  <a:schemeClr val="bg1"/>
                </a:solidFill>
              </a:rPr>
              <a:t> 1965, </a:t>
            </a:r>
            <a:r>
              <a:rPr lang="en-ID" sz="2000" dirty="0" err="1">
                <a:solidFill>
                  <a:schemeClr val="bg1"/>
                </a:solidFill>
              </a:rPr>
              <a:t>menyebabkan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harga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kebutuhan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pokok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melambung</a:t>
            </a:r>
            <a:r>
              <a:rPr lang="en-ID" sz="2000" dirty="0">
                <a:solidFill>
                  <a:schemeClr val="bg1"/>
                </a:solidFill>
              </a:rPr>
              <a:t>. </a:t>
            </a:r>
            <a:r>
              <a:rPr lang="en-ID" sz="2000" dirty="0" err="1">
                <a:solidFill>
                  <a:schemeClr val="bg1"/>
                </a:solidFill>
              </a:rPr>
              <a:t>Keterbatasan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anggaran</a:t>
            </a:r>
            <a:r>
              <a:rPr lang="en-ID" sz="2000" dirty="0">
                <a:solidFill>
                  <a:schemeClr val="bg1"/>
                </a:solidFill>
              </a:rPr>
              <a:t> negara juga </a:t>
            </a:r>
            <a:r>
              <a:rPr lang="en-ID" sz="2000" dirty="0" err="1">
                <a:solidFill>
                  <a:schemeClr val="bg1"/>
                </a:solidFill>
              </a:rPr>
              <a:t>membuat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banyak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proyek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pembangunan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tidak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berjalan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sesuai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rencana</a:t>
            </a:r>
            <a:r>
              <a:rPr lang="en-ID" sz="2000" dirty="0">
                <a:solidFill>
                  <a:schemeClr val="bg1"/>
                </a:solidFill>
              </a:rPr>
              <a:t>. </a:t>
            </a:r>
            <a:r>
              <a:rPr lang="en-ID" sz="2000" dirty="0" err="1">
                <a:solidFill>
                  <a:schemeClr val="bg1"/>
                </a:solidFill>
              </a:rPr>
              <a:t>Selain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itu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kebijakan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ekonomi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tidak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terarah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menambah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beban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berat</a:t>
            </a:r>
            <a:r>
              <a:rPr lang="en-ID" sz="2000" dirty="0">
                <a:solidFill>
                  <a:schemeClr val="bg1"/>
                </a:solidFill>
              </a:rPr>
              <a:t> pada </a:t>
            </a:r>
            <a:r>
              <a:rPr lang="en-ID" sz="2000" dirty="0" err="1">
                <a:solidFill>
                  <a:schemeClr val="bg1"/>
                </a:solidFill>
              </a:rPr>
              <a:t>perekonomian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nasional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9030F-FEF5-8992-44C1-5BDD8ECBB2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6085116" cy="68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2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BE3B8-2E2B-72D3-41B7-301FC6FC5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3D00-0169-58FF-1225-48B04961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70995"/>
            <a:ext cx="5884027" cy="1204912"/>
          </a:xfrm>
        </p:spPr>
        <p:txBody>
          <a:bodyPr>
            <a:normAutofit/>
          </a:bodyPr>
          <a:lstStyle/>
          <a:p>
            <a:r>
              <a:rPr lang="en-ID" dirty="0" err="1"/>
              <a:t>Warisan</a:t>
            </a:r>
            <a:r>
              <a:rPr lang="en-ID" dirty="0"/>
              <a:t> Pembangunan Soekarno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E59F1-8E98-E9CC-9F7A-BD2AA874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14A03-4918-435A-90F8-A8A4FDD652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74211" y="2789911"/>
            <a:ext cx="5907176" cy="2536826"/>
          </a:xfrm>
        </p:spPr>
        <p:txBody>
          <a:bodyPr>
            <a:noAutofit/>
          </a:bodyPr>
          <a:lstStyle/>
          <a:p>
            <a:r>
              <a:rPr lang="en-ID" dirty="0" err="1"/>
              <a:t>Meskipun</a:t>
            </a:r>
            <a:r>
              <a:rPr lang="en-ID" dirty="0"/>
              <a:t> masa </a:t>
            </a:r>
            <a:r>
              <a:rPr lang="en-ID" dirty="0" err="1"/>
              <a:t>kepemimpinan</a:t>
            </a:r>
            <a:r>
              <a:rPr lang="en-ID" dirty="0"/>
              <a:t> Soekarno </a:t>
            </a:r>
            <a:r>
              <a:rPr lang="en-ID" dirty="0" err="1"/>
              <a:t>berakhir</a:t>
            </a:r>
            <a:r>
              <a:rPr lang="en-ID" dirty="0"/>
              <a:t> di </a:t>
            </a:r>
            <a:r>
              <a:rPr lang="en-ID" dirty="0" err="1"/>
              <a:t>tengah</a:t>
            </a:r>
            <a:r>
              <a:rPr lang="en-ID" dirty="0"/>
              <a:t> </a:t>
            </a:r>
            <a:r>
              <a:rPr lang="en-ID" dirty="0" err="1"/>
              <a:t>ketidakstabilan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 dan </a:t>
            </a:r>
            <a:r>
              <a:rPr lang="en-ID" dirty="0" err="1"/>
              <a:t>politik</a:t>
            </a:r>
            <a:r>
              <a:rPr lang="en-ID" dirty="0"/>
              <a:t>,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warisan</a:t>
            </a:r>
            <a:r>
              <a:rPr lang="en-ID" dirty="0"/>
              <a:t> </a:t>
            </a:r>
            <a:r>
              <a:rPr lang="en-ID" dirty="0" err="1"/>
              <a:t>pembangunan</a:t>
            </a:r>
            <a:r>
              <a:rPr lang="en-ID" dirty="0"/>
              <a:t> yang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kini</a:t>
            </a:r>
            <a:r>
              <a:rPr lang="en-ID" dirty="0"/>
              <a:t>. </a:t>
            </a:r>
            <a:r>
              <a:rPr lang="en-ID" dirty="0" err="1"/>
              <a:t>Proyek-proyek</a:t>
            </a:r>
            <a:r>
              <a:rPr lang="en-ID" dirty="0"/>
              <a:t> monumental </a:t>
            </a:r>
            <a:r>
              <a:rPr lang="en-ID" dirty="0" err="1"/>
              <a:t>seperti</a:t>
            </a:r>
            <a:r>
              <a:rPr lang="en-ID" dirty="0"/>
              <a:t> Monas, </a:t>
            </a:r>
            <a:r>
              <a:rPr lang="en-ID" dirty="0" err="1"/>
              <a:t>Gelora</a:t>
            </a:r>
            <a:r>
              <a:rPr lang="en-ID" dirty="0"/>
              <a:t> Bung </a:t>
            </a:r>
            <a:r>
              <a:rPr lang="en-ID" dirty="0" err="1"/>
              <a:t>Karno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nasionalisasi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asing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meninggalkan</a:t>
            </a:r>
            <a:r>
              <a:rPr lang="en-ID" dirty="0"/>
              <a:t> </a:t>
            </a:r>
            <a:r>
              <a:rPr lang="en-ID" dirty="0" err="1"/>
              <a:t>jejak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sejarah</a:t>
            </a:r>
            <a:r>
              <a:rPr lang="en-ID" dirty="0"/>
              <a:t> </a:t>
            </a:r>
            <a:r>
              <a:rPr lang="en-ID" dirty="0" err="1"/>
              <a:t>pembangunan</a:t>
            </a:r>
            <a:r>
              <a:rPr lang="en-ID" dirty="0"/>
              <a:t> Indonesia. Pembangunan </a:t>
            </a:r>
            <a:r>
              <a:rPr lang="en-ID" dirty="0" err="1"/>
              <a:t>infrastruktur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Soekarno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identitas</a:t>
            </a:r>
            <a:r>
              <a:rPr lang="en-ID" dirty="0"/>
              <a:t> </a:t>
            </a:r>
            <a:r>
              <a:rPr lang="en-ID" dirty="0" err="1"/>
              <a:t>bangsa</a:t>
            </a:r>
            <a:r>
              <a:rPr lang="en-ID" dirty="0"/>
              <a:t> dan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simbol</a:t>
            </a:r>
            <a:r>
              <a:rPr lang="en-ID" dirty="0"/>
              <a:t> </a:t>
            </a:r>
            <a:r>
              <a:rPr lang="en-ID" dirty="0" err="1"/>
              <a:t>perjuangan</a:t>
            </a:r>
            <a:r>
              <a:rPr lang="en-ID" dirty="0"/>
              <a:t> Indonesia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negara yang </a:t>
            </a:r>
            <a:r>
              <a:rPr lang="en-ID" dirty="0" err="1"/>
              <a:t>mandiri</a:t>
            </a:r>
            <a:r>
              <a:rPr lang="en-ID" dirty="0"/>
              <a:t> dan </a:t>
            </a:r>
            <a:r>
              <a:rPr lang="en-ID" dirty="0" err="1"/>
              <a:t>dihormati</a:t>
            </a:r>
            <a:r>
              <a:rPr lang="en-ID" dirty="0"/>
              <a:t> di dunia </a:t>
            </a:r>
            <a:r>
              <a:rPr lang="en-ID" dirty="0" err="1"/>
              <a:t>internasional</a:t>
            </a:r>
            <a:r>
              <a:rPr lang="en-ID" dirty="0"/>
              <a:t>.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EC32F2-4DD4-2A2D-AC24-35960FF20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876801" y="22454"/>
            <a:ext cx="4027714" cy="1475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C8BBDBE-0F6D-8C15-E65F-6BDB64BB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895" y="0"/>
            <a:ext cx="5475505" cy="683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506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94</TotalTime>
  <Words>555</Words>
  <Application>Microsoft Office PowerPoint</Application>
  <PresentationFormat>Widescreen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Sejarah Pembangunan dan Kendala dalam Pemerintahan Soekarno</vt:lpstr>
      <vt:lpstr>Kelompok 1</vt:lpstr>
      <vt:lpstr>Pendahuluan </vt:lpstr>
      <vt:lpstr>Pendahuluan Pembangunan di Masa Soekarn</vt:lpstr>
      <vt:lpstr>Proyek-Proyek Infrastruktur Besar</vt:lpstr>
      <vt:lpstr>Pembangunan Ekonomi dan Industri</vt:lpstr>
      <vt:lpstr>Konferensi Asia Afrika dan Pengaruh Internasional</vt:lpstr>
      <vt:lpstr>Kendala Pembangunan – Krisis Ekonomi</vt:lpstr>
      <vt:lpstr>Warisan Pembangunan Soekarno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yuliana menik</dc:creator>
  <cp:lastModifiedBy>yuliana menik</cp:lastModifiedBy>
  <cp:revision>2</cp:revision>
  <dcterms:created xsi:type="dcterms:W3CDTF">2024-10-13T11:57:31Z</dcterms:created>
  <dcterms:modified xsi:type="dcterms:W3CDTF">2024-10-13T13:32:22Z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