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sldIdLst>
    <p:sldId id="256" r:id="rId5"/>
    <p:sldId id="258" r:id="rId6"/>
    <p:sldId id="296" r:id="rId7"/>
    <p:sldId id="301" r:id="rId8"/>
    <p:sldId id="339" r:id="rId9"/>
    <p:sldId id="340" r:id="rId10"/>
    <p:sldId id="341" r:id="rId11"/>
    <p:sldId id="343" r:id="rId12"/>
    <p:sldId id="342" r:id="rId13"/>
    <p:sldId id="337" r:id="rId14"/>
    <p:sldId id="338"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Thanh An" initials="NTA" lastIdx="15" clrIdx="0">
    <p:extLst>
      <p:ext uri="{19B8F6BF-5375-455C-9EA6-DF929625EA0E}">
        <p15:presenceInfo xmlns:p15="http://schemas.microsoft.com/office/powerpoint/2012/main" userId="Nguyễn Thanh 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AEEE1-2A8A-9DE0-E5B1-3DB5780D0A49}" v="49" dt="2025-03-05T04:27:42.971"/>
    <p1510:client id="{08F00F1D-DF69-E88A-A6A3-BDF80F909D1E}" v="222" dt="2025-03-05T04:07:37.508"/>
    <p1510:client id="{52385EE9-0F55-46BC-8FC3-2909633FC081}" v="1" dt="2025-03-04T15:48:09.217"/>
    <p1510:client id="{5EFA3711-3B5D-286B-B3AC-1CD1361D8823}" v="5" dt="2025-03-05T14:51:59.517"/>
    <p1510:client id="{7D82D308-4531-AD8E-011C-A90986BA9C06}" v="27" dt="2025-03-05T14:55:39.115"/>
    <p1510:client id="{8B2F5E5C-1881-3860-C0AA-E67CC7CE092B}" v="121" dt="2025-03-05T04:22:21.527"/>
    <p1510:client id="{B57A84F4-9A46-F4A4-B63C-E35E6A789798}" v="1132" dt="2025-03-04T15:30:01.146"/>
    <p1510:client id="{D5F9AC81-ED8A-EBA6-3BA9-88ADF5F08481}" v="13" dt="2025-03-05T14:58:27.9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84" autoAdjust="0"/>
  </p:normalViewPr>
  <p:slideViewPr>
    <p:cSldViewPr snapToGrid="0">
      <p:cViewPr varScale="1">
        <p:scale>
          <a:sx n="69" d="100"/>
          <a:sy n="69" d="100"/>
        </p:scale>
        <p:origin x="1205"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A5A68A0-83D8-4C60-819A-14EA526D2090}" type="datetimeFigureOut">
              <a:rPr lang="en-US" smtClean="0"/>
              <a:t>5/4/2025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0D31AFC-D6F1-4C38-83B1-EF30713CCA0E}" type="slidenum">
              <a:rPr lang="en-US" smtClean="0"/>
              <a:t>‹#›</a:t>
            </a:fld>
            <a:endParaRPr lang="en-US"/>
          </a:p>
        </p:txBody>
      </p:sp>
    </p:spTree>
    <p:extLst>
      <p:ext uri="{BB962C8B-B14F-4D97-AF65-F5344CB8AC3E}">
        <p14:creationId xmlns:p14="http://schemas.microsoft.com/office/powerpoint/2010/main" val="4048045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31AFC-D6F1-4C38-83B1-EF30713CCA0E}" type="slidenum">
              <a:rPr lang="en-US" smtClean="0"/>
              <a:t>4</a:t>
            </a:fld>
            <a:endParaRPr lang="en-US"/>
          </a:p>
        </p:txBody>
      </p:sp>
    </p:spTree>
    <p:extLst>
      <p:ext uri="{BB962C8B-B14F-4D97-AF65-F5344CB8AC3E}">
        <p14:creationId xmlns:p14="http://schemas.microsoft.com/office/powerpoint/2010/main" val="300696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F869F-5AF2-83DA-D923-04069C8DA2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46548C-518F-3226-5A7F-294F60CE92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446958-88B6-5A66-60FE-962946F13C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3AF42B-D44B-BBB9-B700-B14C3C35EDCD}"/>
              </a:ext>
            </a:extLst>
          </p:cNvPr>
          <p:cNvSpPr>
            <a:spLocks noGrp="1"/>
          </p:cNvSpPr>
          <p:nvPr>
            <p:ph type="sldNum" sz="quarter" idx="5"/>
          </p:nvPr>
        </p:nvSpPr>
        <p:spPr/>
        <p:txBody>
          <a:bodyPr/>
          <a:lstStyle/>
          <a:p>
            <a:fld id="{F0D31AFC-D6F1-4C38-83B1-EF30713CCA0E}" type="slidenum">
              <a:rPr lang="en-US" smtClean="0"/>
              <a:t>5</a:t>
            </a:fld>
            <a:endParaRPr lang="en-US"/>
          </a:p>
        </p:txBody>
      </p:sp>
    </p:spTree>
    <p:extLst>
      <p:ext uri="{BB962C8B-B14F-4D97-AF65-F5344CB8AC3E}">
        <p14:creationId xmlns:p14="http://schemas.microsoft.com/office/powerpoint/2010/main" val="2140871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0C874-CAD6-67E6-4149-3E385C2510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DA8601-8AFD-F211-8419-FAC1B86D9C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08760D-95BE-E4F8-C488-65A01E6A85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6F85F4-CD43-FA86-3CE4-BED6C10AA8A6}"/>
              </a:ext>
            </a:extLst>
          </p:cNvPr>
          <p:cNvSpPr>
            <a:spLocks noGrp="1"/>
          </p:cNvSpPr>
          <p:nvPr>
            <p:ph type="sldNum" sz="quarter" idx="5"/>
          </p:nvPr>
        </p:nvSpPr>
        <p:spPr/>
        <p:txBody>
          <a:bodyPr/>
          <a:lstStyle/>
          <a:p>
            <a:fld id="{F0D31AFC-D6F1-4C38-83B1-EF30713CCA0E}" type="slidenum">
              <a:rPr lang="en-US" smtClean="0"/>
              <a:t>6</a:t>
            </a:fld>
            <a:endParaRPr lang="en-US"/>
          </a:p>
        </p:txBody>
      </p:sp>
    </p:spTree>
    <p:extLst>
      <p:ext uri="{BB962C8B-B14F-4D97-AF65-F5344CB8AC3E}">
        <p14:creationId xmlns:p14="http://schemas.microsoft.com/office/powerpoint/2010/main" val="1166451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F9FCD-0A3D-58D8-34B8-358BB3D253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04811F-765E-60A6-B53B-C62B868276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AFF5A-8B8A-5050-ADE6-BBD5300EB0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C429CB-CF7D-6C9D-2384-94910EBA1FDA}"/>
              </a:ext>
            </a:extLst>
          </p:cNvPr>
          <p:cNvSpPr>
            <a:spLocks noGrp="1"/>
          </p:cNvSpPr>
          <p:nvPr>
            <p:ph type="sldNum" sz="quarter" idx="5"/>
          </p:nvPr>
        </p:nvSpPr>
        <p:spPr/>
        <p:txBody>
          <a:bodyPr/>
          <a:lstStyle/>
          <a:p>
            <a:fld id="{F0D31AFC-D6F1-4C38-83B1-EF30713CCA0E}" type="slidenum">
              <a:rPr lang="en-US" smtClean="0"/>
              <a:t>7</a:t>
            </a:fld>
            <a:endParaRPr lang="en-US"/>
          </a:p>
        </p:txBody>
      </p:sp>
    </p:spTree>
    <p:extLst>
      <p:ext uri="{BB962C8B-B14F-4D97-AF65-F5344CB8AC3E}">
        <p14:creationId xmlns:p14="http://schemas.microsoft.com/office/powerpoint/2010/main" val="155281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9DB20-9CFC-2A02-6314-1082FC989D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EB2F59-0CB7-EA0B-780C-B84A5194D5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EFF0E5-30CD-9B85-B287-5F47E0FB98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A854F5-3C4A-48A1-8BCE-0D95E07DC70C}"/>
              </a:ext>
            </a:extLst>
          </p:cNvPr>
          <p:cNvSpPr>
            <a:spLocks noGrp="1"/>
          </p:cNvSpPr>
          <p:nvPr>
            <p:ph type="sldNum" sz="quarter" idx="5"/>
          </p:nvPr>
        </p:nvSpPr>
        <p:spPr/>
        <p:txBody>
          <a:bodyPr/>
          <a:lstStyle/>
          <a:p>
            <a:fld id="{F0D31AFC-D6F1-4C38-83B1-EF30713CCA0E}" type="slidenum">
              <a:rPr lang="en-US" smtClean="0"/>
              <a:t>8</a:t>
            </a:fld>
            <a:endParaRPr lang="en-US"/>
          </a:p>
        </p:txBody>
      </p:sp>
    </p:spTree>
    <p:extLst>
      <p:ext uri="{BB962C8B-B14F-4D97-AF65-F5344CB8AC3E}">
        <p14:creationId xmlns:p14="http://schemas.microsoft.com/office/powerpoint/2010/main" val="124951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F7FF1-9CF4-1676-6A98-E2D06A9BCF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53BF4C-1E62-86B1-16F1-F28E6ADA00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513FD0-F261-188E-2960-1E487D9FC7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7EA8A3-1E86-F22E-CC6A-C78AD8815391}"/>
              </a:ext>
            </a:extLst>
          </p:cNvPr>
          <p:cNvSpPr>
            <a:spLocks noGrp="1"/>
          </p:cNvSpPr>
          <p:nvPr>
            <p:ph type="sldNum" sz="quarter" idx="5"/>
          </p:nvPr>
        </p:nvSpPr>
        <p:spPr/>
        <p:txBody>
          <a:bodyPr/>
          <a:lstStyle/>
          <a:p>
            <a:fld id="{F0D31AFC-D6F1-4C38-83B1-EF30713CCA0E}" type="slidenum">
              <a:rPr lang="en-US" smtClean="0"/>
              <a:t>9</a:t>
            </a:fld>
            <a:endParaRPr lang="en-US"/>
          </a:p>
        </p:txBody>
      </p:sp>
    </p:spTree>
    <p:extLst>
      <p:ext uri="{BB962C8B-B14F-4D97-AF65-F5344CB8AC3E}">
        <p14:creationId xmlns:p14="http://schemas.microsoft.com/office/powerpoint/2010/main" val="3834186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5400" b="1" i="0">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30"/>
              </a:lnSpc>
            </a:pPr>
            <a:r>
              <a:t>Copyrights</a:t>
            </a:r>
            <a:r>
              <a:rPr spc="-25"/>
              <a:t> </a:t>
            </a:r>
            <a:r>
              <a:t>2024</a:t>
            </a:r>
            <a:r>
              <a:rPr spc="-35"/>
              <a:t> </a:t>
            </a:r>
            <a:r>
              <a:rPr spc="-10"/>
              <a:t>CE-</a:t>
            </a:r>
            <a:r>
              <a:rPr spc="-40"/>
              <a:t>UIT.</a:t>
            </a:r>
            <a:r>
              <a:rPr spc="-70"/>
              <a:t> </a:t>
            </a:r>
            <a:r>
              <a:t>All</a:t>
            </a:r>
            <a:r>
              <a:rPr spc="-10"/>
              <a:t> </a:t>
            </a:r>
            <a:r>
              <a:t>Rights</a:t>
            </a:r>
            <a:r>
              <a:rPr spc="-15"/>
              <a:t> </a:t>
            </a:r>
            <a:r>
              <a:rPr spc="-1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5/4/2025</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80645">
              <a:lnSpc>
                <a:spcPts val="1430"/>
              </a:lnSpc>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30"/>
              </a:lnSpc>
            </a:pPr>
            <a:r>
              <a:t>Copyrights</a:t>
            </a:r>
            <a:r>
              <a:rPr spc="-25"/>
              <a:t> </a:t>
            </a:r>
            <a:r>
              <a:t>2024</a:t>
            </a:r>
            <a:r>
              <a:rPr spc="-35"/>
              <a:t> </a:t>
            </a:r>
            <a:r>
              <a:rPr spc="-10"/>
              <a:t>CE-</a:t>
            </a:r>
            <a:r>
              <a:rPr spc="-40"/>
              <a:t>UIT.</a:t>
            </a:r>
            <a:r>
              <a:rPr spc="-70"/>
              <a:t> </a:t>
            </a:r>
            <a:r>
              <a:t>All</a:t>
            </a:r>
            <a:r>
              <a:rPr spc="-10"/>
              <a:t> </a:t>
            </a:r>
            <a:r>
              <a:t>Rights</a:t>
            </a:r>
            <a:r>
              <a:rPr spc="-15"/>
              <a:t> </a:t>
            </a:r>
            <a:r>
              <a:rPr spc="-1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5/4/2025</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80645">
              <a:lnSpc>
                <a:spcPts val="1430"/>
              </a:lnSpc>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30"/>
              </a:lnSpc>
            </a:pPr>
            <a:r>
              <a:t>Copyrights</a:t>
            </a:r>
            <a:r>
              <a:rPr spc="-25"/>
              <a:t> </a:t>
            </a:r>
            <a:r>
              <a:t>2024</a:t>
            </a:r>
            <a:r>
              <a:rPr spc="-35"/>
              <a:t> </a:t>
            </a:r>
            <a:r>
              <a:rPr spc="-10"/>
              <a:t>CE-</a:t>
            </a:r>
            <a:r>
              <a:rPr spc="-40"/>
              <a:t>UIT.</a:t>
            </a:r>
            <a:r>
              <a:rPr spc="-70"/>
              <a:t> </a:t>
            </a:r>
            <a:r>
              <a:t>All</a:t>
            </a:r>
            <a:r>
              <a:rPr spc="-10"/>
              <a:t> </a:t>
            </a:r>
            <a:r>
              <a:t>Rights</a:t>
            </a:r>
            <a:r>
              <a:rPr spc="-15"/>
              <a:t> </a:t>
            </a:r>
            <a:r>
              <a:rPr spc="-1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5/4/2025</a:t>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80645">
              <a:lnSpc>
                <a:spcPts val="1430"/>
              </a:lnSpc>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0"/>
            <a:ext cx="4119372" cy="6857996"/>
          </a:xfrm>
          <a:prstGeom prst="rect">
            <a:avLst/>
          </a:prstGeom>
        </p:spPr>
      </p:pic>
      <p:pic>
        <p:nvPicPr>
          <p:cNvPr id="18" name="bg object 18"/>
          <p:cNvPicPr/>
          <p:nvPr/>
        </p:nvPicPr>
        <p:blipFill>
          <a:blip r:embed="rId3" cstate="print"/>
          <a:stretch>
            <a:fillRect/>
          </a:stretch>
        </p:blipFill>
        <p:spPr>
          <a:xfrm>
            <a:off x="0" y="0"/>
            <a:ext cx="4032504" cy="6857998"/>
          </a:xfrm>
          <a:prstGeom prst="rect">
            <a:avLst/>
          </a:prstGeom>
        </p:spPr>
      </p:pic>
      <p:pic>
        <p:nvPicPr>
          <p:cNvPr id="19" name="bg object 19"/>
          <p:cNvPicPr/>
          <p:nvPr/>
        </p:nvPicPr>
        <p:blipFill>
          <a:blip r:embed="rId4" cstate="print"/>
          <a:stretch>
            <a:fillRect/>
          </a:stretch>
        </p:blipFill>
        <p:spPr>
          <a:xfrm>
            <a:off x="0" y="0"/>
            <a:ext cx="1773935" cy="6858000"/>
          </a:xfrm>
          <a:prstGeom prst="rect">
            <a:avLst/>
          </a:prstGeom>
        </p:spPr>
      </p:pic>
      <p:sp>
        <p:nvSpPr>
          <p:cNvPr id="2" name="Holder 2"/>
          <p:cNvSpPr>
            <a:spLocks noGrp="1"/>
          </p:cNvSpPr>
          <p:nvPr>
            <p:ph type="title"/>
          </p:nvPr>
        </p:nvSpPr>
        <p:spPr/>
        <p:txBody>
          <a:bodyPr lIns="0" tIns="0" rIns="0" bIns="0"/>
          <a:lstStyle>
            <a:lvl1pPr>
              <a:defRPr sz="54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30"/>
              </a:lnSpc>
            </a:pPr>
            <a:r>
              <a:t>Copyrights</a:t>
            </a:r>
            <a:r>
              <a:rPr spc="-25"/>
              <a:t> </a:t>
            </a:r>
            <a:r>
              <a:t>2024</a:t>
            </a:r>
            <a:r>
              <a:rPr spc="-35"/>
              <a:t> </a:t>
            </a:r>
            <a:r>
              <a:rPr spc="-10"/>
              <a:t>CE-</a:t>
            </a:r>
            <a:r>
              <a:rPr spc="-40"/>
              <a:t>UIT.</a:t>
            </a:r>
            <a:r>
              <a:rPr spc="-70"/>
              <a:t> </a:t>
            </a:r>
            <a:r>
              <a:t>All</a:t>
            </a:r>
            <a:r>
              <a:rPr spc="-10"/>
              <a:t> </a:t>
            </a:r>
            <a:r>
              <a:t>Rights</a:t>
            </a:r>
            <a:r>
              <a:rPr spc="-15"/>
              <a:t> </a:t>
            </a:r>
            <a:r>
              <a:rPr spc="-1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5/4/2025</a:t>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80645">
              <a:lnSpc>
                <a:spcPts val="1430"/>
              </a:lnSpc>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430"/>
              </a:lnSpc>
            </a:pPr>
            <a:r>
              <a:t>Copyrights</a:t>
            </a:r>
            <a:r>
              <a:rPr spc="-25"/>
              <a:t> </a:t>
            </a:r>
            <a:r>
              <a:t>2024</a:t>
            </a:r>
            <a:r>
              <a:rPr spc="-35"/>
              <a:t> </a:t>
            </a:r>
            <a:r>
              <a:rPr spc="-10"/>
              <a:t>CE-</a:t>
            </a:r>
            <a:r>
              <a:rPr spc="-40"/>
              <a:t>UIT.</a:t>
            </a:r>
            <a:r>
              <a:rPr spc="-70"/>
              <a:t> </a:t>
            </a:r>
            <a:r>
              <a:t>All</a:t>
            </a:r>
            <a:r>
              <a:rPr spc="-10"/>
              <a:t> </a:t>
            </a:r>
            <a:r>
              <a:t>Rights</a:t>
            </a:r>
            <a:r>
              <a:rPr spc="-15"/>
              <a:t> </a:t>
            </a:r>
            <a:r>
              <a:rPr spc="-1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5/4/2025</a:t>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80645">
              <a:lnSpc>
                <a:spcPts val="1430"/>
              </a:lnSpc>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12192000" cy="719327"/>
          </a:xfrm>
          <a:prstGeom prst="rect">
            <a:avLst/>
          </a:prstGeom>
        </p:spPr>
      </p:pic>
      <p:pic>
        <p:nvPicPr>
          <p:cNvPr id="18" name="bg object 18"/>
          <p:cNvPicPr/>
          <p:nvPr/>
        </p:nvPicPr>
        <p:blipFill>
          <a:blip r:embed="rId8" cstate="print"/>
          <a:stretch>
            <a:fillRect/>
          </a:stretch>
        </p:blipFill>
        <p:spPr>
          <a:xfrm>
            <a:off x="1" y="1523"/>
            <a:ext cx="12191997" cy="630936"/>
          </a:xfrm>
          <a:prstGeom prst="rect">
            <a:avLst/>
          </a:prstGeom>
        </p:spPr>
      </p:pic>
      <p:pic>
        <p:nvPicPr>
          <p:cNvPr id="19" name="bg object 19"/>
          <p:cNvPicPr/>
          <p:nvPr/>
        </p:nvPicPr>
        <p:blipFill>
          <a:blip r:embed="rId9" cstate="print"/>
          <a:stretch>
            <a:fillRect/>
          </a:stretch>
        </p:blipFill>
        <p:spPr>
          <a:xfrm>
            <a:off x="3359657" y="0"/>
            <a:ext cx="8832342" cy="630936"/>
          </a:xfrm>
          <a:prstGeom prst="rect">
            <a:avLst/>
          </a:prstGeom>
        </p:spPr>
      </p:pic>
      <p:sp>
        <p:nvSpPr>
          <p:cNvPr id="2" name="Holder 2"/>
          <p:cNvSpPr>
            <a:spLocks noGrp="1"/>
          </p:cNvSpPr>
          <p:nvPr>
            <p:ph type="title"/>
          </p:nvPr>
        </p:nvSpPr>
        <p:spPr>
          <a:xfrm>
            <a:off x="1732279" y="2690571"/>
            <a:ext cx="7278370" cy="848995"/>
          </a:xfrm>
          <a:prstGeom prst="rect">
            <a:avLst/>
          </a:prstGeom>
        </p:spPr>
        <p:txBody>
          <a:bodyPr wrap="square" lIns="0" tIns="0" rIns="0" bIns="0">
            <a:spAutoFit/>
          </a:bodyPr>
          <a:lstStyle>
            <a:lvl1pPr>
              <a:defRPr sz="54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765759" y="3254755"/>
            <a:ext cx="5086985" cy="32061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731258" y="6445846"/>
            <a:ext cx="6119622" cy="196215"/>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430"/>
              </a:lnSpc>
            </a:pPr>
            <a:r>
              <a:t>Copyrights</a:t>
            </a:r>
            <a:r>
              <a:rPr spc="-25"/>
              <a:t> </a:t>
            </a:r>
            <a:r>
              <a:t>2024</a:t>
            </a:r>
            <a:r>
              <a:rPr spc="-35"/>
              <a:t> </a:t>
            </a:r>
            <a:r>
              <a:rPr spc="-10"/>
              <a:t>CE-</a:t>
            </a:r>
            <a:r>
              <a:rPr spc="-40"/>
              <a:t>UIT.</a:t>
            </a:r>
            <a:r>
              <a:rPr spc="-70"/>
              <a:t> </a:t>
            </a:r>
            <a:r>
              <a:t>All</a:t>
            </a:r>
            <a:r>
              <a:rPr spc="-10"/>
              <a:t> </a:t>
            </a:r>
            <a:r>
              <a:t>Rights</a:t>
            </a:r>
            <a:r>
              <a:rPr spc="-15"/>
              <a:t> </a:t>
            </a:r>
            <a:r>
              <a:rPr spc="-10"/>
              <a:t>Reserved.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5/4/2025</a:t>
            </a:fld>
            <a:endParaRPr lang="en-US"/>
          </a:p>
        </p:txBody>
      </p:sp>
      <p:sp>
        <p:nvSpPr>
          <p:cNvPr id="6" name="Holder 6"/>
          <p:cNvSpPr>
            <a:spLocks noGrp="1"/>
          </p:cNvSpPr>
          <p:nvPr>
            <p:ph type="sldNum" sz="quarter" idx="7"/>
          </p:nvPr>
        </p:nvSpPr>
        <p:spPr>
          <a:xfrm>
            <a:off x="11671681" y="6445846"/>
            <a:ext cx="259715"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80645">
              <a:lnSpc>
                <a:spcPts val="1430"/>
              </a:lnSpc>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1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16.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grpSp>
        <p:nvGrpSpPr>
          <p:cNvPr id="3" name="object 3"/>
          <p:cNvGrpSpPr/>
          <p:nvPr/>
        </p:nvGrpSpPr>
        <p:grpSpPr>
          <a:xfrm>
            <a:off x="0" y="0"/>
            <a:ext cx="696595" cy="6858000"/>
            <a:chOff x="0" y="0"/>
            <a:chExt cx="696595" cy="6858000"/>
          </a:xfrm>
        </p:grpSpPr>
        <p:pic>
          <p:nvPicPr>
            <p:cNvPr id="4" name="object 4"/>
            <p:cNvPicPr/>
            <p:nvPr/>
          </p:nvPicPr>
          <p:blipFill>
            <a:blip r:embed="rId2" cstate="print"/>
            <a:stretch>
              <a:fillRect/>
            </a:stretch>
          </p:blipFill>
          <p:spPr>
            <a:xfrm>
              <a:off x="0" y="0"/>
              <a:ext cx="696468" cy="6857996"/>
            </a:xfrm>
            <a:prstGeom prst="rect">
              <a:avLst/>
            </a:prstGeom>
          </p:spPr>
        </p:pic>
        <p:pic>
          <p:nvPicPr>
            <p:cNvPr id="5" name="object 5"/>
            <p:cNvPicPr/>
            <p:nvPr/>
          </p:nvPicPr>
          <p:blipFill>
            <a:blip r:embed="rId3" cstate="print"/>
            <a:stretch>
              <a:fillRect/>
            </a:stretch>
          </p:blipFill>
          <p:spPr>
            <a:xfrm>
              <a:off x="0" y="0"/>
              <a:ext cx="609600" cy="6857999"/>
            </a:xfrm>
            <a:prstGeom prst="rect">
              <a:avLst/>
            </a:prstGeom>
          </p:spPr>
        </p:pic>
      </p:grpSp>
      <p:sp>
        <p:nvSpPr>
          <p:cNvPr id="6" name="object 6"/>
          <p:cNvSpPr txBox="1"/>
          <p:nvPr/>
        </p:nvSpPr>
        <p:spPr>
          <a:xfrm>
            <a:off x="164081" y="2672420"/>
            <a:ext cx="252095" cy="3971925"/>
          </a:xfrm>
          <a:prstGeom prst="rect">
            <a:avLst/>
          </a:prstGeom>
        </p:spPr>
        <p:txBody>
          <a:bodyPr vert="vert270" wrap="square" lIns="0" tIns="0" rIns="0" bIns="0" rtlCol="0">
            <a:spAutoFit/>
          </a:bodyPr>
          <a:lstStyle/>
          <a:p>
            <a:pPr marL="12700">
              <a:lnSpc>
                <a:spcPts val="1864"/>
              </a:lnSpc>
            </a:pPr>
            <a:r>
              <a:rPr sz="1600" b="1" spc="-25">
                <a:solidFill>
                  <a:srgbClr val="FFFFFF"/>
                </a:solidFill>
                <a:latin typeface="Arial"/>
                <a:cs typeface="Arial"/>
              </a:rPr>
              <a:t>FACULTY</a:t>
            </a:r>
            <a:r>
              <a:rPr sz="1600" b="1" spc="-40">
                <a:solidFill>
                  <a:srgbClr val="FFFFFF"/>
                </a:solidFill>
                <a:latin typeface="Arial"/>
                <a:cs typeface="Arial"/>
              </a:rPr>
              <a:t> </a:t>
            </a:r>
            <a:r>
              <a:rPr sz="1600" b="1">
                <a:solidFill>
                  <a:srgbClr val="FFFFFF"/>
                </a:solidFill>
                <a:latin typeface="Arial"/>
                <a:cs typeface="Arial"/>
              </a:rPr>
              <a:t>OF</a:t>
            </a:r>
            <a:r>
              <a:rPr sz="1600" b="1" spc="-50">
                <a:solidFill>
                  <a:srgbClr val="FFFFFF"/>
                </a:solidFill>
                <a:latin typeface="Arial"/>
                <a:cs typeface="Arial"/>
              </a:rPr>
              <a:t> </a:t>
            </a:r>
            <a:r>
              <a:rPr sz="1600" b="1">
                <a:solidFill>
                  <a:srgbClr val="FFFFFF"/>
                </a:solidFill>
                <a:latin typeface="Arial"/>
                <a:cs typeface="Arial"/>
              </a:rPr>
              <a:t>COMPUTER</a:t>
            </a:r>
            <a:r>
              <a:rPr sz="1600" b="1" spc="-50">
                <a:solidFill>
                  <a:srgbClr val="FFFFFF"/>
                </a:solidFill>
                <a:latin typeface="Arial"/>
                <a:cs typeface="Arial"/>
              </a:rPr>
              <a:t> </a:t>
            </a:r>
            <a:r>
              <a:rPr sz="1600" b="1" spc="-10">
                <a:solidFill>
                  <a:srgbClr val="FFFFFF"/>
                </a:solidFill>
                <a:latin typeface="Arial"/>
                <a:cs typeface="Arial"/>
              </a:rPr>
              <a:t>ENGINEERING</a:t>
            </a:r>
            <a:endParaRPr sz="1600">
              <a:latin typeface="Arial"/>
              <a:cs typeface="Arial"/>
            </a:endParaRPr>
          </a:p>
        </p:txBody>
      </p:sp>
      <p:grpSp>
        <p:nvGrpSpPr>
          <p:cNvPr id="7" name="object 7"/>
          <p:cNvGrpSpPr/>
          <p:nvPr/>
        </p:nvGrpSpPr>
        <p:grpSpPr>
          <a:xfrm>
            <a:off x="-27896" y="1270"/>
            <a:ext cx="12192000" cy="6856730"/>
            <a:chOff x="0" y="1523"/>
            <a:chExt cx="12192000" cy="6856730"/>
          </a:xfrm>
        </p:grpSpPr>
        <p:pic>
          <p:nvPicPr>
            <p:cNvPr id="8" name="object 8"/>
            <p:cNvPicPr/>
            <p:nvPr/>
          </p:nvPicPr>
          <p:blipFill>
            <a:blip r:embed="rId4" cstate="print"/>
            <a:stretch>
              <a:fillRect/>
            </a:stretch>
          </p:blipFill>
          <p:spPr>
            <a:xfrm>
              <a:off x="11507723" y="242315"/>
              <a:ext cx="547116" cy="547115"/>
            </a:xfrm>
            <a:prstGeom prst="rect">
              <a:avLst/>
            </a:prstGeom>
          </p:spPr>
        </p:pic>
        <p:pic>
          <p:nvPicPr>
            <p:cNvPr id="9" name="object 9"/>
            <p:cNvPicPr/>
            <p:nvPr/>
          </p:nvPicPr>
          <p:blipFill>
            <a:blip r:embed="rId5" cstate="print"/>
            <a:stretch>
              <a:fillRect/>
            </a:stretch>
          </p:blipFill>
          <p:spPr>
            <a:xfrm>
              <a:off x="4479035" y="193547"/>
              <a:ext cx="3231641" cy="639317"/>
            </a:xfrm>
            <a:prstGeom prst="rect">
              <a:avLst/>
            </a:prstGeom>
          </p:spPr>
        </p:pic>
        <p:sp>
          <p:nvSpPr>
            <p:cNvPr id="10" name="object 10"/>
            <p:cNvSpPr/>
            <p:nvPr/>
          </p:nvSpPr>
          <p:spPr>
            <a:xfrm>
              <a:off x="4538471" y="246887"/>
              <a:ext cx="3115310" cy="535305"/>
            </a:xfrm>
            <a:custGeom>
              <a:avLst/>
              <a:gdLst/>
              <a:ahLst/>
              <a:cxnLst/>
              <a:rect l="l" t="t" r="r" b="b"/>
              <a:pathLst>
                <a:path w="3115309" h="535305">
                  <a:moveTo>
                    <a:pt x="2847594" y="0"/>
                  </a:moveTo>
                  <a:lnTo>
                    <a:pt x="267462" y="0"/>
                  </a:lnTo>
                  <a:lnTo>
                    <a:pt x="219389" y="4309"/>
                  </a:lnTo>
                  <a:lnTo>
                    <a:pt x="174141" y="16734"/>
                  </a:lnTo>
                  <a:lnTo>
                    <a:pt x="132475" y="36519"/>
                  </a:lnTo>
                  <a:lnTo>
                    <a:pt x="95145" y="62908"/>
                  </a:lnTo>
                  <a:lnTo>
                    <a:pt x="62908" y="95145"/>
                  </a:lnTo>
                  <a:lnTo>
                    <a:pt x="36519" y="132475"/>
                  </a:lnTo>
                  <a:lnTo>
                    <a:pt x="16734" y="174141"/>
                  </a:lnTo>
                  <a:lnTo>
                    <a:pt x="4309" y="219389"/>
                  </a:lnTo>
                  <a:lnTo>
                    <a:pt x="0" y="267461"/>
                  </a:lnTo>
                  <a:lnTo>
                    <a:pt x="4309" y="315534"/>
                  </a:lnTo>
                  <a:lnTo>
                    <a:pt x="16734" y="360782"/>
                  </a:lnTo>
                  <a:lnTo>
                    <a:pt x="36519" y="402448"/>
                  </a:lnTo>
                  <a:lnTo>
                    <a:pt x="62908" y="439778"/>
                  </a:lnTo>
                  <a:lnTo>
                    <a:pt x="95145" y="472015"/>
                  </a:lnTo>
                  <a:lnTo>
                    <a:pt x="132475" y="498404"/>
                  </a:lnTo>
                  <a:lnTo>
                    <a:pt x="174141" y="518189"/>
                  </a:lnTo>
                  <a:lnTo>
                    <a:pt x="219389" y="530614"/>
                  </a:lnTo>
                  <a:lnTo>
                    <a:pt x="267462" y="534923"/>
                  </a:lnTo>
                  <a:lnTo>
                    <a:pt x="2847594" y="534923"/>
                  </a:lnTo>
                  <a:lnTo>
                    <a:pt x="2895666" y="530614"/>
                  </a:lnTo>
                  <a:lnTo>
                    <a:pt x="2940914" y="518189"/>
                  </a:lnTo>
                  <a:lnTo>
                    <a:pt x="2982580" y="498404"/>
                  </a:lnTo>
                  <a:lnTo>
                    <a:pt x="3019910" y="472015"/>
                  </a:lnTo>
                  <a:lnTo>
                    <a:pt x="3052147" y="439778"/>
                  </a:lnTo>
                  <a:lnTo>
                    <a:pt x="3078536" y="402448"/>
                  </a:lnTo>
                  <a:lnTo>
                    <a:pt x="3098321" y="360782"/>
                  </a:lnTo>
                  <a:lnTo>
                    <a:pt x="3110746" y="315534"/>
                  </a:lnTo>
                  <a:lnTo>
                    <a:pt x="3115055" y="267461"/>
                  </a:lnTo>
                  <a:lnTo>
                    <a:pt x="3110746" y="219389"/>
                  </a:lnTo>
                  <a:lnTo>
                    <a:pt x="3098321" y="174141"/>
                  </a:lnTo>
                  <a:lnTo>
                    <a:pt x="3078536" y="132475"/>
                  </a:lnTo>
                  <a:lnTo>
                    <a:pt x="3052147" y="95145"/>
                  </a:lnTo>
                  <a:lnTo>
                    <a:pt x="3019910" y="62908"/>
                  </a:lnTo>
                  <a:lnTo>
                    <a:pt x="2982580" y="36519"/>
                  </a:lnTo>
                  <a:lnTo>
                    <a:pt x="2940914" y="16734"/>
                  </a:lnTo>
                  <a:lnTo>
                    <a:pt x="2895666" y="4309"/>
                  </a:lnTo>
                  <a:lnTo>
                    <a:pt x="2847594" y="0"/>
                  </a:lnTo>
                  <a:close/>
                </a:path>
              </a:pathLst>
            </a:custGeom>
            <a:solidFill>
              <a:srgbClr val="FFFFFF"/>
            </a:solidFill>
          </p:spPr>
          <p:txBody>
            <a:bodyPr wrap="square" lIns="0" tIns="0" rIns="0" bIns="0" rtlCol="0"/>
            <a:lstStyle/>
            <a:p>
              <a:endParaRPr/>
            </a:p>
          </p:txBody>
        </p:sp>
        <p:pic>
          <p:nvPicPr>
            <p:cNvPr id="11" name="object 11"/>
            <p:cNvPicPr/>
            <p:nvPr/>
          </p:nvPicPr>
          <p:blipFill>
            <a:blip r:embed="rId6" cstate="print"/>
            <a:stretch>
              <a:fillRect/>
            </a:stretch>
          </p:blipFill>
          <p:spPr>
            <a:xfrm>
              <a:off x="6291071" y="132587"/>
              <a:ext cx="775716" cy="768095"/>
            </a:xfrm>
            <a:prstGeom prst="rect">
              <a:avLst/>
            </a:prstGeom>
          </p:spPr>
        </p:pic>
        <p:pic>
          <p:nvPicPr>
            <p:cNvPr id="12" name="object 12"/>
            <p:cNvPicPr/>
            <p:nvPr/>
          </p:nvPicPr>
          <p:blipFill>
            <a:blip r:embed="rId7" cstate="print"/>
            <a:stretch>
              <a:fillRect/>
            </a:stretch>
          </p:blipFill>
          <p:spPr>
            <a:xfrm>
              <a:off x="5125211" y="155447"/>
              <a:ext cx="871727" cy="720851"/>
            </a:xfrm>
            <a:prstGeom prst="rect">
              <a:avLst/>
            </a:prstGeom>
          </p:spPr>
        </p:pic>
        <p:sp>
          <p:nvSpPr>
            <p:cNvPr id="13" name="object 13"/>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pic>
          <p:nvPicPr>
            <p:cNvPr id="14" name="object 14"/>
            <p:cNvPicPr/>
            <p:nvPr/>
          </p:nvPicPr>
          <p:blipFill>
            <a:blip r:embed="rId8" cstate="print"/>
            <a:stretch>
              <a:fillRect/>
            </a:stretch>
          </p:blipFill>
          <p:spPr>
            <a:xfrm>
              <a:off x="1512061" y="1911350"/>
              <a:ext cx="9169400" cy="2413508"/>
            </a:xfrm>
            <a:prstGeom prst="rect">
              <a:avLst/>
            </a:prstGeom>
          </p:spPr>
        </p:pic>
      </p:grpSp>
      <p:pic>
        <p:nvPicPr>
          <p:cNvPr id="16" name="object 16"/>
          <p:cNvPicPr/>
          <p:nvPr/>
        </p:nvPicPr>
        <p:blipFill>
          <a:blip r:embed="rId9" cstate="print"/>
          <a:stretch>
            <a:fillRect/>
          </a:stretch>
        </p:blipFill>
        <p:spPr>
          <a:xfrm>
            <a:off x="2839077" y="1525522"/>
            <a:ext cx="2491740" cy="382524"/>
          </a:xfrm>
          <a:prstGeom prst="rect">
            <a:avLst/>
          </a:prstGeom>
        </p:spPr>
      </p:pic>
      <p:sp>
        <p:nvSpPr>
          <p:cNvPr id="17" name="object 17"/>
          <p:cNvSpPr txBox="1"/>
          <p:nvPr/>
        </p:nvSpPr>
        <p:spPr>
          <a:xfrm>
            <a:off x="2967664" y="1588530"/>
            <a:ext cx="2234565" cy="258404"/>
          </a:xfrm>
          <a:prstGeom prst="rect">
            <a:avLst/>
          </a:prstGeom>
        </p:spPr>
        <p:txBody>
          <a:bodyPr vert="horz" wrap="square" lIns="0" tIns="12065" rIns="0" bIns="0" rtlCol="0">
            <a:spAutoFit/>
          </a:bodyPr>
          <a:lstStyle/>
          <a:p>
            <a:pPr marL="12700">
              <a:lnSpc>
                <a:spcPct val="100000"/>
              </a:lnSpc>
              <a:spcBef>
                <a:spcPts val="95"/>
              </a:spcBef>
            </a:pPr>
            <a:r>
              <a:rPr lang="en-US" sz="1600" b="1" dirty="0">
                <a:solidFill>
                  <a:schemeClr val="bg1"/>
                </a:solidFill>
                <a:effectLst>
                  <a:outerShdw blurRad="38100" dist="38100" dir="2700000" algn="tl">
                    <a:srgbClr val="000000">
                      <a:alpha val="43137"/>
                    </a:srgbClr>
                  </a:outerShdw>
                </a:effectLst>
                <a:latin typeface="Arial"/>
                <a:cs typeface="Arial"/>
              </a:rPr>
              <a:t>THIẾT KẾ VI MẠCH SỐ</a:t>
            </a:r>
            <a:endParaRPr sz="1600" b="1" dirty="0">
              <a:solidFill>
                <a:schemeClr val="bg1"/>
              </a:solidFill>
              <a:effectLst>
                <a:outerShdw blurRad="38100" dist="38100" dir="2700000" algn="tl">
                  <a:srgbClr val="000000">
                    <a:alpha val="43137"/>
                  </a:srgbClr>
                </a:outerShdw>
              </a:effectLst>
              <a:latin typeface="Arial"/>
              <a:cs typeface="Arial"/>
            </a:endParaRPr>
          </a:p>
        </p:txBody>
      </p:sp>
      <p:pic>
        <p:nvPicPr>
          <p:cNvPr id="18" name="object 18"/>
          <p:cNvPicPr/>
          <p:nvPr/>
        </p:nvPicPr>
        <p:blipFill>
          <a:blip r:embed="rId10" cstate="print"/>
          <a:stretch>
            <a:fillRect/>
          </a:stretch>
        </p:blipFill>
        <p:spPr>
          <a:xfrm>
            <a:off x="6068104" y="4319173"/>
            <a:ext cx="3327229" cy="1708500"/>
          </a:xfrm>
          <a:prstGeom prst="rect">
            <a:avLst/>
          </a:prstGeom>
        </p:spPr>
      </p:pic>
      <p:sp>
        <p:nvSpPr>
          <p:cNvPr id="19" name="object 19"/>
          <p:cNvSpPr txBox="1"/>
          <p:nvPr/>
        </p:nvSpPr>
        <p:spPr>
          <a:xfrm>
            <a:off x="6216751" y="4399324"/>
            <a:ext cx="3238711" cy="1294585"/>
          </a:xfrm>
          <a:prstGeom prst="rect">
            <a:avLst/>
          </a:prstGeom>
        </p:spPr>
        <p:txBody>
          <a:bodyPr vert="horz" wrap="square" lIns="0" tIns="12065" rIns="0" bIns="0" rtlCol="0">
            <a:spAutoFit/>
          </a:bodyPr>
          <a:lstStyle/>
          <a:p>
            <a:pPr marL="12700">
              <a:lnSpc>
                <a:spcPct val="100000"/>
              </a:lnSpc>
              <a:spcBef>
                <a:spcPts val="95"/>
              </a:spcBef>
            </a:pPr>
            <a:r>
              <a:rPr sz="1600" b="1" spc="-10" dirty="0" err="1">
                <a:solidFill>
                  <a:srgbClr val="FFFFFF"/>
                </a:solidFill>
                <a:latin typeface="Arial"/>
                <a:cs typeface="Arial"/>
              </a:rPr>
              <a:t>Trình</a:t>
            </a:r>
            <a:r>
              <a:rPr sz="1600" b="1" spc="-55" dirty="0">
                <a:solidFill>
                  <a:srgbClr val="FFFFFF"/>
                </a:solidFill>
                <a:latin typeface="Arial"/>
                <a:cs typeface="Arial"/>
              </a:rPr>
              <a:t> </a:t>
            </a:r>
            <a:r>
              <a:rPr sz="1600" b="1" dirty="0" err="1">
                <a:solidFill>
                  <a:srgbClr val="FFFFFF"/>
                </a:solidFill>
                <a:latin typeface="Arial"/>
                <a:cs typeface="Arial"/>
              </a:rPr>
              <a:t>bày</a:t>
            </a:r>
            <a:r>
              <a:rPr sz="1600" b="1" dirty="0">
                <a:solidFill>
                  <a:srgbClr val="FFFFFF"/>
                </a:solidFill>
                <a:latin typeface="Arial"/>
                <a:cs typeface="Arial"/>
              </a:rPr>
              <a:t>:</a:t>
            </a:r>
            <a:r>
              <a:rPr lang="en-US" sz="1600" b="1" dirty="0">
                <a:solidFill>
                  <a:srgbClr val="FFFFFF"/>
                </a:solidFill>
                <a:latin typeface="Arial"/>
                <a:cs typeface="Arial"/>
              </a:rPr>
              <a:t> </a:t>
            </a:r>
          </a:p>
          <a:p>
            <a:pPr marL="12700">
              <a:spcBef>
                <a:spcPts val="95"/>
              </a:spcBef>
            </a:pPr>
            <a:r>
              <a:rPr lang="en-US" sz="1600" b="1" dirty="0">
                <a:solidFill>
                  <a:srgbClr val="FFFFFF"/>
                </a:solidFill>
                <a:latin typeface="Arial"/>
                <a:cs typeface="Arial"/>
              </a:rPr>
              <a:t>Lý Chí Hải – 22520385</a:t>
            </a:r>
          </a:p>
          <a:p>
            <a:pPr marL="12700">
              <a:spcBef>
                <a:spcPts val="95"/>
              </a:spcBef>
            </a:pPr>
            <a:endParaRPr lang="en-US" sz="1600" b="1" dirty="0">
              <a:solidFill>
                <a:schemeClr val="bg1"/>
              </a:solidFill>
              <a:effectLst>
                <a:outerShdw blurRad="38100" dist="38100" dir="2700000" algn="tl">
                  <a:srgbClr val="000000">
                    <a:alpha val="43137"/>
                  </a:srgbClr>
                </a:outerShdw>
              </a:effectLst>
              <a:latin typeface="Arial"/>
              <a:cs typeface="Arial"/>
            </a:endParaRPr>
          </a:p>
          <a:p>
            <a:pPr marL="12700">
              <a:lnSpc>
                <a:spcPct val="100000"/>
              </a:lnSpc>
              <a:spcBef>
                <a:spcPts val="95"/>
              </a:spcBef>
            </a:pPr>
            <a:r>
              <a:rPr lang="en-US" sz="1600" b="1" dirty="0" err="1">
                <a:solidFill>
                  <a:schemeClr val="bg1"/>
                </a:solidFill>
                <a:effectLst>
                  <a:outerShdw blurRad="38100" dist="38100" dir="2700000" algn="tl">
                    <a:srgbClr val="000000">
                      <a:alpha val="43137"/>
                    </a:srgbClr>
                  </a:outerShdw>
                </a:effectLst>
                <a:latin typeface="Arial"/>
                <a:cs typeface="Arial"/>
              </a:rPr>
              <a:t>Giảng</a:t>
            </a:r>
            <a:r>
              <a:rPr lang="en-US" sz="1600" b="1" dirty="0">
                <a:solidFill>
                  <a:schemeClr val="bg1"/>
                </a:solidFill>
                <a:effectLst>
                  <a:outerShdw blurRad="38100" dist="38100" dir="2700000" algn="tl">
                    <a:srgbClr val="000000">
                      <a:alpha val="43137"/>
                    </a:srgbClr>
                  </a:outerShdw>
                </a:effectLst>
                <a:latin typeface="Arial"/>
                <a:cs typeface="Arial"/>
              </a:rPr>
              <a:t> </a:t>
            </a:r>
            <a:r>
              <a:rPr lang="en-US" sz="1600" b="1" dirty="0" err="1">
                <a:solidFill>
                  <a:schemeClr val="bg1"/>
                </a:solidFill>
                <a:effectLst>
                  <a:outerShdw blurRad="38100" dist="38100" dir="2700000" algn="tl">
                    <a:srgbClr val="000000">
                      <a:alpha val="43137"/>
                    </a:srgbClr>
                  </a:outerShdw>
                </a:effectLst>
                <a:latin typeface="Arial"/>
                <a:cs typeface="Arial"/>
              </a:rPr>
              <a:t>viên</a:t>
            </a:r>
            <a:r>
              <a:rPr lang="en-US" sz="1600" b="1" dirty="0">
                <a:solidFill>
                  <a:schemeClr val="bg1"/>
                </a:solidFill>
                <a:effectLst>
                  <a:outerShdw blurRad="38100" dist="38100" dir="2700000" algn="tl">
                    <a:srgbClr val="000000">
                      <a:alpha val="43137"/>
                    </a:srgbClr>
                  </a:outerShdw>
                </a:effectLst>
                <a:latin typeface="Arial"/>
                <a:cs typeface="Arial"/>
              </a:rPr>
              <a:t> </a:t>
            </a:r>
            <a:r>
              <a:rPr lang="en-US" sz="1600" b="1" dirty="0" err="1">
                <a:solidFill>
                  <a:schemeClr val="bg1"/>
                </a:solidFill>
                <a:effectLst>
                  <a:outerShdw blurRad="38100" dist="38100" dir="2700000" algn="tl">
                    <a:srgbClr val="000000">
                      <a:alpha val="43137"/>
                    </a:srgbClr>
                  </a:outerShdw>
                </a:effectLst>
                <a:latin typeface="Arial"/>
                <a:cs typeface="Arial"/>
              </a:rPr>
              <a:t>hướng</a:t>
            </a:r>
            <a:r>
              <a:rPr lang="en-US" sz="1600" b="1" dirty="0">
                <a:solidFill>
                  <a:schemeClr val="bg1"/>
                </a:solidFill>
                <a:effectLst>
                  <a:outerShdw blurRad="38100" dist="38100" dir="2700000" algn="tl">
                    <a:srgbClr val="000000">
                      <a:alpha val="43137"/>
                    </a:srgbClr>
                  </a:outerShdw>
                </a:effectLst>
                <a:latin typeface="Arial"/>
                <a:cs typeface="Arial"/>
              </a:rPr>
              <a:t> </a:t>
            </a:r>
            <a:r>
              <a:rPr lang="en-US" sz="1600" b="1" dirty="0" err="1">
                <a:solidFill>
                  <a:schemeClr val="bg1"/>
                </a:solidFill>
                <a:effectLst>
                  <a:outerShdw blurRad="38100" dist="38100" dir="2700000" algn="tl">
                    <a:srgbClr val="000000">
                      <a:alpha val="43137"/>
                    </a:srgbClr>
                  </a:outerShdw>
                </a:effectLst>
                <a:latin typeface="Arial"/>
                <a:cs typeface="Arial"/>
              </a:rPr>
              <a:t>dẫn</a:t>
            </a:r>
            <a:r>
              <a:rPr lang="en-US" sz="1600" b="1" dirty="0">
                <a:solidFill>
                  <a:schemeClr val="bg1"/>
                </a:solidFill>
                <a:effectLst>
                  <a:outerShdw blurRad="38100" dist="38100" dir="2700000" algn="tl">
                    <a:srgbClr val="000000">
                      <a:alpha val="43137"/>
                    </a:srgbClr>
                  </a:outerShdw>
                </a:effectLst>
                <a:latin typeface="Arial"/>
                <a:cs typeface="Arial"/>
              </a:rPr>
              <a:t>:</a:t>
            </a:r>
          </a:p>
          <a:p>
            <a:pPr marL="12700">
              <a:lnSpc>
                <a:spcPct val="100000"/>
              </a:lnSpc>
              <a:spcBef>
                <a:spcPts val="95"/>
              </a:spcBef>
            </a:pPr>
            <a:r>
              <a:rPr lang="en-US" sz="1600" b="1" dirty="0">
                <a:solidFill>
                  <a:schemeClr val="bg1"/>
                </a:solidFill>
                <a:effectLst>
                  <a:outerShdw blurRad="38100" dist="38100" dir="2700000" algn="tl">
                    <a:srgbClr val="000000">
                      <a:alpha val="43137"/>
                    </a:srgbClr>
                  </a:outerShdw>
                </a:effectLst>
                <a:latin typeface="Arial"/>
                <a:cs typeface="Arial"/>
              </a:rPr>
              <a:t>Ngô Hiếu Trường</a:t>
            </a:r>
            <a:endParaRPr sz="1600" b="1" dirty="0">
              <a:solidFill>
                <a:schemeClr val="bg1"/>
              </a:solidFill>
              <a:effectLst>
                <a:outerShdw blurRad="38100" dist="38100" dir="2700000" algn="tl">
                  <a:srgbClr val="000000">
                    <a:alpha val="43137"/>
                  </a:srgbClr>
                </a:outerShdw>
              </a:effectLst>
              <a:latin typeface="Arial"/>
              <a:cs typeface="Arial"/>
            </a:endParaRPr>
          </a:p>
        </p:txBody>
      </p:sp>
      <p:sp>
        <p:nvSpPr>
          <p:cNvPr id="29" name="Rectangle 28">
            <a:extLst>
              <a:ext uri="{FF2B5EF4-FFF2-40B4-BE49-F238E27FC236}">
                <a16:creationId xmlns:a16="http://schemas.microsoft.com/office/drawing/2014/main" id="{25138E07-BE7E-49B1-85A7-F12F3AD0310C}"/>
              </a:ext>
            </a:extLst>
          </p:cNvPr>
          <p:cNvSpPr/>
          <p:nvPr/>
        </p:nvSpPr>
        <p:spPr>
          <a:xfrm>
            <a:off x="6068103" y="1555002"/>
            <a:ext cx="4273101" cy="338554"/>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dirty="0">
                <a:ln w="0"/>
                <a:gradFill>
                  <a:gsLst>
                    <a:gs pos="24000">
                      <a:srgbClr val="00B050"/>
                    </a:gs>
                    <a:gs pos="0">
                      <a:schemeClr val="bg1"/>
                    </a:gs>
                  </a:gsLst>
                  <a:lin ang="5400000"/>
                </a:gradFill>
              </a:rPr>
              <a:t>Báo </a:t>
            </a:r>
            <a:r>
              <a:rPr lang="en-US" sz="1600" b="1" dirty="0" err="1">
                <a:ln w="0"/>
                <a:gradFill>
                  <a:gsLst>
                    <a:gs pos="24000">
                      <a:srgbClr val="00B050"/>
                    </a:gs>
                    <a:gs pos="0">
                      <a:schemeClr val="bg1"/>
                    </a:gs>
                  </a:gsLst>
                  <a:lin ang="5400000"/>
                </a:gradFill>
              </a:rPr>
              <a:t>cáo</a:t>
            </a:r>
            <a:r>
              <a:rPr lang="en-US" sz="1600" b="1" dirty="0">
                <a:ln w="0"/>
                <a:gradFill>
                  <a:gsLst>
                    <a:gs pos="24000">
                      <a:srgbClr val="00B050"/>
                    </a:gs>
                    <a:gs pos="0">
                      <a:schemeClr val="bg1"/>
                    </a:gs>
                  </a:gsLst>
                  <a:lin ang="5400000"/>
                </a:gradFill>
              </a:rPr>
              <a:t> </a:t>
            </a:r>
            <a:r>
              <a:rPr lang="en-US" sz="1600" b="1" dirty="0" err="1">
                <a:ln w="0"/>
                <a:gradFill>
                  <a:gsLst>
                    <a:gs pos="24000">
                      <a:srgbClr val="00B050"/>
                    </a:gs>
                    <a:gs pos="0">
                      <a:schemeClr val="bg1"/>
                    </a:gs>
                  </a:gsLst>
                  <a:lin ang="5400000"/>
                </a:gradFill>
              </a:rPr>
              <a:t>đồ</a:t>
            </a:r>
            <a:r>
              <a:rPr lang="en-US" sz="1600" b="1" dirty="0">
                <a:ln w="0"/>
                <a:gradFill>
                  <a:gsLst>
                    <a:gs pos="24000">
                      <a:srgbClr val="00B050"/>
                    </a:gs>
                    <a:gs pos="0">
                      <a:schemeClr val="bg1"/>
                    </a:gs>
                  </a:gsLst>
                  <a:lin ang="5400000"/>
                </a:gradFill>
              </a:rPr>
              <a:t> </a:t>
            </a:r>
            <a:r>
              <a:rPr lang="en-US" sz="1600" b="1" dirty="0" err="1">
                <a:ln w="0"/>
                <a:gradFill>
                  <a:gsLst>
                    <a:gs pos="24000">
                      <a:srgbClr val="00B050"/>
                    </a:gs>
                    <a:gs pos="0">
                      <a:schemeClr val="bg1"/>
                    </a:gs>
                  </a:gsLst>
                  <a:lin ang="5400000"/>
                </a:gradFill>
              </a:rPr>
              <a:t>án</a:t>
            </a:r>
            <a:r>
              <a:rPr lang="en-US" sz="1600" b="1" dirty="0">
                <a:ln w="0"/>
                <a:gradFill>
                  <a:gsLst>
                    <a:gs pos="24000">
                      <a:srgbClr val="00B050"/>
                    </a:gs>
                    <a:gs pos="0">
                      <a:schemeClr val="bg1"/>
                    </a:gs>
                  </a:gsLst>
                  <a:lin ang="5400000"/>
                </a:gradFill>
              </a:rPr>
              <a:t> </a:t>
            </a:r>
            <a:r>
              <a:rPr lang="en-US" sz="1600" b="1" dirty="0" err="1">
                <a:ln w="0"/>
                <a:gradFill>
                  <a:gsLst>
                    <a:gs pos="24000">
                      <a:srgbClr val="00B050"/>
                    </a:gs>
                    <a:gs pos="0">
                      <a:schemeClr val="bg1"/>
                    </a:gs>
                  </a:gsLst>
                  <a:lin ang="5400000"/>
                </a:gradFill>
              </a:rPr>
              <a:t>giữa</a:t>
            </a:r>
            <a:r>
              <a:rPr lang="en-US" sz="1600" b="1" dirty="0">
                <a:ln w="0"/>
                <a:gradFill>
                  <a:gsLst>
                    <a:gs pos="24000">
                      <a:srgbClr val="00B050"/>
                    </a:gs>
                    <a:gs pos="0">
                      <a:schemeClr val="bg1"/>
                    </a:gs>
                  </a:gsLst>
                  <a:lin ang="5400000"/>
                </a:gradFill>
              </a:rPr>
              <a:t> </a:t>
            </a:r>
            <a:r>
              <a:rPr lang="en-US" sz="1600" b="1" dirty="0" err="1">
                <a:ln w="0"/>
                <a:gradFill>
                  <a:gsLst>
                    <a:gs pos="24000">
                      <a:srgbClr val="00B050"/>
                    </a:gs>
                    <a:gs pos="0">
                      <a:schemeClr val="bg1"/>
                    </a:gs>
                  </a:gsLst>
                  <a:lin ang="5400000"/>
                </a:gradFill>
              </a:rPr>
              <a:t>kì</a:t>
            </a:r>
            <a:endParaRPr lang="vi-VN" sz="1600" b="1" dirty="0">
              <a:ln w="0"/>
              <a:gradFill>
                <a:gsLst>
                  <a:gs pos="24000">
                    <a:srgbClr val="00B050"/>
                  </a:gs>
                  <a:gs pos="0">
                    <a:schemeClr val="bg1"/>
                  </a:gs>
                </a:gsLst>
                <a:lin ang="5400000"/>
              </a:gradFill>
            </a:endParaRPr>
          </a:p>
        </p:txBody>
      </p:sp>
      <p:sp>
        <p:nvSpPr>
          <p:cNvPr id="30" name="Rectangle 29">
            <a:extLst>
              <a:ext uri="{FF2B5EF4-FFF2-40B4-BE49-F238E27FC236}">
                <a16:creationId xmlns:a16="http://schemas.microsoft.com/office/drawing/2014/main" id="{1EFEECA1-BC8F-48C4-96F9-8672F684D2CF}"/>
              </a:ext>
            </a:extLst>
          </p:cNvPr>
          <p:cNvSpPr/>
          <p:nvPr/>
        </p:nvSpPr>
        <p:spPr>
          <a:xfrm>
            <a:off x="1545247" y="2481320"/>
            <a:ext cx="9054897" cy="1200329"/>
          </a:xfrm>
          <a:prstGeom prst="rect">
            <a:avLst/>
          </a:prstGeom>
          <a:noFill/>
        </p:spPr>
        <p:txBody>
          <a:bodyPr wrap="square" lIns="91440" tIns="45720" rIns="91440" bIns="45720">
            <a:spAutoFit/>
          </a:bodyPr>
          <a:lstStyle/>
          <a:p>
            <a:pPr algn="ctr"/>
            <a:r>
              <a:rPr lang="en-US" sz="3600" b="1" dirty="0">
                <a:solidFill>
                  <a:srgbClr val="00B05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CHUYỂN ĐỔI BIỂU THỨC BOOLEAN THÀNH MÔ HÌNH STICK DIAGRAM</a:t>
            </a:r>
            <a:endParaRPr lang="en-US" sz="3600" dirty="0">
              <a:ln w="0"/>
              <a:solidFill>
                <a:srgbClr val="00B050"/>
              </a:solidFill>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id="{161DD2CC-3D5F-260F-696E-58E827C44F06}"/>
              </a:ext>
            </a:extLst>
          </p:cNvPr>
          <p:cNvSpPr txBox="1"/>
          <p:nvPr/>
        </p:nvSpPr>
        <p:spPr>
          <a:xfrm>
            <a:off x="11633210" y="366645"/>
            <a:ext cx="304800" cy="276999"/>
          </a:xfrm>
          <a:prstGeom prst="rect">
            <a:avLst/>
          </a:prstGeom>
          <a:noFill/>
        </p:spPr>
        <p:txBody>
          <a:bodyPr wrap="square" rtlCol="0">
            <a:spAutoFit/>
          </a:bodyPr>
          <a:lstStyle/>
          <a:p>
            <a:r>
              <a:rPr lang="en-US" sz="1200">
                <a:solidFill>
                  <a:schemeClr val="bg1"/>
                </a:solidFill>
                <a:latin typeface="Arial" panose="020B0604020202020204" pitchFamily="34" charset="0"/>
                <a:cs typeface="Arial" panose="020B0604020202020204" pitchFamily="34" charset="0"/>
              </a:rPr>
              <a:t>1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83762-F0C9-5DA6-15F3-EDF8281B941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0943A97-7C90-9D48-AEC5-74DCC3180D82}"/>
              </a:ext>
            </a:extLst>
          </p:cNvPr>
          <p:cNvSpPr txBox="1"/>
          <p:nvPr/>
        </p:nvSpPr>
        <p:spPr>
          <a:xfrm>
            <a:off x="318922" y="169621"/>
            <a:ext cx="3980179" cy="269240"/>
          </a:xfrm>
          <a:prstGeom prst="rect">
            <a:avLst/>
          </a:prstGeom>
        </p:spPr>
        <p:txBody>
          <a:bodyPr vert="horz" wrap="square" lIns="0" tIns="12065" rIns="0" bIns="0" rtlCol="0">
            <a:spAutoFit/>
          </a:bodyPr>
          <a:lstStyle/>
          <a:p>
            <a:pPr marL="12700">
              <a:lnSpc>
                <a:spcPct val="100000"/>
              </a:lnSpc>
              <a:spcBef>
                <a:spcPts val="95"/>
              </a:spcBef>
            </a:pPr>
            <a:r>
              <a:rPr sz="1600" b="1" spc="-25">
                <a:solidFill>
                  <a:srgbClr val="FFFFFF"/>
                </a:solidFill>
                <a:latin typeface="Arial"/>
                <a:cs typeface="Arial"/>
              </a:rPr>
              <a:t>FACULTY</a:t>
            </a:r>
            <a:r>
              <a:rPr sz="1600" b="1" spc="-35">
                <a:solidFill>
                  <a:srgbClr val="FFFFFF"/>
                </a:solidFill>
                <a:latin typeface="Arial"/>
                <a:cs typeface="Arial"/>
              </a:rPr>
              <a:t> </a:t>
            </a:r>
            <a:r>
              <a:rPr sz="1600" b="1">
                <a:solidFill>
                  <a:srgbClr val="FFFFFF"/>
                </a:solidFill>
                <a:latin typeface="Arial"/>
                <a:cs typeface="Arial"/>
              </a:rPr>
              <a:t>OF</a:t>
            </a:r>
            <a:r>
              <a:rPr sz="1600" b="1" spc="-45">
                <a:solidFill>
                  <a:srgbClr val="FFFFFF"/>
                </a:solidFill>
                <a:latin typeface="Arial"/>
                <a:cs typeface="Arial"/>
              </a:rPr>
              <a:t> </a:t>
            </a:r>
            <a:r>
              <a:rPr sz="1600" b="1">
                <a:solidFill>
                  <a:srgbClr val="FFFFFF"/>
                </a:solidFill>
                <a:latin typeface="Arial"/>
                <a:cs typeface="Arial"/>
              </a:rPr>
              <a:t>COMPUTER</a:t>
            </a:r>
            <a:r>
              <a:rPr sz="1600" b="1" spc="-45">
                <a:solidFill>
                  <a:srgbClr val="FFFFFF"/>
                </a:solidFill>
                <a:latin typeface="Arial"/>
                <a:cs typeface="Arial"/>
              </a:rPr>
              <a:t> </a:t>
            </a:r>
            <a:r>
              <a:rPr sz="1600" b="1" spc="-10">
                <a:solidFill>
                  <a:srgbClr val="FFFFFF"/>
                </a:solidFill>
                <a:latin typeface="Arial"/>
                <a:cs typeface="Arial"/>
              </a:rPr>
              <a:t>ENGINEERING</a:t>
            </a:r>
            <a:endParaRPr sz="1600">
              <a:latin typeface="Arial"/>
              <a:cs typeface="Arial"/>
            </a:endParaRPr>
          </a:p>
        </p:txBody>
      </p:sp>
      <p:grpSp>
        <p:nvGrpSpPr>
          <p:cNvPr id="3" name="object 3">
            <a:extLst>
              <a:ext uri="{FF2B5EF4-FFF2-40B4-BE49-F238E27FC236}">
                <a16:creationId xmlns:a16="http://schemas.microsoft.com/office/drawing/2014/main" id="{6BEFC35A-13CE-B70E-770A-A444D4B56DE2}"/>
              </a:ext>
            </a:extLst>
          </p:cNvPr>
          <p:cNvGrpSpPr/>
          <p:nvPr/>
        </p:nvGrpSpPr>
        <p:grpSpPr>
          <a:xfrm>
            <a:off x="0" y="1523"/>
            <a:ext cx="12192000" cy="6856730"/>
            <a:chOff x="0" y="1523"/>
            <a:chExt cx="12192000" cy="6856730"/>
          </a:xfrm>
        </p:grpSpPr>
        <p:pic>
          <p:nvPicPr>
            <p:cNvPr id="4" name="object 4">
              <a:extLst>
                <a:ext uri="{FF2B5EF4-FFF2-40B4-BE49-F238E27FC236}">
                  <a16:creationId xmlns:a16="http://schemas.microsoft.com/office/drawing/2014/main" id="{99E56070-B488-40C4-23B0-B306E66A339B}"/>
                </a:ext>
              </a:extLst>
            </p:cNvPr>
            <p:cNvPicPr/>
            <p:nvPr/>
          </p:nvPicPr>
          <p:blipFill>
            <a:blip r:embed="rId2" cstate="print"/>
            <a:stretch>
              <a:fillRect/>
            </a:stretch>
          </p:blipFill>
          <p:spPr>
            <a:xfrm>
              <a:off x="4479035" y="303276"/>
              <a:ext cx="3231641" cy="639318"/>
            </a:xfrm>
            <a:prstGeom prst="rect">
              <a:avLst/>
            </a:prstGeom>
          </p:spPr>
        </p:pic>
        <p:sp>
          <p:nvSpPr>
            <p:cNvPr id="5" name="object 5">
              <a:extLst>
                <a:ext uri="{FF2B5EF4-FFF2-40B4-BE49-F238E27FC236}">
                  <a16:creationId xmlns:a16="http://schemas.microsoft.com/office/drawing/2014/main" id="{41DB76C1-0512-FB2C-445B-80D513B9A322}"/>
                </a:ext>
              </a:extLst>
            </p:cNvPr>
            <p:cNvSpPr/>
            <p:nvPr/>
          </p:nvSpPr>
          <p:spPr>
            <a:xfrm>
              <a:off x="4538471" y="356615"/>
              <a:ext cx="3115310" cy="535305"/>
            </a:xfrm>
            <a:custGeom>
              <a:avLst/>
              <a:gdLst/>
              <a:ahLst/>
              <a:cxnLst/>
              <a:rect l="l" t="t" r="r" b="b"/>
              <a:pathLst>
                <a:path w="3115309" h="535305">
                  <a:moveTo>
                    <a:pt x="2847594" y="0"/>
                  </a:moveTo>
                  <a:lnTo>
                    <a:pt x="267462" y="0"/>
                  </a:lnTo>
                  <a:lnTo>
                    <a:pt x="219389" y="4309"/>
                  </a:lnTo>
                  <a:lnTo>
                    <a:pt x="174141" y="16734"/>
                  </a:lnTo>
                  <a:lnTo>
                    <a:pt x="132475" y="36519"/>
                  </a:lnTo>
                  <a:lnTo>
                    <a:pt x="95145" y="62908"/>
                  </a:lnTo>
                  <a:lnTo>
                    <a:pt x="62908" y="95145"/>
                  </a:lnTo>
                  <a:lnTo>
                    <a:pt x="36519" y="132475"/>
                  </a:lnTo>
                  <a:lnTo>
                    <a:pt x="16734" y="174141"/>
                  </a:lnTo>
                  <a:lnTo>
                    <a:pt x="4309" y="219389"/>
                  </a:lnTo>
                  <a:lnTo>
                    <a:pt x="0" y="267462"/>
                  </a:lnTo>
                  <a:lnTo>
                    <a:pt x="4309" y="315534"/>
                  </a:lnTo>
                  <a:lnTo>
                    <a:pt x="16734" y="360782"/>
                  </a:lnTo>
                  <a:lnTo>
                    <a:pt x="36519" y="402448"/>
                  </a:lnTo>
                  <a:lnTo>
                    <a:pt x="62908" y="439778"/>
                  </a:lnTo>
                  <a:lnTo>
                    <a:pt x="95145" y="472015"/>
                  </a:lnTo>
                  <a:lnTo>
                    <a:pt x="132475" y="498404"/>
                  </a:lnTo>
                  <a:lnTo>
                    <a:pt x="174141" y="518189"/>
                  </a:lnTo>
                  <a:lnTo>
                    <a:pt x="219389" y="530614"/>
                  </a:lnTo>
                  <a:lnTo>
                    <a:pt x="267462" y="534924"/>
                  </a:lnTo>
                  <a:lnTo>
                    <a:pt x="2847594" y="534924"/>
                  </a:lnTo>
                  <a:lnTo>
                    <a:pt x="2895666" y="530614"/>
                  </a:lnTo>
                  <a:lnTo>
                    <a:pt x="2940914" y="518189"/>
                  </a:lnTo>
                  <a:lnTo>
                    <a:pt x="2982580" y="498404"/>
                  </a:lnTo>
                  <a:lnTo>
                    <a:pt x="3019910" y="472015"/>
                  </a:lnTo>
                  <a:lnTo>
                    <a:pt x="3052147" y="439778"/>
                  </a:lnTo>
                  <a:lnTo>
                    <a:pt x="3078536" y="402448"/>
                  </a:lnTo>
                  <a:lnTo>
                    <a:pt x="3098321" y="360782"/>
                  </a:lnTo>
                  <a:lnTo>
                    <a:pt x="3110746" y="315534"/>
                  </a:lnTo>
                  <a:lnTo>
                    <a:pt x="3115055" y="267462"/>
                  </a:lnTo>
                  <a:lnTo>
                    <a:pt x="3110746" y="219389"/>
                  </a:lnTo>
                  <a:lnTo>
                    <a:pt x="3098321" y="174141"/>
                  </a:lnTo>
                  <a:lnTo>
                    <a:pt x="3078536" y="132475"/>
                  </a:lnTo>
                  <a:lnTo>
                    <a:pt x="3052147" y="95145"/>
                  </a:lnTo>
                  <a:lnTo>
                    <a:pt x="3019910" y="62908"/>
                  </a:lnTo>
                  <a:lnTo>
                    <a:pt x="2982580" y="36519"/>
                  </a:lnTo>
                  <a:lnTo>
                    <a:pt x="2940914" y="16734"/>
                  </a:lnTo>
                  <a:lnTo>
                    <a:pt x="2895666" y="4309"/>
                  </a:lnTo>
                  <a:lnTo>
                    <a:pt x="2847594" y="0"/>
                  </a:lnTo>
                  <a:close/>
                </a:path>
              </a:pathLst>
            </a:custGeom>
            <a:solidFill>
              <a:srgbClr val="FFFFFF"/>
            </a:solidFill>
          </p:spPr>
          <p:txBody>
            <a:bodyPr wrap="square" lIns="0" tIns="0" rIns="0" bIns="0" rtlCol="0"/>
            <a:lstStyle/>
            <a:p>
              <a:endParaRPr/>
            </a:p>
          </p:txBody>
        </p:sp>
        <p:pic>
          <p:nvPicPr>
            <p:cNvPr id="6" name="object 6">
              <a:extLst>
                <a:ext uri="{FF2B5EF4-FFF2-40B4-BE49-F238E27FC236}">
                  <a16:creationId xmlns:a16="http://schemas.microsoft.com/office/drawing/2014/main" id="{7EF400DD-91E7-2221-7DDE-226F8AD7E859}"/>
                </a:ext>
              </a:extLst>
            </p:cNvPr>
            <p:cNvPicPr/>
            <p:nvPr/>
          </p:nvPicPr>
          <p:blipFill>
            <a:blip r:embed="rId3" cstate="print"/>
            <a:stretch>
              <a:fillRect/>
            </a:stretch>
          </p:blipFill>
          <p:spPr>
            <a:xfrm>
              <a:off x="6291071" y="242315"/>
              <a:ext cx="775716" cy="768095"/>
            </a:xfrm>
            <a:prstGeom prst="rect">
              <a:avLst/>
            </a:prstGeom>
          </p:spPr>
        </p:pic>
        <p:pic>
          <p:nvPicPr>
            <p:cNvPr id="7" name="object 7">
              <a:extLst>
                <a:ext uri="{FF2B5EF4-FFF2-40B4-BE49-F238E27FC236}">
                  <a16:creationId xmlns:a16="http://schemas.microsoft.com/office/drawing/2014/main" id="{3EBBB9B7-F0EB-3183-C9F8-9DE283B82FC0}"/>
                </a:ext>
              </a:extLst>
            </p:cNvPr>
            <p:cNvPicPr/>
            <p:nvPr/>
          </p:nvPicPr>
          <p:blipFill>
            <a:blip r:embed="rId4" cstate="print"/>
            <a:stretch>
              <a:fillRect/>
            </a:stretch>
          </p:blipFill>
          <p:spPr>
            <a:xfrm>
              <a:off x="5125211" y="265176"/>
              <a:ext cx="871727" cy="720851"/>
            </a:xfrm>
            <a:prstGeom prst="rect">
              <a:avLst/>
            </a:prstGeom>
          </p:spPr>
        </p:pic>
        <p:pic>
          <p:nvPicPr>
            <p:cNvPr id="8" name="object 8">
              <a:extLst>
                <a:ext uri="{FF2B5EF4-FFF2-40B4-BE49-F238E27FC236}">
                  <a16:creationId xmlns:a16="http://schemas.microsoft.com/office/drawing/2014/main" id="{813CD58F-5220-41D7-D06F-17E110D35E0B}"/>
                </a:ext>
              </a:extLst>
            </p:cNvPr>
            <p:cNvPicPr/>
            <p:nvPr/>
          </p:nvPicPr>
          <p:blipFill>
            <a:blip r:embed="rId5" cstate="print"/>
            <a:stretch>
              <a:fillRect/>
            </a:stretch>
          </p:blipFill>
          <p:spPr>
            <a:xfrm>
              <a:off x="11507723" y="6269735"/>
              <a:ext cx="547116" cy="547114"/>
            </a:xfrm>
            <a:prstGeom prst="rect">
              <a:avLst/>
            </a:prstGeom>
          </p:spPr>
        </p:pic>
        <p:sp>
          <p:nvSpPr>
            <p:cNvPr id="9" name="object 9">
              <a:extLst>
                <a:ext uri="{FF2B5EF4-FFF2-40B4-BE49-F238E27FC236}">
                  <a16:creationId xmlns:a16="http://schemas.microsoft.com/office/drawing/2014/main" id="{ED1932F9-82DA-31BB-46F9-904B0B524A98}"/>
                </a:ext>
              </a:extLst>
            </p:cNvPr>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grpSp>
      <p:sp>
        <p:nvSpPr>
          <p:cNvPr id="21" name="object 21">
            <a:extLst>
              <a:ext uri="{FF2B5EF4-FFF2-40B4-BE49-F238E27FC236}">
                <a16:creationId xmlns:a16="http://schemas.microsoft.com/office/drawing/2014/main" id="{C0DCD925-5CA2-C8DC-81AE-604D0E763CFD}"/>
              </a:ext>
            </a:extLst>
          </p:cNvPr>
          <p:cNvSpPr txBox="1">
            <a:spLocks noGrp="1"/>
          </p:cNvSpPr>
          <p:nvPr>
            <p:ph type="sldNum" sz="quarter" idx="7"/>
          </p:nvPr>
        </p:nvSpPr>
        <p:spPr>
          <a:prstGeom prst="rect">
            <a:avLst/>
          </a:prstGeom>
        </p:spPr>
        <p:txBody>
          <a:bodyPr vert="horz" wrap="square" lIns="0" tIns="0" rIns="0" bIns="0" rtlCol="0">
            <a:spAutoFit/>
          </a:bodyPr>
          <a:lstStyle/>
          <a:p>
            <a:pPr marL="80645">
              <a:lnSpc>
                <a:spcPts val="1430"/>
              </a:lnSpc>
            </a:pPr>
            <a:fld id="{81D60167-4931-47E6-BA6A-407CBD079E47}" type="slidenum">
              <a:rPr spc="-50" dirty="0"/>
              <a:t>10</a:t>
            </a:fld>
            <a:endParaRPr spc="-50"/>
          </a:p>
        </p:txBody>
      </p:sp>
      <p:sp>
        <p:nvSpPr>
          <p:cNvPr id="25" name="TextBox 24">
            <a:extLst>
              <a:ext uri="{FF2B5EF4-FFF2-40B4-BE49-F238E27FC236}">
                <a16:creationId xmlns:a16="http://schemas.microsoft.com/office/drawing/2014/main" id="{5993DC44-F444-F63B-75DE-5F22669A3424}"/>
              </a:ext>
            </a:extLst>
          </p:cNvPr>
          <p:cNvSpPr txBox="1"/>
          <p:nvPr/>
        </p:nvSpPr>
        <p:spPr>
          <a:xfrm>
            <a:off x="268645" y="1058529"/>
            <a:ext cx="8470001" cy="646331"/>
          </a:xfrm>
          <a:prstGeom prst="rect">
            <a:avLst/>
          </a:prstGeom>
          <a:noFill/>
        </p:spPr>
        <p:txBody>
          <a:bodyPr wrap="square" lIns="91440" tIns="45720" rIns="91440" bIns="45720" anchor="t">
            <a:spAutoFit/>
          </a:bodyPr>
          <a:lstStyle/>
          <a:p>
            <a:pPr algn="l"/>
            <a:r>
              <a:rPr lang="en-US" sz="3600" b="1"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3. CƠ CHẾ HOẠT ĐỘNG</a:t>
            </a:r>
            <a:r>
              <a:rPr lang="en-US" sz="3600" b="1" cap="none" spc="0"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a:t>
            </a:r>
            <a:endParaRPr lang="vi-VN" sz="3600" b="1" cap="none" spc="0" dirty="0">
              <a:ln w="0"/>
              <a:gradFill>
                <a:gsLst>
                  <a:gs pos="0">
                    <a:srgbClr val="FFFFFF"/>
                  </a:gs>
                  <a:gs pos="25000">
                    <a:srgbClr val="00B050"/>
                  </a:gs>
                </a:gsLst>
                <a:lin ang="5400000" scaled="0"/>
              </a:gradFill>
              <a:effectLst>
                <a:outerShdw blurRad="38100" dist="19050" dir="2700000" algn="tl" rotWithShape="0">
                  <a:prstClr val="black">
                    <a:alpha val="40000"/>
                  </a:prstClr>
                </a:outerShdw>
              </a:effectLst>
              <a:latin typeface="Times New Roman"/>
              <a:cs typeface="Times New Roman"/>
            </a:endParaRPr>
          </a:p>
        </p:txBody>
      </p:sp>
      <p:pic>
        <p:nvPicPr>
          <p:cNvPr id="13" name="Picture 12">
            <a:extLst>
              <a:ext uri="{FF2B5EF4-FFF2-40B4-BE49-F238E27FC236}">
                <a16:creationId xmlns:a16="http://schemas.microsoft.com/office/drawing/2014/main" id="{9F284B82-736B-CF65-1AA3-8274118B8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5458" y="1999600"/>
            <a:ext cx="8391525" cy="4010025"/>
          </a:xfrm>
          <a:prstGeom prst="rect">
            <a:avLst/>
          </a:prstGeom>
        </p:spPr>
      </p:pic>
    </p:spTree>
    <p:extLst>
      <p:ext uri="{BB962C8B-B14F-4D97-AF65-F5344CB8AC3E}">
        <p14:creationId xmlns:p14="http://schemas.microsoft.com/office/powerpoint/2010/main" val="2456960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3B463-A322-0A50-C16B-A789733B52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D9CBE94-FAAC-4FAA-BFBA-3389E8AE30EF}"/>
              </a:ext>
            </a:extLst>
          </p:cNvPr>
          <p:cNvSpPr txBox="1"/>
          <p:nvPr/>
        </p:nvSpPr>
        <p:spPr>
          <a:xfrm>
            <a:off x="318922" y="169621"/>
            <a:ext cx="3980179" cy="269240"/>
          </a:xfrm>
          <a:prstGeom prst="rect">
            <a:avLst/>
          </a:prstGeom>
        </p:spPr>
        <p:txBody>
          <a:bodyPr vert="horz" wrap="square" lIns="0" tIns="12065" rIns="0" bIns="0" rtlCol="0">
            <a:spAutoFit/>
          </a:bodyPr>
          <a:lstStyle/>
          <a:p>
            <a:pPr marL="12700">
              <a:lnSpc>
                <a:spcPct val="100000"/>
              </a:lnSpc>
              <a:spcBef>
                <a:spcPts val="95"/>
              </a:spcBef>
            </a:pPr>
            <a:r>
              <a:rPr sz="1600" b="1" spc="-25">
                <a:solidFill>
                  <a:srgbClr val="FFFFFF"/>
                </a:solidFill>
                <a:latin typeface="Arial"/>
                <a:cs typeface="Arial"/>
              </a:rPr>
              <a:t>FACULTY</a:t>
            </a:r>
            <a:r>
              <a:rPr sz="1600" b="1" spc="-35">
                <a:solidFill>
                  <a:srgbClr val="FFFFFF"/>
                </a:solidFill>
                <a:latin typeface="Arial"/>
                <a:cs typeface="Arial"/>
              </a:rPr>
              <a:t> </a:t>
            </a:r>
            <a:r>
              <a:rPr sz="1600" b="1">
                <a:solidFill>
                  <a:srgbClr val="FFFFFF"/>
                </a:solidFill>
                <a:latin typeface="Arial"/>
                <a:cs typeface="Arial"/>
              </a:rPr>
              <a:t>OF</a:t>
            </a:r>
            <a:r>
              <a:rPr sz="1600" b="1" spc="-45">
                <a:solidFill>
                  <a:srgbClr val="FFFFFF"/>
                </a:solidFill>
                <a:latin typeface="Arial"/>
                <a:cs typeface="Arial"/>
              </a:rPr>
              <a:t> </a:t>
            </a:r>
            <a:r>
              <a:rPr sz="1600" b="1">
                <a:solidFill>
                  <a:srgbClr val="FFFFFF"/>
                </a:solidFill>
                <a:latin typeface="Arial"/>
                <a:cs typeface="Arial"/>
              </a:rPr>
              <a:t>COMPUTER</a:t>
            </a:r>
            <a:r>
              <a:rPr sz="1600" b="1" spc="-45">
                <a:solidFill>
                  <a:srgbClr val="FFFFFF"/>
                </a:solidFill>
                <a:latin typeface="Arial"/>
                <a:cs typeface="Arial"/>
              </a:rPr>
              <a:t> </a:t>
            </a:r>
            <a:r>
              <a:rPr sz="1600" b="1" spc="-10">
                <a:solidFill>
                  <a:srgbClr val="FFFFFF"/>
                </a:solidFill>
                <a:latin typeface="Arial"/>
                <a:cs typeface="Arial"/>
              </a:rPr>
              <a:t>ENGINEERING</a:t>
            </a:r>
            <a:endParaRPr sz="1600">
              <a:latin typeface="Arial"/>
              <a:cs typeface="Arial"/>
            </a:endParaRPr>
          </a:p>
        </p:txBody>
      </p:sp>
      <p:grpSp>
        <p:nvGrpSpPr>
          <p:cNvPr id="3" name="object 3">
            <a:extLst>
              <a:ext uri="{FF2B5EF4-FFF2-40B4-BE49-F238E27FC236}">
                <a16:creationId xmlns:a16="http://schemas.microsoft.com/office/drawing/2014/main" id="{72443932-7B0B-8AEB-05E5-AB8C527AD975}"/>
              </a:ext>
            </a:extLst>
          </p:cNvPr>
          <p:cNvGrpSpPr/>
          <p:nvPr/>
        </p:nvGrpSpPr>
        <p:grpSpPr>
          <a:xfrm>
            <a:off x="0" y="1523"/>
            <a:ext cx="12192000" cy="6856730"/>
            <a:chOff x="0" y="1523"/>
            <a:chExt cx="12192000" cy="6856730"/>
          </a:xfrm>
        </p:grpSpPr>
        <p:pic>
          <p:nvPicPr>
            <p:cNvPr id="4" name="object 4">
              <a:extLst>
                <a:ext uri="{FF2B5EF4-FFF2-40B4-BE49-F238E27FC236}">
                  <a16:creationId xmlns:a16="http://schemas.microsoft.com/office/drawing/2014/main" id="{D19D01D1-E033-BBA5-712A-B7663AA367BC}"/>
                </a:ext>
              </a:extLst>
            </p:cNvPr>
            <p:cNvPicPr/>
            <p:nvPr/>
          </p:nvPicPr>
          <p:blipFill>
            <a:blip r:embed="rId2" cstate="print"/>
            <a:stretch>
              <a:fillRect/>
            </a:stretch>
          </p:blipFill>
          <p:spPr>
            <a:xfrm>
              <a:off x="4479035" y="303276"/>
              <a:ext cx="3231641" cy="639318"/>
            </a:xfrm>
            <a:prstGeom prst="rect">
              <a:avLst/>
            </a:prstGeom>
          </p:spPr>
        </p:pic>
        <p:sp>
          <p:nvSpPr>
            <p:cNvPr id="5" name="object 5">
              <a:extLst>
                <a:ext uri="{FF2B5EF4-FFF2-40B4-BE49-F238E27FC236}">
                  <a16:creationId xmlns:a16="http://schemas.microsoft.com/office/drawing/2014/main" id="{CF54465D-7178-8BA7-AB9D-2BAF8E2FFA63}"/>
                </a:ext>
              </a:extLst>
            </p:cNvPr>
            <p:cNvSpPr/>
            <p:nvPr/>
          </p:nvSpPr>
          <p:spPr>
            <a:xfrm>
              <a:off x="4538471" y="356615"/>
              <a:ext cx="3115310" cy="535305"/>
            </a:xfrm>
            <a:custGeom>
              <a:avLst/>
              <a:gdLst/>
              <a:ahLst/>
              <a:cxnLst/>
              <a:rect l="l" t="t" r="r" b="b"/>
              <a:pathLst>
                <a:path w="3115309" h="535305">
                  <a:moveTo>
                    <a:pt x="2847594" y="0"/>
                  </a:moveTo>
                  <a:lnTo>
                    <a:pt x="267462" y="0"/>
                  </a:lnTo>
                  <a:lnTo>
                    <a:pt x="219389" y="4309"/>
                  </a:lnTo>
                  <a:lnTo>
                    <a:pt x="174141" y="16734"/>
                  </a:lnTo>
                  <a:lnTo>
                    <a:pt x="132475" y="36519"/>
                  </a:lnTo>
                  <a:lnTo>
                    <a:pt x="95145" y="62908"/>
                  </a:lnTo>
                  <a:lnTo>
                    <a:pt x="62908" y="95145"/>
                  </a:lnTo>
                  <a:lnTo>
                    <a:pt x="36519" y="132475"/>
                  </a:lnTo>
                  <a:lnTo>
                    <a:pt x="16734" y="174141"/>
                  </a:lnTo>
                  <a:lnTo>
                    <a:pt x="4309" y="219389"/>
                  </a:lnTo>
                  <a:lnTo>
                    <a:pt x="0" y="267462"/>
                  </a:lnTo>
                  <a:lnTo>
                    <a:pt x="4309" y="315534"/>
                  </a:lnTo>
                  <a:lnTo>
                    <a:pt x="16734" y="360782"/>
                  </a:lnTo>
                  <a:lnTo>
                    <a:pt x="36519" y="402448"/>
                  </a:lnTo>
                  <a:lnTo>
                    <a:pt x="62908" y="439778"/>
                  </a:lnTo>
                  <a:lnTo>
                    <a:pt x="95145" y="472015"/>
                  </a:lnTo>
                  <a:lnTo>
                    <a:pt x="132475" y="498404"/>
                  </a:lnTo>
                  <a:lnTo>
                    <a:pt x="174141" y="518189"/>
                  </a:lnTo>
                  <a:lnTo>
                    <a:pt x="219389" y="530614"/>
                  </a:lnTo>
                  <a:lnTo>
                    <a:pt x="267462" y="534924"/>
                  </a:lnTo>
                  <a:lnTo>
                    <a:pt x="2847594" y="534924"/>
                  </a:lnTo>
                  <a:lnTo>
                    <a:pt x="2895666" y="530614"/>
                  </a:lnTo>
                  <a:lnTo>
                    <a:pt x="2940914" y="518189"/>
                  </a:lnTo>
                  <a:lnTo>
                    <a:pt x="2982580" y="498404"/>
                  </a:lnTo>
                  <a:lnTo>
                    <a:pt x="3019910" y="472015"/>
                  </a:lnTo>
                  <a:lnTo>
                    <a:pt x="3052147" y="439778"/>
                  </a:lnTo>
                  <a:lnTo>
                    <a:pt x="3078536" y="402448"/>
                  </a:lnTo>
                  <a:lnTo>
                    <a:pt x="3098321" y="360782"/>
                  </a:lnTo>
                  <a:lnTo>
                    <a:pt x="3110746" y="315534"/>
                  </a:lnTo>
                  <a:lnTo>
                    <a:pt x="3115055" y="267462"/>
                  </a:lnTo>
                  <a:lnTo>
                    <a:pt x="3110746" y="219389"/>
                  </a:lnTo>
                  <a:lnTo>
                    <a:pt x="3098321" y="174141"/>
                  </a:lnTo>
                  <a:lnTo>
                    <a:pt x="3078536" y="132475"/>
                  </a:lnTo>
                  <a:lnTo>
                    <a:pt x="3052147" y="95145"/>
                  </a:lnTo>
                  <a:lnTo>
                    <a:pt x="3019910" y="62908"/>
                  </a:lnTo>
                  <a:lnTo>
                    <a:pt x="2982580" y="36519"/>
                  </a:lnTo>
                  <a:lnTo>
                    <a:pt x="2940914" y="16734"/>
                  </a:lnTo>
                  <a:lnTo>
                    <a:pt x="2895666" y="4309"/>
                  </a:lnTo>
                  <a:lnTo>
                    <a:pt x="2847594" y="0"/>
                  </a:lnTo>
                  <a:close/>
                </a:path>
              </a:pathLst>
            </a:custGeom>
            <a:solidFill>
              <a:srgbClr val="FFFFFF"/>
            </a:solidFill>
          </p:spPr>
          <p:txBody>
            <a:bodyPr wrap="square" lIns="0" tIns="0" rIns="0" bIns="0" rtlCol="0"/>
            <a:lstStyle/>
            <a:p>
              <a:endParaRPr/>
            </a:p>
          </p:txBody>
        </p:sp>
        <p:pic>
          <p:nvPicPr>
            <p:cNvPr id="6" name="object 6">
              <a:extLst>
                <a:ext uri="{FF2B5EF4-FFF2-40B4-BE49-F238E27FC236}">
                  <a16:creationId xmlns:a16="http://schemas.microsoft.com/office/drawing/2014/main" id="{3783713E-CA6B-A882-2125-07C549906F63}"/>
                </a:ext>
              </a:extLst>
            </p:cNvPr>
            <p:cNvPicPr/>
            <p:nvPr/>
          </p:nvPicPr>
          <p:blipFill>
            <a:blip r:embed="rId3" cstate="print"/>
            <a:stretch>
              <a:fillRect/>
            </a:stretch>
          </p:blipFill>
          <p:spPr>
            <a:xfrm>
              <a:off x="6291071" y="242315"/>
              <a:ext cx="775716" cy="768095"/>
            </a:xfrm>
            <a:prstGeom prst="rect">
              <a:avLst/>
            </a:prstGeom>
          </p:spPr>
        </p:pic>
        <p:pic>
          <p:nvPicPr>
            <p:cNvPr id="7" name="object 7">
              <a:extLst>
                <a:ext uri="{FF2B5EF4-FFF2-40B4-BE49-F238E27FC236}">
                  <a16:creationId xmlns:a16="http://schemas.microsoft.com/office/drawing/2014/main" id="{174BF9D7-C361-C892-FD04-940FA09100DB}"/>
                </a:ext>
              </a:extLst>
            </p:cNvPr>
            <p:cNvPicPr/>
            <p:nvPr/>
          </p:nvPicPr>
          <p:blipFill>
            <a:blip r:embed="rId4" cstate="print"/>
            <a:stretch>
              <a:fillRect/>
            </a:stretch>
          </p:blipFill>
          <p:spPr>
            <a:xfrm>
              <a:off x="5125211" y="265176"/>
              <a:ext cx="871727" cy="720851"/>
            </a:xfrm>
            <a:prstGeom prst="rect">
              <a:avLst/>
            </a:prstGeom>
          </p:spPr>
        </p:pic>
        <p:pic>
          <p:nvPicPr>
            <p:cNvPr id="8" name="object 8">
              <a:extLst>
                <a:ext uri="{FF2B5EF4-FFF2-40B4-BE49-F238E27FC236}">
                  <a16:creationId xmlns:a16="http://schemas.microsoft.com/office/drawing/2014/main" id="{F3106A77-2F74-EB9A-A055-C2FAD20308CB}"/>
                </a:ext>
              </a:extLst>
            </p:cNvPr>
            <p:cNvPicPr/>
            <p:nvPr/>
          </p:nvPicPr>
          <p:blipFill>
            <a:blip r:embed="rId5" cstate="print"/>
            <a:stretch>
              <a:fillRect/>
            </a:stretch>
          </p:blipFill>
          <p:spPr>
            <a:xfrm>
              <a:off x="11507723" y="6269735"/>
              <a:ext cx="547116" cy="547114"/>
            </a:xfrm>
            <a:prstGeom prst="rect">
              <a:avLst/>
            </a:prstGeom>
          </p:spPr>
        </p:pic>
        <p:sp>
          <p:nvSpPr>
            <p:cNvPr id="9" name="object 9">
              <a:extLst>
                <a:ext uri="{FF2B5EF4-FFF2-40B4-BE49-F238E27FC236}">
                  <a16:creationId xmlns:a16="http://schemas.microsoft.com/office/drawing/2014/main" id="{E5909331-2E81-8D2B-D173-B80C7182DB5B}"/>
                </a:ext>
              </a:extLst>
            </p:cNvPr>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grpSp>
      <p:sp>
        <p:nvSpPr>
          <p:cNvPr id="21" name="object 21">
            <a:extLst>
              <a:ext uri="{FF2B5EF4-FFF2-40B4-BE49-F238E27FC236}">
                <a16:creationId xmlns:a16="http://schemas.microsoft.com/office/drawing/2014/main" id="{3C1D3023-C830-4FCF-AB64-BEEB49B7D5CE}"/>
              </a:ext>
            </a:extLst>
          </p:cNvPr>
          <p:cNvSpPr txBox="1">
            <a:spLocks noGrp="1"/>
          </p:cNvSpPr>
          <p:nvPr>
            <p:ph type="sldNum" sz="quarter" idx="7"/>
          </p:nvPr>
        </p:nvSpPr>
        <p:spPr>
          <a:prstGeom prst="rect">
            <a:avLst/>
          </a:prstGeom>
        </p:spPr>
        <p:txBody>
          <a:bodyPr vert="horz" wrap="square" lIns="0" tIns="0" rIns="0" bIns="0" rtlCol="0">
            <a:spAutoFit/>
          </a:bodyPr>
          <a:lstStyle/>
          <a:p>
            <a:pPr marL="80645">
              <a:lnSpc>
                <a:spcPts val="1430"/>
              </a:lnSpc>
            </a:pPr>
            <a:fld id="{81D60167-4931-47E6-BA6A-407CBD079E47}" type="slidenum">
              <a:rPr spc="-50" dirty="0"/>
              <a:t>11</a:t>
            </a:fld>
            <a:endParaRPr spc="-50"/>
          </a:p>
        </p:txBody>
      </p:sp>
      <p:sp>
        <p:nvSpPr>
          <p:cNvPr id="25" name="TextBox 24">
            <a:extLst>
              <a:ext uri="{FF2B5EF4-FFF2-40B4-BE49-F238E27FC236}">
                <a16:creationId xmlns:a16="http://schemas.microsoft.com/office/drawing/2014/main" id="{EA2A81B7-E5F8-4E8B-D035-0DAEB38D82CD}"/>
              </a:ext>
            </a:extLst>
          </p:cNvPr>
          <p:cNvSpPr txBox="1"/>
          <p:nvPr/>
        </p:nvSpPr>
        <p:spPr>
          <a:xfrm>
            <a:off x="268645" y="1058529"/>
            <a:ext cx="8470001" cy="646331"/>
          </a:xfrm>
          <a:prstGeom prst="rect">
            <a:avLst/>
          </a:prstGeom>
          <a:noFill/>
        </p:spPr>
        <p:txBody>
          <a:bodyPr wrap="square" lIns="91440" tIns="45720" rIns="91440" bIns="45720" anchor="t">
            <a:spAutoFit/>
          </a:bodyPr>
          <a:lstStyle/>
          <a:p>
            <a:pPr algn="l"/>
            <a:r>
              <a:rPr lang="en-US" sz="3600" b="1"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4. KẾT QUẢ ĐẠT ĐƯỢC</a:t>
            </a:r>
            <a:r>
              <a:rPr lang="en-US" sz="3600" b="1" cap="none" spc="0"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a:t>
            </a:r>
            <a:endParaRPr lang="vi-VN" sz="3600" b="1" cap="none" spc="0" dirty="0">
              <a:ln w="0"/>
              <a:gradFill>
                <a:gsLst>
                  <a:gs pos="0">
                    <a:srgbClr val="FFFFFF"/>
                  </a:gs>
                  <a:gs pos="25000">
                    <a:srgbClr val="00B050"/>
                  </a:gs>
                </a:gsLst>
                <a:lin ang="5400000" scaled="0"/>
              </a:gradFill>
              <a:effectLst>
                <a:outerShdw blurRad="38100" dist="19050" dir="2700000" algn="tl" rotWithShape="0">
                  <a:prstClr val="black">
                    <a:alpha val="40000"/>
                  </a:prstClr>
                </a:outerShdw>
              </a:effectLst>
              <a:latin typeface="Times New Roman"/>
              <a:cs typeface="Times New Roman"/>
            </a:endParaRPr>
          </a:p>
        </p:txBody>
      </p:sp>
      <p:pic>
        <p:nvPicPr>
          <p:cNvPr id="10" name="Picture 9">
            <a:extLst>
              <a:ext uri="{FF2B5EF4-FFF2-40B4-BE49-F238E27FC236}">
                <a16:creationId xmlns:a16="http://schemas.microsoft.com/office/drawing/2014/main" id="{D027A903-2B2F-D472-63A7-953772A604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17716" y="2157729"/>
            <a:ext cx="8700940" cy="39979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0394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8922" y="169621"/>
            <a:ext cx="3980179" cy="269240"/>
          </a:xfrm>
          <a:prstGeom prst="rect">
            <a:avLst/>
          </a:prstGeom>
        </p:spPr>
        <p:txBody>
          <a:bodyPr vert="horz" wrap="square" lIns="0" tIns="12065" rIns="0" bIns="0" rtlCol="0">
            <a:spAutoFit/>
          </a:bodyPr>
          <a:lstStyle/>
          <a:p>
            <a:pPr marL="12700">
              <a:lnSpc>
                <a:spcPct val="100000"/>
              </a:lnSpc>
              <a:spcBef>
                <a:spcPts val="95"/>
              </a:spcBef>
            </a:pPr>
            <a:r>
              <a:rPr sz="1600" b="1" spc="-25">
                <a:solidFill>
                  <a:srgbClr val="FFFFFF"/>
                </a:solidFill>
                <a:latin typeface="Arial"/>
                <a:cs typeface="Arial"/>
              </a:rPr>
              <a:t>FACULTY</a:t>
            </a:r>
            <a:r>
              <a:rPr sz="1600" b="1" spc="-35">
                <a:solidFill>
                  <a:srgbClr val="FFFFFF"/>
                </a:solidFill>
                <a:latin typeface="Arial"/>
                <a:cs typeface="Arial"/>
              </a:rPr>
              <a:t> </a:t>
            </a:r>
            <a:r>
              <a:rPr sz="1600" b="1">
                <a:solidFill>
                  <a:srgbClr val="FFFFFF"/>
                </a:solidFill>
                <a:latin typeface="Arial"/>
                <a:cs typeface="Arial"/>
              </a:rPr>
              <a:t>OF</a:t>
            </a:r>
            <a:r>
              <a:rPr sz="1600" b="1" spc="-45">
                <a:solidFill>
                  <a:srgbClr val="FFFFFF"/>
                </a:solidFill>
                <a:latin typeface="Arial"/>
                <a:cs typeface="Arial"/>
              </a:rPr>
              <a:t> </a:t>
            </a:r>
            <a:r>
              <a:rPr sz="1600" b="1">
                <a:solidFill>
                  <a:srgbClr val="FFFFFF"/>
                </a:solidFill>
                <a:latin typeface="Arial"/>
                <a:cs typeface="Arial"/>
              </a:rPr>
              <a:t>COMPUTER</a:t>
            </a:r>
            <a:r>
              <a:rPr sz="1600" b="1" spc="-45">
                <a:solidFill>
                  <a:srgbClr val="FFFFFF"/>
                </a:solidFill>
                <a:latin typeface="Arial"/>
                <a:cs typeface="Arial"/>
              </a:rPr>
              <a:t> </a:t>
            </a:r>
            <a:r>
              <a:rPr sz="1600" b="1" spc="-10">
                <a:solidFill>
                  <a:srgbClr val="FFFFFF"/>
                </a:solidFill>
                <a:latin typeface="Arial"/>
                <a:cs typeface="Arial"/>
              </a:rPr>
              <a:t>ENGINEERING</a:t>
            </a:r>
            <a:endParaRPr sz="1600">
              <a:latin typeface="Arial"/>
              <a:cs typeface="Arial"/>
            </a:endParaRPr>
          </a:p>
        </p:txBody>
      </p:sp>
      <p:grpSp>
        <p:nvGrpSpPr>
          <p:cNvPr id="3" name="object 3"/>
          <p:cNvGrpSpPr/>
          <p:nvPr/>
        </p:nvGrpSpPr>
        <p:grpSpPr>
          <a:xfrm>
            <a:off x="0" y="1523"/>
            <a:ext cx="12192000" cy="6856730"/>
            <a:chOff x="0" y="1523"/>
            <a:chExt cx="12192000" cy="6856730"/>
          </a:xfrm>
        </p:grpSpPr>
        <p:pic>
          <p:nvPicPr>
            <p:cNvPr id="4" name="object 4"/>
            <p:cNvPicPr/>
            <p:nvPr/>
          </p:nvPicPr>
          <p:blipFill>
            <a:blip r:embed="rId2" cstate="print"/>
            <a:stretch>
              <a:fillRect/>
            </a:stretch>
          </p:blipFill>
          <p:spPr>
            <a:xfrm>
              <a:off x="4479035" y="303276"/>
              <a:ext cx="3231641" cy="639318"/>
            </a:xfrm>
            <a:prstGeom prst="rect">
              <a:avLst/>
            </a:prstGeom>
          </p:spPr>
        </p:pic>
        <p:sp>
          <p:nvSpPr>
            <p:cNvPr id="5" name="object 5"/>
            <p:cNvSpPr/>
            <p:nvPr/>
          </p:nvSpPr>
          <p:spPr>
            <a:xfrm>
              <a:off x="4538471" y="356615"/>
              <a:ext cx="3115310" cy="535305"/>
            </a:xfrm>
            <a:custGeom>
              <a:avLst/>
              <a:gdLst/>
              <a:ahLst/>
              <a:cxnLst/>
              <a:rect l="l" t="t" r="r" b="b"/>
              <a:pathLst>
                <a:path w="3115309" h="535305">
                  <a:moveTo>
                    <a:pt x="2847594" y="0"/>
                  </a:moveTo>
                  <a:lnTo>
                    <a:pt x="267462" y="0"/>
                  </a:lnTo>
                  <a:lnTo>
                    <a:pt x="219389" y="4309"/>
                  </a:lnTo>
                  <a:lnTo>
                    <a:pt x="174141" y="16734"/>
                  </a:lnTo>
                  <a:lnTo>
                    <a:pt x="132475" y="36519"/>
                  </a:lnTo>
                  <a:lnTo>
                    <a:pt x="95145" y="62908"/>
                  </a:lnTo>
                  <a:lnTo>
                    <a:pt x="62908" y="95145"/>
                  </a:lnTo>
                  <a:lnTo>
                    <a:pt x="36519" y="132475"/>
                  </a:lnTo>
                  <a:lnTo>
                    <a:pt x="16734" y="174141"/>
                  </a:lnTo>
                  <a:lnTo>
                    <a:pt x="4309" y="219389"/>
                  </a:lnTo>
                  <a:lnTo>
                    <a:pt x="0" y="267462"/>
                  </a:lnTo>
                  <a:lnTo>
                    <a:pt x="4309" y="315534"/>
                  </a:lnTo>
                  <a:lnTo>
                    <a:pt x="16734" y="360782"/>
                  </a:lnTo>
                  <a:lnTo>
                    <a:pt x="36519" y="402448"/>
                  </a:lnTo>
                  <a:lnTo>
                    <a:pt x="62908" y="439778"/>
                  </a:lnTo>
                  <a:lnTo>
                    <a:pt x="95145" y="472015"/>
                  </a:lnTo>
                  <a:lnTo>
                    <a:pt x="132475" y="498404"/>
                  </a:lnTo>
                  <a:lnTo>
                    <a:pt x="174141" y="518189"/>
                  </a:lnTo>
                  <a:lnTo>
                    <a:pt x="219389" y="530614"/>
                  </a:lnTo>
                  <a:lnTo>
                    <a:pt x="267462" y="534924"/>
                  </a:lnTo>
                  <a:lnTo>
                    <a:pt x="2847594" y="534924"/>
                  </a:lnTo>
                  <a:lnTo>
                    <a:pt x="2895666" y="530614"/>
                  </a:lnTo>
                  <a:lnTo>
                    <a:pt x="2940914" y="518189"/>
                  </a:lnTo>
                  <a:lnTo>
                    <a:pt x="2982580" y="498404"/>
                  </a:lnTo>
                  <a:lnTo>
                    <a:pt x="3019910" y="472015"/>
                  </a:lnTo>
                  <a:lnTo>
                    <a:pt x="3052147" y="439778"/>
                  </a:lnTo>
                  <a:lnTo>
                    <a:pt x="3078536" y="402448"/>
                  </a:lnTo>
                  <a:lnTo>
                    <a:pt x="3098321" y="360782"/>
                  </a:lnTo>
                  <a:lnTo>
                    <a:pt x="3110746" y="315534"/>
                  </a:lnTo>
                  <a:lnTo>
                    <a:pt x="3115055" y="267462"/>
                  </a:lnTo>
                  <a:lnTo>
                    <a:pt x="3110746" y="219389"/>
                  </a:lnTo>
                  <a:lnTo>
                    <a:pt x="3098321" y="174141"/>
                  </a:lnTo>
                  <a:lnTo>
                    <a:pt x="3078536" y="132475"/>
                  </a:lnTo>
                  <a:lnTo>
                    <a:pt x="3052147" y="95145"/>
                  </a:lnTo>
                  <a:lnTo>
                    <a:pt x="3019910" y="62908"/>
                  </a:lnTo>
                  <a:lnTo>
                    <a:pt x="2982580" y="36519"/>
                  </a:lnTo>
                  <a:lnTo>
                    <a:pt x="2940914" y="16734"/>
                  </a:lnTo>
                  <a:lnTo>
                    <a:pt x="2895666" y="4309"/>
                  </a:lnTo>
                  <a:lnTo>
                    <a:pt x="2847594" y="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6291071" y="242315"/>
              <a:ext cx="775716" cy="768095"/>
            </a:xfrm>
            <a:prstGeom prst="rect">
              <a:avLst/>
            </a:prstGeom>
          </p:spPr>
        </p:pic>
        <p:pic>
          <p:nvPicPr>
            <p:cNvPr id="7" name="object 7"/>
            <p:cNvPicPr/>
            <p:nvPr/>
          </p:nvPicPr>
          <p:blipFill>
            <a:blip r:embed="rId4" cstate="print"/>
            <a:stretch>
              <a:fillRect/>
            </a:stretch>
          </p:blipFill>
          <p:spPr>
            <a:xfrm>
              <a:off x="5125211" y="265176"/>
              <a:ext cx="871727" cy="720851"/>
            </a:xfrm>
            <a:prstGeom prst="rect">
              <a:avLst/>
            </a:prstGeom>
          </p:spPr>
        </p:pic>
        <p:pic>
          <p:nvPicPr>
            <p:cNvPr id="8" name="object 8"/>
            <p:cNvPicPr/>
            <p:nvPr/>
          </p:nvPicPr>
          <p:blipFill>
            <a:blip r:embed="rId5" cstate="print"/>
            <a:stretch>
              <a:fillRect/>
            </a:stretch>
          </p:blipFill>
          <p:spPr>
            <a:xfrm>
              <a:off x="11507723" y="6269735"/>
              <a:ext cx="547116" cy="547114"/>
            </a:xfrm>
            <a:prstGeom prst="rect">
              <a:avLst/>
            </a:prstGeom>
          </p:spPr>
        </p:pic>
        <p:sp>
          <p:nvSpPr>
            <p:cNvPr id="9" name="object 9"/>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t>Copyrights</a:t>
            </a:r>
            <a:r>
              <a:rPr spc="-25"/>
              <a:t> </a:t>
            </a:r>
            <a:r>
              <a:t>2024</a:t>
            </a:r>
            <a:r>
              <a:rPr spc="-35"/>
              <a:t> </a:t>
            </a:r>
            <a:r>
              <a:rPr spc="-10"/>
              <a:t>CE-</a:t>
            </a:r>
            <a:r>
              <a:rPr spc="-40"/>
              <a:t>UIT.</a:t>
            </a:r>
            <a:r>
              <a:rPr spc="-70"/>
              <a:t> </a:t>
            </a:r>
            <a:r>
              <a:t>All</a:t>
            </a:r>
            <a:r>
              <a:rPr spc="-10"/>
              <a:t> </a:t>
            </a:r>
            <a:r>
              <a:t>Rights</a:t>
            </a:r>
            <a:r>
              <a:rPr spc="-15"/>
              <a:t> </a:t>
            </a:r>
            <a:r>
              <a:rPr spc="-10"/>
              <a:t>Reserved.</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80645">
              <a:lnSpc>
                <a:spcPts val="1430"/>
              </a:lnSpc>
            </a:pPr>
            <a:fld id="{81D60167-4931-47E6-BA6A-407CBD079E47}" type="slidenum">
              <a:rPr spc="-50" dirty="0"/>
              <a:t>2</a:t>
            </a:fld>
            <a:endParaRPr spc="-50"/>
          </a:p>
        </p:txBody>
      </p:sp>
      <p:sp>
        <p:nvSpPr>
          <p:cNvPr id="15" name="TextBox 14">
            <a:extLst>
              <a:ext uri="{FF2B5EF4-FFF2-40B4-BE49-F238E27FC236}">
                <a16:creationId xmlns:a16="http://schemas.microsoft.com/office/drawing/2014/main" id="{2038CF15-2475-15BE-0B83-FF93BFC73C01}"/>
              </a:ext>
            </a:extLst>
          </p:cNvPr>
          <p:cNvSpPr txBox="1"/>
          <p:nvPr/>
        </p:nvSpPr>
        <p:spPr>
          <a:xfrm>
            <a:off x="-1365764" y="1295400"/>
            <a:ext cx="6097022" cy="707886"/>
          </a:xfrm>
          <a:prstGeom prst="rect">
            <a:avLst/>
          </a:prstGeom>
          <a:noFill/>
        </p:spPr>
        <p:txBody>
          <a:bodyPr wrap="square">
            <a:spAutoFit/>
          </a:bodyPr>
          <a:lstStyle/>
          <a:p>
            <a:pPr algn="ctr"/>
            <a:r>
              <a:rPr lang="en-US" sz="4000" b="1" cap="none" spc="0"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Nội</a:t>
            </a:r>
            <a:r>
              <a:rPr lang="en-US" sz="4000" b="1" cap="none" spc="0"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dung:</a:t>
            </a:r>
            <a:endParaRPr lang="vi-VN" sz="4000" b="1" cap="none" spc="0"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ABEC8B7-5D09-289D-1487-8FCE512BE0D7}"/>
              </a:ext>
            </a:extLst>
          </p:cNvPr>
          <p:cNvSpPr txBox="1"/>
          <p:nvPr/>
        </p:nvSpPr>
        <p:spPr>
          <a:xfrm>
            <a:off x="781050" y="2003286"/>
            <a:ext cx="6670110" cy="1631216"/>
          </a:xfrm>
          <a:prstGeom prst="rect">
            <a:avLst/>
          </a:prstGeom>
          <a:noFill/>
        </p:spPr>
        <p:txBody>
          <a:bodyPr wrap="square">
            <a:spAutoFit/>
          </a:bodyPr>
          <a:lstStyle/>
          <a:p>
            <a:pPr marL="342900" indent="-342900" algn="l">
              <a:buAutoNum type="arabicPeriod"/>
            </a:pPr>
            <a:r>
              <a:rPr lang="en-US" sz="2500" b="1" cap="none" spc="0"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Tổng</a:t>
            </a:r>
            <a:r>
              <a:rPr lang="en-US" sz="2500" b="1" cap="none" spc="0"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cap="none" spc="0"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quan</a:t>
            </a:r>
            <a:r>
              <a:rPr lang="en-US" sz="2500" b="1" cap="none" spc="0"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500" b="1"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342900" indent="-342900" algn="l">
              <a:buAutoNum type="arabicPeriod"/>
            </a:pPr>
            <a:r>
              <a:rPr lang="en-US" sz="2500" b="1" cap="none" spc="0"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Kiến</a:t>
            </a:r>
            <a:r>
              <a:rPr lang="en-US" sz="2500" b="1" cap="none" spc="0"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cap="none" spc="0"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trúc</a:t>
            </a:r>
            <a:r>
              <a:rPr lang="en-US" sz="2500" b="1" cap="none" spc="0"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marL="342900" indent="-342900" algn="l">
              <a:buAutoNum type="arabicPeriod"/>
            </a:pPr>
            <a:r>
              <a:rPr lang="en-US" sz="2500" b="1" cap="none" spc="0"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Cơ</a:t>
            </a:r>
            <a:r>
              <a:rPr lang="en-US" sz="2500" b="1" cap="none" spc="0"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cap="none" spc="0"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chế</a:t>
            </a:r>
            <a:r>
              <a:rPr lang="en-US" sz="2500" b="1" cap="none" spc="0"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cap="none" spc="0"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hoạt</a:t>
            </a:r>
            <a:r>
              <a:rPr lang="en-US" sz="2500" b="1" cap="none" spc="0"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cap="none" spc="0"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động</a:t>
            </a:r>
            <a:r>
              <a:rPr lang="en-US" sz="2500" b="1" cap="none" spc="0"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pPr marL="342900" indent="-342900" algn="l">
              <a:buAutoNum type="arabicPeriod"/>
            </a:pPr>
            <a:r>
              <a:rPr lang="en-US" sz="2500" b="1"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Kết</a:t>
            </a:r>
            <a:r>
              <a:rPr lang="en-US" sz="2500" b="1"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a:t>
            </a:r>
            <a:r>
              <a:rPr lang="en-US" sz="2500" b="1"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đạt</a:t>
            </a:r>
            <a:r>
              <a:rPr lang="en-US" sz="2500" b="1"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500" b="1" dirty="0" err="1">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được</a:t>
            </a:r>
            <a:r>
              <a:rPr lang="en-US" sz="2500" b="1"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500" b="1" cap="none" spc="0" dirty="0">
              <a:ln w="0"/>
              <a:gradFill>
                <a:gsLst>
                  <a:gs pos="25000">
                    <a:srgbClr val="00B050"/>
                  </a:gs>
                  <a:gs pos="0">
                    <a:schemeClr val="bg1"/>
                  </a:gs>
                </a:gsLst>
                <a:lin ang="5400000" scaled="0"/>
              </a:gra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8922" y="169621"/>
            <a:ext cx="3980179" cy="269240"/>
          </a:xfrm>
          <a:prstGeom prst="rect">
            <a:avLst/>
          </a:prstGeom>
        </p:spPr>
        <p:txBody>
          <a:bodyPr vert="horz" wrap="square" lIns="0" tIns="12065" rIns="0" bIns="0" rtlCol="0">
            <a:spAutoFit/>
          </a:bodyPr>
          <a:lstStyle/>
          <a:p>
            <a:pPr marL="12700">
              <a:lnSpc>
                <a:spcPct val="100000"/>
              </a:lnSpc>
              <a:spcBef>
                <a:spcPts val="95"/>
              </a:spcBef>
            </a:pPr>
            <a:r>
              <a:rPr sz="1600" b="1" spc="-25">
                <a:solidFill>
                  <a:srgbClr val="FFFFFF"/>
                </a:solidFill>
                <a:latin typeface="Arial"/>
                <a:cs typeface="Arial"/>
              </a:rPr>
              <a:t>FACULTY</a:t>
            </a:r>
            <a:r>
              <a:rPr sz="1600" b="1" spc="-35">
                <a:solidFill>
                  <a:srgbClr val="FFFFFF"/>
                </a:solidFill>
                <a:latin typeface="Arial"/>
                <a:cs typeface="Arial"/>
              </a:rPr>
              <a:t> </a:t>
            </a:r>
            <a:r>
              <a:rPr sz="1600" b="1">
                <a:solidFill>
                  <a:srgbClr val="FFFFFF"/>
                </a:solidFill>
                <a:latin typeface="Arial"/>
                <a:cs typeface="Arial"/>
              </a:rPr>
              <a:t>OF</a:t>
            </a:r>
            <a:r>
              <a:rPr sz="1600" b="1" spc="-45">
                <a:solidFill>
                  <a:srgbClr val="FFFFFF"/>
                </a:solidFill>
                <a:latin typeface="Arial"/>
                <a:cs typeface="Arial"/>
              </a:rPr>
              <a:t> </a:t>
            </a:r>
            <a:r>
              <a:rPr sz="1600" b="1">
                <a:solidFill>
                  <a:srgbClr val="FFFFFF"/>
                </a:solidFill>
                <a:latin typeface="Arial"/>
                <a:cs typeface="Arial"/>
              </a:rPr>
              <a:t>COMPUTER</a:t>
            </a:r>
            <a:r>
              <a:rPr sz="1600" b="1" spc="-45">
                <a:solidFill>
                  <a:srgbClr val="FFFFFF"/>
                </a:solidFill>
                <a:latin typeface="Arial"/>
                <a:cs typeface="Arial"/>
              </a:rPr>
              <a:t> </a:t>
            </a:r>
            <a:r>
              <a:rPr sz="1600" b="1" spc="-10">
                <a:solidFill>
                  <a:srgbClr val="FFFFFF"/>
                </a:solidFill>
                <a:latin typeface="Arial"/>
                <a:cs typeface="Arial"/>
              </a:rPr>
              <a:t>ENGINEERING</a:t>
            </a:r>
            <a:endParaRPr sz="1600">
              <a:latin typeface="Arial"/>
              <a:cs typeface="Arial"/>
            </a:endParaRPr>
          </a:p>
        </p:txBody>
      </p:sp>
      <p:grpSp>
        <p:nvGrpSpPr>
          <p:cNvPr id="3" name="object 3"/>
          <p:cNvGrpSpPr/>
          <p:nvPr/>
        </p:nvGrpSpPr>
        <p:grpSpPr>
          <a:xfrm>
            <a:off x="0" y="1523"/>
            <a:ext cx="12192000" cy="6856730"/>
            <a:chOff x="0" y="1523"/>
            <a:chExt cx="12192000" cy="6856730"/>
          </a:xfrm>
        </p:grpSpPr>
        <p:pic>
          <p:nvPicPr>
            <p:cNvPr id="4" name="object 4"/>
            <p:cNvPicPr/>
            <p:nvPr/>
          </p:nvPicPr>
          <p:blipFill>
            <a:blip r:embed="rId2" cstate="print"/>
            <a:stretch>
              <a:fillRect/>
            </a:stretch>
          </p:blipFill>
          <p:spPr>
            <a:xfrm>
              <a:off x="4479035" y="303276"/>
              <a:ext cx="3231641" cy="639318"/>
            </a:xfrm>
            <a:prstGeom prst="rect">
              <a:avLst/>
            </a:prstGeom>
          </p:spPr>
        </p:pic>
        <p:sp>
          <p:nvSpPr>
            <p:cNvPr id="5" name="object 5"/>
            <p:cNvSpPr/>
            <p:nvPr/>
          </p:nvSpPr>
          <p:spPr>
            <a:xfrm>
              <a:off x="4538471" y="356615"/>
              <a:ext cx="3115310" cy="535305"/>
            </a:xfrm>
            <a:custGeom>
              <a:avLst/>
              <a:gdLst/>
              <a:ahLst/>
              <a:cxnLst/>
              <a:rect l="l" t="t" r="r" b="b"/>
              <a:pathLst>
                <a:path w="3115309" h="535305">
                  <a:moveTo>
                    <a:pt x="2847594" y="0"/>
                  </a:moveTo>
                  <a:lnTo>
                    <a:pt x="267462" y="0"/>
                  </a:lnTo>
                  <a:lnTo>
                    <a:pt x="219389" y="4309"/>
                  </a:lnTo>
                  <a:lnTo>
                    <a:pt x="174141" y="16734"/>
                  </a:lnTo>
                  <a:lnTo>
                    <a:pt x="132475" y="36519"/>
                  </a:lnTo>
                  <a:lnTo>
                    <a:pt x="95145" y="62908"/>
                  </a:lnTo>
                  <a:lnTo>
                    <a:pt x="62908" y="95145"/>
                  </a:lnTo>
                  <a:lnTo>
                    <a:pt x="36519" y="132475"/>
                  </a:lnTo>
                  <a:lnTo>
                    <a:pt x="16734" y="174141"/>
                  </a:lnTo>
                  <a:lnTo>
                    <a:pt x="4309" y="219389"/>
                  </a:lnTo>
                  <a:lnTo>
                    <a:pt x="0" y="267462"/>
                  </a:lnTo>
                  <a:lnTo>
                    <a:pt x="4309" y="315534"/>
                  </a:lnTo>
                  <a:lnTo>
                    <a:pt x="16734" y="360782"/>
                  </a:lnTo>
                  <a:lnTo>
                    <a:pt x="36519" y="402448"/>
                  </a:lnTo>
                  <a:lnTo>
                    <a:pt x="62908" y="439778"/>
                  </a:lnTo>
                  <a:lnTo>
                    <a:pt x="95145" y="472015"/>
                  </a:lnTo>
                  <a:lnTo>
                    <a:pt x="132475" y="498404"/>
                  </a:lnTo>
                  <a:lnTo>
                    <a:pt x="174141" y="518189"/>
                  </a:lnTo>
                  <a:lnTo>
                    <a:pt x="219389" y="530614"/>
                  </a:lnTo>
                  <a:lnTo>
                    <a:pt x="267462" y="534924"/>
                  </a:lnTo>
                  <a:lnTo>
                    <a:pt x="2847594" y="534924"/>
                  </a:lnTo>
                  <a:lnTo>
                    <a:pt x="2895666" y="530614"/>
                  </a:lnTo>
                  <a:lnTo>
                    <a:pt x="2940914" y="518189"/>
                  </a:lnTo>
                  <a:lnTo>
                    <a:pt x="2982580" y="498404"/>
                  </a:lnTo>
                  <a:lnTo>
                    <a:pt x="3019910" y="472015"/>
                  </a:lnTo>
                  <a:lnTo>
                    <a:pt x="3052147" y="439778"/>
                  </a:lnTo>
                  <a:lnTo>
                    <a:pt x="3078536" y="402448"/>
                  </a:lnTo>
                  <a:lnTo>
                    <a:pt x="3098321" y="360782"/>
                  </a:lnTo>
                  <a:lnTo>
                    <a:pt x="3110746" y="315534"/>
                  </a:lnTo>
                  <a:lnTo>
                    <a:pt x="3115055" y="267462"/>
                  </a:lnTo>
                  <a:lnTo>
                    <a:pt x="3110746" y="219389"/>
                  </a:lnTo>
                  <a:lnTo>
                    <a:pt x="3098321" y="174141"/>
                  </a:lnTo>
                  <a:lnTo>
                    <a:pt x="3078536" y="132475"/>
                  </a:lnTo>
                  <a:lnTo>
                    <a:pt x="3052147" y="95145"/>
                  </a:lnTo>
                  <a:lnTo>
                    <a:pt x="3019910" y="62908"/>
                  </a:lnTo>
                  <a:lnTo>
                    <a:pt x="2982580" y="36519"/>
                  </a:lnTo>
                  <a:lnTo>
                    <a:pt x="2940914" y="16734"/>
                  </a:lnTo>
                  <a:lnTo>
                    <a:pt x="2895666" y="4309"/>
                  </a:lnTo>
                  <a:lnTo>
                    <a:pt x="2847594" y="0"/>
                  </a:lnTo>
                  <a:close/>
                </a:path>
              </a:pathLst>
            </a:custGeom>
            <a:solidFill>
              <a:srgbClr val="FFFFFF"/>
            </a:solidFill>
          </p:spPr>
          <p:txBody>
            <a:bodyPr wrap="square" lIns="0" tIns="0" rIns="0" bIns="0" rtlCol="0"/>
            <a:lstStyle/>
            <a:p>
              <a:endParaRPr/>
            </a:p>
          </p:txBody>
        </p:sp>
        <p:pic>
          <p:nvPicPr>
            <p:cNvPr id="6" name="object 6"/>
            <p:cNvPicPr/>
            <p:nvPr/>
          </p:nvPicPr>
          <p:blipFill>
            <a:blip r:embed="rId3" cstate="print"/>
            <a:stretch>
              <a:fillRect/>
            </a:stretch>
          </p:blipFill>
          <p:spPr>
            <a:xfrm>
              <a:off x="6291071" y="242315"/>
              <a:ext cx="775716" cy="768095"/>
            </a:xfrm>
            <a:prstGeom prst="rect">
              <a:avLst/>
            </a:prstGeom>
          </p:spPr>
        </p:pic>
        <p:pic>
          <p:nvPicPr>
            <p:cNvPr id="7" name="object 7"/>
            <p:cNvPicPr/>
            <p:nvPr/>
          </p:nvPicPr>
          <p:blipFill>
            <a:blip r:embed="rId4" cstate="print"/>
            <a:stretch>
              <a:fillRect/>
            </a:stretch>
          </p:blipFill>
          <p:spPr>
            <a:xfrm>
              <a:off x="5125211" y="265176"/>
              <a:ext cx="871727" cy="720851"/>
            </a:xfrm>
            <a:prstGeom prst="rect">
              <a:avLst/>
            </a:prstGeom>
          </p:spPr>
        </p:pic>
        <p:pic>
          <p:nvPicPr>
            <p:cNvPr id="8" name="object 8"/>
            <p:cNvPicPr/>
            <p:nvPr/>
          </p:nvPicPr>
          <p:blipFill>
            <a:blip r:embed="rId5" cstate="print"/>
            <a:stretch>
              <a:fillRect/>
            </a:stretch>
          </p:blipFill>
          <p:spPr>
            <a:xfrm>
              <a:off x="11507723" y="6269735"/>
              <a:ext cx="547116" cy="547114"/>
            </a:xfrm>
            <a:prstGeom prst="rect">
              <a:avLst/>
            </a:prstGeom>
          </p:spPr>
        </p:pic>
        <p:sp>
          <p:nvSpPr>
            <p:cNvPr id="9" name="object 9"/>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gr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80645">
              <a:lnSpc>
                <a:spcPts val="1430"/>
              </a:lnSpc>
            </a:pPr>
            <a:fld id="{81D60167-4931-47E6-BA6A-407CBD079E47}" type="slidenum">
              <a:rPr spc="-50" dirty="0"/>
              <a:t>3</a:t>
            </a:fld>
            <a:endParaRPr spc="-50"/>
          </a:p>
        </p:txBody>
      </p:sp>
      <p:sp>
        <p:nvSpPr>
          <p:cNvPr id="25" name="TextBox 24">
            <a:extLst>
              <a:ext uri="{FF2B5EF4-FFF2-40B4-BE49-F238E27FC236}">
                <a16:creationId xmlns:a16="http://schemas.microsoft.com/office/drawing/2014/main" id="{62F443BD-8F54-43E5-921B-E2384DE9503B}"/>
              </a:ext>
            </a:extLst>
          </p:cNvPr>
          <p:cNvSpPr txBox="1"/>
          <p:nvPr/>
        </p:nvSpPr>
        <p:spPr>
          <a:xfrm>
            <a:off x="268645" y="1058529"/>
            <a:ext cx="8470001" cy="646331"/>
          </a:xfrm>
          <a:prstGeom prst="rect">
            <a:avLst/>
          </a:prstGeom>
          <a:noFill/>
        </p:spPr>
        <p:txBody>
          <a:bodyPr wrap="square" lIns="91440" tIns="45720" rIns="91440" bIns="45720" anchor="t">
            <a:spAutoFit/>
          </a:bodyPr>
          <a:lstStyle/>
          <a:p>
            <a:pPr algn="l"/>
            <a:r>
              <a:rPr lang="en-US" sz="3600" b="1" cap="none" spc="0"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1. TỔNG QUAN:</a:t>
            </a:r>
            <a:endParaRPr lang="vi-VN" sz="3600" b="1" cap="none" spc="0" dirty="0">
              <a:ln w="0"/>
              <a:gradFill>
                <a:gsLst>
                  <a:gs pos="0">
                    <a:srgbClr val="FFFFFF"/>
                  </a:gs>
                  <a:gs pos="25000">
                    <a:srgbClr val="00B050"/>
                  </a:gs>
                </a:gsLst>
                <a:lin ang="5400000" scaled="0"/>
              </a:gradFill>
              <a:effectLst>
                <a:outerShdw blurRad="38100" dist="19050" dir="2700000" algn="tl" rotWithShape="0">
                  <a:prstClr val="black">
                    <a:alpha val="40000"/>
                  </a:prstClr>
                </a:outerShdw>
              </a:effectLst>
              <a:latin typeface="Times New Roman"/>
              <a:cs typeface="Times New Roman"/>
            </a:endParaRPr>
          </a:p>
        </p:txBody>
      </p:sp>
      <p:sp>
        <p:nvSpPr>
          <p:cNvPr id="12" name="Hộp Văn bản 11">
            <a:extLst>
              <a:ext uri="{FF2B5EF4-FFF2-40B4-BE49-F238E27FC236}">
                <a16:creationId xmlns:a16="http://schemas.microsoft.com/office/drawing/2014/main" id="{A7B2799B-B901-9660-BD56-CFCDE6FCA27C}"/>
              </a:ext>
            </a:extLst>
          </p:cNvPr>
          <p:cNvSpPr txBox="1"/>
          <p:nvPr/>
        </p:nvSpPr>
        <p:spPr>
          <a:xfrm>
            <a:off x="615795" y="1674155"/>
            <a:ext cx="302295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kern="100" dirty="0">
              <a:latin typeface="Times New Roman"/>
              <a:cs typeface="Times New Roman"/>
            </a:endParaRPr>
          </a:p>
        </p:txBody>
      </p:sp>
      <p:sp>
        <p:nvSpPr>
          <p:cNvPr id="11" name="TextBox 10">
            <a:extLst>
              <a:ext uri="{FF2B5EF4-FFF2-40B4-BE49-F238E27FC236}">
                <a16:creationId xmlns:a16="http://schemas.microsoft.com/office/drawing/2014/main" id="{A75540E9-9C08-66B8-A879-D15FB9A3F6E0}"/>
              </a:ext>
            </a:extLst>
          </p:cNvPr>
          <p:cNvSpPr txBox="1"/>
          <p:nvPr/>
        </p:nvSpPr>
        <p:spPr>
          <a:xfrm>
            <a:off x="318922" y="1704860"/>
            <a:ext cx="10891928" cy="2246769"/>
          </a:xfrm>
          <a:prstGeom prst="rect">
            <a:avLst/>
          </a:prstGeom>
          <a:noFill/>
        </p:spPr>
        <p:txBody>
          <a:bodyPr wrap="square">
            <a:spAutoFit/>
          </a:bodyPr>
          <a:lstStyle/>
          <a:p>
            <a:pPr marL="457200" indent="-457200" algn="l">
              <a:buFontTx/>
              <a:buChar char="-"/>
            </a:pPr>
            <a:r>
              <a:rPr lang="en-US" sz="2800" dirty="0" err="1">
                <a:ln w="0"/>
                <a:solidFill>
                  <a:schemeClr val="tx1"/>
                </a:solidFill>
                <a:latin typeface="Times New Roman" panose="02020603050405020304" pitchFamily="18" charset="0"/>
                <a:cs typeface="Times New Roman" panose="02020603050405020304" pitchFamily="18" charset="0"/>
              </a:rPr>
              <a:t>Đề</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tài</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Chuyển</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đổi</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biểu</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thức</a:t>
            </a:r>
            <a:r>
              <a:rPr lang="en-US" sz="2800" dirty="0">
                <a:ln w="0"/>
                <a:solidFill>
                  <a:schemeClr val="tx1"/>
                </a:solidFill>
                <a:latin typeface="Times New Roman" panose="02020603050405020304" pitchFamily="18" charset="0"/>
                <a:cs typeface="Times New Roman" panose="02020603050405020304" pitchFamily="18" charset="0"/>
              </a:rPr>
              <a:t> Boolean </a:t>
            </a:r>
            <a:r>
              <a:rPr lang="en-US" sz="2800" dirty="0" err="1">
                <a:ln w="0"/>
                <a:solidFill>
                  <a:schemeClr val="tx1"/>
                </a:solidFill>
                <a:latin typeface="Times New Roman" panose="02020603050405020304" pitchFamily="18" charset="0"/>
                <a:cs typeface="Times New Roman" panose="02020603050405020304" pitchFamily="18" charset="0"/>
              </a:rPr>
              <a:t>thành</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sơ</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đồ</a:t>
            </a:r>
            <a:r>
              <a:rPr lang="en-US" sz="2800" dirty="0">
                <a:ln w="0"/>
                <a:solidFill>
                  <a:schemeClr val="tx1"/>
                </a:solidFill>
                <a:latin typeface="Times New Roman" panose="02020603050405020304" pitchFamily="18" charset="0"/>
                <a:cs typeface="Times New Roman" panose="02020603050405020304" pitchFamily="18" charset="0"/>
              </a:rPr>
              <a:t> Stick Diagram.</a:t>
            </a:r>
          </a:p>
          <a:p>
            <a:pPr marL="457200" indent="-457200" algn="l">
              <a:buFontTx/>
              <a:buChar char="-"/>
            </a:pPr>
            <a:r>
              <a:rPr lang="en-US" sz="2800" b="0" cap="none" spc="0" dirty="0" err="1">
                <a:ln w="0"/>
                <a:solidFill>
                  <a:schemeClr val="tx1"/>
                </a:solidFill>
                <a:latin typeface="Times New Roman" panose="02020603050405020304" pitchFamily="18" charset="0"/>
                <a:cs typeface="Times New Roman" panose="02020603050405020304" pitchFamily="18" charset="0"/>
              </a:rPr>
              <a:t>Ngôn</a:t>
            </a:r>
            <a:r>
              <a:rPr lang="en-US" sz="2800" b="0" cap="none" spc="0" dirty="0">
                <a:ln w="0"/>
                <a:solidFill>
                  <a:schemeClr val="tx1"/>
                </a:solidFill>
                <a:latin typeface="Times New Roman" panose="02020603050405020304" pitchFamily="18" charset="0"/>
                <a:cs typeface="Times New Roman" panose="02020603050405020304" pitchFamily="18" charset="0"/>
              </a:rPr>
              <a:t> </a:t>
            </a:r>
            <a:r>
              <a:rPr lang="en-US" sz="2800" b="0" cap="none" spc="0" dirty="0" err="1">
                <a:ln w="0"/>
                <a:solidFill>
                  <a:schemeClr val="tx1"/>
                </a:solidFill>
                <a:latin typeface="Times New Roman" panose="02020603050405020304" pitchFamily="18" charset="0"/>
                <a:cs typeface="Times New Roman" panose="02020603050405020304" pitchFamily="18" charset="0"/>
              </a:rPr>
              <a:t>ngữ</a:t>
            </a:r>
            <a:r>
              <a:rPr lang="en-US" sz="2800" b="0" cap="none" spc="0" dirty="0">
                <a:ln w="0"/>
                <a:solidFill>
                  <a:schemeClr val="tx1"/>
                </a:solidFill>
                <a:latin typeface="Times New Roman" panose="02020603050405020304" pitchFamily="18" charset="0"/>
                <a:cs typeface="Times New Roman" panose="02020603050405020304" pitchFamily="18" charset="0"/>
              </a:rPr>
              <a:t> </a:t>
            </a:r>
            <a:r>
              <a:rPr lang="en-US" sz="2800" b="0" cap="none" spc="0" dirty="0" err="1">
                <a:ln w="0"/>
                <a:solidFill>
                  <a:schemeClr val="tx1"/>
                </a:solidFill>
                <a:latin typeface="Times New Roman" panose="02020603050405020304" pitchFamily="18" charset="0"/>
                <a:cs typeface="Times New Roman" panose="02020603050405020304" pitchFamily="18" charset="0"/>
              </a:rPr>
              <a:t>xử</a:t>
            </a:r>
            <a:r>
              <a:rPr lang="en-US" sz="2800" b="0" cap="none" spc="0" dirty="0">
                <a:ln w="0"/>
                <a:solidFill>
                  <a:schemeClr val="tx1"/>
                </a:solidFill>
                <a:latin typeface="Times New Roman" panose="02020603050405020304" pitchFamily="18" charset="0"/>
                <a:cs typeface="Times New Roman" panose="02020603050405020304" pitchFamily="18" charset="0"/>
              </a:rPr>
              <a:t> </a:t>
            </a:r>
            <a:r>
              <a:rPr lang="en-US" sz="2800" b="0" cap="none" spc="0" dirty="0" err="1">
                <a:ln w="0"/>
                <a:solidFill>
                  <a:schemeClr val="tx1"/>
                </a:solidFill>
                <a:latin typeface="Times New Roman" panose="02020603050405020304" pitchFamily="18" charset="0"/>
                <a:cs typeface="Times New Roman" panose="02020603050405020304" pitchFamily="18" charset="0"/>
              </a:rPr>
              <a:t>dụng</a:t>
            </a:r>
            <a:r>
              <a:rPr lang="en-US" sz="2800" b="0" cap="none" spc="0" dirty="0">
                <a:ln w="0"/>
                <a:solidFill>
                  <a:schemeClr val="tx1"/>
                </a:solidFill>
                <a:latin typeface="Times New Roman" panose="02020603050405020304" pitchFamily="18" charset="0"/>
                <a:cs typeface="Times New Roman" panose="02020603050405020304" pitchFamily="18" charset="0"/>
              </a:rPr>
              <a:t>: Python.</a:t>
            </a:r>
          </a:p>
          <a:p>
            <a:pPr marL="457200" indent="-457200" algn="l">
              <a:buFontTx/>
              <a:buChar char="-"/>
            </a:pPr>
            <a:r>
              <a:rPr lang="en-US" sz="2800" dirty="0">
                <a:ln w="0"/>
                <a:solidFill>
                  <a:schemeClr val="tx1"/>
                </a:solidFill>
                <a:latin typeface="Times New Roman" panose="02020603050405020304" pitchFamily="18" charset="0"/>
                <a:cs typeface="Times New Roman" panose="02020603050405020304" pitchFamily="18" charset="0"/>
              </a:rPr>
              <a:t>Input: </a:t>
            </a:r>
            <a:r>
              <a:rPr lang="en-US" sz="2800" dirty="0" err="1">
                <a:ln w="0"/>
                <a:solidFill>
                  <a:schemeClr val="tx1"/>
                </a:solidFill>
                <a:latin typeface="Times New Roman" panose="02020603050405020304" pitchFamily="18" charset="0"/>
                <a:cs typeface="Times New Roman" panose="02020603050405020304" pitchFamily="18" charset="0"/>
              </a:rPr>
              <a:t>một</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biêu</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thức</a:t>
            </a:r>
            <a:r>
              <a:rPr lang="en-US" sz="2800" dirty="0">
                <a:ln w="0"/>
                <a:solidFill>
                  <a:schemeClr val="tx1"/>
                </a:solidFill>
                <a:latin typeface="Times New Roman" panose="02020603050405020304" pitchFamily="18" charset="0"/>
                <a:cs typeface="Times New Roman" panose="02020603050405020304" pitchFamily="18" charset="0"/>
              </a:rPr>
              <a:t> Boolean	-   Output: Stick Diagram</a:t>
            </a:r>
          </a:p>
          <a:p>
            <a:pPr marL="457200" indent="-457200" algn="l">
              <a:buFontTx/>
              <a:buChar char="-"/>
            </a:pPr>
            <a:r>
              <a:rPr lang="en-US" sz="2800" dirty="0" err="1">
                <a:ln w="0"/>
                <a:solidFill>
                  <a:schemeClr val="tx1"/>
                </a:solidFill>
                <a:latin typeface="Times New Roman" panose="02020603050405020304" pitchFamily="18" charset="0"/>
                <a:cs typeface="Times New Roman" panose="02020603050405020304" pitchFamily="18" charset="0"/>
              </a:rPr>
              <a:t>Một</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số</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điều</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kiện</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về</a:t>
            </a:r>
            <a:r>
              <a:rPr lang="en-US" sz="2800" dirty="0">
                <a:ln w="0"/>
                <a:solidFill>
                  <a:schemeClr val="tx1"/>
                </a:solidFill>
                <a:latin typeface="Times New Roman" panose="02020603050405020304" pitchFamily="18" charset="0"/>
                <a:cs typeface="Times New Roman" panose="02020603050405020304" pitchFamily="18" charset="0"/>
              </a:rPr>
              <a:t> input: </a:t>
            </a:r>
            <a:r>
              <a:rPr lang="en-US" sz="2800" dirty="0" err="1">
                <a:ln w="0"/>
                <a:solidFill>
                  <a:schemeClr val="tx1"/>
                </a:solidFill>
                <a:latin typeface="Times New Roman" panose="02020603050405020304" pitchFamily="18" charset="0"/>
                <a:cs typeface="Times New Roman" panose="02020603050405020304" pitchFamily="18" charset="0"/>
              </a:rPr>
              <a:t>phải</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là</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biểu</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thức</a:t>
            </a:r>
            <a:r>
              <a:rPr lang="en-US" sz="2800" dirty="0">
                <a:ln w="0"/>
                <a:solidFill>
                  <a:schemeClr val="tx1"/>
                </a:solidFill>
                <a:latin typeface="Times New Roman" panose="02020603050405020304" pitchFamily="18" charset="0"/>
                <a:cs typeface="Times New Roman" panose="02020603050405020304" pitchFamily="18" charset="0"/>
              </a:rPr>
              <a:t> Boolean </a:t>
            </a:r>
            <a:r>
              <a:rPr lang="en-US" sz="2800" dirty="0" err="1">
                <a:ln w="0"/>
                <a:solidFill>
                  <a:schemeClr val="tx1"/>
                </a:solidFill>
                <a:latin typeface="Times New Roman" panose="02020603050405020304" pitchFamily="18" charset="0"/>
                <a:cs typeface="Times New Roman" panose="02020603050405020304" pitchFamily="18" charset="0"/>
              </a:rPr>
              <a:t>đối</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xứng</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số</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biến</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lớn</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hơn</a:t>
            </a:r>
            <a:r>
              <a:rPr lang="en-US" sz="2800" dirty="0">
                <a:ln w="0"/>
                <a:solidFill>
                  <a:schemeClr val="tx1"/>
                </a:solidFill>
                <a:latin typeface="Times New Roman" panose="02020603050405020304" pitchFamily="18" charset="0"/>
                <a:cs typeface="Times New Roman" panose="02020603050405020304" pitchFamily="18" charset="0"/>
              </a:rPr>
              <a:t> 1, </a:t>
            </a:r>
            <a:r>
              <a:rPr lang="en-US" sz="2800" dirty="0" err="1">
                <a:ln w="0"/>
                <a:solidFill>
                  <a:schemeClr val="tx1"/>
                </a:solidFill>
                <a:latin typeface="Times New Roman" panose="02020603050405020304" pitchFamily="18" charset="0"/>
                <a:cs typeface="Times New Roman" panose="02020603050405020304" pitchFamily="18" charset="0"/>
              </a:rPr>
              <a:t>không</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xử</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lý</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được</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các</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biến</a:t>
            </a:r>
            <a:r>
              <a:rPr lang="en-US" sz="2800" dirty="0">
                <a:ln w="0"/>
                <a:solidFill>
                  <a:schemeClr val="tx1"/>
                </a:solidFill>
                <a:latin typeface="Times New Roman" panose="02020603050405020304" pitchFamily="18" charset="0"/>
                <a:cs typeface="Times New Roman" panose="02020603050405020304" pitchFamily="18" charset="0"/>
              </a:rPr>
              <a:t> </a:t>
            </a:r>
            <a:r>
              <a:rPr lang="en-US" sz="2800" dirty="0" err="1">
                <a:ln w="0"/>
                <a:solidFill>
                  <a:schemeClr val="tx1"/>
                </a:solidFill>
                <a:latin typeface="Times New Roman" panose="02020603050405020304" pitchFamily="18" charset="0"/>
                <a:cs typeface="Times New Roman" panose="02020603050405020304" pitchFamily="18" charset="0"/>
              </a:rPr>
              <a:t>trùng</a:t>
            </a:r>
            <a:r>
              <a:rPr lang="en-US" sz="2800" dirty="0">
                <a:ln w="0"/>
                <a:solidFill>
                  <a:schemeClr val="tx1"/>
                </a:solidFill>
                <a:latin typeface="Times New Roman" panose="02020603050405020304" pitchFamily="18" charset="0"/>
                <a:cs typeface="Times New Roman" panose="02020603050405020304" pitchFamily="18" charset="0"/>
              </a:rPr>
              <a:t>.</a:t>
            </a:r>
            <a:endParaRPr lang="vi-VN" sz="2800" b="0" cap="none" spc="0" dirty="0">
              <a:ln w="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15D24E1-59B6-3EEF-5515-ADEBB38FD069}"/>
              </a:ext>
            </a:extLst>
          </p:cNvPr>
          <p:cNvSpPr txBox="1"/>
          <p:nvPr/>
        </p:nvSpPr>
        <p:spPr>
          <a:xfrm>
            <a:off x="754939" y="4741683"/>
            <a:ext cx="2744662"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Y = (A*B+C*D)’</a:t>
            </a:r>
          </a:p>
        </p:txBody>
      </p:sp>
      <p:pic>
        <p:nvPicPr>
          <p:cNvPr id="14" name="Picture 13">
            <a:extLst>
              <a:ext uri="{FF2B5EF4-FFF2-40B4-BE49-F238E27FC236}">
                <a16:creationId xmlns:a16="http://schemas.microsoft.com/office/drawing/2014/main" id="{C7DE7F30-FC29-71E1-62F2-4C91BBF5C9F1}"/>
              </a:ext>
            </a:extLst>
          </p:cNvPr>
          <p:cNvPicPr>
            <a:picLocks noChangeAspect="1"/>
          </p:cNvPicPr>
          <p:nvPr/>
        </p:nvPicPr>
        <p:blipFill>
          <a:blip r:embed="rId6"/>
          <a:stretch>
            <a:fillRect/>
          </a:stretch>
        </p:blipFill>
        <p:spPr>
          <a:xfrm>
            <a:off x="5597915" y="3951629"/>
            <a:ext cx="5735057" cy="2494217"/>
          </a:xfrm>
          <a:prstGeom prst="rect">
            <a:avLst/>
          </a:prstGeom>
        </p:spPr>
      </p:pic>
      <p:sp>
        <p:nvSpPr>
          <p:cNvPr id="15" name="Arrow: Right 14">
            <a:extLst>
              <a:ext uri="{FF2B5EF4-FFF2-40B4-BE49-F238E27FC236}">
                <a16:creationId xmlns:a16="http://schemas.microsoft.com/office/drawing/2014/main" id="{C1E6D144-355A-30DF-2B5C-66066E113F44}"/>
              </a:ext>
            </a:extLst>
          </p:cNvPr>
          <p:cNvSpPr/>
          <p:nvPr/>
        </p:nvSpPr>
        <p:spPr>
          <a:xfrm>
            <a:off x="4072379" y="4741683"/>
            <a:ext cx="1253765" cy="7352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683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500"/>
                                        <p:tgtEl>
                                          <p:spTgt spid="1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fade">
                                      <p:cBhvr>
                                        <p:cTn id="18" dur="500"/>
                                        <p:tgtEl>
                                          <p:spTgt spid="1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8922" y="169621"/>
            <a:ext cx="3980179" cy="269240"/>
          </a:xfrm>
          <a:prstGeom prst="rect">
            <a:avLst/>
          </a:prstGeom>
        </p:spPr>
        <p:txBody>
          <a:bodyPr vert="horz" wrap="square" lIns="0" tIns="12065" rIns="0" bIns="0" rtlCol="0">
            <a:spAutoFit/>
          </a:bodyPr>
          <a:lstStyle/>
          <a:p>
            <a:pPr marL="12700">
              <a:lnSpc>
                <a:spcPct val="100000"/>
              </a:lnSpc>
              <a:spcBef>
                <a:spcPts val="95"/>
              </a:spcBef>
            </a:pPr>
            <a:r>
              <a:rPr sz="1600" b="1" spc="-25">
                <a:solidFill>
                  <a:srgbClr val="FFFFFF"/>
                </a:solidFill>
                <a:latin typeface="Arial"/>
                <a:cs typeface="Arial"/>
              </a:rPr>
              <a:t>FACULTY</a:t>
            </a:r>
            <a:r>
              <a:rPr sz="1600" b="1" spc="-35">
                <a:solidFill>
                  <a:srgbClr val="FFFFFF"/>
                </a:solidFill>
                <a:latin typeface="Arial"/>
                <a:cs typeface="Arial"/>
              </a:rPr>
              <a:t> </a:t>
            </a:r>
            <a:r>
              <a:rPr sz="1600" b="1">
                <a:solidFill>
                  <a:srgbClr val="FFFFFF"/>
                </a:solidFill>
                <a:latin typeface="Arial"/>
                <a:cs typeface="Arial"/>
              </a:rPr>
              <a:t>OF</a:t>
            </a:r>
            <a:r>
              <a:rPr sz="1600" b="1" spc="-45">
                <a:solidFill>
                  <a:srgbClr val="FFFFFF"/>
                </a:solidFill>
                <a:latin typeface="Arial"/>
                <a:cs typeface="Arial"/>
              </a:rPr>
              <a:t> </a:t>
            </a:r>
            <a:r>
              <a:rPr sz="1600" b="1">
                <a:solidFill>
                  <a:srgbClr val="FFFFFF"/>
                </a:solidFill>
                <a:latin typeface="Arial"/>
                <a:cs typeface="Arial"/>
              </a:rPr>
              <a:t>COMPUTER</a:t>
            </a:r>
            <a:r>
              <a:rPr sz="1600" b="1" spc="-45">
                <a:solidFill>
                  <a:srgbClr val="FFFFFF"/>
                </a:solidFill>
                <a:latin typeface="Arial"/>
                <a:cs typeface="Arial"/>
              </a:rPr>
              <a:t> </a:t>
            </a:r>
            <a:r>
              <a:rPr sz="1600" b="1" spc="-10">
                <a:solidFill>
                  <a:srgbClr val="FFFFFF"/>
                </a:solidFill>
                <a:latin typeface="Arial"/>
                <a:cs typeface="Arial"/>
              </a:rPr>
              <a:t>ENGINEERING</a:t>
            </a:r>
            <a:endParaRPr sz="1600">
              <a:latin typeface="Arial"/>
              <a:cs typeface="Arial"/>
            </a:endParaRPr>
          </a:p>
        </p:txBody>
      </p:sp>
      <p:grpSp>
        <p:nvGrpSpPr>
          <p:cNvPr id="3" name="object 3"/>
          <p:cNvGrpSpPr/>
          <p:nvPr/>
        </p:nvGrpSpPr>
        <p:grpSpPr>
          <a:xfrm>
            <a:off x="0" y="1523"/>
            <a:ext cx="12192000" cy="6856730"/>
            <a:chOff x="0" y="1523"/>
            <a:chExt cx="12192000" cy="6856730"/>
          </a:xfrm>
        </p:grpSpPr>
        <p:pic>
          <p:nvPicPr>
            <p:cNvPr id="4" name="object 4"/>
            <p:cNvPicPr/>
            <p:nvPr/>
          </p:nvPicPr>
          <p:blipFill>
            <a:blip r:embed="rId3" cstate="print"/>
            <a:stretch>
              <a:fillRect/>
            </a:stretch>
          </p:blipFill>
          <p:spPr>
            <a:xfrm>
              <a:off x="4479035" y="303276"/>
              <a:ext cx="3231641" cy="639318"/>
            </a:xfrm>
            <a:prstGeom prst="rect">
              <a:avLst/>
            </a:prstGeom>
          </p:spPr>
        </p:pic>
        <p:sp>
          <p:nvSpPr>
            <p:cNvPr id="5" name="object 5"/>
            <p:cNvSpPr/>
            <p:nvPr/>
          </p:nvSpPr>
          <p:spPr>
            <a:xfrm>
              <a:off x="4538471" y="356615"/>
              <a:ext cx="3115310" cy="535305"/>
            </a:xfrm>
            <a:custGeom>
              <a:avLst/>
              <a:gdLst/>
              <a:ahLst/>
              <a:cxnLst/>
              <a:rect l="l" t="t" r="r" b="b"/>
              <a:pathLst>
                <a:path w="3115309" h="535305">
                  <a:moveTo>
                    <a:pt x="2847594" y="0"/>
                  </a:moveTo>
                  <a:lnTo>
                    <a:pt x="267462" y="0"/>
                  </a:lnTo>
                  <a:lnTo>
                    <a:pt x="219389" y="4309"/>
                  </a:lnTo>
                  <a:lnTo>
                    <a:pt x="174141" y="16734"/>
                  </a:lnTo>
                  <a:lnTo>
                    <a:pt x="132475" y="36519"/>
                  </a:lnTo>
                  <a:lnTo>
                    <a:pt x="95145" y="62908"/>
                  </a:lnTo>
                  <a:lnTo>
                    <a:pt x="62908" y="95145"/>
                  </a:lnTo>
                  <a:lnTo>
                    <a:pt x="36519" y="132475"/>
                  </a:lnTo>
                  <a:lnTo>
                    <a:pt x="16734" y="174141"/>
                  </a:lnTo>
                  <a:lnTo>
                    <a:pt x="4309" y="219389"/>
                  </a:lnTo>
                  <a:lnTo>
                    <a:pt x="0" y="267462"/>
                  </a:lnTo>
                  <a:lnTo>
                    <a:pt x="4309" y="315534"/>
                  </a:lnTo>
                  <a:lnTo>
                    <a:pt x="16734" y="360782"/>
                  </a:lnTo>
                  <a:lnTo>
                    <a:pt x="36519" y="402448"/>
                  </a:lnTo>
                  <a:lnTo>
                    <a:pt x="62908" y="439778"/>
                  </a:lnTo>
                  <a:lnTo>
                    <a:pt x="95145" y="472015"/>
                  </a:lnTo>
                  <a:lnTo>
                    <a:pt x="132475" y="498404"/>
                  </a:lnTo>
                  <a:lnTo>
                    <a:pt x="174141" y="518189"/>
                  </a:lnTo>
                  <a:lnTo>
                    <a:pt x="219389" y="530614"/>
                  </a:lnTo>
                  <a:lnTo>
                    <a:pt x="267462" y="534924"/>
                  </a:lnTo>
                  <a:lnTo>
                    <a:pt x="2847594" y="534924"/>
                  </a:lnTo>
                  <a:lnTo>
                    <a:pt x="2895666" y="530614"/>
                  </a:lnTo>
                  <a:lnTo>
                    <a:pt x="2940914" y="518189"/>
                  </a:lnTo>
                  <a:lnTo>
                    <a:pt x="2982580" y="498404"/>
                  </a:lnTo>
                  <a:lnTo>
                    <a:pt x="3019910" y="472015"/>
                  </a:lnTo>
                  <a:lnTo>
                    <a:pt x="3052147" y="439778"/>
                  </a:lnTo>
                  <a:lnTo>
                    <a:pt x="3078536" y="402448"/>
                  </a:lnTo>
                  <a:lnTo>
                    <a:pt x="3098321" y="360782"/>
                  </a:lnTo>
                  <a:lnTo>
                    <a:pt x="3110746" y="315534"/>
                  </a:lnTo>
                  <a:lnTo>
                    <a:pt x="3115055" y="267462"/>
                  </a:lnTo>
                  <a:lnTo>
                    <a:pt x="3110746" y="219389"/>
                  </a:lnTo>
                  <a:lnTo>
                    <a:pt x="3098321" y="174141"/>
                  </a:lnTo>
                  <a:lnTo>
                    <a:pt x="3078536" y="132475"/>
                  </a:lnTo>
                  <a:lnTo>
                    <a:pt x="3052147" y="95145"/>
                  </a:lnTo>
                  <a:lnTo>
                    <a:pt x="3019910" y="62908"/>
                  </a:lnTo>
                  <a:lnTo>
                    <a:pt x="2982580" y="36519"/>
                  </a:lnTo>
                  <a:lnTo>
                    <a:pt x="2940914" y="16734"/>
                  </a:lnTo>
                  <a:lnTo>
                    <a:pt x="2895666" y="4309"/>
                  </a:lnTo>
                  <a:lnTo>
                    <a:pt x="2847594"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6291071" y="242315"/>
              <a:ext cx="775716" cy="768095"/>
            </a:xfrm>
            <a:prstGeom prst="rect">
              <a:avLst/>
            </a:prstGeom>
          </p:spPr>
        </p:pic>
        <p:pic>
          <p:nvPicPr>
            <p:cNvPr id="7" name="object 7"/>
            <p:cNvPicPr/>
            <p:nvPr/>
          </p:nvPicPr>
          <p:blipFill>
            <a:blip r:embed="rId5" cstate="print"/>
            <a:stretch>
              <a:fillRect/>
            </a:stretch>
          </p:blipFill>
          <p:spPr>
            <a:xfrm>
              <a:off x="5125211" y="265176"/>
              <a:ext cx="871727" cy="720851"/>
            </a:xfrm>
            <a:prstGeom prst="rect">
              <a:avLst/>
            </a:prstGeom>
          </p:spPr>
        </p:pic>
        <p:pic>
          <p:nvPicPr>
            <p:cNvPr id="8" name="object 8"/>
            <p:cNvPicPr/>
            <p:nvPr/>
          </p:nvPicPr>
          <p:blipFill>
            <a:blip r:embed="rId6" cstate="print"/>
            <a:stretch>
              <a:fillRect/>
            </a:stretch>
          </p:blipFill>
          <p:spPr>
            <a:xfrm>
              <a:off x="11507723" y="6269735"/>
              <a:ext cx="547116" cy="547114"/>
            </a:xfrm>
            <a:prstGeom prst="rect">
              <a:avLst/>
            </a:prstGeom>
          </p:spPr>
        </p:pic>
        <p:sp>
          <p:nvSpPr>
            <p:cNvPr id="9" name="object 9"/>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gr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80645">
              <a:lnSpc>
                <a:spcPts val="1430"/>
              </a:lnSpc>
            </a:pPr>
            <a:fld id="{81D60167-4931-47E6-BA6A-407CBD079E47}" type="slidenum">
              <a:rPr spc="-50" dirty="0"/>
              <a:t>4</a:t>
            </a:fld>
            <a:endParaRPr spc="-50"/>
          </a:p>
        </p:txBody>
      </p:sp>
      <p:sp>
        <p:nvSpPr>
          <p:cNvPr id="25" name="TextBox 24">
            <a:extLst>
              <a:ext uri="{FF2B5EF4-FFF2-40B4-BE49-F238E27FC236}">
                <a16:creationId xmlns:a16="http://schemas.microsoft.com/office/drawing/2014/main" id="{62F443BD-8F54-43E5-921B-E2384DE9503B}"/>
              </a:ext>
            </a:extLst>
          </p:cNvPr>
          <p:cNvSpPr txBox="1"/>
          <p:nvPr/>
        </p:nvSpPr>
        <p:spPr>
          <a:xfrm>
            <a:off x="581157" y="1069893"/>
            <a:ext cx="8195198" cy="646331"/>
          </a:xfrm>
          <a:prstGeom prst="rect">
            <a:avLst/>
          </a:prstGeom>
          <a:noFill/>
        </p:spPr>
        <p:txBody>
          <a:bodyPr wrap="square" lIns="91440" tIns="45720" rIns="91440" bIns="45720" anchor="t">
            <a:spAutoFit/>
          </a:bodyPr>
          <a:lstStyle/>
          <a:p>
            <a:pPr algn="l"/>
            <a:r>
              <a:rPr lang="en-US" sz="3600" b="1"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2. </a:t>
            </a:r>
            <a:r>
              <a:rPr lang="en-US" sz="3600" b="1" cap="none" spc="0"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KIẾN TRÚC:</a:t>
            </a:r>
            <a:endParaRPr lang="vi-VN" sz="3600" b="1" cap="none" spc="0" dirty="0">
              <a:ln w="0"/>
              <a:gradFill>
                <a:gsLst>
                  <a:gs pos="0">
                    <a:srgbClr val="FFFFFF"/>
                  </a:gs>
                  <a:gs pos="25000">
                    <a:srgbClr val="00B050"/>
                  </a:gs>
                </a:gsLst>
                <a:lin ang="5400000" scaled="0"/>
              </a:gradFill>
              <a:effectLst>
                <a:outerShdw blurRad="38100" dist="19050" dir="2700000" algn="tl" rotWithShape="0">
                  <a:prstClr val="black">
                    <a:alpha val="40000"/>
                  </a:prstClr>
                </a:outerShdw>
              </a:effectLst>
              <a:latin typeface="Times New Roman"/>
              <a:cs typeface="Times New Roman"/>
            </a:endParaRPr>
          </a:p>
        </p:txBody>
      </p:sp>
      <p:sp>
        <p:nvSpPr>
          <p:cNvPr id="10" name="Hộp Văn bản 9">
            <a:extLst>
              <a:ext uri="{FF2B5EF4-FFF2-40B4-BE49-F238E27FC236}">
                <a16:creationId xmlns:a16="http://schemas.microsoft.com/office/drawing/2014/main" id="{5D622F13-1970-EE04-B8D8-5B5F27588042}"/>
              </a:ext>
            </a:extLst>
          </p:cNvPr>
          <p:cNvSpPr txBox="1"/>
          <p:nvPr/>
        </p:nvSpPr>
        <p:spPr>
          <a:xfrm>
            <a:off x="660842" y="1843523"/>
            <a:ext cx="10868025" cy="14516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b="1" kern="100" baseline="30000" dirty="0">
              <a:solidFill>
                <a:schemeClr val="tx1"/>
              </a:solidFill>
              <a:latin typeface="Times New Roman"/>
              <a:cs typeface="Times New Roman"/>
            </a:endParaRPr>
          </a:p>
          <a:p>
            <a:endParaRPr lang="en-US" sz="2700" kern="100" dirty="0">
              <a:latin typeface="Times New Roman"/>
              <a:cs typeface="Times New Roman"/>
            </a:endParaRPr>
          </a:p>
          <a:p>
            <a:pPr algn="l"/>
            <a:endParaRPr lang="en-US" sz="4000" kern="100" dirty="0">
              <a:latin typeface="Times New Roman"/>
              <a:cs typeface="Times New Roman"/>
            </a:endParaRPr>
          </a:p>
        </p:txBody>
      </p:sp>
      <p:sp>
        <p:nvSpPr>
          <p:cNvPr id="11" name="TextBox 10">
            <a:extLst>
              <a:ext uri="{FF2B5EF4-FFF2-40B4-BE49-F238E27FC236}">
                <a16:creationId xmlns:a16="http://schemas.microsoft.com/office/drawing/2014/main" id="{6EE78E10-B5F3-C013-9BF2-926BA3196C2D}"/>
              </a:ext>
            </a:extLst>
          </p:cNvPr>
          <p:cNvSpPr txBox="1"/>
          <p:nvPr/>
        </p:nvSpPr>
        <p:spPr>
          <a:xfrm>
            <a:off x="660841" y="1633791"/>
            <a:ext cx="11531159" cy="4770537"/>
          </a:xfrm>
          <a:prstGeom prst="rect">
            <a:avLst/>
          </a:prstGeom>
          <a:noFill/>
        </p:spPr>
        <p:txBody>
          <a:bodyPr wrap="square" rtlCol="0">
            <a:spAutoFit/>
          </a:bodyPr>
          <a:lstStyle/>
          <a:p>
            <a:pPr marL="285750" indent="-285750">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Rút </a:t>
            </a:r>
            <a:r>
              <a:rPr lang="en-US" sz="2600" b="1" dirty="0" err="1">
                <a:latin typeface="Times New Roman" panose="02020603050405020304" pitchFamily="18" charset="0"/>
                <a:cs typeface="Times New Roman" panose="02020603050405020304" pitchFamily="18" charset="0"/>
              </a:rPr>
              <a:t>gọn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mô</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hình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hóa</a:t>
            </a:r>
            <a:r>
              <a:rPr lang="en-US" sz="2600" b="1" dirty="0">
                <a:latin typeface="Times New Roman" panose="02020603050405020304" pitchFamily="18" charset="0"/>
                <a:cs typeface="Times New Roman" panose="02020603050405020304" pitchFamily="18" charset="0"/>
              </a:rPr>
              <a:t> Schematic Diagram </a:t>
            </a:r>
            <a:r>
              <a:rPr lang="en-US" sz="2600" b="1" dirty="0" err="1">
                <a:latin typeface="Times New Roman" panose="02020603050405020304" pitchFamily="18" charset="0"/>
                <a:cs typeface="Times New Roman" panose="02020603050405020304" pitchFamily="18" charset="0"/>
              </a:rPr>
              <a:t>và</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tìm</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đường</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đi</a:t>
            </a:r>
            <a:r>
              <a:rPr lang="en-US" sz="2600" b="1" dirty="0">
                <a:latin typeface="Times New Roman" panose="02020603050405020304" pitchFamily="18" charset="0"/>
                <a:cs typeface="Times New Roman" panose="02020603050405020304" pitchFamily="18" charset="0"/>
              </a:rPr>
              <a:t> Euler Path:</a:t>
            </a:r>
          </a:p>
          <a:p>
            <a:pPr lvl="3"/>
            <a:r>
              <a:rPr lang="en-US" sz="2600" dirty="0">
                <a:latin typeface="Times New Roman" panose="02020603050405020304" pitchFamily="18" charset="0"/>
                <a:cs typeface="Times New Roman" panose="02020603050405020304" pitchFamily="18" charset="0"/>
              </a:rPr>
              <a:t>	- Rút </a:t>
            </a:r>
            <a:r>
              <a:rPr lang="en-US" sz="2600" dirty="0" err="1">
                <a:latin typeface="Times New Roman" panose="02020603050405020304" pitchFamily="18" charset="0"/>
                <a:cs typeface="Times New Roman" panose="02020603050405020304" pitchFamily="18" charset="0"/>
              </a:rPr>
              <a:t>gọn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thức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về</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dạng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nhất</a:t>
            </a:r>
            <a:r>
              <a:rPr lang="en-US" sz="2600" dirty="0">
                <a:latin typeface="Times New Roman" panose="02020603050405020304" pitchFamily="18" charset="0"/>
                <a:cs typeface="Times New Roman" panose="02020603050405020304" pitchFamily="18" charset="0"/>
              </a:rPr>
              <a:t>.</a:t>
            </a:r>
          </a:p>
          <a:p>
            <a:pPr lvl="3"/>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Mô</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hóa</a:t>
            </a:r>
            <a:r>
              <a:rPr lang="en-US" sz="2600" dirty="0">
                <a:latin typeface="Times New Roman" panose="02020603050405020304" pitchFamily="18" charset="0"/>
                <a:cs typeface="Times New Roman" panose="02020603050405020304" pitchFamily="18" charset="0"/>
              </a:rPr>
              <a:t> Schematic Diagram:</a:t>
            </a:r>
          </a:p>
          <a:p>
            <a:pPr lvl="3"/>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r>
              <a:rPr lang="en-US" sz="2600" dirty="0">
                <a:latin typeface="Times New Roman" panose="02020603050405020304" pitchFamily="18" charset="0"/>
                <a:cs typeface="Times New Roman" panose="02020603050405020304" pitchFamily="18" charset="0"/>
              </a:rPr>
              <a:t> (graph)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biểu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diễn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cho</a:t>
            </a:r>
            <a:r>
              <a:rPr lang="en-US" sz="2600" dirty="0">
                <a:latin typeface="Times New Roman" panose="02020603050405020304" pitchFamily="18" charset="0"/>
                <a:cs typeface="Times New Roman" panose="02020603050405020304" pitchFamily="18" charset="0"/>
              </a:rPr>
              <a:t> 2 </a:t>
            </a:r>
            <a:r>
              <a:rPr lang="en-US" sz="2600" dirty="0" err="1">
                <a:latin typeface="Times New Roman" panose="02020603050405020304" pitchFamily="18" charset="0"/>
                <a:cs typeface="Times New Roman" panose="02020603050405020304" pitchFamily="18" charset="0"/>
              </a:rPr>
              <a:t>vùng</a:t>
            </a:r>
            <a:r>
              <a:rPr lang="en-US" sz="2600" dirty="0">
                <a:latin typeface="Times New Roman" panose="02020603050405020304" pitchFamily="18" charset="0"/>
                <a:cs typeface="Times New Roman" panose="02020603050405020304" pitchFamily="18" charset="0"/>
              </a:rPr>
              <a:t> NMOS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PMOS.</a:t>
            </a:r>
          </a:p>
          <a:p>
            <a:pPr lvl="4"/>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nguồn</a:t>
            </a:r>
            <a:r>
              <a:rPr lang="en-US" sz="2600" dirty="0">
                <a:latin typeface="Times New Roman" panose="02020603050405020304" pitchFamily="18" charset="0"/>
                <a:cs typeface="Times New Roman" panose="02020603050405020304" pitchFamily="18" charset="0"/>
              </a:rPr>
              <a:t> VDD, GND.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điểm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output.</a:t>
            </a:r>
          </a:p>
          <a:p>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a:t>
            </a:r>
            <a:r>
              <a:rPr lang="en-US" sz="2600" dirty="0">
                <a:latin typeface="Times New Roman" panose="02020603050405020304" pitchFamily="18" charset="0"/>
                <a:cs typeface="Times New Roman" panose="02020603050405020304" pitchFamily="18" charset="0"/>
              </a:rPr>
              <a:t> Euler:</a:t>
            </a:r>
          </a:p>
          <a:p>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a:t>
            </a:r>
            <a:r>
              <a:rPr lang="en-US" sz="2600" dirty="0">
                <a:latin typeface="Times New Roman" panose="02020603050405020304" pitchFamily="18" charset="0"/>
                <a:cs typeface="Times New Roman" panose="02020603050405020304" pitchFamily="18" charset="0"/>
              </a:rPr>
              <a:t> Euler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vùng</a:t>
            </a:r>
            <a:r>
              <a:rPr lang="en-US" sz="2600" dirty="0">
                <a:latin typeface="Times New Roman" panose="02020603050405020304" pitchFamily="18" charset="0"/>
                <a:cs typeface="Times New Roman" panose="02020603050405020304" pitchFamily="18" charset="0"/>
              </a:rPr>
              <a:t> NMOS.</a:t>
            </a:r>
          </a:p>
          <a:p>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Dựa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a:t>
            </a:r>
            <a:r>
              <a:rPr lang="en-US" sz="2600" dirty="0">
                <a:latin typeface="Times New Roman" panose="02020603050405020304" pitchFamily="18" charset="0"/>
                <a:cs typeface="Times New Roman" panose="02020603050405020304" pitchFamily="18" charset="0"/>
              </a:rPr>
              <a:t> Euler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NMOS =&gt; </a:t>
            </a:r>
            <a:r>
              <a:rPr lang="en-US" sz="2600" dirty="0" err="1">
                <a:latin typeface="Times New Roman" panose="02020603050405020304" pitchFamily="18" charset="0"/>
                <a:cs typeface="Times New Roman" panose="02020603050405020304" pitchFamily="18" charset="0"/>
              </a:rPr>
              <a:t>đường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PMOS.</a:t>
            </a:r>
          </a:p>
          <a:p>
            <a:pPr marL="285750" indent="-285750">
              <a:buFont typeface="Wingdings" panose="05000000000000000000" pitchFamily="2" charset="2"/>
              <a:buChar char="Ø"/>
            </a:pPr>
            <a:r>
              <a:rPr lang="en-US" sz="2600" b="1" dirty="0" err="1">
                <a:latin typeface="Times New Roman" panose="02020603050405020304" pitchFamily="18" charset="0"/>
                <a:cs typeface="Times New Roman" panose="02020603050405020304" pitchFamily="18" charset="0"/>
              </a:rPr>
              <a:t>Vẽ</a:t>
            </a:r>
            <a:r>
              <a:rPr lang="en-US" sz="2600" b="1" dirty="0">
                <a:latin typeface="Times New Roman" panose="02020603050405020304" pitchFamily="18" charset="0"/>
                <a:cs typeface="Times New Roman" panose="02020603050405020304" pitchFamily="18" charset="0"/>
              </a:rPr>
              <a:t> stick Diagram:</a:t>
            </a:r>
          </a:p>
          <a:p>
            <a:pPr algn="l"/>
            <a:r>
              <a:rPr lang="en-US" sz="2600" dirty="0">
                <a:latin typeface="Times New Roman" panose="02020603050405020304" pitchFamily="18" charset="0"/>
                <a:cs typeface="Times New Roman" panose="02020603050405020304" pitchFamily="18" charset="0"/>
              </a:rPr>
              <a:t>	-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thư</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vẽ</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đồ</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matplotlib.</a:t>
            </a: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513052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5F8E1-9123-C095-A7A3-0BD6971CA8F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CA3A5EE-30A0-90E6-2FD3-345254D100DD}"/>
              </a:ext>
            </a:extLst>
          </p:cNvPr>
          <p:cNvSpPr txBox="1"/>
          <p:nvPr/>
        </p:nvSpPr>
        <p:spPr>
          <a:xfrm>
            <a:off x="318922" y="169621"/>
            <a:ext cx="3980179" cy="269240"/>
          </a:xfrm>
          <a:prstGeom prst="rect">
            <a:avLst/>
          </a:prstGeom>
        </p:spPr>
        <p:txBody>
          <a:bodyPr vert="horz" wrap="square" lIns="0" tIns="12065" rIns="0" bIns="0" rtlCol="0">
            <a:spAutoFit/>
          </a:bodyPr>
          <a:lstStyle/>
          <a:p>
            <a:pPr marL="12700">
              <a:lnSpc>
                <a:spcPct val="100000"/>
              </a:lnSpc>
              <a:spcBef>
                <a:spcPts val="95"/>
              </a:spcBef>
            </a:pPr>
            <a:r>
              <a:rPr sz="1600" b="1" spc="-25">
                <a:solidFill>
                  <a:srgbClr val="FFFFFF"/>
                </a:solidFill>
                <a:latin typeface="Arial"/>
                <a:cs typeface="Arial"/>
              </a:rPr>
              <a:t>FACULTY</a:t>
            </a:r>
            <a:r>
              <a:rPr sz="1600" b="1" spc="-35">
                <a:solidFill>
                  <a:srgbClr val="FFFFFF"/>
                </a:solidFill>
                <a:latin typeface="Arial"/>
                <a:cs typeface="Arial"/>
              </a:rPr>
              <a:t> </a:t>
            </a:r>
            <a:r>
              <a:rPr sz="1600" b="1">
                <a:solidFill>
                  <a:srgbClr val="FFFFFF"/>
                </a:solidFill>
                <a:latin typeface="Arial"/>
                <a:cs typeface="Arial"/>
              </a:rPr>
              <a:t>OF</a:t>
            </a:r>
            <a:r>
              <a:rPr sz="1600" b="1" spc="-45">
                <a:solidFill>
                  <a:srgbClr val="FFFFFF"/>
                </a:solidFill>
                <a:latin typeface="Arial"/>
                <a:cs typeface="Arial"/>
              </a:rPr>
              <a:t> </a:t>
            </a:r>
            <a:r>
              <a:rPr sz="1600" b="1">
                <a:solidFill>
                  <a:srgbClr val="FFFFFF"/>
                </a:solidFill>
                <a:latin typeface="Arial"/>
                <a:cs typeface="Arial"/>
              </a:rPr>
              <a:t>COMPUTER</a:t>
            </a:r>
            <a:r>
              <a:rPr sz="1600" b="1" spc="-45">
                <a:solidFill>
                  <a:srgbClr val="FFFFFF"/>
                </a:solidFill>
                <a:latin typeface="Arial"/>
                <a:cs typeface="Arial"/>
              </a:rPr>
              <a:t> </a:t>
            </a:r>
            <a:r>
              <a:rPr sz="1600" b="1" spc="-10">
                <a:solidFill>
                  <a:srgbClr val="FFFFFF"/>
                </a:solidFill>
                <a:latin typeface="Arial"/>
                <a:cs typeface="Arial"/>
              </a:rPr>
              <a:t>ENGINEERING</a:t>
            </a:r>
            <a:endParaRPr sz="1600">
              <a:latin typeface="Arial"/>
              <a:cs typeface="Arial"/>
            </a:endParaRPr>
          </a:p>
        </p:txBody>
      </p:sp>
      <p:grpSp>
        <p:nvGrpSpPr>
          <p:cNvPr id="3" name="object 3">
            <a:extLst>
              <a:ext uri="{FF2B5EF4-FFF2-40B4-BE49-F238E27FC236}">
                <a16:creationId xmlns:a16="http://schemas.microsoft.com/office/drawing/2014/main" id="{439D31DD-D350-795A-FA70-D0E2BFCB5211}"/>
              </a:ext>
            </a:extLst>
          </p:cNvPr>
          <p:cNvGrpSpPr/>
          <p:nvPr/>
        </p:nvGrpSpPr>
        <p:grpSpPr>
          <a:xfrm>
            <a:off x="0" y="1523"/>
            <a:ext cx="12192000" cy="6856730"/>
            <a:chOff x="0" y="1523"/>
            <a:chExt cx="12192000" cy="6856730"/>
          </a:xfrm>
        </p:grpSpPr>
        <p:pic>
          <p:nvPicPr>
            <p:cNvPr id="4" name="object 4">
              <a:extLst>
                <a:ext uri="{FF2B5EF4-FFF2-40B4-BE49-F238E27FC236}">
                  <a16:creationId xmlns:a16="http://schemas.microsoft.com/office/drawing/2014/main" id="{F52C7BEA-8F2A-24EE-3981-3C0CF34A50A5}"/>
                </a:ext>
              </a:extLst>
            </p:cNvPr>
            <p:cNvPicPr/>
            <p:nvPr/>
          </p:nvPicPr>
          <p:blipFill>
            <a:blip r:embed="rId3" cstate="print"/>
            <a:stretch>
              <a:fillRect/>
            </a:stretch>
          </p:blipFill>
          <p:spPr>
            <a:xfrm>
              <a:off x="4479035" y="303276"/>
              <a:ext cx="3231641" cy="639318"/>
            </a:xfrm>
            <a:prstGeom prst="rect">
              <a:avLst/>
            </a:prstGeom>
          </p:spPr>
        </p:pic>
        <p:sp>
          <p:nvSpPr>
            <p:cNvPr id="5" name="object 5">
              <a:extLst>
                <a:ext uri="{FF2B5EF4-FFF2-40B4-BE49-F238E27FC236}">
                  <a16:creationId xmlns:a16="http://schemas.microsoft.com/office/drawing/2014/main" id="{503CEEEB-FB6D-8735-A843-AB6EDDD96744}"/>
                </a:ext>
              </a:extLst>
            </p:cNvPr>
            <p:cNvSpPr/>
            <p:nvPr/>
          </p:nvSpPr>
          <p:spPr>
            <a:xfrm>
              <a:off x="4538471" y="356615"/>
              <a:ext cx="3115310" cy="535305"/>
            </a:xfrm>
            <a:custGeom>
              <a:avLst/>
              <a:gdLst/>
              <a:ahLst/>
              <a:cxnLst/>
              <a:rect l="l" t="t" r="r" b="b"/>
              <a:pathLst>
                <a:path w="3115309" h="535305">
                  <a:moveTo>
                    <a:pt x="2847594" y="0"/>
                  </a:moveTo>
                  <a:lnTo>
                    <a:pt x="267462" y="0"/>
                  </a:lnTo>
                  <a:lnTo>
                    <a:pt x="219389" y="4309"/>
                  </a:lnTo>
                  <a:lnTo>
                    <a:pt x="174141" y="16734"/>
                  </a:lnTo>
                  <a:lnTo>
                    <a:pt x="132475" y="36519"/>
                  </a:lnTo>
                  <a:lnTo>
                    <a:pt x="95145" y="62908"/>
                  </a:lnTo>
                  <a:lnTo>
                    <a:pt x="62908" y="95145"/>
                  </a:lnTo>
                  <a:lnTo>
                    <a:pt x="36519" y="132475"/>
                  </a:lnTo>
                  <a:lnTo>
                    <a:pt x="16734" y="174141"/>
                  </a:lnTo>
                  <a:lnTo>
                    <a:pt x="4309" y="219389"/>
                  </a:lnTo>
                  <a:lnTo>
                    <a:pt x="0" y="267462"/>
                  </a:lnTo>
                  <a:lnTo>
                    <a:pt x="4309" y="315534"/>
                  </a:lnTo>
                  <a:lnTo>
                    <a:pt x="16734" y="360782"/>
                  </a:lnTo>
                  <a:lnTo>
                    <a:pt x="36519" y="402448"/>
                  </a:lnTo>
                  <a:lnTo>
                    <a:pt x="62908" y="439778"/>
                  </a:lnTo>
                  <a:lnTo>
                    <a:pt x="95145" y="472015"/>
                  </a:lnTo>
                  <a:lnTo>
                    <a:pt x="132475" y="498404"/>
                  </a:lnTo>
                  <a:lnTo>
                    <a:pt x="174141" y="518189"/>
                  </a:lnTo>
                  <a:lnTo>
                    <a:pt x="219389" y="530614"/>
                  </a:lnTo>
                  <a:lnTo>
                    <a:pt x="267462" y="534924"/>
                  </a:lnTo>
                  <a:lnTo>
                    <a:pt x="2847594" y="534924"/>
                  </a:lnTo>
                  <a:lnTo>
                    <a:pt x="2895666" y="530614"/>
                  </a:lnTo>
                  <a:lnTo>
                    <a:pt x="2940914" y="518189"/>
                  </a:lnTo>
                  <a:lnTo>
                    <a:pt x="2982580" y="498404"/>
                  </a:lnTo>
                  <a:lnTo>
                    <a:pt x="3019910" y="472015"/>
                  </a:lnTo>
                  <a:lnTo>
                    <a:pt x="3052147" y="439778"/>
                  </a:lnTo>
                  <a:lnTo>
                    <a:pt x="3078536" y="402448"/>
                  </a:lnTo>
                  <a:lnTo>
                    <a:pt x="3098321" y="360782"/>
                  </a:lnTo>
                  <a:lnTo>
                    <a:pt x="3110746" y="315534"/>
                  </a:lnTo>
                  <a:lnTo>
                    <a:pt x="3115055" y="267462"/>
                  </a:lnTo>
                  <a:lnTo>
                    <a:pt x="3110746" y="219389"/>
                  </a:lnTo>
                  <a:lnTo>
                    <a:pt x="3098321" y="174141"/>
                  </a:lnTo>
                  <a:lnTo>
                    <a:pt x="3078536" y="132475"/>
                  </a:lnTo>
                  <a:lnTo>
                    <a:pt x="3052147" y="95145"/>
                  </a:lnTo>
                  <a:lnTo>
                    <a:pt x="3019910" y="62908"/>
                  </a:lnTo>
                  <a:lnTo>
                    <a:pt x="2982580" y="36519"/>
                  </a:lnTo>
                  <a:lnTo>
                    <a:pt x="2940914" y="16734"/>
                  </a:lnTo>
                  <a:lnTo>
                    <a:pt x="2895666" y="4309"/>
                  </a:lnTo>
                  <a:lnTo>
                    <a:pt x="2847594" y="0"/>
                  </a:lnTo>
                  <a:close/>
                </a:path>
              </a:pathLst>
            </a:custGeom>
            <a:solidFill>
              <a:srgbClr val="FFFFFF"/>
            </a:solidFill>
          </p:spPr>
          <p:txBody>
            <a:bodyPr wrap="square" lIns="0" tIns="0" rIns="0" bIns="0" rtlCol="0"/>
            <a:lstStyle/>
            <a:p>
              <a:endParaRPr/>
            </a:p>
          </p:txBody>
        </p:sp>
        <p:pic>
          <p:nvPicPr>
            <p:cNvPr id="6" name="object 6">
              <a:extLst>
                <a:ext uri="{FF2B5EF4-FFF2-40B4-BE49-F238E27FC236}">
                  <a16:creationId xmlns:a16="http://schemas.microsoft.com/office/drawing/2014/main" id="{F73A0A2B-6B76-C4DB-3E2F-908F143EDFE7}"/>
                </a:ext>
              </a:extLst>
            </p:cNvPr>
            <p:cNvPicPr/>
            <p:nvPr/>
          </p:nvPicPr>
          <p:blipFill>
            <a:blip r:embed="rId4" cstate="print"/>
            <a:stretch>
              <a:fillRect/>
            </a:stretch>
          </p:blipFill>
          <p:spPr>
            <a:xfrm>
              <a:off x="6291071" y="242315"/>
              <a:ext cx="775716" cy="768095"/>
            </a:xfrm>
            <a:prstGeom prst="rect">
              <a:avLst/>
            </a:prstGeom>
          </p:spPr>
        </p:pic>
        <p:pic>
          <p:nvPicPr>
            <p:cNvPr id="7" name="object 7">
              <a:extLst>
                <a:ext uri="{FF2B5EF4-FFF2-40B4-BE49-F238E27FC236}">
                  <a16:creationId xmlns:a16="http://schemas.microsoft.com/office/drawing/2014/main" id="{1717D1CD-65F8-4236-B446-1FECF80E780F}"/>
                </a:ext>
              </a:extLst>
            </p:cNvPr>
            <p:cNvPicPr/>
            <p:nvPr/>
          </p:nvPicPr>
          <p:blipFill>
            <a:blip r:embed="rId5" cstate="print"/>
            <a:stretch>
              <a:fillRect/>
            </a:stretch>
          </p:blipFill>
          <p:spPr>
            <a:xfrm>
              <a:off x="5125211" y="265176"/>
              <a:ext cx="871727" cy="720851"/>
            </a:xfrm>
            <a:prstGeom prst="rect">
              <a:avLst/>
            </a:prstGeom>
          </p:spPr>
        </p:pic>
        <p:pic>
          <p:nvPicPr>
            <p:cNvPr id="8" name="object 8">
              <a:extLst>
                <a:ext uri="{FF2B5EF4-FFF2-40B4-BE49-F238E27FC236}">
                  <a16:creationId xmlns:a16="http://schemas.microsoft.com/office/drawing/2014/main" id="{90EDA2AF-3918-D26D-D467-3FBB8E8609C8}"/>
                </a:ext>
              </a:extLst>
            </p:cNvPr>
            <p:cNvPicPr/>
            <p:nvPr/>
          </p:nvPicPr>
          <p:blipFill>
            <a:blip r:embed="rId6" cstate="print"/>
            <a:stretch>
              <a:fillRect/>
            </a:stretch>
          </p:blipFill>
          <p:spPr>
            <a:xfrm>
              <a:off x="11507723" y="6269735"/>
              <a:ext cx="547116" cy="547114"/>
            </a:xfrm>
            <a:prstGeom prst="rect">
              <a:avLst/>
            </a:prstGeom>
          </p:spPr>
        </p:pic>
        <p:sp>
          <p:nvSpPr>
            <p:cNvPr id="9" name="object 9">
              <a:extLst>
                <a:ext uri="{FF2B5EF4-FFF2-40B4-BE49-F238E27FC236}">
                  <a16:creationId xmlns:a16="http://schemas.microsoft.com/office/drawing/2014/main" id="{ADD8551C-06DC-E055-59FD-876BAAD33865}"/>
                </a:ext>
              </a:extLst>
            </p:cNvPr>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grpSp>
      <p:sp>
        <p:nvSpPr>
          <p:cNvPr id="21" name="object 21">
            <a:extLst>
              <a:ext uri="{FF2B5EF4-FFF2-40B4-BE49-F238E27FC236}">
                <a16:creationId xmlns:a16="http://schemas.microsoft.com/office/drawing/2014/main" id="{3A667E1F-8E56-1166-96FA-30989EBD6B02}"/>
              </a:ext>
            </a:extLst>
          </p:cNvPr>
          <p:cNvSpPr txBox="1">
            <a:spLocks noGrp="1"/>
          </p:cNvSpPr>
          <p:nvPr>
            <p:ph type="sldNum" sz="quarter" idx="7"/>
          </p:nvPr>
        </p:nvSpPr>
        <p:spPr>
          <a:prstGeom prst="rect">
            <a:avLst/>
          </a:prstGeom>
        </p:spPr>
        <p:txBody>
          <a:bodyPr vert="horz" wrap="square" lIns="0" tIns="0" rIns="0" bIns="0" rtlCol="0">
            <a:spAutoFit/>
          </a:bodyPr>
          <a:lstStyle/>
          <a:p>
            <a:pPr marL="80645">
              <a:lnSpc>
                <a:spcPts val="1430"/>
              </a:lnSpc>
            </a:pPr>
            <a:fld id="{81D60167-4931-47E6-BA6A-407CBD079E47}" type="slidenum">
              <a:rPr spc="-50" dirty="0"/>
              <a:t>5</a:t>
            </a:fld>
            <a:endParaRPr spc="-50"/>
          </a:p>
        </p:txBody>
      </p:sp>
      <p:sp>
        <p:nvSpPr>
          <p:cNvPr id="25" name="TextBox 24">
            <a:extLst>
              <a:ext uri="{FF2B5EF4-FFF2-40B4-BE49-F238E27FC236}">
                <a16:creationId xmlns:a16="http://schemas.microsoft.com/office/drawing/2014/main" id="{22AC9C53-8AB6-F28A-DEF2-1596F3D2EA99}"/>
              </a:ext>
            </a:extLst>
          </p:cNvPr>
          <p:cNvSpPr txBox="1"/>
          <p:nvPr/>
        </p:nvSpPr>
        <p:spPr>
          <a:xfrm>
            <a:off x="581157" y="1069893"/>
            <a:ext cx="8195198" cy="646331"/>
          </a:xfrm>
          <a:prstGeom prst="rect">
            <a:avLst/>
          </a:prstGeom>
          <a:noFill/>
        </p:spPr>
        <p:txBody>
          <a:bodyPr wrap="square" lIns="91440" tIns="45720" rIns="91440" bIns="45720" anchor="t">
            <a:spAutoFit/>
          </a:bodyPr>
          <a:lstStyle/>
          <a:p>
            <a:pPr algn="l"/>
            <a:r>
              <a:rPr lang="en-US" sz="3600" b="1"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2.1.1. </a:t>
            </a:r>
            <a:r>
              <a:rPr lang="en-US" sz="3600" b="1" cap="none" spc="0"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MÔ HÌNH HÓA SCHEMATIC:</a:t>
            </a:r>
            <a:endParaRPr lang="vi-VN" sz="3600" b="1" cap="none" spc="0" dirty="0">
              <a:ln w="0"/>
              <a:gradFill>
                <a:gsLst>
                  <a:gs pos="0">
                    <a:srgbClr val="FFFFFF"/>
                  </a:gs>
                  <a:gs pos="25000">
                    <a:srgbClr val="00B050"/>
                  </a:gs>
                </a:gsLst>
                <a:lin ang="5400000" scaled="0"/>
              </a:gradFill>
              <a:effectLst>
                <a:outerShdw blurRad="38100" dist="19050" dir="2700000" algn="tl" rotWithShape="0">
                  <a:prstClr val="black">
                    <a:alpha val="40000"/>
                  </a:prstClr>
                </a:outerShdw>
              </a:effectLst>
              <a:latin typeface="Times New Roman"/>
              <a:cs typeface="Times New Roman"/>
            </a:endParaRPr>
          </a:p>
        </p:txBody>
      </p:sp>
      <p:pic>
        <p:nvPicPr>
          <p:cNvPr id="12" name="Picture 11">
            <a:extLst>
              <a:ext uri="{FF2B5EF4-FFF2-40B4-BE49-F238E27FC236}">
                <a16:creationId xmlns:a16="http://schemas.microsoft.com/office/drawing/2014/main" id="{0B85E6D0-D325-025A-D76E-A3CDDDBB444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0842" y="2140767"/>
            <a:ext cx="2572552" cy="3775710"/>
          </a:xfrm>
          <a:prstGeom prst="rect">
            <a:avLst/>
          </a:prstGeom>
          <a:noFill/>
          <a:ln>
            <a:noFill/>
          </a:ln>
        </p:spPr>
      </p:pic>
      <p:pic>
        <p:nvPicPr>
          <p:cNvPr id="13" name="Picture 12">
            <a:extLst>
              <a:ext uri="{FF2B5EF4-FFF2-40B4-BE49-F238E27FC236}">
                <a16:creationId xmlns:a16="http://schemas.microsoft.com/office/drawing/2014/main" id="{29E8A813-8BB3-9677-1273-C05F8DE605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5971" y="1812670"/>
            <a:ext cx="1988467" cy="4457065"/>
          </a:xfrm>
          <a:prstGeom prst="rect">
            <a:avLst/>
          </a:prstGeom>
        </p:spPr>
      </p:pic>
      <p:sp>
        <p:nvSpPr>
          <p:cNvPr id="14" name="Arrow: Right 13">
            <a:extLst>
              <a:ext uri="{FF2B5EF4-FFF2-40B4-BE49-F238E27FC236}">
                <a16:creationId xmlns:a16="http://schemas.microsoft.com/office/drawing/2014/main" id="{E7C69D30-7801-171F-C891-0402B99F9D91}"/>
              </a:ext>
            </a:extLst>
          </p:cNvPr>
          <p:cNvSpPr/>
          <p:nvPr/>
        </p:nvSpPr>
        <p:spPr>
          <a:xfrm>
            <a:off x="3371048" y="3468825"/>
            <a:ext cx="1046375" cy="7753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02DC8BD-2735-6BB7-BD42-A32B0290882F}"/>
              </a:ext>
            </a:extLst>
          </p:cNvPr>
          <p:cNvSpPr txBox="1"/>
          <p:nvPr/>
        </p:nvSpPr>
        <p:spPr>
          <a:xfrm>
            <a:off x="6681796" y="1527609"/>
            <a:ext cx="5510802" cy="5293757"/>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schematic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Boolean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Thay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(graph)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diễn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mạch</a:t>
            </a:r>
            <a:r>
              <a:rPr lang="en-US" sz="2000" dirty="0">
                <a:latin typeface="Times New Roman" panose="02020603050405020304" pitchFamily="18" charset="0"/>
                <a:cs typeface="Times New Roman" panose="02020603050405020304" pitchFamily="18" charset="0"/>
              </a:rPr>
              <a:t> CMOS.</a:t>
            </a:r>
          </a:p>
          <a:p>
            <a:r>
              <a:rPr lang="en-US" sz="2000" dirty="0">
                <a:latin typeface="Times New Roman" panose="02020603050405020304" pitchFamily="18" charset="0"/>
                <a:cs typeface="Times New Roman" panose="02020603050405020304" pitchFamily="18" charset="0"/>
              </a:rPr>
              <a:t>- Do </a:t>
            </a:r>
            <a:r>
              <a:rPr lang="en-US" sz="2000" dirty="0" err="1">
                <a:latin typeface="Times New Roman" panose="02020603050405020304" pitchFamily="18" charset="0"/>
                <a:cs typeface="Times New Roman" panose="02020603050405020304" pitchFamily="18" charset="0"/>
              </a:rPr>
              <a:t>mạch</a:t>
            </a:r>
            <a:r>
              <a:rPr lang="en-US" sz="2000" dirty="0">
                <a:latin typeface="Times New Roman" panose="02020603050405020304" pitchFamily="18" charset="0"/>
                <a:cs typeface="Times New Roman" panose="02020603050405020304" pitchFamily="18" charset="0"/>
              </a:rPr>
              <a:t> CMOS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riêng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pull-up PMOS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pull-down NMOS =&gt; </a:t>
            </a:r>
            <a:r>
              <a:rPr lang="vi-VN" sz="2000" dirty="0">
                <a:latin typeface="Times New Roman" panose="02020603050405020304" pitchFamily="18" charset="0"/>
                <a:cs typeface="Times New Roman" panose="02020603050405020304" pitchFamily="18" charset="0"/>
              </a:rPr>
              <a:t>Ta xây dựng hai đồ thị riêng tương ứng.</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Y = (A*B+C*D)’ =&gt; node: A, B, C, D.</a:t>
            </a:r>
          </a:p>
          <a:p>
            <a:r>
              <a:rPr lang="pt-BR" sz="2000" dirty="0">
                <a:effectLst/>
                <a:latin typeface="Times New Roman" panose="02020603050405020304" pitchFamily="18" charset="0"/>
                <a:ea typeface="Calibri" panose="020F0502020204030204" pitchFamily="34" charset="0"/>
              </a:rPr>
              <a:t>- Tuy nhiên, để biểu diễn các đường đi trong schematic diagram thông qua các cạnh trong đồ thị thì các node trên là chưa đủ. Vì ta sẽ không biết là Source hay Drain của CMOS nối với nhau. </a:t>
            </a:r>
          </a:p>
          <a:p>
            <a:pPr algn="ctr"/>
            <a:r>
              <a:rPr lang="en-US" sz="2000" dirty="0">
                <a:latin typeface="Times New Roman" panose="02020603050405020304" pitchFamily="18" charset="0"/>
                <a:cs typeface="Times New Roman" panose="02020603050405020304" pitchFamily="18" charset="0"/>
              </a:rPr>
              <a:t>=&gt; node: </a:t>
            </a:r>
            <a:r>
              <a:rPr lang="en-US" sz="2000" kern="100" dirty="0">
                <a:effectLst/>
                <a:latin typeface="Times New Roman" panose="02020603050405020304" pitchFamily="18" charset="0"/>
                <a:ea typeface="Calibri" panose="020F0502020204030204" pitchFamily="34" charset="0"/>
                <a:cs typeface="Cordia New" panose="020B0304020202020204" pitchFamily="34" charset="-34"/>
              </a:rPr>
              <a:t>AS, AD, BS, BD, CS, CD, DS, DD</a:t>
            </a:r>
            <a:endParaRPr lang="en-US" sz="2000" dirty="0">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Với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ràng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buộc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là</a:t>
            </a:r>
            <a:r>
              <a:rPr lang="en-US" sz="2000" dirty="0">
                <a:effectLst/>
                <a:latin typeface="Times New Roman" panose="02020603050405020304" pitchFamily="18" charset="0"/>
                <a:ea typeface="Calibri" panose="020F0502020204030204" pitchFamily="34" charset="0"/>
              </a:rPr>
              <a:t> AS </a:t>
            </a:r>
            <a:r>
              <a:rPr lang="en-US" sz="2000" dirty="0" err="1">
                <a:effectLst/>
                <a:latin typeface="Times New Roman" panose="02020603050405020304" pitchFamily="18" charset="0"/>
                <a:ea typeface="Calibri" panose="020F0502020204030204" pitchFamily="34" charset="0"/>
              </a:rPr>
              <a:t>và</a:t>
            </a:r>
            <a:r>
              <a:rPr lang="en-US" sz="2000" dirty="0">
                <a:effectLst/>
                <a:latin typeface="Times New Roman" panose="02020603050405020304" pitchFamily="18" charset="0"/>
                <a:ea typeface="Calibri" panose="020F0502020204030204" pitchFamily="34" charset="0"/>
              </a:rPr>
              <a:t> AD </a:t>
            </a:r>
            <a:r>
              <a:rPr lang="en-US" sz="2000" dirty="0" err="1">
                <a:effectLst/>
                <a:latin typeface="Times New Roman" panose="02020603050405020304" pitchFamily="18" charset="0"/>
                <a:ea typeface="Calibri" panose="020F0502020204030204" pitchFamily="34" charset="0"/>
              </a:rPr>
              <a:t>lần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lượt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là</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đầu</a:t>
            </a:r>
            <a:r>
              <a:rPr lang="en-US" sz="2000" dirty="0">
                <a:effectLst/>
                <a:latin typeface="Times New Roman" panose="02020603050405020304" pitchFamily="18" charset="0"/>
                <a:ea typeface="Calibri" panose="020F0502020204030204" pitchFamily="34" charset="0"/>
              </a:rPr>
              <a:t> Source </a:t>
            </a:r>
            <a:r>
              <a:rPr lang="en-US" sz="2000" dirty="0" err="1">
                <a:effectLst/>
                <a:latin typeface="Times New Roman" panose="02020603050405020304" pitchFamily="18" charset="0"/>
                <a:ea typeface="Calibri" panose="020F0502020204030204" pitchFamily="34" charset="0"/>
              </a:rPr>
              <a:t>và</a:t>
            </a:r>
            <a:r>
              <a:rPr lang="en-US" sz="2000" dirty="0">
                <a:effectLst/>
                <a:latin typeface="Times New Roman" panose="02020603050405020304" pitchFamily="18" charset="0"/>
                <a:ea typeface="Calibri" panose="020F0502020204030204" pitchFamily="34" charset="0"/>
              </a:rPr>
              <a:t> Drain </a:t>
            </a:r>
            <a:r>
              <a:rPr lang="en-US" sz="2000" dirty="0" err="1">
                <a:effectLst/>
                <a:latin typeface="Times New Roman" panose="02020603050405020304" pitchFamily="18" charset="0"/>
                <a:ea typeface="Calibri" panose="020F0502020204030204" pitchFamily="34" charset="0"/>
              </a:rPr>
              <a:t>của</a:t>
            </a:r>
            <a:r>
              <a:rPr lang="en-US" sz="2000" dirty="0">
                <a:effectLst/>
                <a:latin typeface="Times New Roman" panose="02020603050405020304" pitchFamily="18" charset="0"/>
                <a:ea typeface="Calibri" panose="020F0502020204030204" pitchFamily="34" charset="0"/>
              </a:rPr>
              <a:t> CMOS A. AS </a:t>
            </a:r>
            <a:r>
              <a:rPr lang="en-US" sz="2000" dirty="0" err="1">
                <a:effectLst/>
                <a:latin typeface="Times New Roman" panose="02020603050405020304" pitchFamily="18" charset="0"/>
                <a:ea typeface="Calibri" panose="020F0502020204030204" pitchFamily="34" charset="0"/>
              </a:rPr>
              <a:t>và</a:t>
            </a:r>
            <a:r>
              <a:rPr lang="en-US" sz="2000" dirty="0">
                <a:effectLst/>
                <a:latin typeface="Times New Roman" panose="02020603050405020304" pitchFamily="18" charset="0"/>
                <a:ea typeface="Calibri" panose="020F0502020204030204" pitchFamily="34" charset="0"/>
              </a:rPr>
              <a:t> AD </a:t>
            </a:r>
            <a:r>
              <a:rPr lang="en-US" sz="2000" dirty="0" err="1">
                <a:effectLst/>
                <a:latin typeface="Times New Roman" panose="02020603050405020304" pitchFamily="18" charset="0"/>
                <a:ea typeface="Calibri" panose="020F0502020204030204" pitchFamily="34" charset="0"/>
              </a:rPr>
              <a:t>sẽ</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luôn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được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chung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với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nhau</a:t>
            </a:r>
            <a:r>
              <a:rPr lang="en-US" sz="2000" dirty="0">
                <a:effectLst/>
                <a:latin typeface="Times New Roman" panose="02020603050405020304" pitchFamily="18" charset="0"/>
                <a:ea typeface="Calibri" panose="020F0502020204030204" pitchFamily="34" charset="0"/>
              </a:rPr>
              <a:t>.</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26736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29AD8-90EB-F93C-2C65-77F4F3C852E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8FB6491-0BAB-831E-01D5-74CAFDE1E8EF}"/>
              </a:ext>
            </a:extLst>
          </p:cNvPr>
          <p:cNvSpPr txBox="1"/>
          <p:nvPr/>
        </p:nvSpPr>
        <p:spPr>
          <a:xfrm>
            <a:off x="318922" y="169621"/>
            <a:ext cx="3980179" cy="269240"/>
          </a:xfrm>
          <a:prstGeom prst="rect">
            <a:avLst/>
          </a:prstGeom>
        </p:spPr>
        <p:txBody>
          <a:bodyPr vert="horz" wrap="square" lIns="0" tIns="12065" rIns="0" bIns="0" rtlCol="0">
            <a:spAutoFit/>
          </a:bodyPr>
          <a:lstStyle/>
          <a:p>
            <a:pPr marL="12700">
              <a:lnSpc>
                <a:spcPct val="100000"/>
              </a:lnSpc>
              <a:spcBef>
                <a:spcPts val="95"/>
              </a:spcBef>
            </a:pPr>
            <a:r>
              <a:rPr sz="1600" b="1" spc="-25">
                <a:solidFill>
                  <a:srgbClr val="FFFFFF"/>
                </a:solidFill>
                <a:latin typeface="Arial"/>
                <a:cs typeface="Arial"/>
              </a:rPr>
              <a:t>FACULTY</a:t>
            </a:r>
            <a:r>
              <a:rPr sz="1600" b="1" spc="-35">
                <a:solidFill>
                  <a:srgbClr val="FFFFFF"/>
                </a:solidFill>
                <a:latin typeface="Arial"/>
                <a:cs typeface="Arial"/>
              </a:rPr>
              <a:t> </a:t>
            </a:r>
            <a:r>
              <a:rPr sz="1600" b="1">
                <a:solidFill>
                  <a:srgbClr val="FFFFFF"/>
                </a:solidFill>
                <a:latin typeface="Arial"/>
                <a:cs typeface="Arial"/>
              </a:rPr>
              <a:t>OF</a:t>
            </a:r>
            <a:r>
              <a:rPr sz="1600" b="1" spc="-45">
                <a:solidFill>
                  <a:srgbClr val="FFFFFF"/>
                </a:solidFill>
                <a:latin typeface="Arial"/>
                <a:cs typeface="Arial"/>
              </a:rPr>
              <a:t> </a:t>
            </a:r>
            <a:r>
              <a:rPr sz="1600" b="1">
                <a:solidFill>
                  <a:srgbClr val="FFFFFF"/>
                </a:solidFill>
                <a:latin typeface="Arial"/>
                <a:cs typeface="Arial"/>
              </a:rPr>
              <a:t>COMPUTER</a:t>
            </a:r>
            <a:r>
              <a:rPr sz="1600" b="1" spc="-45">
                <a:solidFill>
                  <a:srgbClr val="FFFFFF"/>
                </a:solidFill>
                <a:latin typeface="Arial"/>
                <a:cs typeface="Arial"/>
              </a:rPr>
              <a:t> </a:t>
            </a:r>
            <a:r>
              <a:rPr sz="1600" b="1" spc="-10">
                <a:solidFill>
                  <a:srgbClr val="FFFFFF"/>
                </a:solidFill>
                <a:latin typeface="Arial"/>
                <a:cs typeface="Arial"/>
              </a:rPr>
              <a:t>ENGINEERING</a:t>
            </a:r>
            <a:endParaRPr sz="1600">
              <a:latin typeface="Arial"/>
              <a:cs typeface="Arial"/>
            </a:endParaRPr>
          </a:p>
        </p:txBody>
      </p:sp>
      <p:grpSp>
        <p:nvGrpSpPr>
          <p:cNvPr id="3" name="object 3">
            <a:extLst>
              <a:ext uri="{FF2B5EF4-FFF2-40B4-BE49-F238E27FC236}">
                <a16:creationId xmlns:a16="http://schemas.microsoft.com/office/drawing/2014/main" id="{1628D10A-CF40-EE3E-F7DC-A2FF989748ED}"/>
              </a:ext>
            </a:extLst>
          </p:cNvPr>
          <p:cNvGrpSpPr/>
          <p:nvPr/>
        </p:nvGrpSpPr>
        <p:grpSpPr>
          <a:xfrm>
            <a:off x="0" y="1523"/>
            <a:ext cx="12192000" cy="6856730"/>
            <a:chOff x="0" y="1523"/>
            <a:chExt cx="12192000" cy="6856730"/>
          </a:xfrm>
        </p:grpSpPr>
        <p:pic>
          <p:nvPicPr>
            <p:cNvPr id="4" name="object 4">
              <a:extLst>
                <a:ext uri="{FF2B5EF4-FFF2-40B4-BE49-F238E27FC236}">
                  <a16:creationId xmlns:a16="http://schemas.microsoft.com/office/drawing/2014/main" id="{15313F2D-962D-096E-31CE-1B7BF0864E8E}"/>
                </a:ext>
              </a:extLst>
            </p:cNvPr>
            <p:cNvPicPr/>
            <p:nvPr/>
          </p:nvPicPr>
          <p:blipFill>
            <a:blip r:embed="rId3" cstate="print"/>
            <a:stretch>
              <a:fillRect/>
            </a:stretch>
          </p:blipFill>
          <p:spPr>
            <a:xfrm>
              <a:off x="4479035" y="303276"/>
              <a:ext cx="3231641" cy="639318"/>
            </a:xfrm>
            <a:prstGeom prst="rect">
              <a:avLst/>
            </a:prstGeom>
          </p:spPr>
        </p:pic>
        <p:sp>
          <p:nvSpPr>
            <p:cNvPr id="5" name="object 5">
              <a:extLst>
                <a:ext uri="{FF2B5EF4-FFF2-40B4-BE49-F238E27FC236}">
                  <a16:creationId xmlns:a16="http://schemas.microsoft.com/office/drawing/2014/main" id="{459E72F4-5437-C198-8178-69F019E5F8D9}"/>
                </a:ext>
              </a:extLst>
            </p:cNvPr>
            <p:cNvSpPr/>
            <p:nvPr/>
          </p:nvSpPr>
          <p:spPr>
            <a:xfrm>
              <a:off x="4538471" y="356615"/>
              <a:ext cx="3115310" cy="535305"/>
            </a:xfrm>
            <a:custGeom>
              <a:avLst/>
              <a:gdLst/>
              <a:ahLst/>
              <a:cxnLst/>
              <a:rect l="l" t="t" r="r" b="b"/>
              <a:pathLst>
                <a:path w="3115309" h="535305">
                  <a:moveTo>
                    <a:pt x="2847594" y="0"/>
                  </a:moveTo>
                  <a:lnTo>
                    <a:pt x="267462" y="0"/>
                  </a:lnTo>
                  <a:lnTo>
                    <a:pt x="219389" y="4309"/>
                  </a:lnTo>
                  <a:lnTo>
                    <a:pt x="174141" y="16734"/>
                  </a:lnTo>
                  <a:lnTo>
                    <a:pt x="132475" y="36519"/>
                  </a:lnTo>
                  <a:lnTo>
                    <a:pt x="95145" y="62908"/>
                  </a:lnTo>
                  <a:lnTo>
                    <a:pt x="62908" y="95145"/>
                  </a:lnTo>
                  <a:lnTo>
                    <a:pt x="36519" y="132475"/>
                  </a:lnTo>
                  <a:lnTo>
                    <a:pt x="16734" y="174141"/>
                  </a:lnTo>
                  <a:lnTo>
                    <a:pt x="4309" y="219389"/>
                  </a:lnTo>
                  <a:lnTo>
                    <a:pt x="0" y="267462"/>
                  </a:lnTo>
                  <a:lnTo>
                    <a:pt x="4309" y="315534"/>
                  </a:lnTo>
                  <a:lnTo>
                    <a:pt x="16734" y="360782"/>
                  </a:lnTo>
                  <a:lnTo>
                    <a:pt x="36519" y="402448"/>
                  </a:lnTo>
                  <a:lnTo>
                    <a:pt x="62908" y="439778"/>
                  </a:lnTo>
                  <a:lnTo>
                    <a:pt x="95145" y="472015"/>
                  </a:lnTo>
                  <a:lnTo>
                    <a:pt x="132475" y="498404"/>
                  </a:lnTo>
                  <a:lnTo>
                    <a:pt x="174141" y="518189"/>
                  </a:lnTo>
                  <a:lnTo>
                    <a:pt x="219389" y="530614"/>
                  </a:lnTo>
                  <a:lnTo>
                    <a:pt x="267462" y="534924"/>
                  </a:lnTo>
                  <a:lnTo>
                    <a:pt x="2847594" y="534924"/>
                  </a:lnTo>
                  <a:lnTo>
                    <a:pt x="2895666" y="530614"/>
                  </a:lnTo>
                  <a:lnTo>
                    <a:pt x="2940914" y="518189"/>
                  </a:lnTo>
                  <a:lnTo>
                    <a:pt x="2982580" y="498404"/>
                  </a:lnTo>
                  <a:lnTo>
                    <a:pt x="3019910" y="472015"/>
                  </a:lnTo>
                  <a:lnTo>
                    <a:pt x="3052147" y="439778"/>
                  </a:lnTo>
                  <a:lnTo>
                    <a:pt x="3078536" y="402448"/>
                  </a:lnTo>
                  <a:lnTo>
                    <a:pt x="3098321" y="360782"/>
                  </a:lnTo>
                  <a:lnTo>
                    <a:pt x="3110746" y="315534"/>
                  </a:lnTo>
                  <a:lnTo>
                    <a:pt x="3115055" y="267462"/>
                  </a:lnTo>
                  <a:lnTo>
                    <a:pt x="3110746" y="219389"/>
                  </a:lnTo>
                  <a:lnTo>
                    <a:pt x="3098321" y="174141"/>
                  </a:lnTo>
                  <a:lnTo>
                    <a:pt x="3078536" y="132475"/>
                  </a:lnTo>
                  <a:lnTo>
                    <a:pt x="3052147" y="95145"/>
                  </a:lnTo>
                  <a:lnTo>
                    <a:pt x="3019910" y="62908"/>
                  </a:lnTo>
                  <a:lnTo>
                    <a:pt x="2982580" y="36519"/>
                  </a:lnTo>
                  <a:lnTo>
                    <a:pt x="2940914" y="16734"/>
                  </a:lnTo>
                  <a:lnTo>
                    <a:pt x="2895666" y="4309"/>
                  </a:lnTo>
                  <a:lnTo>
                    <a:pt x="2847594" y="0"/>
                  </a:lnTo>
                  <a:close/>
                </a:path>
              </a:pathLst>
            </a:custGeom>
            <a:solidFill>
              <a:srgbClr val="FFFFFF"/>
            </a:solidFill>
          </p:spPr>
          <p:txBody>
            <a:bodyPr wrap="square" lIns="0" tIns="0" rIns="0" bIns="0" rtlCol="0"/>
            <a:lstStyle/>
            <a:p>
              <a:endParaRPr/>
            </a:p>
          </p:txBody>
        </p:sp>
        <p:pic>
          <p:nvPicPr>
            <p:cNvPr id="6" name="object 6">
              <a:extLst>
                <a:ext uri="{FF2B5EF4-FFF2-40B4-BE49-F238E27FC236}">
                  <a16:creationId xmlns:a16="http://schemas.microsoft.com/office/drawing/2014/main" id="{394929FD-A6C9-CDF9-2772-72D6F9898A73}"/>
                </a:ext>
              </a:extLst>
            </p:cNvPr>
            <p:cNvPicPr/>
            <p:nvPr/>
          </p:nvPicPr>
          <p:blipFill>
            <a:blip r:embed="rId4" cstate="print"/>
            <a:stretch>
              <a:fillRect/>
            </a:stretch>
          </p:blipFill>
          <p:spPr>
            <a:xfrm>
              <a:off x="6291071" y="242315"/>
              <a:ext cx="775716" cy="768095"/>
            </a:xfrm>
            <a:prstGeom prst="rect">
              <a:avLst/>
            </a:prstGeom>
          </p:spPr>
        </p:pic>
        <p:pic>
          <p:nvPicPr>
            <p:cNvPr id="7" name="object 7">
              <a:extLst>
                <a:ext uri="{FF2B5EF4-FFF2-40B4-BE49-F238E27FC236}">
                  <a16:creationId xmlns:a16="http://schemas.microsoft.com/office/drawing/2014/main" id="{23ED7D79-CC04-1FC8-7DA2-8E77D29FF84E}"/>
                </a:ext>
              </a:extLst>
            </p:cNvPr>
            <p:cNvPicPr/>
            <p:nvPr/>
          </p:nvPicPr>
          <p:blipFill>
            <a:blip r:embed="rId5" cstate="print"/>
            <a:stretch>
              <a:fillRect/>
            </a:stretch>
          </p:blipFill>
          <p:spPr>
            <a:xfrm>
              <a:off x="5125211" y="265176"/>
              <a:ext cx="871727" cy="720851"/>
            </a:xfrm>
            <a:prstGeom prst="rect">
              <a:avLst/>
            </a:prstGeom>
          </p:spPr>
        </p:pic>
        <p:pic>
          <p:nvPicPr>
            <p:cNvPr id="8" name="object 8">
              <a:extLst>
                <a:ext uri="{FF2B5EF4-FFF2-40B4-BE49-F238E27FC236}">
                  <a16:creationId xmlns:a16="http://schemas.microsoft.com/office/drawing/2014/main" id="{1369057A-B545-70A8-3E39-1E98941C1E20}"/>
                </a:ext>
              </a:extLst>
            </p:cNvPr>
            <p:cNvPicPr/>
            <p:nvPr/>
          </p:nvPicPr>
          <p:blipFill>
            <a:blip r:embed="rId6" cstate="print"/>
            <a:stretch>
              <a:fillRect/>
            </a:stretch>
          </p:blipFill>
          <p:spPr>
            <a:xfrm>
              <a:off x="11507723" y="6269735"/>
              <a:ext cx="547116" cy="547114"/>
            </a:xfrm>
            <a:prstGeom prst="rect">
              <a:avLst/>
            </a:prstGeom>
          </p:spPr>
        </p:pic>
        <p:sp>
          <p:nvSpPr>
            <p:cNvPr id="9" name="object 9">
              <a:extLst>
                <a:ext uri="{FF2B5EF4-FFF2-40B4-BE49-F238E27FC236}">
                  <a16:creationId xmlns:a16="http://schemas.microsoft.com/office/drawing/2014/main" id="{0B2C7E34-D786-EE3C-3520-B62ECD19F7D4}"/>
                </a:ext>
              </a:extLst>
            </p:cNvPr>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grpSp>
      <p:sp>
        <p:nvSpPr>
          <p:cNvPr id="21" name="object 21">
            <a:extLst>
              <a:ext uri="{FF2B5EF4-FFF2-40B4-BE49-F238E27FC236}">
                <a16:creationId xmlns:a16="http://schemas.microsoft.com/office/drawing/2014/main" id="{5C310CE0-092E-7085-E6F9-23A1665EE7D0}"/>
              </a:ext>
            </a:extLst>
          </p:cNvPr>
          <p:cNvSpPr txBox="1">
            <a:spLocks noGrp="1"/>
          </p:cNvSpPr>
          <p:nvPr>
            <p:ph type="sldNum" sz="quarter" idx="7"/>
          </p:nvPr>
        </p:nvSpPr>
        <p:spPr>
          <a:prstGeom prst="rect">
            <a:avLst/>
          </a:prstGeom>
        </p:spPr>
        <p:txBody>
          <a:bodyPr vert="horz" wrap="square" lIns="0" tIns="0" rIns="0" bIns="0" rtlCol="0">
            <a:spAutoFit/>
          </a:bodyPr>
          <a:lstStyle/>
          <a:p>
            <a:pPr marL="80645">
              <a:lnSpc>
                <a:spcPts val="1430"/>
              </a:lnSpc>
            </a:pPr>
            <a:fld id="{81D60167-4931-47E6-BA6A-407CBD079E47}" type="slidenum">
              <a:rPr spc="-50" dirty="0"/>
              <a:t>6</a:t>
            </a:fld>
            <a:endParaRPr spc="-50"/>
          </a:p>
        </p:txBody>
      </p:sp>
      <p:sp>
        <p:nvSpPr>
          <p:cNvPr id="25" name="TextBox 24">
            <a:extLst>
              <a:ext uri="{FF2B5EF4-FFF2-40B4-BE49-F238E27FC236}">
                <a16:creationId xmlns:a16="http://schemas.microsoft.com/office/drawing/2014/main" id="{606DF637-C243-FA7B-8109-58D1C7265D85}"/>
              </a:ext>
            </a:extLst>
          </p:cNvPr>
          <p:cNvSpPr txBox="1"/>
          <p:nvPr/>
        </p:nvSpPr>
        <p:spPr>
          <a:xfrm>
            <a:off x="581156" y="1069893"/>
            <a:ext cx="10533045" cy="646331"/>
          </a:xfrm>
          <a:prstGeom prst="rect">
            <a:avLst/>
          </a:prstGeom>
          <a:noFill/>
        </p:spPr>
        <p:txBody>
          <a:bodyPr wrap="square" lIns="91440" tIns="45720" rIns="91440" bIns="45720" anchor="t">
            <a:spAutoFit/>
          </a:bodyPr>
          <a:lstStyle/>
          <a:p>
            <a:pPr algn="l"/>
            <a:r>
              <a:rPr lang="en-US" sz="3600" b="1"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2.1.2. </a:t>
            </a:r>
            <a:r>
              <a:rPr lang="en-US" sz="3600" b="1" cap="none" spc="0"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MÔ HÌNH HÓA VÙNG NMOS VÀ PMOS:</a:t>
            </a:r>
            <a:endParaRPr lang="vi-VN" sz="3600" b="1" cap="none" spc="0" dirty="0">
              <a:ln w="0"/>
              <a:gradFill>
                <a:gsLst>
                  <a:gs pos="0">
                    <a:srgbClr val="FFFFFF"/>
                  </a:gs>
                  <a:gs pos="25000">
                    <a:srgbClr val="00B050"/>
                  </a:gs>
                </a:gsLst>
                <a:lin ang="5400000" scaled="0"/>
              </a:gradFill>
              <a:effectLst>
                <a:outerShdw blurRad="38100" dist="19050" dir="2700000" algn="tl" rotWithShape="0">
                  <a:prstClr val="black">
                    <a:alpha val="40000"/>
                  </a:prstClr>
                </a:outerShdw>
              </a:effectLst>
              <a:latin typeface="Times New Roman"/>
              <a:cs typeface="Times New Roman"/>
            </a:endParaRPr>
          </a:p>
        </p:txBody>
      </p:sp>
      <p:sp>
        <p:nvSpPr>
          <p:cNvPr id="10" name="Hộp Văn bản 9">
            <a:extLst>
              <a:ext uri="{FF2B5EF4-FFF2-40B4-BE49-F238E27FC236}">
                <a16:creationId xmlns:a16="http://schemas.microsoft.com/office/drawing/2014/main" id="{EF05D9E5-698F-6687-F9C4-6B1A3513C38A}"/>
              </a:ext>
            </a:extLst>
          </p:cNvPr>
          <p:cNvSpPr txBox="1"/>
          <p:nvPr/>
        </p:nvSpPr>
        <p:spPr>
          <a:xfrm>
            <a:off x="660842" y="1843523"/>
            <a:ext cx="10868025" cy="14516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b="1" kern="100" baseline="30000" dirty="0">
              <a:solidFill>
                <a:schemeClr val="tx1"/>
              </a:solidFill>
              <a:latin typeface="Times New Roman"/>
              <a:cs typeface="Times New Roman"/>
            </a:endParaRPr>
          </a:p>
          <a:p>
            <a:endParaRPr lang="en-US" sz="2700" kern="100" dirty="0">
              <a:latin typeface="Times New Roman"/>
              <a:cs typeface="Times New Roman"/>
            </a:endParaRPr>
          </a:p>
          <a:p>
            <a:pPr algn="l"/>
            <a:endParaRPr lang="en-US" sz="4000" kern="100" dirty="0">
              <a:latin typeface="Times New Roman"/>
              <a:cs typeface="Times New Roman"/>
            </a:endParaRPr>
          </a:p>
        </p:txBody>
      </p:sp>
      <p:pic>
        <p:nvPicPr>
          <p:cNvPr id="12" name="Picture 11">
            <a:extLst>
              <a:ext uri="{FF2B5EF4-FFF2-40B4-BE49-F238E27FC236}">
                <a16:creationId xmlns:a16="http://schemas.microsoft.com/office/drawing/2014/main" id="{5AABB901-8DBC-1464-D6E0-3FC5075788D5}"/>
              </a:ext>
            </a:extLst>
          </p:cNvPr>
          <p:cNvPicPr>
            <a:picLocks noChangeAspect="1"/>
          </p:cNvPicPr>
          <p:nvPr/>
        </p:nvPicPr>
        <p:blipFill>
          <a:blip r:embed="rId7"/>
          <a:stretch>
            <a:fillRect/>
          </a:stretch>
        </p:blipFill>
        <p:spPr>
          <a:xfrm>
            <a:off x="581157" y="2446183"/>
            <a:ext cx="4707280" cy="3823552"/>
          </a:xfrm>
          <a:prstGeom prst="rect">
            <a:avLst/>
          </a:prstGeom>
        </p:spPr>
      </p:pic>
      <p:pic>
        <p:nvPicPr>
          <p:cNvPr id="14" name="Picture 13">
            <a:extLst>
              <a:ext uri="{FF2B5EF4-FFF2-40B4-BE49-F238E27FC236}">
                <a16:creationId xmlns:a16="http://schemas.microsoft.com/office/drawing/2014/main" id="{1E49DE30-2942-A891-839F-4AE5B0DE05C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291071" y="1685545"/>
            <a:ext cx="5079491" cy="4930140"/>
          </a:xfrm>
          <a:prstGeom prst="rect">
            <a:avLst/>
          </a:prstGeom>
          <a:noFill/>
          <a:ln>
            <a:noFill/>
          </a:ln>
        </p:spPr>
      </p:pic>
    </p:spTree>
    <p:extLst>
      <p:ext uri="{BB962C8B-B14F-4D97-AF65-F5344CB8AC3E}">
        <p14:creationId xmlns:p14="http://schemas.microsoft.com/office/powerpoint/2010/main" val="3093171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1F6E7-B220-B100-882F-72DAE6802F9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BA6C5C6-119D-38A8-B452-C18FDB3B4468}"/>
              </a:ext>
            </a:extLst>
          </p:cNvPr>
          <p:cNvSpPr txBox="1"/>
          <p:nvPr/>
        </p:nvSpPr>
        <p:spPr>
          <a:xfrm>
            <a:off x="318922" y="169621"/>
            <a:ext cx="3980179" cy="269240"/>
          </a:xfrm>
          <a:prstGeom prst="rect">
            <a:avLst/>
          </a:prstGeom>
        </p:spPr>
        <p:txBody>
          <a:bodyPr vert="horz" wrap="square" lIns="0" tIns="12065" rIns="0" bIns="0" rtlCol="0">
            <a:spAutoFit/>
          </a:bodyPr>
          <a:lstStyle/>
          <a:p>
            <a:pPr marL="12700">
              <a:lnSpc>
                <a:spcPct val="100000"/>
              </a:lnSpc>
              <a:spcBef>
                <a:spcPts val="95"/>
              </a:spcBef>
            </a:pPr>
            <a:r>
              <a:rPr sz="1600" b="1" spc="-25">
                <a:solidFill>
                  <a:srgbClr val="FFFFFF"/>
                </a:solidFill>
                <a:latin typeface="Arial"/>
                <a:cs typeface="Arial"/>
              </a:rPr>
              <a:t>FACULTY</a:t>
            </a:r>
            <a:r>
              <a:rPr sz="1600" b="1" spc="-35">
                <a:solidFill>
                  <a:srgbClr val="FFFFFF"/>
                </a:solidFill>
                <a:latin typeface="Arial"/>
                <a:cs typeface="Arial"/>
              </a:rPr>
              <a:t> </a:t>
            </a:r>
            <a:r>
              <a:rPr sz="1600" b="1">
                <a:solidFill>
                  <a:srgbClr val="FFFFFF"/>
                </a:solidFill>
                <a:latin typeface="Arial"/>
                <a:cs typeface="Arial"/>
              </a:rPr>
              <a:t>OF</a:t>
            </a:r>
            <a:r>
              <a:rPr sz="1600" b="1" spc="-45">
                <a:solidFill>
                  <a:srgbClr val="FFFFFF"/>
                </a:solidFill>
                <a:latin typeface="Arial"/>
                <a:cs typeface="Arial"/>
              </a:rPr>
              <a:t> </a:t>
            </a:r>
            <a:r>
              <a:rPr sz="1600" b="1">
                <a:solidFill>
                  <a:srgbClr val="FFFFFF"/>
                </a:solidFill>
                <a:latin typeface="Arial"/>
                <a:cs typeface="Arial"/>
              </a:rPr>
              <a:t>COMPUTER</a:t>
            </a:r>
            <a:r>
              <a:rPr sz="1600" b="1" spc="-45">
                <a:solidFill>
                  <a:srgbClr val="FFFFFF"/>
                </a:solidFill>
                <a:latin typeface="Arial"/>
                <a:cs typeface="Arial"/>
              </a:rPr>
              <a:t> </a:t>
            </a:r>
            <a:r>
              <a:rPr sz="1600" b="1" spc="-10">
                <a:solidFill>
                  <a:srgbClr val="FFFFFF"/>
                </a:solidFill>
                <a:latin typeface="Arial"/>
                <a:cs typeface="Arial"/>
              </a:rPr>
              <a:t>ENGINEERING</a:t>
            </a:r>
            <a:endParaRPr sz="1600">
              <a:latin typeface="Arial"/>
              <a:cs typeface="Arial"/>
            </a:endParaRPr>
          </a:p>
        </p:txBody>
      </p:sp>
      <p:grpSp>
        <p:nvGrpSpPr>
          <p:cNvPr id="3" name="object 3">
            <a:extLst>
              <a:ext uri="{FF2B5EF4-FFF2-40B4-BE49-F238E27FC236}">
                <a16:creationId xmlns:a16="http://schemas.microsoft.com/office/drawing/2014/main" id="{385A691B-B0A1-20EC-220F-63C07F767F88}"/>
              </a:ext>
            </a:extLst>
          </p:cNvPr>
          <p:cNvGrpSpPr/>
          <p:nvPr/>
        </p:nvGrpSpPr>
        <p:grpSpPr>
          <a:xfrm>
            <a:off x="0" y="1523"/>
            <a:ext cx="12192000" cy="6856730"/>
            <a:chOff x="0" y="1523"/>
            <a:chExt cx="12192000" cy="6856730"/>
          </a:xfrm>
        </p:grpSpPr>
        <p:pic>
          <p:nvPicPr>
            <p:cNvPr id="4" name="object 4">
              <a:extLst>
                <a:ext uri="{FF2B5EF4-FFF2-40B4-BE49-F238E27FC236}">
                  <a16:creationId xmlns:a16="http://schemas.microsoft.com/office/drawing/2014/main" id="{1DCA8F40-5C07-DE9C-7CED-ACB6842CE0B4}"/>
                </a:ext>
              </a:extLst>
            </p:cNvPr>
            <p:cNvPicPr/>
            <p:nvPr/>
          </p:nvPicPr>
          <p:blipFill>
            <a:blip r:embed="rId3" cstate="print"/>
            <a:stretch>
              <a:fillRect/>
            </a:stretch>
          </p:blipFill>
          <p:spPr>
            <a:xfrm>
              <a:off x="4479035" y="303276"/>
              <a:ext cx="3231641" cy="639318"/>
            </a:xfrm>
            <a:prstGeom prst="rect">
              <a:avLst/>
            </a:prstGeom>
          </p:spPr>
        </p:pic>
        <p:sp>
          <p:nvSpPr>
            <p:cNvPr id="5" name="object 5">
              <a:extLst>
                <a:ext uri="{FF2B5EF4-FFF2-40B4-BE49-F238E27FC236}">
                  <a16:creationId xmlns:a16="http://schemas.microsoft.com/office/drawing/2014/main" id="{360C1817-591E-B7D4-04CD-4DF88A3004F0}"/>
                </a:ext>
              </a:extLst>
            </p:cNvPr>
            <p:cNvSpPr/>
            <p:nvPr/>
          </p:nvSpPr>
          <p:spPr>
            <a:xfrm>
              <a:off x="4538471" y="356615"/>
              <a:ext cx="3115310" cy="535305"/>
            </a:xfrm>
            <a:custGeom>
              <a:avLst/>
              <a:gdLst/>
              <a:ahLst/>
              <a:cxnLst/>
              <a:rect l="l" t="t" r="r" b="b"/>
              <a:pathLst>
                <a:path w="3115309" h="535305">
                  <a:moveTo>
                    <a:pt x="2847594" y="0"/>
                  </a:moveTo>
                  <a:lnTo>
                    <a:pt x="267462" y="0"/>
                  </a:lnTo>
                  <a:lnTo>
                    <a:pt x="219389" y="4309"/>
                  </a:lnTo>
                  <a:lnTo>
                    <a:pt x="174141" y="16734"/>
                  </a:lnTo>
                  <a:lnTo>
                    <a:pt x="132475" y="36519"/>
                  </a:lnTo>
                  <a:lnTo>
                    <a:pt x="95145" y="62908"/>
                  </a:lnTo>
                  <a:lnTo>
                    <a:pt x="62908" y="95145"/>
                  </a:lnTo>
                  <a:lnTo>
                    <a:pt x="36519" y="132475"/>
                  </a:lnTo>
                  <a:lnTo>
                    <a:pt x="16734" y="174141"/>
                  </a:lnTo>
                  <a:lnTo>
                    <a:pt x="4309" y="219389"/>
                  </a:lnTo>
                  <a:lnTo>
                    <a:pt x="0" y="267462"/>
                  </a:lnTo>
                  <a:lnTo>
                    <a:pt x="4309" y="315534"/>
                  </a:lnTo>
                  <a:lnTo>
                    <a:pt x="16734" y="360782"/>
                  </a:lnTo>
                  <a:lnTo>
                    <a:pt x="36519" y="402448"/>
                  </a:lnTo>
                  <a:lnTo>
                    <a:pt x="62908" y="439778"/>
                  </a:lnTo>
                  <a:lnTo>
                    <a:pt x="95145" y="472015"/>
                  </a:lnTo>
                  <a:lnTo>
                    <a:pt x="132475" y="498404"/>
                  </a:lnTo>
                  <a:lnTo>
                    <a:pt x="174141" y="518189"/>
                  </a:lnTo>
                  <a:lnTo>
                    <a:pt x="219389" y="530614"/>
                  </a:lnTo>
                  <a:lnTo>
                    <a:pt x="267462" y="534924"/>
                  </a:lnTo>
                  <a:lnTo>
                    <a:pt x="2847594" y="534924"/>
                  </a:lnTo>
                  <a:lnTo>
                    <a:pt x="2895666" y="530614"/>
                  </a:lnTo>
                  <a:lnTo>
                    <a:pt x="2940914" y="518189"/>
                  </a:lnTo>
                  <a:lnTo>
                    <a:pt x="2982580" y="498404"/>
                  </a:lnTo>
                  <a:lnTo>
                    <a:pt x="3019910" y="472015"/>
                  </a:lnTo>
                  <a:lnTo>
                    <a:pt x="3052147" y="439778"/>
                  </a:lnTo>
                  <a:lnTo>
                    <a:pt x="3078536" y="402448"/>
                  </a:lnTo>
                  <a:lnTo>
                    <a:pt x="3098321" y="360782"/>
                  </a:lnTo>
                  <a:lnTo>
                    <a:pt x="3110746" y="315534"/>
                  </a:lnTo>
                  <a:lnTo>
                    <a:pt x="3115055" y="267462"/>
                  </a:lnTo>
                  <a:lnTo>
                    <a:pt x="3110746" y="219389"/>
                  </a:lnTo>
                  <a:lnTo>
                    <a:pt x="3098321" y="174141"/>
                  </a:lnTo>
                  <a:lnTo>
                    <a:pt x="3078536" y="132475"/>
                  </a:lnTo>
                  <a:lnTo>
                    <a:pt x="3052147" y="95145"/>
                  </a:lnTo>
                  <a:lnTo>
                    <a:pt x="3019910" y="62908"/>
                  </a:lnTo>
                  <a:lnTo>
                    <a:pt x="2982580" y="36519"/>
                  </a:lnTo>
                  <a:lnTo>
                    <a:pt x="2940914" y="16734"/>
                  </a:lnTo>
                  <a:lnTo>
                    <a:pt x="2895666" y="4309"/>
                  </a:lnTo>
                  <a:lnTo>
                    <a:pt x="2847594" y="0"/>
                  </a:lnTo>
                  <a:close/>
                </a:path>
              </a:pathLst>
            </a:custGeom>
            <a:solidFill>
              <a:srgbClr val="FFFFFF"/>
            </a:solidFill>
          </p:spPr>
          <p:txBody>
            <a:bodyPr wrap="square" lIns="0" tIns="0" rIns="0" bIns="0" rtlCol="0"/>
            <a:lstStyle/>
            <a:p>
              <a:endParaRPr/>
            </a:p>
          </p:txBody>
        </p:sp>
        <p:pic>
          <p:nvPicPr>
            <p:cNvPr id="6" name="object 6">
              <a:extLst>
                <a:ext uri="{FF2B5EF4-FFF2-40B4-BE49-F238E27FC236}">
                  <a16:creationId xmlns:a16="http://schemas.microsoft.com/office/drawing/2014/main" id="{99EAFB6E-02A1-3BB5-3E10-48AE6C2E23E1}"/>
                </a:ext>
              </a:extLst>
            </p:cNvPr>
            <p:cNvPicPr/>
            <p:nvPr/>
          </p:nvPicPr>
          <p:blipFill>
            <a:blip r:embed="rId4" cstate="print"/>
            <a:stretch>
              <a:fillRect/>
            </a:stretch>
          </p:blipFill>
          <p:spPr>
            <a:xfrm>
              <a:off x="6291071" y="242315"/>
              <a:ext cx="775716" cy="768095"/>
            </a:xfrm>
            <a:prstGeom prst="rect">
              <a:avLst/>
            </a:prstGeom>
          </p:spPr>
        </p:pic>
        <p:pic>
          <p:nvPicPr>
            <p:cNvPr id="7" name="object 7">
              <a:extLst>
                <a:ext uri="{FF2B5EF4-FFF2-40B4-BE49-F238E27FC236}">
                  <a16:creationId xmlns:a16="http://schemas.microsoft.com/office/drawing/2014/main" id="{A559F3D7-A166-4B58-BC30-A84987C0F8EC}"/>
                </a:ext>
              </a:extLst>
            </p:cNvPr>
            <p:cNvPicPr/>
            <p:nvPr/>
          </p:nvPicPr>
          <p:blipFill>
            <a:blip r:embed="rId5" cstate="print"/>
            <a:stretch>
              <a:fillRect/>
            </a:stretch>
          </p:blipFill>
          <p:spPr>
            <a:xfrm>
              <a:off x="5125211" y="265176"/>
              <a:ext cx="871727" cy="720851"/>
            </a:xfrm>
            <a:prstGeom prst="rect">
              <a:avLst/>
            </a:prstGeom>
          </p:spPr>
        </p:pic>
        <p:pic>
          <p:nvPicPr>
            <p:cNvPr id="8" name="object 8">
              <a:extLst>
                <a:ext uri="{FF2B5EF4-FFF2-40B4-BE49-F238E27FC236}">
                  <a16:creationId xmlns:a16="http://schemas.microsoft.com/office/drawing/2014/main" id="{EB947859-2E98-0A3A-5C7F-B1810C71D831}"/>
                </a:ext>
              </a:extLst>
            </p:cNvPr>
            <p:cNvPicPr/>
            <p:nvPr/>
          </p:nvPicPr>
          <p:blipFill>
            <a:blip r:embed="rId6" cstate="print"/>
            <a:stretch>
              <a:fillRect/>
            </a:stretch>
          </p:blipFill>
          <p:spPr>
            <a:xfrm>
              <a:off x="11507723" y="6269735"/>
              <a:ext cx="547116" cy="547114"/>
            </a:xfrm>
            <a:prstGeom prst="rect">
              <a:avLst/>
            </a:prstGeom>
          </p:spPr>
        </p:pic>
        <p:sp>
          <p:nvSpPr>
            <p:cNvPr id="9" name="object 9">
              <a:extLst>
                <a:ext uri="{FF2B5EF4-FFF2-40B4-BE49-F238E27FC236}">
                  <a16:creationId xmlns:a16="http://schemas.microsoft.com/office/drawing/2014/main" id="{5DD838FA-0B23-F00B-0508-BFE62123AE24}"/>
                </a:ext>
              </a:extLst>
            </p:cNvPr>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grpSp>
      <p:sp>
        <p:nvSpPr>
          <p:cNvPr id="21" name="object 21">
            <a:extLst>
              <a:ext uri="{FF2B5EF4-FFF2-40B4-BE49-F238E27FC236}">
                <a16:creationId xmlns:a16="http://schemas.microsoft.com/office/drawing/2014/main" id="{77EE2F12-7EC1-7D57-E488-C4A82BF4EAFE}"/>
              </a:ext>
            </a:extLst>
          </p:cNvPr>
          <p:cNvSpPr txBox="1">
            <a:spLocks noGrp="1"/>
          </p:cNvSpPr>
          <p:nvPr>
            <p:ph type="sldNum" sz="quarter" idx="7"/>
          </p:nvPr>
        </p:nvSpPr>
        <p:spPr>
          <a:prstGeom prst="rect">
            <a:avLst/>
          </a:prstGeom>
        </p:spPr>
        <p:txBody>
          <a:bodyPr vert="horz" wrap="square" lIns="0" tIns="0" rIns="0" bIns="0" rtlCol="0">
            <a:spAutoFit/>
          </a:bodyPr>
          <a:lstStyle/>
          <a:p>
            <a:pPr marL="80645">
              <a:lnSpc>
                <a:spcPts val="1430"/>
              </a:lnSpc>
            </a:pPr>
            <a:fld id="{81D60167-4931-47E6-BA6A-407CBD079E47}" type="slidenum">
              <a:rPr spc="-50" dirty="0"/>
              <a:t>7</a:t>
            </a:fld>
            <a:endParaRPr spc="-50"/>
          </a:p>
        </p:txBody>
      </p:sp>
      <p:sp>
        <p:nvSpPr>
          <p:cNvPr id="25" name="TextBox 24">
            <a:extLst>
              <a:ext uri="{FF2B5EF4-FFF2-40B4-BE49-F238E27FC236}">
                <a16:creationId xmlns:a16="http://schemas.microsoft.com/office/drawing/2014/main" id="{9D9BA306-924C-9009-FC25-25018C3FC4F2}"/>
              </a:ext>
            </a:extLst>
          </p:cNvPr>
          <p:cNvSpPr txBox="1"/>
          <p:nvPr/>
        </p:nvSpPr>
        <p:spPr>
          <a:xfrm>
            <a:off x="581156" y="1069893"/>
            <a:ext cx="11610844" cy="584775"/>
          </a:xfrm>
          <a:prstGeom prst="rect">
            <a:avLst/>
          </a:prstGeom>
          <a:noFill/>
        </p:spPr>
        <p:txBody>
          <a:bodyPr wrap="square" lIns="91440" tIns="45720" rIns="91440" bIns="45720" anchor="t">
            <a:spAutoFit/>
          </a:bodyPr>
          <a:lstStyle/>
          <a:p>
            <a:pPr algn="l"/>
            <a:r>
              <a:rPr lang="en-US" sz="3200" b="1"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2.1.3. </a:t>
            </a:r>
            <a:r>
              <a:rPr lang="en-US" sz="3200" b="1" cap="none" spc="0"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TÌM ĐƯỜNG ĐI EULER CHO VÙNG NMOS VÀ PMOS:</a:t>
            </a:r>
            <a:endParaRPr lang="vi-VN" sz="3200" b="1" cap="none" spc="0" dirty="0">
              <a:ln w="0"/>
              <a:gradFill>
                <a:gsLst>
                  <a:gs pos="0">
                    <a:srgbClr val="FFFFFF"/>
                  </a:gs>
                  <a:gs pos="25000">
                    <a:srgbClr val="00B050"/>
                  </a:gs>
                </a:gsLst>
                <a:lin ang="5400000" scaled="0"/>
              </a:gradFill>
              <a:effectLst>
                <a:outerShdw blurRad="38100" dist="19050" dir="2700000" algn="tl" rotWithShape="0">
                  <a:prstClr val="black">
                    <a:alpha val="40000"/>
                  </a:prstClr>
                </a:outerShdw>
              </a:effectLst>
              <a:latin typeface="Times New Roman"/>
              <a:cs typeface="Times New Roman"/>
            </a:endParaRPr>
          </a:p>
        </p:txBody>
      </p:sp>
      <p:sp>
        <p:nvSpPr>
          <p:cNvPr id="13" name="TextBox 12">
            <a:extLst>
              <a:ext uri="{FF2B5EF4-FFF2-40B4-BE49-F238E27FC236}">
                <a16:creationId xmlns:a16="http://schemas.microsoft.com/office/drawing/2014/main" id="{1CEEA46A-7D39-B4DE-5673-E204D04811A2}"/>
              </a:ext>
            </a:extLst>
          </p:cNvPr>
          <p:cNvSpPr txBox="1"/>
          <p:nvPr/>
        </p:nvSpPr>
        <p:spPr>
          <a:xfrm>
            <a:off x="584501" y="1781967"/>
            <a:ext cx="10699384"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Đ</a:t>
            </a:r>
            <a:r>
              <a:rPr lang="vi-VN" sz="2000" dirty="0" err="1">
                <a:latin typeface="Times New Roman" panose="02020603050405020304" pitchFamily="18" charset="0"/>
                <a:cs typeface="Times New Roman" panose="02020603050405020304" pitchFamily="18" charset="0"/>
              </a:rPr>
              <a:t>iều</a:t>
            </a:r>
            <a:r>
              <a:rPr lang="vi-VN" sz="2000" dirty="0">
                <a:latin typeface="Times New Roman" panose="02020603050405020304" pitchFamily="18" charset="0"/>
                <a:cs typeface="Times New Roman" panose="02020603050405020304" pitchFamily="18" charset="0"/>
              </a:rPr>
              <a:t> kiện của một đồ thị tồn tại đường đi </a:t>
            </a:r>
            <a:r>
              <a:rPr lang="vi-VN" sz="2000" dirty="0" err="1">
                <a:latin typeface="Times New Roman" panose="02020603050405020304" pitchFamily="18" charset="0"/>
                <a:cs typeface="Times New Roman" panose="02020603050405020304" pitchFamily="18" charset="0"/>
              </a:rPr>
              <a:t>Euler</a:t>
            </a:r>
            <a:r>
              <a:rPr lang="vi-VN" sz="2000" dirty="0">
                <a:latin typeface="Times New Roman" panose="02020603050405020304" pitchFamily="18" charset="0"/>
                <a:cs typeface="Times New Roman" panose="02020603050405020304" pitchFamily="18" charset="0"/>
              </a:rPr>
              <a:t> là đồ thị có đúng hai đỉnh bậc lẻ.</a:t>
            </a:r>
            <a:endParaRPr lang="en-US" sz="20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6E4E657-9A27-9420-55E5-525E4B716E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7542" y="2479249"/>
            <a:ext cx="1988467" cy="3790486"/>
          </a:xfrm>
          <a:prstGeom prst="rect">
            <a:avLst/>
          </a:prstGeom>
        </p:spPr>
      </p:pic>
      <p:sp>
        <p:nvSpPr>
          <p:cNvPr id="16" name="Arrow: Right 15">
            <a:extLst>
              <a:ext uri="{FF2B5EF4-FFF2-40B4-BE49-F238E27FC236}">
                <a16:creationId xmlns:a16="http://schemas.microsoft.com/office/drawing/2014/main" id="{54E87B4C-CE00-2891-53E6-E312DBEBCD2C}"/>
              </a:ext>
            </a:extLst>
          </p:cNvPr>
          <p:cNvSpPr/>
          <p:nvPr/>
        </p:nvSpPr>
        <p:spPr>
          <a:xfrm>
            <a:off x="3050946" y="2481222"/>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EFAA95E-9939-7111-BB6B-5E61AF6F2C8B}"/>
              </a:ext>
            </a:extLst>
          </p:cNvPr>
          <p:cNvSpPr txBox="1"/>
          <p:nvPr/>
        </p:nvSpPr>
        <p:spPr>
          <a:xfrm>
            <a:off x="4299101" y="2182077"/>
            <a:ext cx="7755738"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 S</a:t>
            </a:r>
            <a:r>
              <a:rPr lang="vi-VN" sz="2000" dirty="0">
                <a:latin typeface="Times New Roman" panose="02020603050405020304" pitchFamily="18" charset="0"/>
                <a:cs typeface="Times New Roman" panose="02020603050405020304" pitchFamily="18" charset="0"/>
              </a:rPr>
              <a:t>ử dụng đường đi </a:t>
            </a:r>
            <a:r>
              <a:rPr lang="vi-VN" sz="2000" dirty="0" err="1">
                <a:latin typeface="Times New Roman" panose="02020603050405020304" pitchFamily="18" charset="0"/>
                <a:cs typeface="Times New Roman" panose="02020603050405020304" pitchFamily="18" charset="0"/>
              </a:rPr>
              <a:t>Hami</a:t>
            </a:r>
            <a:r>
              <a:rPr lang="en-US" sz="2000" dirty="0">
                <a:latin typeface="Times New Roman" panose="02020603050405020304" pitchFamily="18" charset="0"/>
                <a:cs typeface="Times New Roman" panose="02020603050405020304" pitchFamily="18" charset="0"/>
              </a:rPr>
              <a:t>l</a:t>
            </a:r>
            <a:r>
              <a:rPr lang="vi-VN" sz="2000" dirty="0">
                <a:latin typeface="Times New Roman" panose="02020603050405020304" pitchFamily="18" charset="0"/>
                <a:cs typeface="Times New Roman" panose="02020603050405020304" pitchFamily="18" charset="0"/>
              </a:rPr>
              <a:t>ton thay thế để có thể phù hợp với cả hai đồ thị.</a:t>
            </a:r>
            <a:endParaRPr lang="en-US" sz="20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41579E4-B902-7237-B1F9-9DFB04F04526}"/>
              </a:ext>
            </a:extLst>
          </p:cNvPr>
          <p:cNvSpPr txBox="1"/>
          <p:nvPr/>
        </p:nvSpPr>
        <p:spPr>
          <a:xfrm>
            <a:off x="4334829" y="2598025"/>
            <a:ext cx="7755737" cy="1323439"/>
          </a:xfrm>
          <a:prstGeom prst="rect">
            <a:avLst/>
          </a:prstGeom>
          <a:noFill/>
        </p:spPr>
        <p:txBody>
          <a:bodyPr wrap="square">
            <a:spAutoFit/>
          </a:bodyPr>
          <a:lstStyle/>
          <a:p>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Thuật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toán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tìm</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đường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đi</a:t>
            </a:r>
            <a:r>
              <a:rPr lang="en-US" sz="2000" dirty="0">
                <a:effectLst/>
                <a:latin typeface="Times New Roman" panose="02020603050405020304" pitchFamily="18" charset="0"/>
                <a:ea typeface="Calibri" panose="020F0502020204030204" pitchFamily="34" charset="0"/>
              </a:rPr>
              <a:t> Hamilton </a:t>
            </a:r>
            <a:r>
              <a:rPr lang="en-US" sz="2000" dirty="0" err="1">
                <a:effectLst/>
                <a:latin typeface="Times New Roman" panose="02020603050405020304" pitchFamily="18" charset="0"/>
                <a:ea typeface="Calibri" panose="020F0502020204030204" pitchFamily="34" charset="0"/>
              </a:rPr>
              <a:t>nhìn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chung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khá</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đơn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giản</a:t>
            </a:r>
            <a:r>
              <a:rPr lang="en-US" sz="2000" dirty="0">
                <a:effectLst/>
                <a:latin typeface="Times New Roman" panose="02020603050405020304" pitchFamily="18" charset="0"/>
                <a:ea typeface="Calibri" panose="020F0502020204030204" pitchFamily="34" charset="0"/>
              </a:rPr>
              <a:t>. Tuy </a:t>
            </a:r>
            <a:r>
              <a:rPr lang="en-US" sz="2000" dirty="0" err="1">
                <a:effectLst/>
                <a:latin typeface="Times New Roman" panose="02020603050405020304" pitchFamily="18" charset="0"/>
                <a:ea typeface="Calibri" panose="020F0502020204030204" pitchFamily="34" charset="0"/>
              </a:rPr>
              <a:t>nhiên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trong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trường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hợp</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này</a:t>
            </a:r>
            <a:r>
              <a:rPr lang="en-US" sz="2000" dirty="0">
                <a:effectLst/>
                <a:latin typeface="Times New Roman" panose="02020603050405020304" pitchFamily="18" charset="0"/>
                <a:ea typeface="Calibri" panose="020F0502020204030204" pitchFamily="34" charset="0"/>
              </a:rPr>
              <a:t>, ta </a:t>
            </a:r>
            <a:r>
              <a:rPr lang="en-US" sz="2000" dirty="0" err="1">
                <a:effectLst/>
                <a:latin typeface="Times New Roman" panose="02020603050405020304" pitchFamily="18" charset="0"/>
                <a:ea typeface="Calibri" panose="020F0502020204030204" pitchFamily="34" charset="0"/>
              </a:rPr>
              <a:t>cần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thêm</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một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ràng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buộc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đặc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biệt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các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điểm</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nguồn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và</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đích</a:t>
            </a:r>
            <a:r>
              <a:rPr lang="en-US" sz="2000" dirty="0">
                <a:effectLst/>
                <a:latin typeface="Times New Roman" panose="02020603050405020304" pitchFamily="18" charset="0"/>
                <a:ea typeface="Calibri" panose="020F0502020204030204" pitchFamily="34" charset="0"/>
              </a:rPr>
              <a:t> (S </a:t>
            </a:r>
            <a:r>
              <a:rPr lang="en-US" sz="2000" dirty="0" err="1">
                <a:effectLst/>
                <a:latin typeface="Times New Roman" panose="02020603050405020304" pitchFamily="18" charset="0"/>
                <a:ea typeface="Calibri" panose="020F0502020204030204" pitchFamily="34" charset="0"/>
              </a:rPr>
              <a:t>và</a:t>
            </a:r>
            <a:r>
              <a:rPr lang="en-US" sz="2000" dirty="0">
                <a:effectLst/>
                <a:latin typeface="Times New Roman" panose="02020603050405020304" pitchFamily="18" charset="0"/>
                <a:ea typeface="Calibri" panose="020F0502020204030204" pitchFamily="34" charset="0"/>
              </a:rPr>
              <a:t> D) </a:t>
            </a:r>
            <a:r>
              <a:rPr lang="en-US" sz="2000" dirty="0" err="1">
                <a:effectLst/>
                <a:latin typeface="Times New Roman" panose="02020603050405020304" pitchFamily="18" charset="0"/>
                <a:ea typeface="Calibri" panose="020F0502020204030204" pitchFamily="34" charset="0"/>
              </a:rPr>
              <a:t>của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cùng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một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biến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phải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luôn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được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liền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kề</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với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nhau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trong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đường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đi</a:t>
            </a:r>
            <a:r>
              <a:rPr lang="en-US" sz="2000" dirty="0">
                <a:effectLst/>
                <a:latin typeface="Times New Roman" panose="02020603050405020304" pitchFamily="18" charset="0"/>
                <a:ea typeface="Calibri" panose="020F0502020204030204" pitchFamily="34" charset="0"/>
              </a:rPr>
              <a:t>.</a:t>
            </a:r>
            <a:endParaRPr lang="en-US" sz="2000" dirty="0"/>
          </a:p>
        </p:txBody>
      </p:sp>
      <p:sp>
        <p:nvSpPr>
          <p:cNvPr id="23" name="TextBox 22">
            <a:extLst>
              <a:ext uri="{FF2B5EF4-FFF2-40B4-BE49-F238E27FC236}">
                <a16:creationId xmlns:a16="http://schemas.microsoft.com/office/drawing/2014/main" id="{8813882C-D24B-B097-4B29-BA5FC9A09779}"/>
              </a:ext>
            </a:extLst>
          </p:cNvPr>
          <p:cNvSpPr txBox="1"/>
          <p:nvPr/>
        </p:nvSpPr>
        <p:spPr>
          <a:xfrm>
            <a:off x="2886979" y="3921464"/>
            <a:ext cx="9044417" cy="646331"/>
          </a:xfrm>
          <a:prstGeom prst="rect">
            <a:avLst/>
          </a:prstGeom>
          <a:noFill/>
        </p:spPr>
        <p:txBody>
          <a:bodyPr wrap="square">
            <a:spAutoFit/>
          </a:bodyPr>
          <a:lstStyle/>
          <a:p>
            <a:pPr marL="0" indent="0">
              <a:buNone/>
            </a:pPr>
            <a:r>
              <a:rPr lang="en-US" dirty="0"/>
              <a:t>- </a:t>
            </a:r>
            <a:r>
              <a:rPr lang="en-US" dirty="0" err="1">
                <a:effectLst/>
                <a:latin typeface="Times New Roman" panose="02020603050405020304" pitchFamily="18" charset="0"/>
                <a:ea typeface="Times New Roman" panose="02020603050405020304" pitchFamily="18" charset="0"/>
              </a:rPr>
              <a:t>Dựa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vào</a:t>
            </a:r>
            <a:r>
              <a:rPr lang="en-US" dirty="0">
                <a:effectLst/>
                <a:latin typeface="Times New Roman" panose="02020603050405020304" pitchFamily="18" charset="0"/>
                <a:ea typeface="Times New Roman" panose="02020603050405020304" pitchFamily="18" charset="0"/>
              </a:rPr>
              <a:t> Euler path </a:t>
            </a:r>
            <a:r>
              <a:rPr lang="en-US" dirty="0" err="1">
                <a:effectLst/>
                <a:latin typeface="Times New Roman" panose="02020603050405020304" pitchFamily="18" charset="0"/>
                <a:ea typeface="Times New Roman" panose="02020603050405020304" pitchFamily="18" charset="0"/>
              </a:rPr>
              <a:t>cho</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vùng</a:t>
            </a:r>
            <a:r>
              <a:rPr lang="en-US" dirty="0">
                <a:effectLst/>
                <a:latin typeface="Times New Roman" panose="02020603050405020304" pitchFamily="18" charset="0"/>
                <a:ea typeface="Times New Roman" panose="02020603050405020304" pitchFamily="18" charset="0"/>
              </a:rPr>
              <a:t> NMOS pull-down, ta </a:t>
            </a:r>
            <a:r>
              <a:rPr lang="en-US" dirty="0" err="1">
                <a:effectLst/>
                <a:latin typeface="Times New Roman" panose="02020603050405020304" pitchFamily="18" charset="0"/>
                <a:ea typeface="Times New Roman" panose="02020603050405020304" pitchFamily="18" charset="0"/>
              </a:rPr>
              <a:t>sẽ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dễ</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dàng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tìm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đường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thích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hợp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cho</a:t>
            </a:r>
            <a:r>
              <a:rPr lang="en-US" dirty="0">
                <a:effectLst/>
                <a:latin typeface="Times New Roman" panose="02020603050405020304" pitchFamily="18" charset="0"/>
                <a:ea typeface="Times New Roman" panose="02020603050405020304" pitchFamily="18" charset="0"/>
              </a:rPr>
              <a:t> PMOS pull-up </a:t>
            </a:r>
            <a:r>
              <a:rPr lang="en-US" dirty="0" err="1">
                <a:effectLst/>
                <a:latin typeface="Times New Roman" panose="02020603050405020304" pitchFamily="18" charset="0"/>
                <a:ea typeface="Times New Roman" panose="02020603050405020304" pitchFamily="18" charset="0"/>
              </a:rPr>
              <a:t>bằng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hoán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đổi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trí</a:t>
            </a:r>
            <a:r>
              <a:rPr lang="en-US" dirty="0">
                <a:effectLst/>
                <a:latin typeface="Times New Roman" panose="02020603050405020304" pitchFamily="18" charset="0"/>
                <a:ea typeface="Times New Roman" panose="02020603050405020304" pitchFamily="18" charset="0"/>
              </a:rPr>
              <a:t> S </a:t>
            </a:r>
            <a:r>
              <a:rPr lang="en-US" dirty="0" err="1">
                <a:effectLst/>
                <a:latin typeface="Times New Roman" panose="02020603050405020304" pitchFamily="18" charset="0"/>
                <a:ea typeface="Times New Roman" panose="02020603050405020304" pitchFamily="18" charset="0"/>
              </a:rPr>
              <a:t>và</a:t>
            </a:r>
            <a:r>
              <a:rPr lang="en-US" dirty="0">
                <a:effectLst/>
                <a:latin typeface="Times New Roman" panose="02020603050405020304" pitchFamily="18" charset="0"/>
                <a:ea typeface="Times New Roman" panose="02020603050405020304" pitchFamily="18" charset="0"/>
              </a:rPr>
              <a:t> D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node </a:t>
            </a:r>
            <a:r>
              <a:rPr lang="en-US" dirty="0" err="1">
                <a:latin typeface="Times New Roman" panose="02020603050405020304" pitchFamily="18" charset="0"/>
                <a:ea typeface="Times New Roman" panose="02020603050405020304" pitchFamily="18" charset="0"/>
              </a:rPr>
              <a:t>chẵn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trong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euler</a:t>
            </a:r>
            <a:r>
              <a:rPr lang="en-US" dirty="0">
                <a:effectLst/>
                <a:latin typeface="Times New Roman" panose="02020603050405020304" pitchFamily="18" charset="0"/>
                <a:ea typeface="Times New Roman" panose="02020603050405020304" pitchFamily="18" charset="0"/>
              </a:rPr>
              <a:t> path NMOS.</a:t>
            </a:r>
            <a:endParaRPr lang="en-US" dirty="0">
              <a:effectLst/>
              <a:latin typeface="Times New Roman" panose="02020603050405020304" pitchFamily="18" charset="0"/>
              <a:ea typeface="Arial" panose="020B0604020202020204" pitchFamily="34" charset="0"/>
            </a:endParaRPr>
          </a:p>
        </p:txBody>
      </p:sp>
      <p:pic>
        <p:nvPicPr>
          <p:cNvPr id="26" name="Picture 25">
            <a:extLst>
              <a:ext uri="{FF2B5EF4-FFF2-40B4-BE49-F238E27FC236}">
                <a16:creationId xmlns:a16="http://schemas.microsoft.com/office/drawing/2014/main" id="{48211600-C071-5F35-6E45-61D7846C9E5B}"/>
              </a:ext>
            </a:extLst>
          </p:cNvPr>
          <p:cNvPicPr>
            <a:picLocks noChangeAspect="1"/>
          </p:cNvPicPr>
          <p:nvPr/>
        </p:nvPicPr>
        <p:blipFill>
          <a:blip r:embed="rId8"/>
          <a:stretch>
            <a:fillRect/>
          </a:stretch>
        </p:blipFill>
        <p:spPr>
          <a:xfrm>
            <a:off x="2961951" y="4576425"/>
            <a:ext cx="7668695" cy="2280051"/>
          </a:xfrm>
          <a:prstGeom prst="rect">
            <a:avLst/>
          </a:prstGeom>
        </p:spPr>
      </p:pic>
    </p:spTree>
    <p:extLst>
      <p:ext uri="{BB962C8B-B14F-4D97-AF65-F5344CB8AC3E}">
        <p14:creationId xmlns:p14="http://schemas.microsoft.com/office/powerpoint/2010/main" val="3489921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38186-189C-8C89-D14C-FB8319EF689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6DE6192-06B9-5783-0FBE-1B7143EF7CAA}"/>
              </a:ext>
            </a:extLst>
          </p:cNvPr>
          <p:cNvSpPr txBox="1"/>
          <p:nvPr/>
        </p:nvSpPr>
        <p:spPr>
          <a:xfrm>
            <a:off x="318922" y="169621"/>
            <a:ext cx="3980179" cy="269240"/>
          </a:xfrm>
          <a:prstGeom prst="rect">
            <a:avLst/>
          </a:prstGeom>
        </p:spPr>
        <p:txBody>
          <a:bodyPr vert="horz" wrap="square" lIns="0" tIns="12065" rIns="0" bIns="0" rtlCol="0">
            <a:spAutoFit/>
          </a:bodyPr>
          <a:lstStyle/>
          <a:p>
            <a:pPr marL="12700">
              <a:lnSpc>
                <a:spcPct val="100000"/>
              </a:lnSpc>
              <a:spcBef>
                <a:spcPts val="95"/>
              </a:spcBef>
            </a:pPr>
            <a:r>
              <a:rPr sz="1600" b="1" spc="-25">
                <a:solidFill>
                  <a:srgbClr val="FFFFFF"/>
                </a:solidFill>
                <a:latin typeface="Arial"/>
                <a:cs typeface="Arial"/>
              </a:rPr>
              <a:t>FACULTY</a:t>
            </a:r>
            <a:r>
              <a:rPr sz="1600" b="1" spc="-35">
                <a:solidFill>
                  <a:srgbClr val="FFFFFF"/>
                </a:solidFill>
                <a:latin typeface="Arial"/>
                <a:cs typeface="Arial"/>
              </a:rPr>
              <a:t> </a:t>
            </a:r>
            <a:r>
              <a:rPr sz="1600" b="1">
                <a:solidFill>
                  <a:srgbClr val="FFFFFF"/>
                </a:solidFill>
                <a:latin typeface="Arial"/>
                <a:cs typeface="Arial"/>
              </a:rPr>
              <a:t>OF</a:t>
            </a:r>
            <a:r>
              <a:rPr sz="1600" b="1" spc="-45">
                <a:solidFill>
                  <a:srgbClr val="FFFFFF"/>
                </a:solidFill>
                <a:latin typeface="Arial"/>
                <a:cs typeface="Arial"/>
              </a:rPr>
              <a:t> </a:t>
            </a:r>
            <a:r>
              <a:rPr sz="1600" b="1">
                <a:solidFill>
                  <a:srgbClr val="FFFFFF"/>
                </a:solidFill>
                <a:latin typeface="Arial"/>
                <a:cs typeface="Arial"/>
              </a:rPr>
              <a:t>COMPUTER</a:t>
            </a:r>
            <a:r>
              <a:rPr sz="1600" b="1" spc="-45">
                <a:solidFill>
                  <a:srgbClr val="FFFFFF"/>
                </a:solidFill>
                <a:latin typeface="Arial"/>
                <a:cs typeface="Arial"/>
              </a:rPr>
              <a:t> </a:t>
            </a:r>
            <a:r>
              <a:rPr sz="1600" b="1" spc="-10">
                <a:solidFill>
                  <a:srgbClr val="FFFFFF"/>
                </a:solidFill>
                <a:latin typeface="Arial"/>
                <a:cs typeface="Arial"/>
              </a:rPr>
              <a:t>ENGINEERING</a:t>
            </a:r>
            <a:endParaRPr sz="1600">
              <a:latin typeface="Arial"/>
              <a:cs typeface="Arial"/>
            </a:endParaRPr>
          </a:p>
        </p:txBody>
      </p:sp>
      <p:grpSp>
        <p:nvGrpSpPr>
          <p:cNvPr id="3" name="object 3">
            <a:extLst>
              <a:ext uri="{FF2B5EF4-FFF2-40B4-BE49-F238E27FC236}">
                <a16:creationId xmlns:a16="http://schemas.microsoft.com/office/drawing/2014/main" id="{B42E5929-73EE-C3DB-9718-60F6B23A8E18}"/>
              </a:ext>
            </a:extLst>
          </p:cNvPr>
          <p:cNvGrpSpPr/>
          <p:nvPr/>
        </p:nvGrpSpPr>
        <p:grpSpPr>
          <a:xfrm>
            <a:off x="0" y="1523"/>
            <a:ext cx="12192000" cy="6856730"/>
            <a:chOff x="0" y="1523"/>
            <a:chExt cx="12192000" cy="6856730"/>
          </a:xfrm>
        </p:grpSpPr>
        <p:pic>
          <p:nvPicPr>
            <p:cNvPr id="4" name="object 4">
              <a:extLst>
                <a:ext uri="{FF2B5EF4-FFF2-40B4-BE49-F238E27FC236}">
                  <a16:creationId xmlns:a16="http://schemas.microsoft.com/office/drawing/2014/main" id="{05DDC3FE-F59C-D9CC-F38C-F8B0312B7E27}"/>
                </a:ext>
              </a:extLst>
            </p:cNvPr>
            <p:cNvPicPr/>
            <p:nvPr/>
          </p:nvPicPr>
          <p:blipFill>
            <a:blip r:embed="rId3" cstate="print"/>
            <a:stretch>
              <a:fillRect/>
            </a:stretch>
          </p:blipFill>
          <p:spPr>
            <a:xfrm>
              <a:off x="4479035" y="303276"/>
              <a:ext cx="3231641" cy="639318"/>
            </a:xfrm>
            <a:prstGeom prst="rect">
              <a:avLst/>
            </a:prstGeom>
          </p:spPr>
        </p:pic>
        <p:sp>
          <p:nvSpPr>
            <p:cNvPr id="5" name="object 5">
              <a:extLst>
                <a:ext uri="{FF2B5EF4-FFF2-40B4-BE49-F238E27FC236}">
                  <a16:creationId xmlns:a16="http://schemas.microsoft.com/office/drawing/2014/main" id="{1FD60C14-5F71-383D-B46D-8EFA31A3E861}"/>
                </a:ext>
              </a:extLst>
            </p:cNvPr>
            <p:cNvSpPr/>
            <p:nvPr/>
          </p:nvSpPr>
          <p:spPr>
            <a:xfrm>
              <a:off x="4538471" y="356615"/>
              <a:ext cx="3115310" cy="535305"/>
            </a:xfrm>
            <a:custGeom>
              <a:avLst/>
              <a:gdLst/>
              <a:ahLst/>
              <a:cxnLst/>
              <a:rect l="l" t="t" r="r" b="b"/>
              <a:pathLst>
                <a:path w="3115309" h="535305">
                  <a:moveTo>
                    <a:pt x="2847594" y="0"/>
                  </a:moveTo>
                  <a:lnTo>
                    <a:pt x="267462" y="0"/>
                  </a:lnTo>
                  <a:lnTo>
                    <a:pt x="219389" y="4309"/>
                  </a:lnTo>
                  <a:lnTo>
                    <a:pt x="174141" y="16734"/>
                  </a:lnTo>
                  <a:lnTo>
                    <a:pt x="132475" y="36519"/>
                  </a:lnTo>
                  <a:lnTo>
                    <a:pt x="95145" y="62908"/>
                  </a:lnTo>
                  <a:lnTo>
                    <a:pt x="62908" y="95145"/>
                  </a:lnTo>
                  <a:lnTo>
                    <a:pt x="36519" y="132475"/>
                  </a:lnTo>
                  <a:lnTo>
                    <a:pt x="16734" y="174141"/>
                  </a:lnTo>
                  <a:lnTo>
                    <a:pt x="4309" y="219389"/>
                  </a:lnTo>
                  <a:lnTo>
                    <a:pt x="0" y="267462"/>
                  </a:lnTo>
                  <a:lnTo>
                    <a:pt x="4309" y="315534"/>
                  </a:lnTo>
                  <a:lnTo>
                    <a:pt x="16734" y="360782"/>
                  </a:lnTo>
                  <a:lnTo>
                    <a:pt x="36519" y="402448"/>
                  </a:lnTo>
                  <a:lnTo>
                    <a:pt x="62908" y="439778"/>
                  </a:lnTo>
                  <a:lnTo>
                    <a:pt x="95145" y="472015"/>
                  </a:lnTo>
                  <a:lnTo>
                    <a:pt x="132475" y="498404"/>
                  </a:lnTo>
                  <a:lnTo>
                    <a:pt x="174141" y="518189"/>
                  </a:lnTo>
                  <a:lnTo>
                    <a:pt x="219389" y="530614"/>
                  </a:lnTo>
                  <a:lnTo>
                    <a:pt x="267462" y="534924"/>
                  </a:lnTo>
                  <a:lnTo>
                    <a:pt x="2847594" y="534924"/>
                  </a:lnTo>
                  <a:lnTo>
                    <a:pt x="2895666" y="530614"/>
                  </a:lnTo>
                  <a:lnTo>
                    <a:pt x="2940914" y="518189"/>
                  </a:lnTo>
                  <a:lnTo>
                    <a:pt x="2982580" y="498404"/>
                  </a:lnTo>
                  <a:lnTo>
                    <a:pt x="3019910" y="472015"/>
                  </a:lnTo>
                  <a:lnTo>
                    <a:pt x="3052147" y="439778"/>
                  </a:lnTo>
                  <a:lnTo>
                    <a:pt x="3078536" y="402448"/>
                  </a:lnTo>
                  <a:lnTo>
                    <a:pt x="3098321" y="360782"/>
                  </a:lnTo>
                  <a:lnTo>
                    <a:pt x="3110746" y="315534"/>
                  </a:lnTo>
                  <a:lnTo>
                    <a:pt x="3115055" y="267462"/>
                  </a:lnTo>
                  <a:lnTo>
                    <a:pt x="3110746" y="219389"/>
                  </a:lnTo>
                  <a:lnTo>
                    <a:pt x="3098321" y="174141"/>
                  </a:lnTo>
                  <a:lnTo>
                    <a:pt x="3078536" y="132475"/>
                  </a:lnTo>
                  <a:lnTo>
                    <a:pt x="3052147" y="95145"/>
                  </a:lnTo>
                  <a:lnTo>
                    <a:pt x="3019910" y="62908"/>
                  </a:lnTo>
                  <a:lnTo>
                    <a:pt x="2982580" y="36519"/>
                  </a:lnTo>
                  <a:lnTo>
                    <a:pt x="2940914" y="16734"/>
                  </a:lnTo>
                  <a:lnTo>
                    <a:pt x="2895666" y="4309"/>
                  </a:lnTo>
                  <a:lnTo>
                    <a:pt x="2847594" y="0"/>
                  </a:lnTo>
                  <a:close/>
                </a:path>
              </a:pathLst>
            </a:custGeom>
            <a:solidFill>
              <a:srgbClr val="FFFFFF"/>
            </a:solidFill>
          </p:spPr>
          <p:txBody>
            <a:bodyPr wrap="square" lIns="0" tIns="0" rIns="0" bIns="0" rtlCol="0"/>
            <a:lstStyle/>
            <a:p>
              <a:endParaRPr/>
            </a:p>
          </p:txBody>
        </p:sp>
        <p:pic>
          <p:nvPicPr>
            <p:cNvPr id="6" name="object 6">
              <a:extLst>
                <a:ext uri="{FF2B5EF4-FFF2-40B4-BE49-F238E27FC236}">
                  <a16:creationId xmlns:a16="http://schemas.microsoft.com/office/drawing/2014/main" id="{A678296D-F682-8994-2496-281BD99435C1}"/>
                </a:ext>
              </a:extLst>
            </p:cNvPr>
            <p:cNvPicPr/>
            <p:nvPr/>
          </p:nvPicPr>
          <p:blipFill>
            <a:blip r:embed="rId4" cstate="print"/>
            <a:stretch>
              <a:fillRect/>
            </a:stretch>
          </p:blipFill>
          <p:spPr>
            <a:xfrm>
              <a:off x="6291071" y="242315"/>
              <a:ext cx="775716" cy="768095"/>
            </a:xfrm>
            <a:prstGeom prst="rect">
              <a:avLst/>
            </a:prstGeom>
          </p:spPr>
        </p:pic>
        <p:pic>
          <p:nvPicPr>
            <p:cNvPr id="7" name="object 7">
              <a:extLst>
                <a:ext uri="{FF2B5EF4-FFF2-40B4-BE49-F238E27FC236}">
                  <a16:creationId xmlns:a16="http://schemas.microsoft.com/office/drawing/2014/main" id="{B424D0F3-91F2-0E27-6CD1-AF104A96B55F}"/>
                </a:ext>
              </a:extLst>
            </p:cNvPr>
            <p:cNvPicPr/>
            <p:nvPr/>
          </p:nvPicPr>
          <p:blipFill>
            <a:blip r:embed="rId5" cstate="print"/>
            <a:stretch>
              <a:fillRect/>
            </a:stretch>
          </p:blipFill>
          <p:spPr>
            <a:xfrm>
              <a:off x="5125211" y="265176"/>
              <a:ext cx="871727" cy="720851"/>
            </a:xfrm>
            <a:prstGeom prst="rect">
              <a:avLst/>
            </a:prstGeom>
          </p:spPr>
        </p:pic>
        <p:pic>
          <p:nvPicPr>
            <p:cNvPr id="8" name="object 8">
              <a:extLst>
                <a:ext uri="{FF2B5EF4-FFF2-40B4-BE49-F238E27FC236}">
                  <a16:creationId xmlns:a16="http://schemas.microsoft.com/office/drawing/2014/main" id="{F9F36B32-1BB0-0D6B-48B4-11CA2F510063}"/>
                </a:ext>
              </a:extLst>
            </p:cNvPr>
            <p:cNvPicPr/>
            <p:nvPr/>
          </p:nvPicPr>
          <p:blipFill>
            <a:blip r:embed="rId6" cstate="print"/>
            <a:stretch>
              <a:fillRect/>
            </a:stretch>
          </p:blipFill>
          <p:spPr>
            <a:xfrm>
              <a:off x="11507723" y="6269735"/>
              <a:ext cx="547116" cy="547114"/>
            </a:xfrm>
            <a:prstGeom prst="rect">
              <a:avLst/>
            </a:prstGeom>
          </p:spPr>
        </p:pic>
        <p:sp>
          <p:nvSpPr>
            <p:cNvPr id="9" name="object 9">
              <a:extLst>
                <a:ext uri="{FF2B5EF4-FFF2-40B4-BE49-F238E27FC236}">
                  <a16:creationId xmlns:a16="http://schemas.microsoft.com/office/drawing/2014/main" id="{D4335E85-4109-1F90-A41A-0A7C6C2C2FA2}"/>
                </a:ext>
              </a:extLst>
            </p:cNvPr>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grpSp>
      <p:sp>
        <p:nvSpPr>
          <p:cNvPr id="21" name="object 21">
            <a:extLst>
              <a:ext uri="{FF2B5EF4-FFF2-40B4-BE49-F238E27FC236}">
                <a16:creationId xmlns:a16="http://schemas.microsoft.com/office/drawing/2014/main" id="{C8518374-8663-6CD4-B71F-2795FC1F79F4}"/>
              </a:ext>
            </a:extLst>
          </p:cNvPr>
          <p:cNvSpPr txBox="1">
            <a:spLocks noGrp="1"/>
          </p:cNvSpPr>
          <p:nvPr>
            <p:ph type="sldNum" sz="quarter" idx="7"/>
          </p:nvPr>
        </p:nvSpPr>
        <p:spPr>
          <a:prstGeom prst="rect">
            <a:avLst/>
          </a:prstGeom>
        </p:spPr>
        <p:txBody>
          <a:bodyPr vert="horz" wrap="square" lIns="0" tIns="0" rIns="0" bIns="0" rtlCol="0">
            <a:spAutoFit/>
          </a:bodyPr>
          <a:lstStyle/>
          <a:p>
            <a:pPr marL="80645">
              <a:lnSpc>
                <a:spcPts val="1430"/>
              </a:lnSpc>
            </a:pPr>
            <a:fld id="{81D60167-4931-47E6-BA6A-407CBD079E47}" type="slidenum">
              <a:rPr spc="-50" dirty="0"/>
              <a:t>8</a:t>
            </a:fld>
            <a:endParaRPr spc="-50"/>
          </a:p>
        </p:txBody>
      </p:sp>
      <p:sp>
        <p:nvSpPr>
          <p:cNvPr id="25" name="TextBox 24">
            <a:extLst>
              <a:ext uri="{FF2B5EF4-FFF2-40B4-BE49-F238E27FC236}">
                <a16:creationId xmlns:a16="http://schemas.microsoft.com/office/drawing/2014/main" id="{84BCC71B-739B-F446-71F7-A91BFADA714C}"/>
              </a:ext>
            </a:extLst>
          </p:cNvPr>
          <p:cNvSpPr txBox="1"/>
          <p:nvPr/>
        </p:nvSpPr>
        <p:spPr>
          <a:xfrm>
            <a:off x="581156" y="1069893"/>
            <a:ext cx="11258909" cy="584775"/>
          </a:xfrm>
          <a:prstGeom prst="rect">
            <a:avLst/>
          </a:prstGeom>
          <a:noFill/>
        </p:spPr>
        <p:txBody>
          <a:bodyPr wrap="square" lIns="91440" tIns="45720" rIns="91440" bIns="45720" anchor="t">
            <a:spAutoFit/>
          </a:bodyPr>
          <a:lstStyle/>
          <a:p>
            <a:pPr algn="l"/>
            <a:r>
              <a:rPr lang="en-US" sz="3200" b="1"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2.1.4. </a:t>
            </a:r>
            <a:r>
              <a:rPr lang="en-US" sz="3200" b="1" cap="none" spc="0"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TÌM ĐIỂM NỐI NGUỒN VÀ OUTPUT:</a:t>
            </a:r>
            <a:endParaRPr lang="vi-VN" sz="3200" b="1" cap="none" spc="0" dirty="0">
              <a:ln w="0"/>
              <a:gradFill>
                <a:gsLst>
                  <a:gs pos="0">
                    <a:srgbClr val="FFFFFF"/>
                  </a:gs>
                  <a:gs pos="25000">
                    <a:srgbClr val="00B050"/>
                  </a:gs>
                </a:gsLst>
                <a:lin ang="5400000" scaled="0"/>
              </a:gradFill>
              <a:effectLst>
                <a:outerShdw blurRad="38100" dist="19050" dir="2700000" algn="tl" rotWithShape="0">
                  <a:prstClr val="black">
                    <a:alpha val="40000"/>
                  </a:prstClr>
                </a:outerShdw>
              </a:effectLst>
              <a:latin typeface="Times New Roman"/>
              <a:cs typeface="Times New Roman"/>
            </a:endParaRPr>
          </a:p>
        </p:txBody>
      </p:sp>
      <p:sp>
        <p:nvSpPr>
          <p:cNvPr id="11" name="TextBox 10">
            <a:extLst>
              <a:ext uri="{FF2B5EF4-FFF2-40B4-BE49-F238E27FC236}">
                <a16:creationId xmlns:a16="http://schemas.microsoft.com/office/drawing/2014/main" id="{B7551D58-FD7E-CE13-965F-0329276EAADB}"/>
              </a:ext>
            </a:extLst>
          </p:cNvPr>
          <p:cNvSpPr txBox="1"/>
          <p:nvPr/>
        </p:nvSpPr>
        <p:spPr>
          <a:xfrm>
            <a:off x="581156" y="1641442"/>
            <a:ext cx="6094140" cy="4985788"/>
          </a:xfrm>
          <a:prstGeom prst="rect">
            <a:avLst/>
          </a:prstGeom>
          <a:noFill/>
        </p:spPr>
        <p:txBody>
          <a:bodyPr wrap="square">
            <a:spAutoFit/>
          </a:bodyPr>
          <a:lstStyle/>
          <a:p>
            <a:pPr>
              <a:lnSpc>
                <a:spcPct val="107000"/>
              </a:lnSpc>
              <a:spcAft>
                <a:spcPts val="800"/>
              </a:spcAft>
              <a:buSzPts val="1000"/>
              <a:tabLst>
                <a:tab pos="457200" algn="l"/>
              </a:tabLst>
            </a:pP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Các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điểm</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có</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hậu</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tố</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"S" (</a:t>
            </a:r>
            <a:r>
              <a:rPr lang="en-US" sz="2600" i="1" kern="0" dirty="0">
                <a:effectLst/>
                <a:latin typeface="Times New Roman" panose="02020603050405020304" pitchFamily="18" charset="0"/>
                <a:ea typeface="Times New Roman" panose="02020603050405020304" pitchFamily="18" charset="0"/>
                <a:cs typeface="Cordia New" panose="020B0304020202020204" pitchFamily="34" charset="-34"/>
              </a:rPr>
              <a:t>source</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là</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các</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ứng</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viên</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kết</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nối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với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nguồn</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(VDD, GND),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Nó</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chỉ</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kết</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nối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với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điểm</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D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của</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chính</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nó</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Không</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có</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bất</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kỳ</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điểm</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D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nào</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khác</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trong</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đồ</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thị</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nối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với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nó</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a:t>
            </a:r>
            <a:endParaRPr lang="en-US" sz="2600" kern="100" dirty="0">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Aft>
                <a:spcPts val="800"/>
              </a:spcAft>
              <a:buSzPts val="1000"/>
              <a:tabLst>
                <a:tab pos="457200" algn="l"/>
              </a:tabLst>
            </a:pP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Ngược</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lại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các</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điểm</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có</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hậu</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tố</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"D" (</a:t>
            </a:r>
            <a:r>
              <a:rPr lang="en-US" sz="2600" i="1" kern="0" dirty="0">
                <a:effectLst/>
                <a:latin typeface="Times New Roman" panose="02020603050405020304" pitchFamily="18" charset="0"/>
                <a:ea typeface="Times New Roman" panose="02020603050405020304" pitchFamily="18" charset="0"/>
                <a:cs typeface="Cordia New" panose="020B0304020202020204" pitchFamily="34" charset="-34"/>
              </a:rPr>
              <a:t>drain</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là</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các</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ứng</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viên</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có</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thể</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kết</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nối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với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output Y.</a:t>
            </a:r>
            <a:endParaRPr lang="en-US" sz="2600" kern="100" dirty="0">
              <a:effectLst/>
              <a:latin typeface="Calibri" panose="020F0502020204030204" pitchFamily="34" charset="0"/>
              <a:ea typeface="Calibri" panose="020F0502020204030204" pitchFamily="34" charset="0"/>
              <a:cs typeface="Cordia New" panose="020B0304020202020204" pitchFamily="34" charset="-34"/>
            </a:endParaRPr>
          </a:p>
          <a:p>
            <a:pPr marR="0" lvl="0">
              <a:lnSpc>
                <a:spcPct val="107000"/>
              </a:lnSpc>
              <a:spcAft>
                <a:spcPts val="800"/>
              </a:spcAft>
              <a:buSzPts val="1000"/>
              <a:tabLst>
                <a:tab pos="457200" algn="l"/>
              </a:tabLst>
            </a:pP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Một</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điểm</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có</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hậu</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tố</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D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chỉ</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được</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xem</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là</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điểm</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nối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output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nếu</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nó</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chỉ</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kết</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nối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với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điểm</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S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của</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chính</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nó</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và</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không</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bị</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kết</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nối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bởi</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điểm</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D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nào</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2600" kern="0" dirty="0" err="1">
                <a:effectLst/>
                <a:latin typeface="Times New Roman" panose="02020603050405020304" pitchFamily="18" charset="0"/>
                <a:ea typeface="Times New Roman" panose="02020603050405020304" pitchFamily="18" charset="0"/>
                <a:cs typeface="Cordia New" panose="020B0304020202020204" pitchFamily="34" charset="-34"/>
              </a:rPr>
              <a:t>khác</a:t>
            </a:r>
            <a:r>
              <a:rPr lang="en-US" sz="2600" kern="0" dirty="0">
                <a:effectLst/>
                <a:latin typeface="Times New Roman" panose="02020603050405020304" pitchFamily="18" charset="0"/>
                <a:ea typeface="Times New Roman" panose="02020603050405020304" pitchFamily="18" charset="0"/>
                <a:cs typeface="Cordia New" panose="020B0304020202020204" pitchFamily="34" charset="-34"/>
              </a:rPr>
              <a:t>.</a:t>
            </a:r>
            <a:endParaRPr lang="en-US" sz="26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12" name="Picture 11">
            <a:extLst>
              <a:ext uri="{FF2B5EF4-FFF2-40B4-BE49-F238E27FC236}">
                <a16:creationId xmlns:a16="http://schemas.microsoft.com/office/drawing/2014/main" id="{2CB3FDA0-DD0F-7E14-2E17-83F2F61B4E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7938" y="1781967"/>
            <a:ext cx="2350321" cy="4448225"/>
          </a:xfrm>
          <a:prstGeom prst="rect">
            <a:avLst/>
          </a:prstGeom>
        </p:spPr>
      </p:pic>
      <p:sp>
        <p:nvSpPr>
          <p:cNvPr id="14" name="Arrow: Right 13">
            <a:extLst>
              <a:ext uri="{FF2B5EF4-FFF2-40B4-BE49-F238E27FC236}">
                <a16:creationId xmlns:a16="http://schemas.microsoft.com/office/drawing/2014/main" id="{91309AC8-7866-8D7E-7B05-24FBABB30231}"/>
              </a:ext>
            </a:extLst>
          </p:cNvPr>
          <p:cNvSpPr/>
          <p:nvPr/>
        </p:nvSpPr>
        <p:spPr>
          <a:xfrm>
            <a:off x="7196062" y="360339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140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3020F-FB98-E3A7-E73B-FBCC16AB20E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E5D99CA-B601-8113-0A1F-981D7A98C178}"/>
              </a:ext>
            </a:extLst>
          </p:cNvPr>
          <p:cNvSpPr txBox="1"/>
          <p:nvPr/>
        </p:nvSpPr>
        <p:spPr>
          <a:xfrm>
            <a:off x="318922" y="169621"/>
            <a:ext cx="3980179" cy="269240"/>
          </a:xfrm>
          <a:prstGeom prst="rect">
            <a:avLst/>
          </a:prstGeom>
        </p:spPr>
        <p:txBody>
          <a:bodyPr vert="horz" wrap="square" lIns="0" tIns="12065" rIns="0" bIns="0" rtlCol="0">
            <a:spAutoFit/>
          </a:bodyPr>
          <a:lstStyle/>
          <a:p>
            <a:pPr marL="12700">
              <a:lnSpc>
                <a:spcPct val="100000"/>
              </a:lnSpc>
              <a:spcBef>
                <a:spcPts val="95"/>
              </a:spcBef>
            </a:pPr>
            <a:r>
              <a:rPr sz="1600" b="1" spc="-25">
                <a:solidFill>
                  <a:srgbClr val="FFFFFF"/>
                </a:solidFill>
                <a:latin typeface="Arial"/>
                <a:cs typeface="Arial"/>
              </a:rPr>
              <a:t>FACULTY</a:t>
            </a:r>
            <a:r>
              <a:rPr sz="1600" b="1" spc="-35">
                <a:solidFill>
                  <a:srgbClr val="FFFFFF"/>
                </a:solidFill>
                <a:latin typeface="Arial"/>
                <a:cs typeface="Arial"/>
              </a:rPr>
              <a:t> </a:t>
            </a:r>
            <a:r>
              <a:rPr sz="1600" b="1">
                <a:solidFill>
                  <a:srgbClr val="FFFFFF"/>
                </a:solidFill>
                <a:latin typeface="Arial"/>
                <a:cs typeface="Arial"/>
              </a:rPr>
              <a:t>OF</a:t>
            </a:r>
            <a:r>
              <a:rPr sz="1600" b="1" spc="-45">
                <a:solidFill>
                  <a:srgbClr val="FFFFFF"/>
                </a:solidFill>
                <a:latin typeface="Arial"/>
                <a:cs typeface="Arial"/>
              </a:rPr>
              <a:t> </a:t>
            </a:r>
            <a:r>
              <a:rPr sz="1600" b="1">
                <a:solidFill>
                  <a:srgbClr val="FFFFFF"/>
                </a:solidFill>
                <a:latin typeface="Arial"/>
                <a:cs typeface="Arial"/>
              </a:rPr>
              <a:t>COMPUTER</a:t>
            </a:r>
            <a:r>
              <a:rPr sz="1600" b="1" spc="-45">
                <a:solidFill>
                  <a:srgbClr val="FFFFFF"/>
                </a:solidFill>
                <a:latin typeface="Arial"/>
                <a:cs typeface="Arial"/>
              </a:rPr>
              <a:t> </a:t>
            </a:r>
            <a:r>
              <a:rPr sz="1600" b="1" spc="-10">
                <a:solidFill>
                  <a:srgbClr val="FFFFFF"/>
                </a:solidFill>
                <a:latin typeface="Arial"/>
                <a:cs typeface="Arial"/>
              </a:rPr>
              <a:t>ENGINEERING</a:t>
            </a:r>
            <a:endParaRPr sz="1600">
              <a:latin typeface="Arial"/>
              <a:cs typeface="Arial"/>
            </a:endParaRPr>
          </a:p>
        </p:txBody>
      </p:sp>
      <p:grpSp>
        <p:nvGrpSpPr>
          <p:cNvPr id="3" name="object 3">
            <a:extLst>
              <a:ext uri="{FF2B5EF4-FFF2-40B4-BE49-F238E27FC236}">
                <a16:creationId xmlns:a16="http://schemas.microsoft.com/office/drawing/2014/main" id="{16D24DAC-8A11-EB6A-00D9-400FCC62AF7A}"/>
              </a:ext>
            </a:extLst>
          </p:cNvPr>
          <p:cNvGrpSpPr/>
          <p:nvPr/>
        </p:nvGrpSpPr>
        <p:grpSpPr>
          <a:xfrm>
            <a:off x="0" y="1523"/>
            <a:ext cx="12192000" cy="6856730"/>
            <a:chOff x="0" y="1523"/>
            <a:chExt cx="12192000" cy="6856730"/>
          </a:xfrm>
        </p:grpSpPr>
        <p:pic>
          <p:nvPicPr>
            <p:cNvPr id="4" name="object 4">
              <a:extLst>
                <a:ext uri="{FF2B5EF4-FFF2-40B4-BE49-F238E27FC236}">
                  <a16:creationId xmlns:a16="http://schemas.microsoft.com/office/drawing/2014/main" id="{92E925DE-C459-C929-63AF-03563CED9D50}"/>
                </a:ext>
              </a:extLst>
            </p:cNvPr>
            <p:cNvPicPr/>
            <p:nvPr/>
          </p:nvPicPr>
          <p:blipFill>
            <a:blip r:embed="rId3" cstate="print"/>
            <a:stretch>
              <a:fillRect/>
            </a:stretch>
          </p:blipFill>
          <p:spPr>
            <a:xfrm>
              <a:off x="4479035" y="303276"/>
              <a:ext cx="3231641" cy="639318"/>
            </a:xfrm>
            <a:prstGeom prst="rect">
              <a:avLst/>
            </a:prstGeom>
          </p:spPr>
        </p:pic>
        <p:sp>
          <p:nvSpPr>
            <p:cNvPr id="5" name="object 5">
              <a:extLst>
                <a:ext uri="{FF2B5EF4-FFF2-40B4-BE49-F238E27FC236}">
                  <a16:creationId xmlns:a16="http://schemas.microsoft.com/office/drawing/2014/main" id="{318F18E2-827E-546B-A035-C4AE95A151E4}"/>
                </a:ext>
              </a:extLst>
            </p:cNvPr>
            <p:cNvSpPr/>
            <p:nvPr/>
          </p:nvSpPr>
          <p:spPr>
            <a:xfrm>
              <a:off x="4538471" y="356615"/>
              <a:ext cx="3115310" cy="535305"/>
            </a:xfrm>
            <a:custGeom>
              <a:avLst/>
              <a:gdLst/>
              <a:ahLst/>
              <a:cxnLst/>
              <a:rect l="l" t="t" r="r" b="b"/>
              <a:pathLst>
                <a:path w="3115309" h="535305">
                  <a:moveTo>
                    <a:pt x="2847594" y="0"/>
                  </a:moveTo>
                  <a:lnTo>
                    <a:pt x="267462" y="0"/>
                  </a:lnTo>
                  <a:lnTo>
                    <a:pt x="219389" y="4309"/>
                  </a:lnTo>
                  <a:lnTo>
                    <a:pt x="174141" y="16734"/>
                  </a:lnTo>
                  <a:lnTo>
                    <a:pt x="132475" y="36519"/>
                  </a:lnTo>
                  <a:lnTo>
                    <a:pt x="95145" y="62908"/>
                  </a:lnTo>
                  <a:lnTo>
                    <a:pt x="62908" y="95145"/>
                  </a:lnTo>
                  <a:lnTo>
                    <a:pt x="36519" y="132475"/>
                  </a:lnTo>
                  <a:lnTo>
                    <a:pt x="16734" y="174141"/>
                  </a:lnTo>
                  <a:lnTo>
                    <a:pt x="4309" y="219389"/>
                  </a:lnTo>
                  <a:lnTo>
                    <a:pt x="0" y="267462"/>
                  </a:lnTo>
                  <a:lnTo>
                    <a:pt x="4309" y="315534"/>
                  </a:lnTo>
                  <a:lnTo>
                    <a:pt x="16734" y="360782"/>
                  </a:lnTo>
                  <a:lnTo>
                    <a:pt x="36519" y="402448"/>
                  </a:lnTo>
                  <a:lnTo>
                    <a:pt x="62908" y="439778"/>
                  </a:lnTo>
                  <a:lnTo>
                    <a:pt x="95145" y="472015"/>
                  </a:lnTo>
                  <a:lnTo>
                    <a:pt x="132475" y="498404"/>
                  </a:lnTo>
                  <a:lnTo>
                    <a:pt x="174141" y="518189"/>
                  </a:lnTo>
                  <a:lnTo>
                    <a:pt x="219389" y="530614"/>
                  </a:lnTo>
                  <a:lnTo>
                    <a:pt x="267462" y="534924"/>
                  </a:lnTo>
                  <a:lnTo>
                    <a:pt x="2847594" y="534924"/>
                  </a:lnTo>
                  <a:lnTo>
                    <a:pt x="2895666" y="530614"/>
                  </a:lnTo>
                  <a:lnTo>
                    <a:pt x="2940914" y="518189"/>
                  </a:lnTo>
                  <a:lnTo>
                    <a:pt x="2982580" y="498404"/>
                  </a:lnTo>
                  <a:lnTo>
                    <a:pt x="3019910" y="472015"/>
                  </a:lnTo>
                  <a:lnTo>
                    <a:pt x="3052147" y="439778"/>
                  </a:lnTo>
                  <a:lnTo>
                    <a:pt x="3078536" y="402448"/>
                  </a:lnTo>
                  <a:lnTo>
                    <a:pt x="3098321" y="360782"/>
                  </a:lnTo>
                  <a:lnTo>
                    <a:pt x="3110746" y="315534"/>
                  </a:lnTo>
                  <a:lnTo>
                    <a:pt x="3115055" y="267462"/>
                  </a:lnTo>
                  <a:lnTo>
                    <a:pt x="3110746" y="219389"/>
                  </a:lnTo>
                  <a:lnTo>
                    <a:pt x="3098321" y="174141"/>
                  </a:lnTo>
                  <a:lnTo>
                    <a:pt x="3078536" y="132475"/>
                  </a:lnTo>
                  <a:lnTo>
                    <a:pt x="3052147" y="95145"/>
                  </a:lnTo>
                  <a:lnTo>
                    <a:pt x="3019910" y="62908"/>
                  </a:lnTo>
                  <a:lnTo>
                    <a:pt x="2982580" y="36519"/>
                  </a:lnTo>
                  <a:lnTo>
                    <a:pt x="2940914" y="16734"/>
                  </a:lnTo>
                  <a:lnTo>
                    <a:pt x="2895666" y="4309"/>
                  </a:lnTo>
                  <a:lnTo>
                    <a:pt x="2847594" y="0"/>
                  </a:lnTo>
                  <a:close/>
                </a:path>
              </a:pathLst>
            </a:custGeom>
            <a:solidFill>
              <a:srgbClr val="FFFFFF"/>
            </a:solidFill>
          </p:spPr>
          <p:txBody>
            <a:bodyPr wrap="square" lIns="0" tIns="0" rIns="0" bIns="0" rtlCol="0"/>
            <a:lstStyle/>
            <a:p>
              <a:endParaRPr/>
            </a:p>
          </p:txBody>
        </p:sp>
        <p:pic>
          <p:nvPicPr>
            <p:cNvPr id="6" name="object 6">
              <a:extLst>
                <a:ext uri="{FF2B5EF4-FFF2-40B4-BE49-F238E27FC236}">
                  <a16:creationId xmlns:a16="http://schemas.microsoft.com/office/drawing/2014/main" id="{34628308-C8A4-1D4C-55DB-12F24A3F5D78}"/>
                </a:ext>
              </a:extLst>
            </p:cNvPr>
            <p:cNvPicPr/>
            <p:nvPr/>
          </p:nvPicPr>
          <p:blipFill>
            <a:blip r:embed="rId4" cstate="print"/>
            <a:stretch>
              <a:fillRect/>
            </a:stretch>
          </p:blipFill>
          <p:spPr>
            <a:xfrm>
              <a:off x="6291071" y="242315"/>
              <a:ext cx="775716" cy="768095"/>
            </a:xfrm>
            <a:prstGeom prst="rect">
              <a:avLst/>
            </a:prstGeom>
          </p:spPr>
        </p:pic>
        <p:pic>
          <p:nvPicPr>
            <p:cNvPr id="7" name="object 7">
              <a:extLst>
                <a:ext uri="{FF2B5EF4-FFF2-40B4-BE49-F238E27FC236}">
                  <a16:creationId xmlns:a16="http://schemas.microsoft.com/office/drawing/2014/main" id="{9C8F8AB8-92A0-A5D9-E163-46217E9545CA}"/>
                </a:ext>
              </a:extLst>
            </p:cNvPr>
            <p:cNvPicPr/>
            <p:nvPr/>
          </p:nvPicPr>
          <p:blipFill>
            <a:blip r:embed="rId5" cstate="print"/>
            <a:stretch>
              <a:fillRect/>
            </a:stretch>
          </p:blipFill>
          <p:spPr>
            <a:xfrm>
              <a:off x="5125211" y="265176"/>
              <a:ext cx="871727" cy="720851"/>
            </a:xfrm>
            <a:prstGeom prst="rect">
              <a:avLst/>
            </a:prstGeom>
          </p:spPr>
        </p:pic>
        <p:pic>
          <p:nvPicPr>
            <p:cNvPr id="8" name="object 8">
              <a:extLst>
                <a:ext uri="{FF2B5EF4-FFF2-40B4-BE49-F238E27FC236}">
                  <a16:creationId xmlns:a16="http://schemas.microsoft.com/office/drawing/2014/main" id="{05600F41-A512-50FB-4EE7-934B27B7B691}"/>
                </a:ext>
              </a:extLst>
            </p:cNvPr>
            <p:cNvPicPr/>
            <p:nvPr/>
          </p:nvPicPr>
          <p:blipFill>
            <a:blip r:embed="rId6" cstate="print"/>
            <a:stretch>
              <a:fillRect/>
            </a:stretch>
          </p:blipFill>
          <p:spPr>
            <a:xfrm>
              <a:off x="11507723" y="6269735"/>
              <a:ext cx="547116" cy="547114"/>
            </a:xfrm>
            <a:prstGeom prst="rect">
              <a:avLst/>
            </a:prstGeom>
          </p:spPr>
        </p:pic>
        <p:sp>
          <p:nvSpPr>
            <p:cNvPr id="9" name="object 9">
              <a:extLst>
                <a:ext uri="{FF2B5EF4-FFF2-40B4-BE49-F238E27FC236}">
                  <a16:creationId xmlns:a16="http://schemas.microsoft.com/office/drawing/2014/main" id="{F6F214F8-58A0-CDFC-3FAE-141A80FB71EE}"/>
                </a:ext>
              </a:extLst>
            </p:cNvPr>
            <p:cNvSpPr/>
            <p:nvPr/>
          </p:nvSpPr>
          <p:spPr>
            <a:xfrm>
              <a:off x="0" y="1523"/>
              <a:ext cx="12192000" cy="6856730"/>
            </a:xfrm>
            <a:custGeom>
              <a:avLst/>
              <a:gdLst/>
              <a:ahLst/>
              <a:cxnLst/>
              <a:rect l="l" t="t" r="r" b="b"/>
              <a:pathLst>
                <a:path w="12192000" h="6856730">
                  <a:moveTo>
                    <a:pt x="0" y="6598793"/>
                  </a:moveTo>
                  <a:lnTo>
                    <a:pt x="0" y="6856473"/>
                  </a:lnTo>
                  <a:lnTo>
                    <a:pt x="213240" y="6856473"/>
                  </a:lnTo>
                  <a:lnTo>
                    <a:pt x="170886" y="6844844"/>
                  </a:lnTo>
                  <a:lnTo>
                    <a:pt x="129996" y="6825430"/>
                  </a:lnTo>
                  <a:lnTo>
                    <a:pt x="93364" y="6799535"/>
                  </a:lnTo>
                  <a:lnTo>
                    <a:pt x="61729" y="6767900"/>
                  </a:lnTo>
                  <a:lnTo>
                    <a:pt x="35834" y="6731267"/>
                  </a:lnTo>
                  <a:lnTo>
                    <a:pt x="16420" y="6690377"/>
                  </a:lnTo>
                  <a:lnTo>
                    <a:pt x="4228" y="6645972"/>
                  </a:lnTo>
                  <a:lnTo>
                    <a:pt x="0" y="6598793"/>
                  </a:lnTo>
                  <a:close/>
                </a:path>
                <a:path w="12192000" h="6856730">
                  <a:moveTo>
                    <a:pt x="12192000" y="6632808"/>
                  </a:moveTo>
                  <a:lnTo>
                    <a:pt x="12178631" y="6690377"/>
                  </a:lnTo>
                  <a:lnTo>
                    <a:pt x="12159219" y="6731267"/>
                  </a:lnTo>
                  <a:lnTo>
                    <a:pt x="12133327" y="6767900"/>
                  </a:lnTo>
                  <a:lnTo>
                    <a:pt x="12101692" y="6799535"/>
                  </a:lnTo>
                  <a:lnTo>
                    <a:pt x="12065056" y="6825430"/>
                  </a:lnTo>
                  <a:lnTo>
                    <a:pt x="12024158" y="6844844"/>
                  </a:lnTo>
                  <a:lnTo>
                    <a:pt x="11981791" y="6856473"/>
                  </a:lnTo>
                  <a:lnTo>
                    <a:pt x="12192000" y="6856473"/>
                  </a:lnTo>
                  <a:lnTo>
                    <a:pt x="12192000" y="6632808"/>
                  </a:lnTo>
                  <a:close/>
                </a:path>
                <a:path w="12192000" h="6856730">
                  <a:moveTo>
                    <a:pt x="12192000" y="0"/>
                  </a:moveTo>
                  <a:lnTo>
                    <a:pt x="0" y="0"/>
                  </a:lnTo>
                  <a:lnTo>
                    <a:pt x="0" y="265302"/>
                  </a:lnTo>
                  <a:lnTo>
                    <a:pt x="4228" y="218135"/>
                  </a:lnTo>
                  <a:lnTo>
                    <a:pt x="16420" y="173734"/>
                  </a:lnTo>
                  <a:lnTo>
                    <a:pt x="35834" y="132842"/>
                  </a:lnTo>
                  <a:lnTo>
                    <a:pt x="61729" y="96201"/>
                  </a:lnTo>
                  <a:lnTo>
                    <a:pt x="93364" y="64556"/>
                  </a:lnTo>
                  <a:lnTo>
                    <a:pt x="129996" y="38650"/>
                  </a:lnTo>
                  <a:lnTo>
                    <a:pt x="170886" y="19225"/>
                  </a:lnTo>
                  <a:lnTo>
                    <a:pt x="215291" y="7025"/>
                  </a:lnTo>
                  <a:lnTo>
                    <a:pt x="262470" y="2794"/>
                  </a:lnTo>
                  <a:lnTo>
                    <a:pt x="12192000" y="2794"/>
                  </a:lnTo>
                  <a:lnTo>
                    <a:pt x="12192000" y="0"/>
                  </a:lnTo>
                  <a:close/>
                </a:path>
                <a:path w="12192000" h="6856730">
                  <a:moveTo>
                    <a:pt x="12192000" y="2794"/>
                  </a:moveTo>
                  <a:lnTo>
                    <a:pt x="11932539" y="2794"/>
                  </a:lnTo>
                  <a:lnTo>
                    <a:pt x="11979739" y="7025"/>
                  </a:lnTo>
                  <a:lnTo>
                    <a:pt x="12024158" y="19225"/>
                  </a:lnTo>
                  <a:lnTo>
                    <a:pt x="12065056" y="38650"/>
                  </a:lnTo>
                  <a:lnTo>
                    <a:pt x="12101692" y="64556"/>
                  </a:lnTo>
                  <a:lnTo>
                    <a:pt x="12133327" y="96201"/>
                  </a:lnTo>
                  <a:lnTo>
                    <a:pt x="12159219" y="132842"/>
                  </a:lnTo>
                  <a:lnTo>
                    <a:pt x="12178631" y="173734"/>
                  </a:lnTo>
                  <a:lnTo>
                    <a:pt x="12190820" y="218135"/>
                  </a:lnTo>
                  <a:lnTo>
                    <a:pt x="12192000" y="231296"/>
                  </a:lnTo>
                  <a:lnTo>
                    <a:pt x="12192000" y="2794"/>
                  </a:lnTo>
                  <a:close/>
                </a:path>
              </a:pathLst>
            </a:custGeom>
            <a:solidFill>
              <a:srgbClr val="000000"/>
            </a:solidFill>
          </p:spPr>
          <p:txBody>
            <a:bodyPr wrap="square" lIns="0" tIns="0" rIns="0" bIns="0" rtlCol="0"/>
            <a:lstStyle/>
            <a:p>
              <a:endParaRPr/>
            </a:p>
          </p:txBody>
        </p:sp>
      </p:grpSp>
      <p:sp>
        <p:nvSpPr>
          <p:cNvPr id="21" name="object 21">
            <a:extLst>
              <a:ext uri="{FF2B5EF4-FFF2-40B4-BE49-F238E27FC236}">
                <a16:creationId xmlns:a16="http://schemas.microsoft.com/office/drawing/2014/main" id="{5281DBB0-3AF0-8A23-C348-EEA5BD0FE324}"/>
              </a:ext>
            </a:extLst>
          </p:cNvPr>
          <p:cNvSpPr txBox="1">
            <a:spLocks noGrp="1"/>
          </p:cNvSpPr>
          <p:nvPr>
            <p:ph type="sldNum" sz="quarter" idx="7"/>
          </p:nvPr>
        </p:nvSpPr>
        <p:spPr>
          <a:prstGeom prst="rect">
            <a:avLst/>
          </a:prstGeom>
        </p:spPr>
        <p:txBody>
          <a:bodyPr vert="horz" wrap="square" lIns="0" tIns="0" rIns="0" bIns="0" rtlCol="0">
            <a:spAutoFit/>
          </a:bodyPr>
          <a:lstStyle/>
          <a:p>
            <a:pPr marL="80645">
              <a:lnSpc>
                <a:spcPts val="1430"/>
              </a:lnSpc>
            </a:pPr>
            <a:fld id="{81D60167-4931-47E6-BA6A-407CBD079E47}" type="slidenum">
              <a:rPr spc="-50" dirty="0"/>
              <a:t>9</a:t>
            </a:fld>
            <a:endParaRPr spc="-50"/>
          </a:p>
        </p:txBody>
      </p:sp>
      <p:sp>
        <p:nvSpPr>
          <p:cNvPr id="25" name="TextBox 24">
            <a:extLst>
              <a:ext uri="{FF2B5EF4-FFF2-40B4-BE49-F238E27FC236}">
                <a16:creationId xmlns:a16="http://schemas.microsoft.com/office/drawing/2014/main" id="{4E3620A1-1C57-479E-6F6E-B77A812BA893}"/>
              </a:ext>
            </a:extLst>
          </p:cNvPr>
          <p:cNvSpPr txBox="1"/>
          <p:nvPr/>
        </p:nvSpPr>
        <p:spPr>
          <a:xfrm>
            <a:off x="581156" y="1069893"/>
            <a:ext cx="11258909" cy="584775"/>
          </a:xfrm>
          <a:prstGeom prst="rect">
            <a:avLst/>
          </a:prstGeom>
          <a:noFill/>
        </p:spPr>
        <p:txBody>
          <a:bodyPr wrap="square" lIns="91440" tIns="45720" rIns="91440" bIns="45720" anchor="t">
            <a:spAutoFit/>
          </a:bodyPr>
          <a:lstStyle/>
          <a:p>
            <a:pPr algn="l"/>
            <a:r>
              <a:rPr lang="en-US" sz="3200" b="1" dirty="0">
                <a:ln w="0"/>
                <a:gradFill>
                  <a:gsLst>
                    <a:gs pos="0">
                      <a:srgbClr val="FFFFFF"/>
                    </a:gs>
                    <a:gs pos="25000">
                      <a:srgbClr val="00B050"/>
                    </a:gs>
                  </a:gsLst>
                  <a:lin ang="5400000" scaled="0"/>
                </a:gradFill>
                <a:effectLst>
                  <a:outerShdw blurRad="38100" dist="19050" dir="2700000" algn="tl" rotWithShape="0">
                    <a:schemeClr val="dk1">
                      <a:alpha val="40000"/>
                    </a:schemeClr>
                  </a:outerShdw>
                </a:effectLst>
                <a:latin typeface="Times New Roman"/>
                <a:cs typeface="Times New Roman"/>
              </a:rPr>
              <a:t>2.2. VẼ STICK DIAGRAM:</a:t>
            </a:r>
            <a:endParaRPr lang="vi-VN" sz="3200" b="1" cap="none" spc="0" dirty="0">
              <a:ln w="0"/>
              <a:gradFill>
                <a:gsLst>
                  <a:gs pos="0">
                    <a:srgbClr val="FFFFFF"/>
                  </a:gs>
                  <a:gs pos="25000">
                    <a:srgbClr val="00B050"/>
                  </a:gs>
                </a:gsLst>
                <a:lin ang="5400000" scaled="0"/>
              </a:gradFill>
              <a:effectLst>
                <a:outerShdw blurRad="38100" dist="19050" dir="2700000" algn="tl" rotWithShape="0">
                  <a:prstClr val="black">
                    <a:alpha val="40000"/>
                  </a:prstClr>
                </a:outerShdw>
              </a:effectLst>
              <a:latin typeface="Times New Roman"/>
              <a:cs typeface="Times New Roman"/>
            </a:endParaRPr>
          </a:p>
        </p:txBody>
      </p:sp>
      <p:pic>
        <p:nvPicPr>
          <p:cNvPr id="19" name="Picture 18">
            <a:extLst>
              <a:ext uri="{FF2B5EF4-FFF2-40B4-BE49-F238E27FC236}">
                <a16:creationId xmlns:a16="http://schemas.microsoft.com/office/drawing/2014/main" id="{1962C65E-E8FA-AEE4-F50A-CD58D18CAF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156" y="1768557"/>
            <a:ext cx="10447400" cy="4297706"/>
          </a:xfrm>
          <a:prstGeom prst="rect">
            <a:avLst/>
          </a:prstGeom>
        </p:spPr>
      </p:pic>
    </p:spTree>
    <p:extLst>
      <p:ext uri="{BB962C8B-B14F-4D97-AF65-F5344CB8AC3E}">
        <p14:creationId xmlns:p14="http://schemas.microsoft.com/office/powerpoint/2010/main" val="3727177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a762089-36ad-4bf7-9314-c7223c4b604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D07160FFEFB08F46AB62E22C91B08D12" ma:contentTypeVersion="13" ma:contentTypeDescription="Tạo tài liệu mới." ma:contentTypeScope="" ma:versionID="265ff5c1f3aec2891700b60e9a36d781">
  <xsd:schema xmlns:xsd="http://www.w3.org/2001/XMLSchema" xmlns:xs="http://www.w3.org/2001/XMLSchema" xmlns:p="http://schemas.microsoft.com/office/2006/metadata/properties" xmlns:ns3="aa762089-36ad-4bf7-9314-c7223c4b604d" targetNamespace="http://schemas.microsoft.com/office/2006/metadata/properties" ma:root="true" ma:fieldsID="e084909e9957af776f3ebe9a59692662" ns3:_="">
    <xsd:import namespace="aa762089-36ad-4bf7-9314-c7223c4b604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762089-36ad-4bf7-9314-c7223c4b6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6" nillable="true" ma:displayName="Location" ma:indexed="true" ma:internalName="MediaServiceLocation"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215C0F-14F8-457C-90CA-3EFF5E6F965F}">
  <ds:schemaRefs>
    <ds:schemaRef ds:uri="aa762089-36ad-4bf7-9314-c7223c4b60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71FB170-EDDE-41C1-B0FC-ED8212FEFDA7}">
  <ds:schemaRefs>
    <ds:schemaRef ds:uri="aa762089-36ad-4bf7-9314-c7223c4b604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B156A32-2CD4-4960-BDEF-FA89FE7CF1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753</TotalTime>
  <Words>830</Words>
  <Application>Microsoft Office PowerPoint</Application>
  <PresentationFormat>Widescreen</PresentationFormat>
  <Paragraphs>81</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Lucas</dc:creator>
  <cp:lastModifiedBy>Lý Chí Hải</cp:lastModifiedBy>
  <cp:revision>23</cp:revision>
  <dcterms:created xsi:type="dcterms:W3CDTF">2024-05-09T13:55:12Z</dcterms:created>
  <dcterms:modified xsi:type="dcterms:W3CDTF">2025-05-04T07:56:58Z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2024-05-06T00:00:00Z</vt:filetime>
  </property>
  <property fmtid="{D5CDD505-2E9C-101B-9397-08002B2CF9AE}" pid="3" name="Creator">
    <vt:lpwstr>Microsoft® PowerPoint® for Microsoft 365</vt:lpwstr>
  </property>
  <property fmtid="{D5CDD505-2E9C-101B-9397-08002B2CF9AE}" pid="4" name="LastSaved">
    <vt:filetime>2024-05-09T00:00:00Z</vt:filetime>
  </property>
  <property fmtid="{D5CDD505-2E9C-101B-9397-08002B2CF9AE}" pid="5" name="Producer">
    <vt:lpwstr>3-Heights(TM) PDF Security Shell 4.8.25.2 (http://www.pdf-tools.com)</vt:lpwstr>
  </property>
  <property fmtid="{D5CDD505-2E9C-101B-9397-08002B2CF9AE}" pid="6" name="ContentTypeId">
    <vt:lpwstr>0x010100D07160FFEFB08F46AB62E22C91B08D12</vt:lpwstr>
  </property>
</Properties>
</file>