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Table 5">
            <a:extLst>
              <a:ext uri="{FF2B5EF4-FFF2-40B4-BE49-F238E27FC236}">
                <a16:creationId xmlns:a16="http://schemas.microsoft.com/office/drawing/2014/main" id="{19B83EBB-F479-46DE-BA55-5DFCFA3E9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115299"/>
              </p:ext>
            </p:extLst>
          </p:nvPr>
        </p:nvGraphicFramePr>
        <p:xfrm>
          <a:off x="4542456" y="4636245"/>
          <a:ext cx="2871304" cy="2221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913">
                  <a:extLst>
                    <a:ext uri="{9D8B030D-6E8A-4147-A177-3AD203B41FA5}">
                      <a16:colId xmlns:a16="http://schemas.microsoft.com/office/drawing/2014/main" val="885829964"/>
                    </a:ext>
                  </a:extLst>
                </a:gridCol>
                <a:gridCol w="2385391">
                  <a:extLst>
                    <a:ext uri="{9D8B030D-6E8A-4147-A177-3AD203B41FA5}">
                      <a16:colId xmlns:a16="http://schemas.microsoft.com/office/drawing/2014/main" val="3479576876"/>
                    </a:ext>
                  </a:extLst>
                </a:gridCol>
              </a:tblGrid>
              <a:tr h="48439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0624"/>
                  </a:ext>
                </a:extLst>
              </a:tr>
              <a:tr h="1614751">
                <a:tc>
                  <a:txBody>
                    <a:bodyPr/>
                    <a:lstStyle/>
                    <a:p>
                      <a:r>
                        <a:rPr lang="en-US" sz="16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userId</a:t>
                      </a:r>
                      <a:r>
                        <a:rPr lang="en-US" dirty="0"/>
                        <a:t>: int()</a:t>
                      </a:r>
                    </a:p>
                    <a:p>
                      <a:r>
                        <a:rPr lang="en-US" dirty="0" err="1"/>
                        <a:t>userName</a:t>
                      </a:r>
                      <a:r>
                        <a:rPr lang="en-US" dirty="0"/>
                        <a:t>: varchar(40)</a:t>
                      </a:r>
                    </a:p>
                    <a:p>
                      <a:r>
                        <a:rPr lang="en-US" dirty="0"/>
                        <a:t>Email: varchar(100)</a:t>
                      </a:r>
                    </a:p>
                    <a:p>
                      <a:r>
                        <a:rPr lang="en-US" dirty="0"/>
                        <a:t>Password: varchar(50)</a:t>
                      </a:r>
                    </a:p>
                    <a:p>
                      <a:r>
                        <a:rPr lang="en-US" dirty="0"/>
                        <a:t>Role: varchar(40)</a:t>
                      </a:r>
                    </a:p>
                    <a:p>
                      <a:r>
                        <a:rPr lang="en-US" dirty="0"/>
                        <a:t>Profile: varchar(200)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212164"/>
                  </a:ext>
                </a:extLst>
              </a:tr>
            </a:tbl>
          </a:graphicData>
        </a:graphic>
      </p:graphicFrame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21EC6D8D-3F74-46BA-8551-FBC8C09D1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973673"/>
              </p:ext>
            </p:extLst>
          </p:nvPr>
        </p:nvGraphicFramePr>
        <p:xfrm>
          <a:off x="4531139" y="111979"/>
          <a:ext cx="3129722" cy="2455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45">
                  <a:extLst>
                    <a:ext uri="{9D8B030D-6E8A-4147-A177-3AD203B41FA5}">
                      <a16:colId xmlns:a16="http://schemas.microsoft.com/office/drawing/2014/main" val="885829964"/>
                    </a:ext>
                  </a:extLst>
                </a:gridCol>
                <a:gridCol w="2600077">
                  <a:extLst>
                    <a:ext uri="{9D8B030D-6E8A-4147-A177-3AD203B41FA5}">
                      <a16:colId xmlns:a16="http://schemas.microsoft.com/office/drawing/2014/main" val="3479576876"/>
                    </a:ext>
                  </a:extLst>
                </a:gridCol>
              </a:tblGrid>
              <a:tr h="443949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0624"/>
                  </a:ext>
                </a:extLst>
              </a:tr>
              <a:tr h="1614751">
                <a:tc>
                  <a:txBody>
                    <a:bodyPr/>
                    <a:lstStyle/>
                    <a:p>
                      <a:r>
                        <a:rPr lang="en-US" sz="1600" dirty="0"/>
                        <a:t>PK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6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eventId</a:t>
                      </a:r>
                      <a:r>
                        <a:rPr lang="en-US" dirty="0"/>
                        <a:t>: int()</a:t>
                      </a:r>
                    </a:p>
                    <a:p>
                      <a:r>
                        <a:rPr lang="en-US" dirty="0"/>
                        <a:t>title: varchar(60)</a:t>
                      </a:r>
                    </a:p>
                    <a:p>
                      <a:r>
                        <a:rPr lang="en-US" dirty="0"/>
                        <a:t>date: date</a:t>
                      </a:r>
                    </a:p>
                    <a:p>
                      <a:r>
                        <a:rPr lang="en-US" dirty="0"/>
                        <a:t>description: varchar(100)</a:t>
                      </a:r>
                    </a:p>
                    <a:p>
                      <a:r>
                        <a:rPr lang="en-US" dirty="0"/>
                        <a:t>image: text()</a:t>
                      </a:r>
                    </a:p>
                    <a:p>
                      <a:r>
                        <a:rPr lang="en-US" dirty="0"/>
                        <a:t>interest: number()</a:t>
                      </a:r>
                    </a:p>
                    <a:p>
                      <a:r>
                        <a:rPr lang="en-US" dirty="0" err="1"/>
                        <a:t>categoryId</a:t>
                      </a:r>
                      <a:r>
                        <a:rPr lang="en-US" dirty="0"/>
                        <a:t>: int()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212164"/>
                  </a:ext>
                </a:extLst>
              </a:tr>
            </a:tbl>
          </a:graphicData>
        </a:graphic>
      </p:graphicFrame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7955E64D-C7AF-45CF-B7DB-52BA88BEE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712122"/>
              </p:ext>
            </p:extLst>
          </p:nvPr>
        </p:nvGraphicFramePr>
        <p:xfrm>
          <a:off x="8379785" y="3429000"/>
          <a:ext cx="328212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435">
                  <a:extLst>
                    <a:ext uri="{9D8B030D-6E8A-4147-A177-3AD203B41FA5}">
                      <a16:colId xmlns:a16="http://schemas.microsoft.com/office/drawing/2014/main" val="885829964"/>
                    </a:ext>
                  </a:extLst>
                </a:gridCol>
                <a:gridCol w="2726685">
                  <a:extLst>
                    <a:ext uri="{9D8B030D-6E8A-4147-A177-3AD203B41FA5}">
                      <a16:colId xmlns:a16="http://schemas.microsoft.com/office/drawing/2014/main" val="3479576876"/>
                    </a:ext>
                  </a:extLst>
                </a:gridCol>
              </a:tblGrid>
              <a:tr h="17339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0624"/>
                  </a:ext>
                </a:extLst>
              </a:tr>
              <a:tr h="320247">
                <a:tc>
                  <a:txBody>
                    <a:bodyPr/>
                    <a:lstStyle/>
                    <a:p>
                      <a:r>
                        <a:rPr lang="en-US" sz="16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categoryId</a:t>
                      </a:r>
                      <a:r>
                        <a:rPr lang="en-US" dirty="0"/>
                        <a:t>: int()</a:t>
                      </a:r>
                    </a:p>
                    <a:p>
                      <a:r>
                        <a:rPr lang="en-US" dirty="0" err="1"/>
                        <a:t>categoryName</a:t>
                      </a:r>
                      <a:r>
                        <a:rPr lang="en-US" dirty="0"/>
                        <a:t>: 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212164"/>
                  </a:ext>
                </a:extLst>
              </a:tr>
            </a:tbl>
          </a:graphicData>
        </a:graphic>
      </p:graphicFrame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4E45729C-D021-4D29-8D2F-5AABA6C32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39289"/>
              </p:ext>
            </p:extLst>
          </p:nvPr>
        </p:nvGraphicFramePr>
        <p:xfrm>
          <a:off x="437329" y="2693506"/>
          <a:ext cx="25024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491">
                  <a:extLst>
                    <a:ext uri="{9D8B030D-6E8A-4147-A177-3AD203B41FA5}">
                      <a16:colId xmlns:a16="http://schemas.microsoft.com/office/drawing/2014/main" val="885829964"/>
                    </a:ext>
                  </a:extLst>
                </a:gridCol>
                <a:gridCol w="2078957">
                  <a:extLst>
                    <a:ext uri="{9D8B030D-6E8A-4147-A177-3AD203B41FA5}">
                      <a16:colId xmlns:a16="http://schemas.microsoft.com/office/drawing/2014/main" val="3479576876"/>
                    </a:ext>
                  </a:extLst>
                </a:gridCol>
              </a:tblGrid>
              <a:tr h="21050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User_event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0624"/>
                  </a:ext>
                </a:extLst>
              </a:tr>
              <a:tr h="320247">
                <a:tc>
                  <a:txBody>
                    <a:bodyPr/>
                    <a:lstStyle/>
                    <a:p>
                      <a:r>
                        <a:rPr lang="en-US" sz="1600" dirty="0"/>
                        <a:t>FK</a:t>
                      </a:r>
                    </a:p>
                    <a:p>
                      <a:r>
                        <a:rPr lang="en-US" sz="16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userId</a:t>
                      </a:r>
                      <a:r>
                        <a:rPr lang="en-US" dirty="0"/>
                        <a:t>: int()</a:t>
                      </a:r>
                    </a:p>
                    <a:p>
                      <a:r>
                        <a:rPr lang="en-US" dirty="0" err="1"/>
                        <a:t>eventide:int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212164"/>
                  </a:ext>
                </a:extLst>
              </a:tr>
            </a:tbl>
          </a:graphicData>
        </a:graphic>
      </p:graphicFrame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9D007B6-B6E6-44D2-B11A-306B06E3DD3B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1688553" y="520481"/>
            <a:ext cx="22635" cy="21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05B7598-4EAE-49A4-BEA2-AF9FA64D61B9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1688553" y="3699346"/>
            <a:ext cx="11317" cy="142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804C5C8-DD6E-4D6F-AE9A-AF402AF3B144}"/>
              </a:ext>
            </a:extLst>
          </p:cNvPr>
          <p:cNvCxnSpPr>
            <a:cxnSpLocks/>
          </p:cNvCxnSpPr>
          <p:nvPr/>
        </p:nvCxnSpPr>
        <p:spPr>
          <a:xfrm>
            <a:off x="7660861" y="520481"/>
            <a:ext cx="2265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76E0595-BDF6-441C-9930-88B21B8BA027}"/>
              </a:ext>
            </a:extLst>
          </p:cNvPr>
          <p:cNvCxnSpPr>
            <a:cxnSpLocks/>
          </p:cNvCxnSpPr>
          <p:nvPr/>
        </p:nvCxnSpPr>
        <p:spPr>
          <a:xfrm>
            <a:off x="9925878" y="520481"/>
            <a:ext cx="0" cy="2908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8957F2E-AFF2-4F8E-8427-91F9E44995DC}"/>
              </a:ext>
            </a:extLst>
          </p:cNvPr>
          <p:cNvCxnSpPr>
            <a:cxnSpLocks/>
          </p:cNvCxnSpPr>
          <p:nvPr/>
        </p:nvCxnSpPr>
        <p:spPr>
          <a:xfrm flipV="1">
            <a:off x="1711188" y="520481"/>
            <a:ext cx="281995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CC7EBA0-6A55-4EF5-8103-D3C7A810D312}"/>
              </a:ext>
            </a:extLst>
          </p:cNvPr>
          <p:cNvCxnSpPr>
            <a:cxnSpLocks/>
          </p:cNvCxnSpPr>
          <p:nvPr/>
        </p:nvCxnSpPr>
        <p:spPr>
          <a:xfrm>
            <a:off x="1699870" y="5128591"/>
            <a:ext cx="2831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E6E2434F-53AF-4FBB-B5C6-9D55DCCAE662}"/>
              </a:ext>
            </a:extLst>
          </p:cNvPr>
          <p:cNvSpPr txBox="1"/>
          <p:nvPr/>
        </p:nvSpPr>
        <p:spPr>
          <a:xfrm>
            <a:off x="1269450" y="3616163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5DD2EE0-A86A-43FC-9677-DD4A43E0A561}"/>
              </a:ext>
            </a:extLst>
          </p:cNvPr>
          <p:cNvSpPr txBox="1"/>
          <p:nvPr/>
        </p:nvSpPr>
        <p:spPr>
          <a:xfrm>
            <a:off x="1253988" y="2319263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EF06A6E-5AB4-4ACB-8796-15AA4120A777}"/>
              </a:ext>
            </a:extLst>
          </p:cNvPr>
          <p:cNvSpPr txBox="1"/>
          <p:nvPr/>
        </p:nvSpPr>
        <p:spPr>
          <a:xfrm>
            <a:off x="4313856" y="511702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AD8AC64-3A12-438A-B5F4-C720B44D7C41}"/>
              </a:ext>
            </a:extLst>
          </p:cNvPr>
          <p:cNvSpPr txBox="1"/>
          <p:nvPr/>
        </p:nvSpPr>
        <p:spPr>
          <a:xfrm>
            <a:off x="4302539" y="193499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D4857CB-6862-4950-B007-039AADF47F46}"/>
              </a:ext>
            </a:extLst>
          </p:cNvPr>
          <p:cNvSpPr txBox="1"/>
          <p:nvPr/>
        </p:nvSpPr>
        <p:spPr>
          <a:xfrm>
            <a:off x="9925878" y="317261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FA755E5-07A2-45EE-B47B-3258EAD2F5AC}"/>
              </a:ext>
            </a:extLst>
          </p:cNvPr>
          <p:cNvSpPr txBox="1"/>
          <p:nvPr/>
        </p:nvSpPr>
        <p:spPr>
          <a:xfrm>
            <a:off x="7579690" y="15346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104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Lyhour Ngorn</cp:lastModifiedBy>
  <cp:revision>4</cp:revision>
  <dcterms:created xsi:type="dcterms:W3CDTF">2021-11-24T17:28:46Z</dcterms:created>
  <dcterms:modified xsi:type="dcterms:W3CDTF">2021-11-27T03:15:47Z</dcterms:modified>
</cp:coreProperties>
</file>