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64" r:id="rId4"/>
    <p:sldId id="267" r:id="rId5"/>
    <p:sldId id="282" r:id="rId6"/>
    <p:sldId id="299" r:id="rId7"/>
    <p:sldId id="268" r:id="rId8"/>
    <p:sldId id="300" r:id="rId9"/>
    <p:sldId id="301" r:id="rId10"/>
    <p:sldId id="302" r:id="rId11"/>
    <p:sldId id="303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>
        <p:scale>
          <a:sx n="100" d="100"/>
          <a:sy n="100" d="100"/>
        </p:scale>
        <p:origin x="-690" y="-45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smtClean="0"/>
              <a:t>RECOMMEND SYSTEM</a:t>
            </a:r>
            <a:endParaRPr lang="ko-KR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Báo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cáo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đồ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án</a:t>
            </a:r>
            <a:r>
              <a:rPr lang="en-US" altLang="ko-KR" dirty="0" smtClean="0"/>
              <a:t>: KHAI THÁC DỮ LIỆU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27784" y="2744416"/>
            <a:ext cx="3888136" cy="288032"/>
          </a:xfrm>
        </p:spPr>
        <p:txBody>
          <a:bodyPr/>
          <a:lstStyle/>
          <a:p>
            <a:pPr lvl="0"/>
            <a:r>
              <a:rPr lang="en-US" altLang="ko-KR" dirty="0" smtClean="0"/>
              <a:t>ĐỒ ÁN KHAI TÁC DỮ LIỆU (RECOMMEND SÝTEM)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310483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GVHD: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Hồ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Trí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Sinh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viên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thực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hiện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Hoa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Nam</a:t>
            </a:r>
          </a:p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Đặng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Phóng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TỔNG QUAN ĐỀ TÀI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899546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Hệ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thống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gợi</a:t>
            </a:r>
            <a:r>
              <a:rPr lang="en-US" sz="1200" dirty="0">
                <a:solidFill>
                  <a:schemeClr val="bg1"/>
                </a:solidFill>
              </a:rPr>
              <a:t> ý (Recommender systems </a:t>
            </a:r>
            <a:r>
              <a:rPr lang="en-US" sz="1200" dirty="0" err="1">
                <a:solidFill>
                  <a:schemeClr val="bg1"/>
                </a:solidFill>
              </a:rPr>
              <a:t>hoặc</a:t>
            </a:r>
            <a:r>
              <a:rPr lang="en-US" sz="1200" dirty="0">
                <a:solidFill>
                  <a:schemeClr val="bg1"/>
                </a:solidFill>
              </a:rPr>
              <a:t> Recommendation systems) </a:t>
            </a:r>
            <a:r>
              <a:rPr lang="en-US" sz="1200" dirty="0" err="1">
                <a:solidFill>
                  <a:schemeClr val="bg1"/>
                </a:solidFill>
              </a:rPr>
              <a:t>là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một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dạng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của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hệ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hỗ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trợ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quyết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định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cung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cấp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giải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pháp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tính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cá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nhân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hóa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mà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không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phải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trải</a:t>
            </a:r>
            <a:r>
              <a:rPr lang="en-US" sz="1200" dirty="0">
                <a:solidFill>
                  <a:schemeClr val="bg1"/>
                </a:solidFill>
              </a:rPr>
              <a:t> qua </a:t>
            </a:r>
            <a:r>
              <a:rPr lang="en-US" sz="1200" dirty="0" err="1">
                <a:solidFill>
                  <a:schemeClr val="bg1"/>
                </a:solidFill>
              </a:rPr>
              <a:t>quá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trình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tìm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kiếm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phức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tạp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Hệ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gợi</a:t>
            </a:r>
            <a:r>
              <a:rPr lang="en-US" sz="1200" dirty="0">
                <a:solidFill>
                  <a:schemeClr val="bg1"/>
                </a:solidFill>
              </a:rPr>
              <a:t> ý </a:t>
            </a:r>
            <a:r>
              <a:rPr lang="en-US" sz="1200" dirty="0" err="1">
                <a:solidFill>
                  <a:schemeClr val="bg1"/>
                </a:solidFill>
              </a:rPr>
              <a:t>học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từ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người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dùng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và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gợi</a:t>
            </a:r>
            <a:r>
              <a:rPr lang="en-US" sz="1200" dirty="0">
                <a:solidFill>
                  <a:schemeClr val="bg1"/>
                </a:solidFill>
              </a:rPr>
              <a:t> ý </a:t>
            </a:r>
            <a:r>
              <a:rPr lang="en-US" sz="1200" dirty="0" err="1">
                <a:solidFill>
                  <a:schemeClr val="bg1"/>
                </a:solidFill>
              </a:rPr>
              <a:t>các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sản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phẩm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tốt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nhất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trong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số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các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sản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phẩm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phù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hợp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6012160" y="3706868"/>
            <a:ext cx="2808312" cy="1208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Frequent </a:t>
            </a:r>
            <a:r>
              <a:rPr lang="en-US" dirty="0" err="1">
                <a:solidFill>
                  <a:schemeClr val="bg1"/>
                </a:solidFill>
              </a:rPr>
              <a:t>Itemsets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9093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" b="1679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75" b="28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26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XÂY DỰNG MÔ HÌNH KHUYẾN NGHỊ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altLang="ko-KR" dirty="0"/>
          </a:p>
        </p:txBody>
      </p:sp>
      <p:sp>
        <p:nvSpPr>
          <p:cNvPr id="5" name="Block Arc 4"/>
          <p:cNvSpPr/>
          <p:nvPr/>
        </p:nvSpPr>
        <p:spPr>
          <a:xfrm>
            <a:off x="3488504" y="12035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3215281" y="23280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352600" y="23942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16"/>
          <p:cNvSpPr/>
          <p:nvPr/>
        </p:nvSpPr>
        <p:spPr>
          <a:xfrm rot="2700000">
            <a:off x="3684374" y="2601761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3924086" y="1634183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238" y="2543887"/>
            <a:ext cx="2539483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Thuật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toán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Apyori</a:t>
              </a:r>
              <a:endParaRPr lang="en-US" altLang="ko-KR" sz="1200" dirty="0" smtClean="0">
                <a:solidFill>
                  <a:schemeClr val="accent3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Thuật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toán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Fp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-growth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Khai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phá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luật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hợp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87822" y="1143626"/>
            <a:ext cx="3456585" cy="1477328"/>
            <a:chOff x="787977" y="3302863"/>
            <a:chExt cx="2075320" cy="147732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Data </a:t>
              </a:r>
              <a:r>
                <a:rPr lang="vi-VN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“store_data.csv</a:t>
              </a:r>
              <a:r>
                <a:rPr lang="vi-VN" altLang="ko-KR" sz="1200" dirty="0">
                  <a:solidFill>
                    <a:schemeClr val="accent3"/>
                  </a:solidFill>
                  <a:cs typeface="Arial" pitchFamily="34" charset="0"/>
                </a:rPr>
                <a:t>” được pulished  trên trang web: https://stackabuse.com/association-rule-mining-via-apriori-algorithm-in-python/</a:t>
              </a:r>
            </a:p>
            <a:p>
              <a:r>
                <a:rPr lang="vi-VN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-Dataset </a:t>
              </a:r>
              <a:r>
                <a:rPr lang="vi-VN" altLang="ko-KR" sz="1200" dirty="0">
                  <a:solidFill>
                    <a:schemeClr val="accent3"/>
                  </a:solidFill>
                  <a:cs typeface="Arial" pitchFamily="34" charset="0"/>
                </a:rPr>
                <a:t>mô tả sản phẩm được mua của một cửa hàng tại Pháp.</a:t>
              </a:r>
            </a:p>
            <a:p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977" y="330286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DATASET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48259" y="3725194"/>
            <a:ext cx="2539483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Sử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dụng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react JS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thị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liệu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Hiện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thị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dữ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liệu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5" name="Oval 50">
            <a:extLst>
              <a:ext uri="{FF2B5EF4-FFF2-40B4-BE49-F238E27FC236}">
                <a16:creationId xmlns:a16="http://schemas.microsoft.com/office/drawing/2014/main" xmlns="" id="{26462EBD-FFFC-4893-98F8-7A883E58452E}"/>
              </a:ext>
            </a:extLst>
          </p:cNvPr>
          <p:cNvSpPr>
            <a:spLocks noChangeAspect="1"/>
          </p:cNvSpPr>
          <p:nvPr/>
        </p:nvSpPr>
        <p:spPr>
          <a:xfrm>
            <a:off x="4781904" y="282088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11976" y="298695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accent3"/>
                </a:solidFill>
                <a:cs typeface="Arial" pitchFamily="34" charset="0"/>
              </a:rPr>
              <a:t>python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XÂY DỰNG MÔ HÌNH KHUYẾN NGHỊ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altLang="ko-KR" dirty="0"/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5424452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06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494026"/>
            <a:chOff x="803640" y="3362835"/>
            <a:chExt cx="2059657" cy="494026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Dataset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sẵn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Dataset.csv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xử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phù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hợp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xử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5306" y="1963786"/>
            <a:ext cx="172819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Chạy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bằng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thư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viên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python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Chạy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4857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lên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api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port 5000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Đưa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quả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lên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Api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331938"/>
            <a:ext cx="1728192" cy="678692"/>
            <a:chOff x="803640" y="3362835"/>
            <a:chExt cx="2059657" cy="678692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đưa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lên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front-end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thị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Hiện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thị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4857" y="3331938"/>
            <a:ext cx="172819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Xử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tính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trên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front-end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5" b="13795"/>
          <a:stretch>
            <a:fillRect/>
          </a:stretch>
        </p:blipFill>
        <p:spPr/>
      </p:pic>
      <p:grpSp>
        <p:nvGrpSpPr>
          <p:cNvPr id="6" name="Group 5"/>
          <p:cNvGrpSpPr/>
          <p:nvPr/>
        </p:nvGrpSpPr>
        <p:grpSpPr>
          <a:xfrm>
            <a:off x="3596554" y="776883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4264580" y="756429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Đánh</a:t>
            </a:r>
            <a:r>
              <a:rPr lang="en-US" altLang="ko-KR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giá</a:t>
            </a:r>
            <a:r>
              <a:rPr lang="en-US" altLang="ko-KR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kết</a:t>
            </a:r>
            <a:r>
              <a:rPr lang="en-US" altLang="ko-KR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quả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5128" y="1491630"/>
            <a:ext cx="43813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b="1" dirty="0">
                <a:solidFill>
                  <a:schemeClr val="accent2"/>
                </a:solidFill>
                <a:cs typeface="Arial" pitchFamily="34" charset="0"/>
              </a:rPr>
              <a:t>Độ chính xác: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-Do thuật toán apyori được hỗ trợ thêm phần lift và length còn thuật toán fpgrowth ko có. Nên khó đánh giá chính xác về thuật toán.</a:t>
            </a:r>
          </a:p>
          <a:p>
            <a:r>
              <a:rPr lang="vi-VN" altLang="ko-KR" sz="1200" b="1" dirty="0">
                <a:solidFill>
                  <a:schemeClr val="accent2"/>
                </a:solidFill>
                <a:cs typeface="Arial" pitchFamily="34" charset="0"/>
              </a:rPr>
              <a:t>Tốc độ chạy: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-&gt; Thuật toán fpgrowth có tốc độ chạy nhanh hơn, dựa trên khi chạy thực nghiệm cùng minsup, mincof  và được đánh giá trên các diễn đàn github </a:t>
            </a:r>
          </a:p>
          <a:p>
            <a:r>
              <a:rPr lang="vi-VN" altLang="ko-KR" sz="1200" b="1" dirty="0">
                <a:solidFill>
                  <a:schemeClr val="accent2"/>
                </a:solidFill>
                <a:cs typeface="Arial" pitchFamily="34" charset="0"/>
              </a:rPr>
              <a:t>So sánh thư viện thuật toán sử dụng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-&gt;Thư viện fpgrowth được hỗ trợ tốt hơn về phần input và output của dữ liệu. Nhưng lại không hỗ trợ về độ chính xác tốt như thư viên apyori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96554" y="776883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4264580" y="756429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Ưu và nhược điểm của ứng dụng.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8644" y="2067694"/>
            <a:ext cx="43813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b="1" dirty="0">
                <a:solidFill>
                  <a:schemeClr val="accent2"/>
                </a:solidFill>
                <a:cs typeface="Arial" pitchFamily="34" charset="0"/>
              </a:rPr>
              <a:t>Ưu điểm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Sau thời gian nghiên cứu và thực hiện, chúng tôi nhận thấy hệ thống cũng đạt được một số ưu điểm sau: </a:t>
            </a:r>
          </a:p>
          <a:p>
            <a:r>
              <a:rPr lang="vi-VN" altLang="ko-KR" sz="1200" dirty="0" smtClean="0">
                <a:solidFill>
                  <a:schemeClr val="accent2"/>
                </a:solidFill>
                <a:cs typeface="Arial" pitchFamily="34" charset="0"/>
              </a:rPr>
              <a:t>-Ứng </a:t>
            </a:r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dụng đáp ứng được nhu cầu hiện thị kết quả thuật toán.</a:t>
            </a:r>
          </a:p>
          <a:p>
            <a:r>
              <a:rPr lang="vi-VN" altLang="ko-KR" sz="1200" dirty="0" smtClean="0">
                <a:solidFill>
                  <a:schemeClr val="accent2"/>
                </a:solidFill>
                <a:cs typeface="Arial" pitchFamily="34" charset="0"/>
              </a:rPr>
              <a:t>-Có </a:t>
            </a:r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các chức năng tìm kiếm</a:t>
            </a:r>
          </a:p>
          <a:p>
            <a:r>
              <a:rPr lang="vi-VN" altLang="ko-KR" sz="1200" dirty="0" smtClean="0">
                <a:solidFill>
                  <a:schemeClr val="accent2"/>
                </a:solidFill>
                <a:cs typeface="Arial" pitchFamily="34" charset="0"/>
              </a:rPr>
              <a:t>-UI/UX </a:t>
            </a:r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tương đối dễ sử dụng</a:t>
            </a:r>
          </a:p>
          <a:p>
            <a:r>
              <a:rPr lang="vi-VN" altLang="ko-KR" sz="1200" dirty="0" smtClean="0">
                <a:solidFill>
                  <a:schemeClr val="accent2"/>
                </a:solidFill>
                <a:cs typeface="Arial" pitchFamily="34" charset="0"/>
              </a:rPr>
              <a:t>-Tốc </a:t>
            </a:r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độ sử lý tương đối tốt.</a:t>
            </a:r>
          </a:p>
          <a:p>
            <a:r>
              <a:rPr lang="vi-VN" altLang="ko-KR" sz="1200" b="1" dirty="0">
                <a:solidFill>
                  <a:schemeClr val="accent2"/>
                </a:solidFill>
                <a:cs typeface="Arial" pitchFamily="34" charset="0"/>
              </a:rPr>
              <a:t>Nhược điểm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Trong quá trình thực hiện đề tài, nhóm tác giả không thể tránh khỏi những sai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sót. Sau đây, một số khuyết điểm mà chúng tôi nhận thấy: </a:t>
            </a:r>
          </a:p>
          <a:p>
            <a:r>
              <a:rPr lang="vi-VN" altLang="ko-KR" sz="1200" dirty="0" smtClean="0">
                <a:solidFill>
                  <a:schemeClr val="accent2"/>
                </a:solidFill>
                <a:cs typeface="Arial" pitchFamily="34" charset="0"/>
              </a:rPr>
              <a:t>-Độ </a:t>
            </a:r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chính xác chưa thật sự được cao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9" b="19749"/>
          <a:stretch>
            <a:fillRect/>
          </a:stretch>
        </p:blipFill>
        <p:spPr>
          <a:xfrm>
            <a:off x="788242" y="0"/>
            <a:ext cx="2808312" cy="5143500"/>
          </a:xfrm>
        </p:spPr>
      </p:pic>
    </p:spTree>
    <p:extLst>
      <p:ext uri="{BB962C8B-B14F-4D97-AF65-F5344CB8AC3E}">
        <p14:creationId xmlns:p14="http://schemas.microsoft.com/office/powerpoint/2010/main" val="283271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/>
          <p:cNvSpPr/>
          <p:nvPr/>
        </p:nvSpPr>
        <p:spPr>
          <a:xfrm>
            <a:off x="3015967" y="2010402"/>
            <a:ext cx="674364" cy="959956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466680" y="1340847"/>
            <a:ext cx="177293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16016" y="1179377"/>
            <a:ext cx="4032448" cy="1754326"/>
            <a:chOff x="-1962726" y="1233581"/>
            <a:chExt cx="5670630" cy="1754326"/>
          </a:xfrm>
        </p:grpSpPr>
        <p:sp>
          <p:nvSpPr>
            <p:cNvPr id="32" name="TextBox 31"/>
            <p:cNvSpPr txBox="1"/>
            <p:nvPr/>
          </p:nvSpPr>
          <p:spPr>
            <a:xfrm>
              <a:off x="-1962726" y="1233581"/>
              <a:ext cx="32403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-Chạy </a:t>
              </a:r>
              <a:r>
                <a:rPr lang="vi-VN" altLang="ko-KR" sz="1200" dirty="0">
                  <a:solidFill>
                    <a:schemeClr val="accent3"/>
                  </a:solidFill>
                  <a:cs typeface="Arial" pitchFamily="34" charset="0"/>
                </a:rPr>
                <a:t>nhiều thuật toán recommend system hơn.</a:t>
              </a:r>
            </a:p>
            <a:p>
              <a:r>
                <a:rPr lang="vi-VN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-Import </a:t>
              </a:r>
              <a:r>
                <a:rPr lang="vi-VN" altLang="ko-KR" sz="1200" dirty="0">
                  <a:solidFill>
                    <a:schemeClr val="accent3"/>
                  </a:solidFill>
                  <a:cs typeface="Arial" pitchFamily="34" charset="0"/>
                </a:rPr>
                <a:t>được nhiều dataset khác.</a:t>
              </a:r>
            </a:p>
            <a:p>
              <a:r>
                <a:rPr lang="vi-VN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-Chức </a:t>
              </a:r>
              <a:r>
                <a:rPr lang="vi-VN" altLang="ko-KR" sz="1200" dirty="0">
                  <a:solidFill>
                    <a:schemeClr val="accent3"/>
                  </a:solidFill>
                  <a:cs typeface="Arial" pitchFamily="34" charset="0"/>
                </a:rPr>
                <a:t>năng tìm kiếm thông minh hơn</a:t>
              </a:r>
            </a:p>
            <a:p>
              <a:r>
                <a:rPr lang="vi-VN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-Có </a:t>
              </a:r>
              <a:r>
                <a:rPr lang="vi-VN" altLang="ko-KR" sz="1200" dirty="0">
                  <a:solidFill>
                    <a:schemeClr val="accent3"/>
                  </a:solidFill>
                  <a:cs typeface="Arial" pitchFamily="34" charset="0"/>
                </a:rPr>
                <a:t>thêm chức năng filter sản phẩm</a:t>
              </a:r>
            </a:p>
            <a:p>
              <a:r>
                <a:rPr lang="vi-VN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-Thiết </a:t>
              </a:r>
              <a:r>
                <a:rPr lang="vi-VN" altLang="ko-KR" sz="1200" dirty="0">
                  <a:solidFill>
                    <a:schemeClr val="accent3"/>
                  </a:solidFill>
                  <a:cs typeface="Arial" pitchFamily="34" charset="0"/>
                </a:rPr>
                <a:t>kế giao diện tối ưu hơn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544" y="1233581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79022EB7-56B3-4E05-BFF0-DF0FD13EE22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grpSp>
        <p:nvGrpSpPr>
          <p:cNvPr id="34" name="Group 33"/>
          <p:cNvGrpSpPr/>
          <p:nvPr/>
        </p:nvGrpSpPr>
        <p:grpSpPr>
          <a:xfrm>
            <a:off x="3571592" y="488781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35" name="Rectangle 3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 Placeholder 1"/>
          <p:cNvSpPr txBox="1">
            <a:spLocks/>
          </p:cNvSpPr>
          <p:nvPr/>
        </p:nvSpPr>
        <p:spPr>
          <a:xfrm>
            <a:off x="4239618" y="468327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Hướng</a:t>
            </a:r>
            <a:r>
              <a:rPr lang="en-US" altLang="ko-KR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phát</a:t>
            </a:r>
            <a:r>
              <a:rPr lang="en-US" altLang="ko-KR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triển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5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96554" y="776883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4264580" y="756429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Phân</a:t>
            </a:r>
            <a:r>
              <a:rPr lang="en-US" altLang="ko-KR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công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8644" y="2067694"/>
            <a:ext cx="438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200" b="1" dirty="0">
                <a:solidFill>
                  <a:schemeClr val="accent2"/>
                </a:solidFill>
                <a:cs typeface="Arial" pitchFamily="34" charset="0"/>
              </a:rPr>
              <a:t>1. Đặng Xuân Phóng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-Thực hiện tìm thư viện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-Chạy thư viện trên môi trường python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-Tiền xử lý dữ liệu</a:t>
            </a:r>
          </a:p>
          <a:p>
            <a:r>
              <a:rPr lang="vi-VN" altLang="ko-KR" sz="1200" b="1" dirty="0">
                <a:solidFill>
                  <a:schemeClr val="accent2"/>
                </a:solidFill>
                <a:cs typeface="Arial" pitchFamily="34" charset="0"/>
              </a:rPr>
              <a:t>2. Lý Hoa Nam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-Chuyển kết quả về format phù hợp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-Đưa dữ liệu lên API</a:t>
            </a:r>
          </a:p>
          <a:p>
            <a:r>
              <a:rPr lang="vi-VN" altLang="ko-KR" sz="1200" dirty="0">
                <a:solidFill>
                  <a:schemeClr val="accent2"/>
                </a:solidFill>
                <a:cs typeface="Arial" pitchFamily="34" charset="0"/>
              </a:rPr>
              <a:t>-Hiện thị dữ liệu dựa vào thư viện reactjs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 r="20552"/>
          <a:stretch>
            <a:fillRect/>
          </a:stretch>
        </p:blipFill>
        <p:spPr>
          <a:xfrm>
            <a:off x="1115616" y="-19422"/>
            <a:ext cx="2304256" cy="5143500"/>
          </a:xfrm>
        </p:spPr>
      </p:pic>
    </p:spTree>
    <p:extLst>
      <p:ext uri="{BB962C8B-B14F-4D97-AF65-F5344CB8AC3E}">
        <p14:creationId xmlns:p14="http://schemas.microsoft.com/office/powerpoint/2010/main" val="23934726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604</Words>
  <Application>Microsoft Office PowerPoint</Application>
  <PresentationFormat>On-screen Show (16:9)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Hoặt Họa Cù</cp:lastModifiedBy>
  <cp:revision>86</cp:revision>
  <dcterms:created xsi:type="dcterms:W3CDTF">2016-12-05T23:26:54Z</dcterms:created>
  <dcterms:modified xsi:type="dcterms:W3CDTF">2018-12-19T01:23:08Z</dcterms:modified>
</cp:coreProperties>
</file>