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0" r:id="rId4"/>
    <p:sldId id="270" r:id="rId5"/>
    <p:sldId id="258" r:id="rId6"/>
    <p:sldId id="271" r:id="rId7"/>
    <p:sldId id="261" r:id="rId8"/>
    <p:sldId id="266" r:id="rId9"/>
    <p:sldId id="263" r:id="rId10"/>
    <p:sldId id="264" r:id="rId11"/>
    <p:sldId id="269" r:id="rId12"/>
    <p:sldId id="268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099"/>
    <a:srgbClr val="32ACFF"/>
    <a:srgbClr val="A06FF3"/>
    <a:srgbClr val="F3B7DB"/>
    <a:srgbClr val="FC7A50"/>
    <a:srgbClr val="FFB73A"/>
    <a:srgbClr val="1D1D40"/>
    <a:srgbClr val="F16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1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55CB-0665-994F-B8CC-17CF759520B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97BC-5215-E54D-9C33-B541C62A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797BC-5215-E54D-9C33-B541C62A69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4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20A8-0415-6D98-8510-A0C2A20F6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E0828-9327-6336-7410-59F8844BB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A0C2-0223-580F-6A18-522DBF42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377C-0E77-D733-7AAC-024AE38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4A82-F174-44FB-9EC1-094D0F4B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1EEC-BE1F-B37E-0A28-8F38A759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97AA-192A-D532-3816-E04AB5ECA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B4C3-EDE7-8BCA-FD2F-00031EAA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34D8-122C-F1E5-CF34-55097749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C4C8-A1F9-EA9D-8341-7AFE3087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7AD18-DC3B-4223-B7E2-9E622930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F04D7-4FDB-3ACD-2783-452D9207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C675-061A-3CFB-7E14-A383964E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4CBFC-E0AC-A4E9-1672-A3026683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BCA2-E060-F1F7-BB4C-28447647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C2A4-267A-7AE6-BDAB-C4D22B3E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305A-B42C-3A0E-CAE1-8156F9D1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0953-CCFE-27CB-6DCF-24B15E6C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8969-D39A-7999-5869-18F563DC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710F-19CD-DCBE-0770-CAF0BD9A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1D40-100B-A12B-436B-B30EF465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1643-FD8D-57FA-2B25-E43057F0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555A-EF50-5BB0-C9ED-ED7FCDF5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E2DB-4B5C-4014-773E-C9F87C9A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C3AC-1064-1114-A20F-4AF45392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36C8-2FE1-42DE-8F25-CE32D531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90C4-875A-5524-9C46-077C4782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A8B8-2F3B-B700-B689-D19D6A08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F33F-36A8-73DD-746A-EA4F1F46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8BD3-C521-025E-CF21-E4FDD7A3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FB7C-F7A1-9EF7-CB5F-2359D1C5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77CB-48CF-FD33-B024-9622A955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E21D-4959-4372-0CFC-A40EE2AA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27D1-4053-E8EB-D759-B9FA61665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17E2C-E0DB-32E1-F94E-FF9D83A6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B0334-8BE8-533A-3471-9F9206A1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553C-1546-DE4E-BDEF-159D8D7E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EA59B-CAC2-EC28-220D-9695B80D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6C01C-A23D-1EE5-3FBF-CCA61546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DAD7-B2E1-0EFA-A9F8-4431DC2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5D1A6-EEB2-E49E-943C-23465FD2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F2303-B2FD-3338-83F1-2955FC89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3F84B-120C-BE9B-4371-7377B328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EB1B6-C659-DFC2-B116-81B65397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7F54F-019C-C5F9-5C7F-09B0C130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D8A1-6A9C-5F4B-FE1C-78E35EC0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4656-AECD-EC72-D2A5-388574E7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230B-5311-89AA-1629-B11DAC13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66620-2499-5834-EC51-EEC90492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84020-3A77-98BB-29C9-C4C95A57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A8198-F623-60CF-D0D8-BD6AB02B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35F1F-4442-D061-1BDB-AE4E0E0E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AAEF-6937-3A4C-C0F4-FA43B91B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EE5FA-355A-141E-ED32-607E974D8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3D6B-3F8B-6B94-894C-F47093402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DAAB2-B505-E705-100E-B786A9FF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974D-F104-D7A2-7641-FCAC0453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7306-1223-7A49-5A6E-3E834A73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AA7F0-62BD-7ABC-B2D4-788CBCE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0D5D-97EA-260B-C473-FD04A6D9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BACE-239E-2484-C0FC-65ABF1EBE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736B-DFD1-0640-ABD9-6753750BCC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8536-D70B-72F9-D8FF-1A849479B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EB-60D7-C5AF-5920-5718036B5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ABE-3D04-674A-93CC-9B1D2870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94D1C-4B75-824D-58C9-4BB2200F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289189"/>
            <a:ext cx="1217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02729-DC99-379A-E7C1-2BE3DA7D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827" y="2444434"/>
            <a:ext cx="5400000" cy="1080000"/>
          </a:xfrm>
          <a:solidFill>
            <a:srgbClr val="1D1D40"/>
          </a:solidFill>
        </p:spPr>
        <p:txBody>
          <a:bodyPr anchor="ctr">
            <a:no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Toothbrush</a:t>
            </a:r>
            <a:r>
              <a:rPr lang="en-US" sz="5000" b="1" dirty="0">
                <a:solidFill>
                  <a:schemeClr val="bg1"/>
                </a:solidFill>
                <a:latin typeface="DM Serif Display" pitchFamily="2" charset="0"/>
              </a:rPr>
              <a:t>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94253-F0AA-C764-C40E-5EF7C4C6A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27" y="3718189"/>
            <a:ext cx="4087218" cy="727646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Presented by:</a:t>
            </a:r>
            <a:r>
              <a:rPr lang="en-US" sz="18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 Tracey Ly</a:t>
            </a:r>
          </a:p>
          <a:p>
            <a:pPr algn="l"/>
            <a:r>
              <a:rPr lang="en-US" sz="1800" b="1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Last Updated:</a:t>
            </a:r>
            <a:r>
              <a:rPr lang="en-US" sz="18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 14</a:t>
            </a:r>
            <a:r>
              <a:rPr lang="en-US" sz="1800" baseline="30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th </a:t>
            </a:r>
            <a:r>
              <a:rPr lang="en-US" sz="18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81484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C5A0EA-6455-4572-FB4B-F8D8D424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530350"/>
            <a:ext cx="7683500" cy="4254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7BAF3B-EF76-BCCD-D599-FD37D2D3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Data Analysis: Insight 3 - Customer Age and Toothbrush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10B2D-6542-CFB5-D464-4CEADC7266A5}"/>
              </a:ext>
            </a:extLst>
          </p:cNvPr>
          <p:cNvSpPr txBox="1"/>
          <p:nvPr/>
        </p:nvSpPr>
        <p:spPr>
          <a:xfrm>
            <a:off x="838199" y="5954097"/>
            <a:ext cx="10800000" cy="338554"/>
          </a:xfrm>
          <a:prstGeom prst="rect">
            <a:avLst/>
          </a:prstGeom>
          <a:solidFill>
            <a:srgbClr val="FC7A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Recommendation: Target Toothbrush 4000 ads to 11-45 year </a:t>
            </a:r>
            <a:r>
              <a:rPr lang="en-US" sz="1600" dirty="0" err="1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olds</a:t>
            </a:r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 and Toothbrush 2000 ads to 45+</a:t>
            </a:r>
          </a:p>
        </p:txBody>
      </p:sp>
    </p:spTree>
    <p:extLst>
      <p:ext uri="{BB962C8B-B14F-4D97-AF65-F5344CB8AC3E}">
        <p14:creationId xmlns:p14="http://schemas.microsoft.com/office/powerpoint/2010/main" val="267811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23F74-CE28-39B9-F433-68F8E862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Data Analysis: Insight 4 – Postcode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D7811-E994-BFE0-26BD-FB92EB3C916F}"/>
              </a:ext>
            </a:extLst>
          </p:cNvPr>
          <p:cNvSpPr txBox="1"/>
          <p:nvPr/>
        </p:nvSpPr>
        <p:spPr>
          <a:xfrm>
            <a:off x="838200" y="6200000"/>
            <a:ext cx="10800000" cy="492443"/>
          </a:xfrm>
          <a:prstGeom prst="rect">
            <a:avLst/>
          </a:prstGeom>
          <a:solidFill>
            <a:srgbClr val="FC7A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Recommendation: Investigate further into why these toothbrushes are more popular in certain areas like London East and West Central but not in other parts of London.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A8FFA-A9B6-D839-F609-C8332334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21" y="1227577"/>
            <a:ext cx="3374354" cy="497319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BE8C8D-C617-BB80-66A7-1CE0D1C7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99338"/>
              </p:ext>
            </p:extLst>
          </p:nvPr>
        </p:nvGraphicFramePr>
        <p:xfrm>
          <a:off x="5196820" y="1376082"/>
          <a:ext cx="5676390" cy="1745679"/>
        </p:xfrm>
        <a:graphic>
          <a:graphicData uri="http://schemas.openxmlformats.org/drawingml/2006/table">
            <a:tbl>
              <a:tblPr/>
              <a:tblGrid>
                <a:gridCol w="1135278">
                  <a:extLst>
                    <a:ext uri="{9D8B030D-6E8A-4147-A177-3AD203B41FA5}">
                      <a16:colId xmlns:a16="http://schemas.microsoft.com/office/drawing/2014/main" val="2827799468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3172557688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1370896449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1317058329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4205040331"/>
                    </a:ext>
                  </a:extLst>
                </a:gridCol>
              </a:tblGrid>
              <a:tr h="4708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Postcode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Orders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Postcode Area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 100000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84009"/>
                  </a:ext>
                </a:extLst>
              </a:tr>
              <a:tr h="2549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 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911981"/>
                  </a:ext>
                </a:extLst>
              </a:tr>
              <a:tr h="2549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 WC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14973"/>
                  </a:ext>
                </a:extLst>
              </a:tr>
              <a:tr h="2549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Galashiels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273260"/>
                  </a:ext>
                </a:extLst>
              </a:tr>
              <a:tr h="2549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243932"/>
                  </a:ext>
                </a:extLst>
              </a:tr>
              <a:tr h="2549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Jersey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859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72F1DC-0A4F-17C9-5A0C-8C4F937F1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26703"/>
              </p:ext>
            </p:extLst>
          </p:nvPr>
        </p:nvGraphicFramePr>
        <p:xfrm>
          <a:off x="5196819" y="3757188"/>
          <a:ext cx="5676390" cy="1865013"/>
        </p:xfrm>
        <a:graphic>
          <a:graphicData uri="http://schemas.openxmlformats.org/drawingml/2006/table">
            <a:tbl>
              <a:tblPr/>
              <a:tblGrid>
                <a:gridCol w="1135278">
                  <a:extLst>
                    <a:ext uri="{9D8B030D-6E8A-4147-A177-3AD203B41FA5}">
                      <a16:colId xmlns:a16="http://schemas.microsoft.com/office/drawing/2014/main" val="2175199338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1918883610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1070132820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657240144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1819806321"/>
                    </a:ext>
                  </a:extLst>
                </a:gridCol>
              </a:tblGrid>
              <a:tr h="4877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Postcode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Orders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Postcode Area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 100000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26145"/>
                  </a:ext>
                </a:extLst>
              </a:tr>
              <a:tr h="2754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Ilford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22415"/>
                  </a:ext>
                </a:extLst>
              </a:tr>
              <a:tr h="2754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07"/>
                  </a:ext>
                </a:extLst>
              </a:tr>
              <a:tr h="2754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 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051533"/>
                  </a:ext>
                </a:extLst>
              </a:tr>
              <a:tr h="2754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Wigan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417901"/>
                  </a:ext>
                </a:extLst>
              </a:tr>
              <a:tr h="2754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9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1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C149B9-B673-A7FE-E87C-E34D787CA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"/>
            <a:ext cx="121793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6E38-052C-FA1D-802E-941E7BA7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313"/>
            <a:ext cx="9934575" cy="177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Useful data to collect in the future:</a:t>
            </a:r>
          </a:p>
          <a:p>
            <a:pPr lvl="1"/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Prices of different toothbrush types</a:t>
            </a:r>
          </a:p>
          <a:p>
            <a:pPr lvl="1"/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Selling design features of each toothbrush type. Get feedback from a questionnaire if possible</a:t>
            </a:r>
          </a:p>
          <a:p>
            <a:pPr lvl="1"/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Gender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4A090D-5CA6-2116-F584-13FFF529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Other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389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BCCE0C6-B340-A644-420C-A98A0B9E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"/>
            <a:ext cx="121793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76A000-DB70-52AF-E902-92F33AE9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Summary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11C1A4-1D9E-0307-AA39-E5FF111A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459"/>
            <a:ext cx="9112624" cy="3203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Introduction to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Methods used to create to create ETL pipeline on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Data Analysis</a:t>
            </a:r>
          </a:p>
          <a:p>
            <a:pPr lvl="1"/>
            <a:r>
              <a:rPr lang="en-US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Methodology key notes</a:t>
            </a:r>
          </a:p>
          <a:p>
            <a:pPr lvl="1"/>
            <a:r>
              <a:rPr lang="en-US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Questions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1D1D40"/>
              </a:solidFill>
              <a:latin typeface="HelveticaNowText Light" panose="020B0404030202020204" pitchFamily="34" charset="77"/>
              <a:cs typeface="HelveticaNowText Light" panose="020B040403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240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1DF143-72E4-F159-41DA-D2390ADA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"/>
            <a:ext cx="121793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CFC2-9C06-EA8D-AE1D-88297D5C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442" y="3093800"/>
            <a:ext cx="4307816" cy="600704"/>
          </a:xfrm>
          <a:solidFill>
            <a:srgbClr val="F3B7DB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Thank you for listening!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9B51F8-D56C-A8F7-FD6F-CEF80A9F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3343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AB71D1-E658-0C0D-0B9A-A3AD218B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5726"/>
            <a:ext cx="1217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429AD-D6EE-6AFB-5842-9999213B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5995-6C8D-3B94-2F95-663219B5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459"/>
            <a:ext cx="10800000" cy="3203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Introduction: The Company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Methodology: Creating an ETL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Data Analysis</a:t>
            </a:r>
          </a:p>
          <a:p>
            <a:pPr lvl="1"/>
            <a:r>
              <a:rPr lang="en-US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Methodology key notes</a:t>
            </a:r>
          </a:p>
          <a:p>
            <a:pPr lvl="1"/>
            <a:r>
              <a:rPr lang="en-US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Questions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1D1D40"/>
              </a:solidFill>
              <a:latin typeface="HelveticaNowText Light" panose="020B0404030202020204" pitchFamily="34" charset="77"/>
              <a:cs typeface="HelveticaNowText Light" panose="020B040403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42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97B85B-F6E2-3E3A-4E35-0FC748AADB07}"/>
              </a:ext>
            </a:extLst>
          </p:cNvPr>
          <p:cNvGrpSpPr/>
          <p:nvPr/>
        </p:nvGrpSpPr>
        <p:grpSpPr>
          <a:xfrm flipH="1">
            <a:off x="4250434" y="3354245"/>
            <a:ext cx="5294377" cy="1865871"/>
            <a:chOff x="6483096" y="-1"/>
            <a:chExt cx="5294377" cy="186587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2BBB55C-C295-849B-8EA3-62B7D4E07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5CE75D6-830E-6704-F488-83150D0B4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D0DACC-98DC-5886-9BA8-9AE87B7EE4FC}"/>
              </a:ext>
            </a:extLst>
          </p:cNvPr>
          <p:cNvGrpSpPr/>
          <p:nvPr/>
        </p:nvGrpSpPr>
        <p:grpSpPr>
          <a:xfrm>
            <a:off x="577989" y="1324585"/>
            <a:ext cx="5294377" cy="1865871"/>
            <a:chOff x="6483096" y="-1"/>
            <a:chExt cx="5294377" cy="186587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6D11D0B-8837-A648-A264-3F2D3606B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84605C0-2448-AEB0-05A2-2B32F136F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778EAA-2373-5CD1-EADC-A77FDCB70E6A}"/>
              </a:ext>
            </a:extLst>
          </p:cNvPr>
          <p:cNvGrpSpPr/>
          <p:nvPr/>
        </p:nvGrpSpPr>
        <p:grpSpPr>
          <a:xfrm>
            <a:off x="6821423" y="4163700"/>
            <a:ext cx="5294377" cy="1865871"/>
            <a:chOff x="6483096" y="-1"/>
            <a:chExt cx="5294377" cy="1865871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8CC15C3-16A7-8AF4-3EA5-839F2FDFC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75D76120-B1A5-1DC4-1ED8-E695ED028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5BBAEE-5A69-F077-04DB-36D095346E30}"/>
              </a:ext>
            </a:extLst>
          </p:cNvPr>
          <p:cNvGrpSpPr/>
          <p:nvPr/>
        </p:nvGrpSpPr>
        <p:grpSpPr>
          <a:xfrm>
            <a:off x="6897623" y="1402628"/>
            <a:ext cx="5294377" cy="1865871"/>
            <a:chOff x="6483096" y="-1"/>
            <a:chExt cx="5294377" cy="1865871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8E42A46-5881-CA25-A71D-38D3CF0F0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23E201B-0672-AB03-7862-5DF037EA4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926A06-3616-EA60-9CF5-876BE67DAB8B}"/>
              </a:ext>
            </a:extLst>
          </p:cNvPr>
          <p:cNvGrpSpPr/>
          <p:nvPr/>
        </p:nvGrpSpPr>
        <p:grpSpPr>
          <a:xfrm>
            <a:off x="321787" y="4616476"/>
            <a:ext cx="5294377" cy="1865871"/>
            <a:chOff x="6483096" y="-1"/>
            <a:chExt cx="5294377" cy="1865871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8AA182C-927C-B7F7-8CB1-710817B6A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8DAE91F-E530-1B57-BCB8-57F6B1858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D64A-A855-15BB-64C5-8D4EC9E2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565" y="1759454"/>
            <a:ext cx="6175738" cy="3403702"/>
          </a:xfrm>
          <a:solidFill>
            <a:srgbClr val="F3B7DB"/>
          </a:solidFill>
          <a:ln w="38100">
            <a:solidFill>
              <a:srgbClr val="F3B7DB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A toothbrush company wants to: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Understand order and delivery data for different types of toothbrushes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Understand customer’s demographics and purchasing habits to better market their product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136C3A-D6B9-AAAD-22C4-850A84D9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Introduction: The Company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6E5494-C7B2-A859-9BC7-6138C7397CF7}"/>
              </a:ext>
            </a:extLst>
          </p:cNvPr>
          <p:cNvSpPr txBox="1">
            <a:spLocks/>
          </p:cNvSpPr>
          <p:nvPr/>
        </p:nvSpPr>
        <p:spPr>
          <a:xfrm>
            <a:off x="7704272" y="2458036"/>
            <a:ext cx="3531329" cy="1800000"/>
          </a:xfrm>
          <a:prstGeom prst="rect">
            <a:avLst/>
          </a:prstGeom>
          <a:solidFill>
            <a:srgbClr val="32ACFF"/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We have been provided with a python script that generates the orders data.  </a:t>
            </a:r>
          </a:p>
        </p:txBody>
      </p:sp>
    </p:spTree>
    <p:extLst>
      <p:ext uri="{BB962C8B-B14F-4D97-AF65-F5344CB8AC3E}">
        <p14:creationId xmlns:p14="http://schemas.microsoft.com/office/powerpoint/2010/main" val="7431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98516-CF29-3AF3-1D21-302D2862576E}"/>
              </a:ext>
            </a:extLst>
          </p:cNvPr>
          <p:cNvGrpSpPr/>
          <p:nvPr/>
        </p:nvGrpSpPr>
        <p:grpSpPr>
          <a:xfrm flipH="1">
            <a:off x="4250434" y="3354245"/>
            <a:ext cx="5294377" cy="1865871"/>
            <a:chOff x="6483096" y="-1"/>
            <a:chExt cx="5294377" cy="186587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FFCB197-2016-D68F-735B-0D302AA5E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F044FE6-A2FC-474A-8C76-7FE447007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A257DF-BD7B-8FCC-1462-732C5A2CEEC0}"/>
              </a:ext>
            </a:extLst>
          </p:cNvPr>
          <p:cNvGrpSpPr/>
          <p:nvPr/>
        </p:nvGrpSpPr>
        <p:grpSpPr>
          <a:xfrm>
            <a:off x="577989" y="1324585"/>
            <a:ext cx="5294377" cy="1865871"/>
            <a:chOff x="6483096" y="-1"/>
            <a:chExt cx="5294377" cy="1865871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E4F4CF5-6E5E-4D5D-7FFF-6846DA7ED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470759B-6C51-ACE3-0650-CB79298E8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7B9544-6E38-D3F9-3DB5-0F9B3D6B2CE4}"/>
              </a:ext>
            </a:extLst>
          </p:cNvPr>
          <p:cNvGrpSpPr/>
          <p:nvPr/>
        </p:nvGrpSpPr>
        <p:grpSpPr>
          <a:xfrm>
            <a:off x="6821423" y="4163700"/>
            <a:ext cx="5294377" cy="1865871"/>
            <a:chOff x="6483096" y="-1"/>
            <a:chExt cx="5294377" cy="186587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037F5D7-8C58-3DDB-A7AE-0D3976B5B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FABDA7B-63A4-744F-61E8-E91295DEC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5BD80C-5C49-02E9-F3A1-1BEFE5119992}"/>
              </a:ext>
            </a:extLst>
          </p:cNvPr>
          <p:cNvGrpSpPr/>
          <p:nvPr/>
        </p:nvGrpSpPr>
        <p:grpSpPr>
          <a:xfrm>
            <a:off x="6897623" y="1402628"/>
            <a:ext cx="5294377" cy="1865871"/>
            <a:chOff x="6483096" y="-1"/>
            <a:chExt cx="5294377" cy="1865871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911AC19-3429-FEAF-4723-8AA22EF11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CE4D6FC4-F68E-539D-E076-FB95CCB29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DD176A3-F48B-C8E1-B00A-2B40CBF2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Overview of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97385-AF2C-72EA-D71C-6F0F840781ED}"/>
              </a:ext>
            </a:extLst>
          </p:cNvPr>
          <p:cNvSpPr txBox="1"/>
          <p:nvPr/>
        </p:nvSpPr>
        <p:spPr>
          <a:xfrm>
            <a:off x="4484888" y="1843448"/>
            <a:ext cx="3960000" cy="3960000"/>
          </a:xfrm>
          <a:prstGeom prst="ellipse">
            <a:avLst/>
          </a:prstGeom>
          <a:solidFill>
            <a:srgbClr val="32AC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Build an ETL pipeline on AWS that extracts raw data from the SFTP server, processes it, and automatically loads it onto a database on a daily basis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587A2-F8DD-955B-3616-7EC8F2D08F72}"/>
              </a:ext>
            </a:extLst>
          </p:cNvPr>
          <p:cNvSpPr txBox="1"/>
          <p:nvPr/>
        </p:nvSpPr>
        <p:spPr>
          <a:xfrm>
            <a:off x="8762262" y="2351399"/>
            <a:ext cx="2520000" cy="2520000"/>
          </a:xfrm>
          <a:prstGeom prst="ellipse">
            <a:avLst/>
          </a:prstGeom>
          <a:solidFill>
            <a:srgbClr val="F3B7DB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Perform data analysis on the clean data to derive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59800-FC1A-4580-8434-2E4000A2CA20}"/>
              </a:ext>
            </a:extLst>
          </p:cNvPr>
          <p:cNvSpPr txBox="1"/>
          <p:nvPr/>
        </p:nvSpPr>
        <p:spPr>
          <a:xfrm>
            <a:off x="731698" y="2047545"/>
            <a:ext cx="3240000" cy="3240000"/>
          </a:xfrm>
          <a:prstGeom prst="ellipse">
            <a:avLst/>
          </a:prstGeom>
          <a:solidFill>
            <a:srgbClr val="FC7A50"/>
          </a:solidFill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Setup an SFTP server on an EC2 Ubuntu instance to run the data generation script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164D2A-B590-4D27-9CB0-206551348FE5}"/>
              </a:ext>
            </a:extLst>
          </p:cNvPr>
          <p:cNvGrpSpPr/>
          <p:nvPr/>
        </p:nvGrpSpPr>
        <p:grpSpPr>
          <a:xfrm>
            <a:off x="321787" y="4616476"/>
            <a:ext cx="5294377" cy="1865871"/>
            <a:chOff x="6483096" y="-1"/>
            <a:chExt cx="5294377" cy="186587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180B53C-BCBE-5CEA-4477-AD0709D597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B691007-3B96-4C0D-55A7-10F10A8C3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68B9F3-754C-CD57-3C75-03265EE95CF6}"/>
              </a:ext>
            </a:extLst>
          </p:cNvPr>
          <p:cNvGrpSpPr/>
          <p:nvPr/>
        </p:nvGrpSpPr>
        <p:grpSpPr>
          <a:xfrm flipH="1">
            <a:off x="135830" y="4580350"/>
            <a:ext cx="5294377" cy="1865871"/>
            <a:chOff x="6483096" y="-1"/>
            <a:chExt cx="5294377" cy="186587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7AF2A87-1BE6-9DB1-4D53-9F3FA70FA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38EF5BA-8324-A80E-831F-35987E87E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55CD84-CE10-E239-0454-3653495EDE0D}"/>
              </a:ext>
            </a:extLst>
          </p:cNvPr>
          <p:cNvGrpSpPr/>
          <p:nvPr/>
        </p:nvGrpSpPr>
        <p:grpSpPr>
          <a:xfrm>
            <a:off x="143925" y="1217975"/>
            <a:ext cx="5294377" cy="1865871"/>
            <a:chOff x="6483096" y="-1"/>
            <a:chExt cx="5294377" cy="186587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7A1C3CE-EF40-CB08-3774-161DB91C3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6127" t="38757" r="-366" b="7050"/>
            <a:stretch/>
          </p:blipFill>
          <p:spPr>
            <a:xfrm>
              <a:off x="7784757" y="0"/>
              <a:ext cx="3992716" cy="186587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6EB1CB3-D54C-F5F8-FFFD-60C347825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882" t="61099" r="-3921" b="7050"/>
            <a:stretch/>
          </p:blipFill>
          <p:spPr>
            <a:xfrm>
              <a:off x="6483096" y="-1"/>
              <a:ext cx="4855022" cy="151988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97CE30-5C5B-88D9-9EFC-EC18691C4E72}"/>
              </a:ext>
            </a:extLst>
          </p:cNvPr>
          <p:cNvSpPr txBox="1"/>
          <p:nvPr/>
        </p:nvSpPr>
        <p:spPr>
          <a:xfrm>
            <a:off x="928456" y="2514670"/>
            <a:ext cx="1520225" cy="1077218"/>
          </a:xfrm>
          <a:prstGeom prst="rect">
            <a:avLst/>
          </a:prstGeom>
          <a:solidFill>
            <a:srgbClr val="06A0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Amazon EventBridge Rule: start instances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DAD5F-C6CD-2F03-692C-0507AA9F02A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448681" y="3053279"/>
            <a:ext cx="465399" cy="48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6761C6-E6FF-EE28-6F46-818E8D660839}"/>
              </a:ext>
            </a:extLst>
          </p:cNvPr>
          <p:cNvSpPr txBox="1"/>
          <p:nvPr/>
        </p:nvSpPr>
        <p:spPr>
          <a:xfrm>
            <a:off x="6804953" y="4764845"/>
            <a:ext cx="3976752" cy="584775"/>
          </a:xfrm>
          <a:prstGeom prst="rect">
            <a:avLst/>
          </a:prstGeom>
          <a:solidFill>
            <a:srgbClr val="06A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RDS instance: stores processed data and logs of processed files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D9278FA-EED5-34A9-69DD-F62C3754CB26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>
            <a:off x="10556219" y="3926734"/>
            <a:ext cx="225486" cy="1130499"/>
          </a:xfrm>
          <a:prstGeom prst="curvedConnector3">
            <a:avLst>
              <a:gd name="adj1" fmla="val 20138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0738F572-3CD1-BFB8-4409-231782740EB1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>
            <a:off x="10360203" y="1672908"/>
            <a:ext cx="71352" cy="977270"/>
          </a:xfrm>
          <a:prstGeom prst="curvedConnector3">
            <a:avLst>
              <a:gd name="adj1" fmla="val 420383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B866DC-B70E-F228-2D01-39368ACD6237}"/>
              </a:ext>
            </a:extLst>
          </p:cNvPr>
          <p:cNvSpPr txBox="1"/>
          <p:nvPr/>
        </p:nvSpPr>
        <p:spPr>
          <a:xfrm>
            <a:off x="7030440" y="2480901"/>
            <a:ext cx="3401115" cy="338554"/>
          </a:xfrm>
          <a:prstGeom prst="rect">
            <a:avLst/>
          </a:prstGeom>
          <a:solidFill>
            <a:srgbClr val="06A0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EC2 instance 2: Data Processor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4A133F-745D-4EAB-94B7-873D94431AF5}"/>
              </a:ext>
            </a:extLst>
          </p:cNvPr>
          <p:cNvSpPr txBox="1"/>
          <p:nvPr/>
        </p:nvSpPr>
        <p:spPr>
          <a:xfrm>
            <a:off x="6096000" y="2989540"/>
            <a:ext cx="46857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EC2 instance 2 CRON job schedules python script to, retrieve, process, and upload data to an S3 bucket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35893-B78F-511A-8A05-86DF1DDA7514}"/>
              </a:ext>
            </a:extLst>
          </p:cNvPr>
          <p:cNvSpPr txBox="1"/>
          <p:nvPr/>
        </p:nvSpPr>
        <p:spPr>
          <a:xfrm>
            <a:off x="7030440" y="3757457"/>
            <a:ext cx="3525779" cy="338554"/>
          </a:xfrm>
          <a:prstGeom prst="rect">
            <a:avLst/>
          </a:prstGeom>
          <a:solidFill>
            <a:srgbClr val="06A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Lambda Function with S3 trigger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ADBE4069-E0A0-DD84-3B69-C6662F0C6B6B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>
            <a:off x="10431555" y="2650178"/>
            <a:ext cx="124664" cy="1276556"/>
          </a:xfrm>
          <a:prstGeom prst="curvedConnector3">
            <a:avLst>
              <a:gd name="adj1" fmla="val 283373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6104DB8-CC72-BCE5-74F9-D5E5A5428F6A}"/>
              </a:ext>
            </a:extLst>
          </p:cNvPr>
          <p:cNvSpPr txBox="1"/>
          <p:nvPr/>
        </p:nvSpPr>
        <p:spPr>
          <a:xfrm>
            <a:off x="6185647" y="4186562"/>
            <a:ext cx="48603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Lambda function uploads any uploaded csv files on S3 bucket to a RDS instance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F97B9-8E41-6CF8-D2FF-DEB29DBBEE63}"/>
              </a:ext>
            </a:extLst>
          </p:cNvPr>
          <p:cNvSpPr txBox="1"/>
          <p:nvPr/>
        </p:nvSpPr>
        <p:spPr>
          <a:xfrm>
            <a:off x="7184893" y="1503631"/>
            <a:ext cx="3175310" cy="338554"/>
          </a:xfrm>
          <a:prstGeom prst="rect">
            <a:avLst/>
          </a:prstGeom>
          <a:solidFill>
            <a:srgbClr val="06A0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EC2 instance 1: SFTP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23FA79-6BDC-5302-4229-9F5217BFE29E}"/>
              </a:ext>
            </a:extLst>
          </p:cNvPr>
          <p:cNvSpPr txBox="1"/>
          <p:nvPr/>
        </p:nvSpPr>
        <p:spPr>
          <a:xfrm>
            <a:off x="6096000" y="1876810"/>
            <a:ext cx="4527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CRON job schedules python script that generates toothbrush data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6C9FCF-4267-5809-0C39-C0A0C78C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Overview of ETL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F43D-04EC-4F84-3367-B1035033E91F}"/>
              </a:ext>
            </a:extLst>
          </p:cNvPr>
          <p:cNvSpPr txBox="1"/>
          <p:nvPr/>
        </p:nvSpPr>
        <p:spPr>
          <a:xfrm>
            <a:off x="2914080" y="2642658"/>
            <a:ext cx="1914971" cy="830997"/>
          </a:xfrm>
          <a:prstGeom prst="rect">
            <a:avLst/>
          </a:prstGeom>
          <a:solidFill>
            <a:srgbClr val="06A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Lambda Function: starts EC2 and RDS instances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666222-DAFB-0454-20BC-76E928B3E9AE}"/>
              </a:ext>
            </a:extLst>
          </p:cNvPr>
          <p:cNvGrpSpPr/>
          <p:nvPr/>
        </p:nvGrpSpPr>
        <p:grpSpPr>
          <a:xfrm>
            <a:off x="4829051" y="1672908"/>
            <a:ext cx="2346877" cy="3384325"/>
            <a:chOff x="4829051" y="1672908"/>
            <a:chExt cx="2346877" cy="338432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E98334-B4B4-9335-DC3B-C70A708732EB}"/>
                </a:ext>
              </a:extLst>
            </p:cNvPr>
            <p:cNvSpPr txBox="1"/>
            <p:nvPr/>
          </p:nvSpPr>
          <p:spPr>
            <a:xfrm>
              <a:off x="4855946" y="2649653"/>
              <a:ext cx="9753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1D1D40"/>
                  </a:solidFill>
                  <a:latin typeface="HelveticaNowText Light" panose="020B0404030202020204" pitchFamily="34" charset="77"/>
                  <a:cs typeface="HelveticaNowText Light" panose="020B0404030202020204" pitchFamily="34" charset="77"/>
                </a:rPr>
                <a:t>Starts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DB56B43-A246-9595-57C3-C0FFBFDB833B}"/>
                </a:ext>
              </a:extLst>
            </p:cNvPr>
            <p:cNvGrpSpPr/>
            <p:nvPr/>
          </p:nvGrpSpPr>
          <p:grpSpPr>
            <a:xfrm>
              <a:off x="4829051" y="1672908"/>
              <a:ext cx="2346877" cy="3384325"/>
              <a:chOff x="4829051" y="1672908"/>
              <a:chExt cx="2346877" cy="3384325"/>
            </a:xfrm>
          </p:grpSpPr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7015299F-AAD4-352F-1743-FD88BEA1A9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2862" y="1672908"/>
                <a:ext cx="2293066" cy="1378520"/>
              </a:xfrm>
              <a:prstGeom prst="bentConnector3">
                <a:avLst>
                  <a:gd name="adj1" fmla="val 45699"/>
                </a:avLst>
              </a:prstGeom>
              <a:ln w="38100">
                <a:solidFill>
                  <a:srgbClr val="1D1D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3A9E9C8F-B167-2851-4776-28B1FCA88D67}"/>
                  </a:ext>
                </a:extLst>
              </p:cNvPr>
              <p:cNvCxnSpPr>
                <a:cxnSpLocks/>
                <a:stCxn id="11" idx="3"/>
                <a:endCxn id="7" idx="1"/>
              </p:cNvCxnSpPr>
              <p:nvPr/>
            </p:nvCxnSpPr>
            <p:spPr>
              <a:xfrm flipV="1">
                <a:off x="4829051" y="2650178"/>
                <a:ext cx="2201389" cy="40797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1D1D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>
                <a:extLst>
                  <a:ext uri="{FF2B5EF4-FFF2-40B4-BE49-F238E27FC236}">
                    <a16:creationId xmlns:a16="http://schemas.microsoft.com/office/drawing/2014/main" id="{D8221B3E-9052-80CF-985B-434C1BDAA953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4829051" y="3058157"/>
                <a:ext cx="1975902" cy="1999076"/>
              </a:xfrm>
              <a:prstGeom prst="bentConnector3">
                <a:avLst>
                  <a:gd name="adj1" fmla="val 55444"/>
                </a:avLst>
              </a:prstGeom>
              <a:ln w="38100">
                <a:solidFill>
                  <a:srgbClr val="1D1D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3485669-7059-526C-8069-75663748FA6B}"/>
              </a:ext>
            </a:extLst>
          </p:cNvPr>
          <p:cNvSpPr txBox="1"/>
          <p:nvPr/>
        </p:nvSpPr>
        <p:spPr>
          <a:xfrm>
            <a:off x="928456" y="3971118"/>
            <a:ext cx="1520225" cy="1077218"/>
          </a:xfrm>
          <a:prstGeom prst="rect">
            <a:avLst/>
          </a:prstGeom>
          <a:solidFill>
            <a:srgbClr val="FC7A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Amazon EventBridge Rule: stop instances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1BEFB1-32DA-9168-1E9E-5BFF31441F04}"/>
              </a:ext>
            </a:extLst>
          </p:cNvPr>
          <p:cNvSpPr txBox="1"/>
          <p:nvPr/>
        </p:nvSpPr>
        <p:spPr>
          <a:xfrm>
            <a:off x="2914080" y="4096011"/>
            <a:ext cx="1914971" cy="830997"/>
          </a:xfrm>
          <a:prstGeom prst="rect">
            <a:avLst/>
          </a:prstGeom>
          <a:solidFill>
            <a:srgbClr val="FC7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Lambda Function: stop EC2 and RDS instances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9CF2ADF-9535-3413-5ADC-CAECD4629719}"/>
              </a:ext>
            </a:extLst>
          </p:cNvPr>
          <p:cNvCxnSpPr>
            <a:cxnSpLocks/>
            <a:stCxn id="117" idx="3"/>
            <a:endCxn id="122" idx="1"/>
          </p:cNvCxnSpPr>
          <p:nvPr/>
        </p:nvCxnSpPr>
        <p:spPr>
          <a:xfrm>
            <a:off x="2448681" y="4509727"/>
            <a:ext cx="465399" cy="17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D2F1A7F-F7AC-D797-391F-A4134D7AF4A0}"/>
              </a:ext>
            </a:extLst>
          </p:cNvPr>
          <p:cNvSpPr txBox="1"/>
          <p:nvPr/>
        </p:nvSpPr>
        <p:spPr>
          <a:xfrm>
            <a:off x="4852790" y="4069012"/>
            <a:ext cx="9753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Stops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409A3E8-0BA8-B758-E35F-3E2EA80EF824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4829051" y="4509727"/>
            <a:ext cx="1109659" cy="1783"/>
          </a:xfrm>
          <a:prstGeom prst="line">
            <a:avLst/>
          </a:prstGeom>
          <a:ln w="38100">
            <a:solidFill>
              <a:srgbClr val="1D1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7" grpId="0" animBg="1"/>
      <p:bldP spid="69" grpId="0"/>
      <p:bldP spid="9" grpId="0" animBg="1"/>
      <p:bldP spid="82" grpId="0"/>
      <p:bldP spid="10" grpId="0" animBg="1"/>
      <p:bldP spid="85" grpId="0"/>
      <p:bldP spid="11" grpId="0" animBg="1"/>
      <p:bldP spid="117" grpId="0" animBg="1"/>
      <p:bldP spid="122" grpId="0" animBg="1"/>
      <p:bldP spid="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6CCE3A0-AFCA-2BDA-5505-F8919A3A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700" y="85726"/>
            <a:ext cx="121793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579836-2453-D54B-74C5-17A4EFE7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Data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6C4270-F7AD-3CEA-1242-FE2336493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89269"/>
              </p:ext>
            </p:extLst>
          </p:nvPr>
        </p:nvGraphicFramePr>
        <p:xfrm>
          <a:off x="1171576" y="2102800"/>
          <a:ext cx="10133247" cy="2031052"/>
        </p:xfrm>
        <a:graphic>
          <a:graphicData uri="http://schemas.openxmlformats.org/drawingml/2006/table">
            <a:tbl>
              <a:tblPr/>
              <a:tblGrid>
                <a:gridCol w="1002986">
                  <a:extLst>
                    <a:ext uri="{9D8B030D-6E8A-4147-A177-3AD203B41FA5}">
                      <a16:colId xmlns:a16="http://schemas.microsoft.com/office/drawing/2014/main" val="1632427977"/>
                    </a:ext>
                  </a:extLst>
                </a:gridCol>
                <a:gridCol w="819614">
                  <a:extLst>
                    <a:ext uri="{9D8B030D-6E8A-4147-A177-3AD203B41FA5}">
                      <a16:colId xmlns:a16="http://schemas.microsoft.com/office/drawing/2014/main" val="2769928940"/>
                    </a:ext>
                  </a:extLst>
                </a:gridCol>
                <a:gridCol w="710714">
                  <a:extLst>
                    <a:ext uri="{9D8B030D-6E8A-4147-A177-3AD203B41FA5}">
                      <a16:colId xmlns:a16="http://schemas.microsoft.com/office/drawing/2014/main" val="1778656320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4273713021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2972815919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1684580765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2735725280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3058187376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2552396115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1683619569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940128483"/>
                    </a:ext>
                  </a:extLst>
                </a:gridCol>
                <a:gridCol w="844437">
                  <a:extLst>
                    <a:ext uri="{9D8B030D-6E8A-4147-A177-3AD203B41FA5}">
                      <a16:colId xmlns:a16="http://schemas.microsoft.com/office/drawing/2014/main" val="2699195091"/>
                    </a:ext>
                  </a:extLst>
                </a:gridCol>
              </a:tblGrid>
              <a:tr h="5077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 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Toothbrush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 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 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 Quantity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Postcode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Billing Postcode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is_first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Dispatch Status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Dispatched 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Status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A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431885"/>
                  </a:ext>
                </a:extLst>
              </a:tr>
              <a:tr h="5077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BRU00009303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Toothbrush 4000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40:29.3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SE5 9DF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EX16 6EN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Dispatched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49:49.9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Transit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40:01.2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38321"/>
                  </a:ext>
                </a:extLst>
              </a:tr>
              <a:tr h="5077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BRU00008892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Toothbrush 4000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50:44.4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SN4 8JP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M29 7AS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Dispatched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42:01.8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Transit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47:15.0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34928"/>
                  </a:ext>
                </a:extLst>
              </a:tr>
              <a:tr h="5077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BRU00009466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Toothbrush 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36:54.3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TS20 2UF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BH10 5AF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Dispatched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35:43.5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Transit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53:31.7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3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10C18F-0F20-2F37-3441-7F6AD45E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907"/>
            <a:ext cx="121793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3136-A18B-3C1A-5C23-2387E5A0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052"/>
            <a:ext cx="10515600" cy="106997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Removed ages below 11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Legal UK age to own a debit card is 11. Some ages were clearly erroneous as some were negative.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2F907A-5027-0591-291A-2FFC7F0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Data Analysis: Methodology Key Notes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DF411F-A8A7-2661-0E2A-E9173A9B115D}"/>
              </a:ext>
            </a:extLst>
          </p:cNvPr>
          <p:cNvSpPr txBox="1">
            <a:spLocks/>
          </p:cNvSpPr>
          <p:nvPr/>
        </p:nvSpPr>
        <p:spPr>
          <a:xfrm>
            <a:off x="838200" y="4511505"/>
            <a:ext cx="10515600" cy="129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Measuring success of the company’s sales: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1) Number of orders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2) Number of successful deliveries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rgbClr val="1D1D40"/>
              </a:solidFill>
              <a:latin typeface="HelveticaNowText Light" panose="020B0404030202020204" pitchFamily="34" charset="77"/>
              <a:cs typeface="HelveticaNowText Light" panose="020B04040302020202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55B18-A9F7-099B-710B-46CBDF45C753}"/>
              </a:ext>
            </a:extLst>
          </p:cNvPr>
          <p:cNvSpPr txBox="1">
            <a:spLocks/>
          </p:cNvSpPr>
          <p:nvPr/>
        </p:nvSpPr>
        <p:spPr>
          <a:xfrm>
            <a:off x="831850" y="3454455"/>
            <a:ext cx="7534835" cy="95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D1D40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Combined the toothbrush orders data with population data published by ONS for the 2011 Census.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AB1C8E-3047-CF4F-B663-0B00E9FEA7A7}"/>
              </a:ext>
            </a:extLst>
          </p:cNvPr>
          <p:cNvSpPr txBox="1">
            <a:spLocks/>
          </p:cNvSpPr>
          <p:nvPr/>
        </p:nvSpPr>
        <p:spPr>
          <a:xfrm>
            <a:off x="1367073" y="2286655"/>
            <a:ext cx="9868278" cy="1069974"/>
          </a:xfrm>
          <a:prstGeom prst="rect">
            <a:avLst/>
          </a:prstGeom>
          <a:solidFill>
            <a:srgbClr val="FC7A5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Recommendation: </a:t>
            </a:r>
            <a:r>
              <a:rPr lang="en-US" sz="20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Perform age verification checks that prevent orders from customers with unrealistic ages going through. These may be fraudulent orders and requires further investigation.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1D1D40"/>
              </a:solidFill>
              <a:latin typeface="HelveticaNowText Light" panose="020B0404030202020204" pitchFamily="34" charset="77"/>
              <a:cs typeface="HelveticaNowText Light" panose="020B040403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39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FF5F25-C57B-2B49-42BD-44B673B5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Data Analysis: Insight 1 – Order Time and Toothbrush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1E0EF-8F5E-FF79-5002-52BB8A57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02" y="1535015"/>
            <a:ext cx="7645400" cy="425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81B52-4ACB-37FC-4302-F6077E36574A}"/>
              </a:ext>
            </a:extLst>
          </p:cNvPr>
          <p:cNvSpPr txBox="1"/>
          <p:nvPr/>
        </p:nvSpPr>
        <p:spPr>
          <a:xfrm>
            <a:off x="838199" y="5830987"/>
            <a:ext cx="10800000" cy="584775"/>
          </a:xfrm>
          <a:prstGeom prst="rect">
            <a:avLst/>
          </a:prstGeom>
          <a:solidFill>
            <a:srgbClr val="FC7A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Recommendation: Time marketing ads to coincide with peak ordering times for each toothbrush type. Do not invest a lot on ads for either type at midday.  </a:t>
            </a:r>
          </a:p>
        </p:txBody>
      </p:sp>
    </p:spTree>
    <p:extLst>
      <p:ext uri="{BB962C8B-B14F-4D97-AF65-F5344CB8AC3E}">
        <p14:creationId xmlns:p14="http://schemas.microsoft.com/office/powerpoint/2010/main" val="169391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F22FA4-E70B-9C03-8B98-5D19E30B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779"/>
            <a:ext cx="10800000" cy="720000"/>
          </a:xfrm>
          <a:solidFill>
            <a:srgbClr val="1D1D4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DM Serif Display" pitchFamily="2" charset="0"/>
                <a:cs typeface="HelveticaNowText Light" panose="020B0404030202020204" pitchFamily="34" charset="77"/>
              </a:rPr>
              <a:t>Data Analysis: Insight 2 – Dispatch Times and Delivery Success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3073B-E7A6-D22C-FBFD-CD01CC14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60" y="1409700"/>
            <a:ext cx="7607300" cy="425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5D284F-E79B-4362-4659-BD842A7F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540" y="1409700"/>
            <a:ext cx="3810000" cy="4038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A9AED1-8585-D0A5-3E98-EABB34FA3B06}"/>
              </a:ext>
            </a:extLst>
          </p:cNvPr>
          <p:cNvSpPr txBox="1"/>
          <p:nvPr/>
        </p:nvSpPr>
        <p:spPr>
          <a:xfrm>
            <a:off x="838199" y="5954097"/>
            <a:ext cx="10800000" cy="338554"/>
          </a:xfrm>
          <a:prstGeom prst="rect">
            <a:avLst/>
          </a:prstGeom>
          <a:solidFill>
            <a:srgbClr val="FC7A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NowText Light" panose="020B0404030202020204" pitchFamily="34" charset="77"/>
                <a:cs typeface="HelveticaNowText Light" panose="020B0404030202020204" pitchFamily="34" charset="77"/>
              </a:rPr>
              <a:t>Recommendation: Dispatch Orders after 4 A.M. for higher rates of delivery success.</a:t>
            </a:r>
          </a:p>
        </p:txBody>
      </p:sp>
    </p:spTree>
    <p:extLst>
      <p:ext uri="{BB962C8B-B14F-4D97-AF65-F5344CB8AC3E}">
        <p14:creationId xmlns:p14="http://schemas.microsoft.com/office/powerpoint/2010/main" val="371068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675</Words>
  <Application>Microsoft Macintosh PowerPoint</Application>
  <PresentationFormat>Widescreen</PresentationFormat>
  <Paragraphs>175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DM Serif Display</vt:lpstr>
      <vt:lpstr>HelveticaNowText Light</vt:lpstr>
      <vt:lpstr>Office Theme</vt:lpstr>
      <vt:lpstr>Toothbrush Sales</vt:lpstr>
      <vt:lpstr>Contents</vt:lpstr>
      <vt:lpstr>Introduction: The Company</vt:lpstr>
      <vt:lpstr>Overview of Method</vt:lpstr>
      <vt:lpstr>Overview of ETL Pipeline</vt:lpstr>
      <vt:lpstr>Data Analysis</vt:lpstr>
      <vt:lpstr>Data Analysis: Methodology Key Notes</vt:lpstr>
      <vt:lpstr>Data Analysis: Insight 1 – Order Time and Toothbrush Type</vt:lpstr>
      <vt:lpstr>Data Analysis: Insight 2 – Dispatch Times and Delivery Success </vt:lpstr>
      <vt:lpstr>Data Analysis: Insight 3 - Customer Age and Toothbrush Type</vt:lpstr>
      <vt:lpstr>Data Analysis: Insight 4 – Postcode Area</vt:lpstr>
      <vt:lpstr>Other Recommendations</vt:lpstr>
      <vt:lpstr>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Tracey Ly</dc:creator>
  <cp:lastModifiedBy>Tracey Ly</cp:lastModifiedBy>
  <cp:revision>12</cp:revision>
  <dcterms:created xsi:type="dcterms:W3CDTF">2022-08-28T22:09:17Z</dcterms:created>
  <dcterms:modified xsi:type="dcterms:W3CDTF">2022-09-14T13:10:26Z</dcterms:modified>
</cp:coreProperties>
</file>