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0"/>
  </p:notesMasterIdLst>
  <p:sldIdLst>
    <p:sldId id="256" r:id="rId5"/>
    <p:sldId id="385" r:id="rId6"/>
    <p:sldId id="426" r:id="rId7"/>
    <p:sldId id="429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9" r:id="rId16"/>
    <p:sldId id="440" r:id="rId17"/>
    <p:sldId id="438" r:id="rId18"/>
    <p:sldId id="427" r:id="rId19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21"/>
      <p:bold r:id="rId22"/>
      <p:italic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467028-40E9-4851-B63E-9116697010C7}" v="143" dt="2020-08-16T17:28:46.437"/>
  </p1510:revLst>
</p1510:revInfo>
</file>

<file path=ppt/tableStyles.xml><?xml version="1.0" encoding="utf-8"?>
<a:tblStyleLst xmlns:a="http://schemas.openxmlformats.org/drawingml/2006/main" def="{70AF1744-7A5D-4D8E-A5DE-970D382820C7}">
  <a:tblStyle styleId="{70AF1744-7A5D-4D8E-A5DE-970D382820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155" autoAdjust="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hen_rezgui rezgui" userId="023290f1bc51b6e2" providerId="Windows Live" clId="Web-{B4467028-40E9-4851-B63E-9116697010C7}"/>
    <pc:docChg chg="modSld">
      <pc:chgData name="jihen_rezgui rezgui" userId="023290f1bc51b6e2" providerId="Windows Live" clId="Web-{B4467028-40E9-4851-B63E-9116697010C7}" dt="2020-08-16T17:28:46.437" v="122" actId="1076"/>
      <pc:docMkLst>
        <pc:docMk/>
      </pc:docMkLst>
      <pc:sldChg chg="modSp">
        <pc:chgData name="jihen_rezgui rezgui" userId="023290f1bc51b6e2" providerId="Windows Live" clId="Web-{B4467028-40E9-4851-B63E-9116697010C7}" dt="2020-08-16T17:11:56.113" v="5" actId="14100"/>
        <pc:sldMkLst>
          <pc:docMk/>
          <pc:sldMk cId="0" sldId="256"/>
        </pc:sldMkLst>
        <pc:spChg chg="mod">
          <ac:chgData name="jihen_rezgui rezgui" userId="023290f1bc51b6e2" providerId="Windows Live" clId="Web-{B4467028-40E9-4851-B63E-9116697010C7}" dt="2020-08-16T17:11:56.113" v="5" actId="14100"/>
          <ac:spMkLst>
            <pc:docMk/>
            <pc:sldMk cId="0" sldId="256"/>
            <ac:spMk id="3" creationId="{C1C89B95-DC93-4D7D-9C10-1CA4E6B45788}"/>
          </ac:spMkLst>
        </pc:spChg>
      </pc:sldChg>
      <pc:sldChg chg="modSp">
        <pc:chgData name="jihen_rezgui rezgui" userId="023290f1bc51b6e2" providerId="Windows Live" clId="Web-{B4467028-40E9-4851-B63E-9116697010C7}" dt="2020-08-16T17:13:05.432" v="8" actId="20577"/>
        <pc:sldMkLst>
          <pc:docMk/>
          <pc:sldMk cId="2516117424" sldId="285"/>
        </pc:sldMkLst>
        <pc:spChg chg="mod">
          <ac:chgData name="jihen_rezgui rezgui" userId="023290f1bc51b6e2" providerId="Windows Live" clId="Web-{B4467028-40E9-4851-B63E-9116697010C7}" dt="2020-08-16T17:13:05.432" v="8" actId="20577"/>
          <ac:spMkLst>
            <pc:docMk/>
            <pc:sldMk cId="2516117424" sldId="285"/>
            <ac:spMk id="2" creationId="{FF5649A7-EA5B-4E69-93FE-C71B9D89D6E6}"/>
          </ac:spMkLst>
        </pc:spChg>
      </pc:sldChg>
      <pc:sldChg chg="modSp">
        <pc:chgData name="jihen_rezgui rezgui" userId="023290f1bc51b6e2" providerId="Windows Live" clId="Web-{B4467028-40E9-4851-B63E-9116697010C7}" dt="2020-08-16T17:15:07.511" v="40" actId="20577"/>
        <pc:sldMkLst>
          <pc:docMk/>
          <pc:sldMk cId="2349042443" sldId="286"/>
        </pc:sldMkLst>
        <pc:spChg chg="mod">
          <ac:chgData name="jihen_rezgui rezgui" userId="023290f1bc51b6e2" providerId="Windows Live" clId="Web-{B4467028-40E9-4851-B63E-9116697010C7}" dt="2020-08-16T17:15:07.511" v="40" actId="20577"/>
          <ac:spMkLst>
            <pc:docMk/>
            <pc:sldMk cId="2349042443" sldId="286"/>
            <ac:spMk id="3" creationId="{0C6E9E79-FF10-451B-A173-89C624CE6598}"/>
          </ac:spMkLst>
        </pc:spChg>
      </pc:sldChg>
      <pc:sldChg chg="modSp">
        <pc:chgData name="jihen_rezgui rezgui" userId="023290f1bc51b6e2" providerId="Windows Live" clId="Web-{B4467028-40E9-4851-B63E-9116697010C7}" dt="2020-08-16T17:16:56.716" v="62" actId="14100"/>
        <pc:sldMkLst>
          <pc:docMk/>
          <pc:sldMk cId="1433733517" sldId="287"/>
        </pc:sldMkLst>
        <pc:spChg chg="mod">
          <ac:chgData name="jihen_rezgui rezgui" userId="023290f1bc51b6e2" providerId="Windows Live" clId="Web-{B4467028-40E9-4851-B63E-9116697010C7}" dt="2020-08-16T17:16:56.716" v="62" actId="14100"/>
          <ac:spMkLst>
            <pc:docMk/>
            <pc:sldMk cId="1433733517" sldId="287"/>
            <ac:spMk id="3" creationId="{0C6E9E79-FF10-451B-A173-89C624CE6598}"/>
          </ac:spMkLst>
        </pc:spChg>
      </pc:sldChg>
      <pc:sldChg chg="modSp">
        <pc:chgData name="jihen_rezgui rezgui" userId="023290f1bc51b6e2" providerId="Windows Live" clId="Web-{B4467028-40E9-4851-B63E-9116697010C7}" dt="2020-08-16T17:17:22.935" v="67" actId="20577"/>
        <pc:sldMkLst>
          <pc:docMk/>
          <pc:sldMk cId="2406223364" sldId="289"/>
        </pc:sldMkLst>
        <pc:spChg chg="mod">
          <ac:chgData name="jihen_rezgui rezgui" userId="023290f1bc51b6e2" providerId="Windows Live" clId="Web-{B4467028-40E9-4851-B63E-9116697010C7}" dt="2020-08-16T17:17:22.935" v="67" actId="20577"/>
          <ac:spMkLst>
            <pc:docMk/>
            <pc:sldMk cId="2406223364" sldId="289"/>
            <ac:spMk id="3" creationId="{0C6E9E79-FF10-451B-A173-89C624CE6598}"/>
          </ac:spMkLst>
        </pc:spChg>
      </pc:sldChg>
      <pc:sldChg chg="modSp">
        <pc:chgData name="jihen_rezgui rezgui" userId="023290f1bc51b6e2" providerId="Windows Live" clId="Web-{B4467028-40E9-4851-B63E-9116697010C7}" dt="2020-08-16T17:18:36.201" v="85" actId="14100"/>
        <pc:sldMkLst>
          <pc:docMk/>
          <pc:sldMk cId="0" sldId="290"/>
        </pc:sldMkLst>
        <pc:spChg chg="mod">
          <ac:chgData name="jihen_rezgui rezgui" userId="023290f1bc51b6e2" providerId="Windows Live" clId="Web-{B4467028-40E9-4851-B63E-9116697010C7}" dt="2020-08-16T17:18:36.201" v="85" actId="14100"/>
          <ac:spMkLst>
            <pc:docMk/>
            <pc:sldMk cId="0" sldId="290"/>
            <ac:spMk id="596" creationId="{00000000-0000-0000-0000-000000000000}"/>
          </ac:spMkLst>
        </pc:spChg>
      </pc:sldChg>
      <pc:sldChg chg="modSp">
        <pc:chgData name="jihen_rezgui rezgui" userId="023290f1bc51b6e2" providerId="Windows Live" clId="Web-{B4467028-40E9-4851-B63E-9116697010C7}" dt="2020-08-16T17:19:41.765" v="92" actId="20577"/>
        <pc:sldMkLst>
          <pc:docMk/>
          <pc:sldMk cId="0" sldId="292"/>
        </pc:sldMkLst>
        <pc:spChg chg="mod">
          <ac:chgData name="jihen_rezgui rezgui" userId="023290f1bc51b6e2" providerId="Windows Live" clId="Web-{B4467028-40E9-4851-B63E-9116697010C7}" dt="2020-08-16T17:19:41.765" v="92" actId="20577"/>
          <ac:spMkLst>
            <pc:docMk/>
            <pc:sldMk cId="0" sldId="292"/>
            <ac:spMk id="709" creationId="{00000000-0000-0000-0000-000000000000}"/>
          </ac:spMkLst>
        </pc:spChg>
        <pc:spChg chg="mod">
          <ac:chgData name="jihen_rezgui rezgui" userId="023290f1bc51b6e2" providerId="Windows Live" clId="Web-{B4467028-40E9-4851-B63E-9116697010C7}" dt="2020-08-16T17:19:17.905" v="88" actId="20577"/>
          <ac:spMkLst>
            <pc:docMk/>
            <pc:sldMk cId="0" sldId="292"/>
            <ac:spMk id="710" creationId="{00000000-0000-0000-0000-000000000000}"/>
          </ac:spMkLst>
        </pc:spChg>
      </pc:sldChg>
      <pc:sldChg chg="modSp">
        <pc:chgData name="jihen_rezgui rezgui" userId="023290f1bc51b6e2" providerId="Windows Live" clId="Web-{B4467028-40E9-4851-B63E-9116697010C7}" dt="2020-08-16T17:20:07.327" v="98" actId="20577"/>
        <pc:sldMkLst>
          <pc:docMk/>
          <pc:sldMk cId="2895921768" sldId="293"/>
        </pc:sldMkLst>
        <pc:spChg chg="mod">
          <ac:chgData name="jihen_rezgui rezgui" userId="023290f1bc51b6e2" providerId="Windows Live" clId="Web-{B4467028-40E9-4851-B63E-9116697010C7}" dt="2020-08-16T17:20:07.327" v="98" actId="20577"/>
          <ac:spMkLst>
            <pc:docMk/>
            <pc:sldMk cId="2895921768" sldId="293"/>
            <ac:spMk id="3" creationId="{0C6E9E79-FF10-451B-A173-89C624CE6598}"/>
          </ac:spMkLst>
        </pc:spChg>
      </pc:sldChg>
      <pc:sldChg chg="modSp">
        <pc:chgData name="jihen_rezgui rezgui" userId="023290f1bc51b6e2" providerId="Windows Live" clId="Web-{B4467028-40E9-4851-B63E-9116697010C7}" dt="2020-08-16T17:21:09.953" v="104" actId="20577"/>
        <pc:sldMkLst>
          <pc:docMk/>
          <pc:sldMk cId="1474031305" sldId="295"/>
        </pc:sldMkLst>
        <pc:spChg chg="mod">
          <ac:chgData name="jihen_rezgui rezgui" userId="023290f1bc51b6e2" providerId="Windows Live" clId="Web-{B4467028-40E9-4851-B63E-9116697010C7}" dt="2020-08-16T17:21:09.953" v="104" actId="20577"/>
          <ac:spMkLst>
            <pc:docMk/>
            <pc:sldMk cId="1474031305" sldId="295"/>
            <ac:spMk id="3" creationId="{F60ED4C0-E0BA-487F-BCAA-EE264C6571FC}"/>
          </ac:spMkLst>
        </pc:spChg>
      </pc:sldChg>
      <pc:sldChg chg="modSp">
        <pc:chgData name="jihen_rezgui rezgui" userId="023290f1bc51b6e2" providerId="Windows Live" clId="Web-{B4467028-40E9-4851-B63E-9116697010C7}" dt="2020-08-16T17:22:15.235" v="106" actId="20577"/>
        <pc:sldMkLst>
          <pc:docMk/>
          <pc:sldMk cId="1524063718" sldId="299"/>
        </pc:sldMkLst>
        <pc:spChg chg="mod">
          <ac:chgData name="jihen_rezgui rezgui" userId="023290f1bc51b6e2" providerId="Windows Live" clId="Web-{B4467028-40E9-4851-B63E-9116697010C7}" dt="2020-08-16T17:22:15.235" v="106" actId="20577"/>
          <ac:spMkLst>
            <pc:docMk/>
            <pc:sldMk cId="1524063718" sldId="299"/>
            <ac:spMk id="3" creationId="{0C6E9E79-FF10-451B-A173-89C624CE6598}"/>
          </ac:spMkLst>
        </pc:spChg>
      </pc:sldChg>
      <pc:sldChg chg="modSp">
        <pc:chgData name="jihen_rezgui rezgui" userId="023290f1bc51b6e2" providerId="Windows Live" clId="Web-{B4467028-40E9-4851-B63E-9116697010C7}" dt="2020-08-16T17:24:09.783" v="110" actId="20577"/>
        <pc:sldMkLst>
          <pc:docMk/>
          <pc:sldMk cId="2374361219" sldId="301"/>
        </pc:sldMkLst>
        <pc:spChg chg="mod">
          <ac:chgData name="jihen_rezgui rezgui" userId="023290f1bc51b6e2" providerId="Windows Live" clId="Web-{B4467028-40E9-4851-B63E-9116697010C7}" dt="2020-08-16T17:24:09.783" v="110" actId="20577"/>
          <ac:spMkLst>
            <pc:docMk/>
            <pc:sldMk cId="2374361219" sldId="301"/>
            <ac:spMk id="3" creationId="{0C6E9E79-FF10-451B-A173-89C624CE6598}"/>
          </ac:spMkLst>
        </pc:spChg>
      </pc:sldChg>
      <pc:sldChg chg="modSp">
        <pc:chgData name="jihen_rezgui rezgui" userId="023290f1bc51b6e2" providerId="Windows Live" clId="Web-{B4467028-40E9-4851-B63E-9116697010C7}" dt="2020-08-16T17:25:49.366" v="114" actId="20577"/>
        <pc:sldMkLst>
          <pc:docMk/>
          <pc:sldMk cId="2725925309" sldId="307"/>
        </pc:sldMkLst>
        <pc:spChg chg="mod">
          <ac:chgData name="jihen_rezgui rezgui" userId="023290f1bc51b6e2" providerId="Windows Live" clId="Web-{B4467028-40E9-4851-B63E-9116697010C7}" dt="2020-08-16T17:25:49.366" v="114" actId="20577"/>
          <ac:spMkLst>
            <pc:docMk/>
            <pc:sldMk cId="2725925309" sldId="307"/>
            <ac:spMk id="3" creationId="{0C6E9E79-FF10-451B-A173-89C624CE6598}"/>
          </ac:spMkLst>
        </pc:spChg>
      </pc:sldChg>
      <pc:sldChg chg="delSp modSp">
        <pc:chgData name="jihen_rezgui rezgui" userId="023290f1bc51b6e2" providerId="Windows Live" clId="Web-{B4467028-40E9-4851-B63E-9116697010C7}" dt="2020-08-16T17:26:39.821" v="119" actId="20577"/>
        <pc:sldMkLst>
          <pc:docMk/>
          <pc:sldMk cId="348364178" sldId="308"/>
        </pc:sldMkLst>
        <pc:spChg chg="mod">
          <ac:chgData name="jihen_rezgui rezgui" userId="023290f1bc51b6e2" providerId="Windows Live" clId="Web-{B4467028-40E9-4851-B63E-9116697010C7}" dt="2020-08-16T17:26:39.821" v="119" actId="20577"/>
          <ac:spMkLst>
            <pc:docMk/>
            <pc:sldMk cId="348364178" sldId="308"/>
            <ac:spMk id="3" creationId="{0C6E9E79-FF10-451B-A173-89C624CE6598}"/>
          </ac:spMkLst>
        </pc:spChg>
        <pc:spChg chg="del">
          <ac:chgData name="jihen_rezgui rezgui" userId="023290f1bc51b6e2" providerId="Windows Live" clId="Web-{B4467028-40E9-4851-B63E-9116697010C7}" dt="2020-08-16T17:26:02.461" v="115"/>
          <ac:spMkLst>
            <pc:docMk/>
            <pc:sldMk cId="348364178" sldId="308"/>
            <ac:spMk id="5" creationId="{3D0113BC-AC8F-4AAB-B25E-8A71ECABCA7B}"/>
          </ac:spMkLst>
        </pc:spChg>
      </pc:sldChg>
      <pc:sldChg chg="modSp">
        <pc:chgData name="jihen_rezgui rezgui" userId="023290f1bc51b6e2" providerId="Windows Live" clId="Web-{B4467028-40E9-4851-B63E-9116697010C7}" dt="2020-08-16T17:27:28.186" v="121" actId="20577"/>
        <pc:sldMkLst>
          <pc:docMk/>
          <pc:sldMk cId="505366177" sldId="310"/>
        </pc:sldMkLst>
        <pc:spChg chg="mod">
          <ac:chgData name="jihen_rezgui rezgui" userId="023290f1bc51b6e2" providerId="Windows Live" clId="Web-{B4467028-40E9-4851-B63E-9116697010C7}" dt="2020-08-16T17:27:28.186" v="121" actId="20577"/>
          <ac:spMkLst>
            <pc:docMk/>
            <pc:sldMk cId="505366177" sldId="310"/>
            <ac:spMk id="3" creationId="{0C6E9E79-FF10-451B-A173-89C624CE6598}"/>
          </ac:spMkLst>
        </pc:spChg>
      </pc:sldChg>
      <pc:sldChg chg="modSp">
        <pc:chgData name="jihen_rezgui rezgui" userId="023290f1bc51b6e2" providerId="Windows Live" clId="Web-{B4467028-40E9-4851-B63E-9116697010C7}" dt="2020-08-16T17:28:46.437" v="122" actId="1076"/>
        <pc:sldMkLst>
          <pc:docMk/>
          <pc:sldMk cId="4234042323" sldId="331"/>
        </pc:sldMkLst>
        <pc:spChg chg="mod">
          <ac:chgData name="jihen_rezgui rezgui" userId="023290f1bc51b6e2" providerId="Windows Live" clId="Web-{B4467028-40E9-4851-B63E-9116697010C7}" dt="2020-08-16T17:28:46.437" v="122" actId="1076"/>
          <ac:spMkLst>
            <pc:docMk/>
            <pc:sldMk cId="4234042323" sldId="331"/>
            <ac:spMk id="3" creationId="{0C6E9E79-FF10-451B-A173-89C624CE65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29535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3" Type="http://schemas.openxmlformats.org/officeDocument/2006/relationships/tags" Target="../tags/tag53.xml"/><Relationship Id="rId21" Type="http://schemas.openxmlformats.org/officeDocument/2006/relationships/tags" Target="../tags/tag71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20" Type="http://schemas.openxmlformats.org/officeDocument/2006/relationships/tags" Target="../tags/tag70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10" Type="http://schemas.openxmlformats.org/officeDocument/2006/relationships/tags" Target="../tags/tag60.xml"/><Relationship Id="rId19" Type="http://schemas.openxmlformats.org/officeDocument/2006/relationships/tags" Target="../tags/tag69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5" Type="http://schemas.openxmlformats.org/officeDocument/2006/relationships/tags" Target="../tags/tag78.xml"/><Relationship Id="rId10" Type="http://schemas.openxmlformats.org/officeDocument/2006/relationships/tags" Target="../tags/tag83.xml"/><Relationship Id="rId4" Type="http://schemas.openxmlformats.org/officeDocument/2006/relationships/tags" Target="../tags/tag77.xml"/><Relationship Id="rId9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14650" y="687921"/>
            <a:ext cx="9070200" cy="26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" sz="3600" dirty="0"/>
              <a:t>1C3</a:t>
            </a:r>
            <a:br>
              <a:rPr lang="fr" sz="3600" dirty="0"/>
            </a:br>
            <a:r>
              <a:rPr lang="fr" sz="3600" dirty="0"/>
              <a:t>Introduction à la programmation</a:t>
            </a:r>
            <a:br>
              <a:rPr lang="fr-CA" sz="3600" dirty="0"/>
            </a:br>
            <a:r>
              <a:rPr lang="fr" sz="3600" dirty="0"/>
              <a:t>Automne 2021</a:t>
            </a:r>
            <a:endParaRPr sz="3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C89B95-DC93-4D7D-9C10-1CA4E6B45788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10450" y="4243083"/>
            <a:ext cx="8123100" cy="1654435"/>
          </a:xfrm>
        </p:spPr>
        <p:txBody>
          <a:bodyPr/>
          <a:lstStyle/>
          <a:p>
            <a:pPr>
              <a:buFontTx/>
              <a:buChar char="-"/>
            </a:pPr>
            <a:r>
              <a:rPr lang="fr-CA" dirty="0">
                <a:solidFill>
                  <a:srgbClr val="FF0000"/>
                </a:solidFill>
                <a:latin typeface="Proxima Nova" panose="020B0604020202020204" charset="0"/>
                <a:cs typeface="Arial" panose="020B0604020202020204" pitchFamily="34" charset="0"/>
              </a:rPr>
              <a:t>la notion de données structurées,</a:t>
            </a:r>
          </a:p>
          <a:p>
            <a:pPr>
              <a:buFontTx/>
              <a:buChar char="-"/>
            </a:pPr>
            <a:r>
              <a:rPr lang="fr-CA" dirty="0">
                <a:solidFill>
                  <a:srgbClr val="FF0000"/>
                </a:solidFill>
                <a:latin typeface="Proxima Nova" panose="020B0604020202020204" charset="0"/>
                <a:cs typeface="Arial" panose="020B0604020202020204" pitchFamily="34" charset="0"/>
              </a:rPr>
              <a:t>Les </a:t>
            </a:r>
            <a:r>
              <a:rPr lang="fr-CA" dirty="0" err="1">
                <a:solidFill>
                  <a:srgbClr val="FF0000"/>
                </a:solidFill>
                <a:latin typeface="Proxima Nova" panose="020B0604020202020204" charset="0"/>
                <a:cs typeface="Arial" panose="020B0604020202020204" pitchFamily="34" charset="0"/>
              </a:rPr>
              <a:t>tuples</a:t>
            </a:r>
            <a:endParaRPr lang="fr-CA" dirty="0">
              <a:solidFill>
                <a:srgbClr val="FF0000"/>
              </a:solidFill>
              <a:latin typeface="Proxima Nova" panose="020B060402020202020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CA" dirty="0">
                <a:latin typeface="Proxima Nova" panose="020B0604020202020204" charset="0"/>
                <a:cs typeface="Arial" panose="020B0604020202020204" pitchFamily="34" charset="0"/>
              </a:rPr>
              <a:t>Les listes (prochain cours)</a:t>
            </a:r>
          </a:p>
          <a:p>
            <a:pPr>
              <a:buFontTx/>
              <a:buChar char="-"/>
            </a:pPr>
            <a:r>
              <a:rPr lang="fr-CA" dirty="0">
                <a:latin typeface="Proxima Nova" panose="020B0604020202020204" charset="0"/>
                <a:cs typeface="Arial" panose="020B0604020202020204" pitchFamily="34" charset="0"/>
              </a:rPr>
              <a:t>Les dictionnaires (prochain cours)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11700" y="1240541"/>
            <a:ext cx="8520600" cy="5151945"/>
          </a:xfrm>
        </p:spPr>
        <p:txBody>
          <a:bodyPr/>
          <a:lstStyle/>
          <a:p>
            <a:pPr marL="11430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fr-CA" sz="2000" dirty="0">
                <a:latin typeface="Garamond" panose="02020404030301010803" pitchFamily="18" charset="0"/>
              </a:rPr>
              <a:t>Lors d’un sondage chez trois personnes sur les langues maitrisées, on a récupéré les données suivantes:</a:t>
            </a:r>
          </a:p>
          <a:p>
            <a:pPr marL="11430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pt-BR" sz="2000" b="1" dirty="0">
                <a:latin typeface="Garamond" panose="02020404030301010803" pitchFamily="18" charset="0"/>
              </a:rPr>
              <a:t>((1,"Francais"), (2, "Francais","Anglais"), (3, “Espagnol","Arabe" ))</a:t>
            </a:r>
          </a:p>
          <a:p>
            <a:pPr marL="11430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pt-BR" sz="2000" dirty="0">
                <a:latin typeface="Garamond" panose="02020404030301010803" pitchFamily="18" charset="0"/>
              </a:rPr>
              <a:t>Avec les chiffres 1, 2, 3 sont les codes attribués aux personnes sondées</a:t>
            </a:r>
          </a:p>
          <a:p>
            <a:pPr marL="11430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pt-BR" sz="2000" dirty="0">
                <a:latin typeface="Garamond" panose="02020404030301010803" pitchFamily="18" charset="0"/>
              </a:rPr>
              <a:t>Français, Français et Anglais puis Espagnol et Arabe sont les langues maitrisées par les personnes  sondées (soit 1,2 et 3 respectivement).</a:t>
            </a:r>
          </a:p>
          <a:p>
            <a:pPr marL="11430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pt-BR" sz="2000" dirty="0">
                <a:latin typeface="Garamond" panose="02020404030301010803" pitchFamily="18" charset="0"/>
              </a:rPr>
              <a:t>L’âge des personnes chez qui on a effectué le sondage est </a:t>
            </a:r>
            <a:r>
              <a:rPr lang="pt-BR" sz="2000" b="1" dirty="0">
                <a:latin typeface="Garamond" panose="02020404030301010803" pitchFamily="18" charset="0"/>
              </a:rPr>
              <a:t>20, 30 et 40 </a:t>
            </a:r>
            <a:r>
              <a:rPr lang="pt-BR" sz="2000" dirty="0">
                <a:latin typeface="Garamond" panose="02020404030301010803" pitchFamily="18" charset="0"/>
              </a:rPr>
              <a:t>ans respectivement.</a:t>
            </a:r>
          </a:p>
          <a:p>
            <a:pPr marL="11430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pt-BR" sz="2000" dirty="0">
                <a:latin typeface="Garamond" panose="02020404030301010803" pitchFamily="18" charset="0"/>
              </a:rPr>
              <a:t>On cherche dans l’exemple suivant: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1800" dirty="0">
                <a:latin typeface="Garamond" panose="02020404030301010803" pitchFamily="18" charset="0"/>
              </a:rPr>
              <a:t>Afficher les codes des utilisateurs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1800" dirty="0">
                <a:latin typeface="Garamond" panose="02020404030301010803" pitchFamily="18" charset="0"/>
              </a:rPr>
              <a:t>Afficher les langues maitrisées sans doublon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1800" dirty="0">
                <a:latin typeface="Garamond" panose="02020404030301010803" pitchFamily="18" charset="0"/>
              </a:rPr>
              <a:t>Afficher l’âge minimum et maximum des personnes sondées</a:t>
            </a:r>
          </a:p>
          <a:p>
            <a:pPr marL="114300" indent="0">
              <a:buNone/>
            </a:pPr>
            <a:endParaRPr lang="fr-CA" dirty="0">
              <a:latin typeface="Garamond" panose="02020404030301010803" pitchFamily="18" charset="0"/>
            </a:endParaRPr>
          </a:p>
          <a:p>
            <a:endParaRPr lang="fr-CA" dirty="0">
              <a:latin typeface="Garamond" panose="02020404030301010803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1700" y="593367"/>
            <a:ext cx="8520600" cy="763500"/>
          </a:xfrm>
        </p:spPr>
        <p:txBody>
          <a:bodyPr/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Opérations sur les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5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503" y="1432455"/>
            <a:ext cx="8447314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#exemple6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langue = 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data = ((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1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"Francais"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2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Francais"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"Anglais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3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Espagnole"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"Arabe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= 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20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30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40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#parcourir et afficher les codes des personnes. Attention data est un tuple de tuples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data: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(i[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])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#parcourir les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elements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de data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data: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j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i[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:]: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j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langue: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continue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else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           langue=langue+(j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"Voici les différentes langue maitrisées: 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langue)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"l'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minimum des personnes sondées: 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min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"l'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maximum des personnes sondées: 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max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68809" y="161700"/>
            <a:ext cx="8520600" cy="763500"/>
          </a:xfrm>
        </p:spPr>
        <p:txBody>
          <a:bodyPr/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Opérations sur les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>
            <p:custDataLst>
              <p:tags r:id="rId3"/>
            </p:custDataLst>
          </p:nvPr>
        </p:nvSpPr>
        <p:spPr>
          <a:xfrm>
            <a:off x="1584960" y="2899954"/>
            <a:ext cx="620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On parcourt data qui est un </a:t>
            </a:r>
            <a:r>
              <a:rPr lang="fr-CA" dirty="0" err="1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tuple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 de </a:t>
            </a:r>
            <a:r>
              <a:rPr lang="fr-CA" dirty="0" err="1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tuples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. Attention, ici  </a:t>
            </a:r>
            <a:r>
              <a:rPr lang="fr-CA" dirty="0" err="1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print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(i[0]) sera différent de </a:t>
            </a:r>
            <a:r>
              <a:rPr lang="fr-CA" dirty="0" err="1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print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(i) </a:t>
            </a:r>
          </a:p>
        </p:txBody>
      </p:sp>
      <p:cxnSp>
        <p:nvCxnSpPr>
          <p:cNvPr id="8" name="Connecteur droit avec flèche 7"/>
          <p:cNvCxnSpPr/>
          <p:nvPr>
            <p:custDataLst>
              <p:tags r:id="rId4"/>
            </p:custDataLst>
          </p:nvPr>
        </p:nvCxnSpPr>
        <p:spPr>
          <a:xfrm flipH="1" flipV="1">
            <a:off x="1332411" y="3126377"/>
            <a:ext cx="226423" cy="6096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>
            <p:custDataLst>
              <p:tags r:id="rId5"/>
            </p:custDataLst>
          </p:nvPr>
        </p:nvSpPr>
        <p:spPr>
          <a:xfrm>
            <a:off x="1881051" y="3893378"/>
            <a:ext cx="6814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La notation i[1:] veut dire un </a:t>
            </a:r>
            <a:r>
              <a:rPr lang="fr-CA" dirty="0" err="1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tuple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 sans le premier élément. Ainsi on s’est débarrassé du code et on a gardé que les langues</a:t>
            </a:r>
          </a:p>
        </p:txBody>
      </p:sp>
      <p:sp>
        <p:nvSpPr>
          <p:cNvPr id="10" name="ZoneTexte 9"/>
          <p:cNvSpPr txBox="1"/>
          <p:nvPr>
            <p:custDataLst>
              <p:tags r:id="rId6"/>
            </p:custDataLst>
          </p:nvPr>
        </p:nvSpPr>
        <p:spPr>
          <a:xfrm>
            <a:off x="1558834" y="3656618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i est un </a:t>
            </a:r>
            <a:r>
              <a:rPr lang="fr-CA" dirty="0" err="1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tuple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 de data</a:t>
            </a:r>
          </a:p>
        </p:txBody>
      </p:sp>
      <p:sp>
        <p:nvSpPr>
          <p:cNvPr id="11" name="Rectangle 10"/>
          <p:cNvSpPr/>
          <p:nvPr>
            <p:custDataLst>
              <p:tags r:id="rId7"/>
            </p:custDataLst>
          </p:nvPr>
        </p:nvSpPr>
        <p:spPr>
          <a:xfrm>
            <a:off x="487680" y="4199685"/>
            <a:ext cx="1245326" cy="23583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ZoneTexte 11"/>
          <p:cNvSpPr txBox="1"/>
          <p:nvPr>
            <p:custDataLst>
              <p:tags r:id="rId8"/>
            </p:custDataLst>
          </p:nvPr>
        </p:nvSpPr>
        <p:spPr>
          <a:xfrm>
            <a:off x="2146150" y="4353385"/>
            <a:ext cx="623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Pour vérifier si un élément j est dans un </a:t>
            </a:r>
            <a:r>
              <a:rPr lang="fr-CA" dirty="0" err="1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tuple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 langue on a utilisé la clause </a:t>
            </a:r>
            <a:r>
              <a:rPr lang="fr-CA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in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13" name="ZoneTexte 12"/>
          <p:cNvSpPr txBox="1"/>
          <p:nvPr>
            <p:custDataLst>
              <p:tags r:id="rId9"/>
            </p:custDataLst>
          </p:nvPr>
        </p:nvSpPr>
        <p:spPr>
          <a:xfrm>
            <a:off x="2982942" y="4738525"/>
            <a:ext cx="623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Si la langue n’était pas dans le </a:t>
            </a:r>
            <a:r>
              <a:rPr lang="fr-CA" dirty="0" err="1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tuple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 alors on l’ajoute en faisant une concaténation</a:t>
            </a:r>
          </a:p>
        </p:txBody>
      </p:sp>
      <p:sp>
        <p:nvSpPr>
          <p:cNvPr id="14" name="Rectangle 13"/>
          <p:cNvSpPr/>
          <p:nvPr>
            <p:custDataLst>
              <p:tags r:id="rId10"/>
            </p:custDataLst>
          </p:nvPr>
        </p:nvSpPr>
        <p:spPr>
          <a:xfrm>
            <a:off x="4057095" y="5425271"/>
            <a:ext cx="1018903" cy="2699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/>
          <p:cNvSpPr/>
          <p:nvPr>
            <p:custDataLst>
              <p:tags r:id="rId11"/>
            </p:custDataLst>
          </p:nvPr>
        </p:nvSpPr>
        <p:spPr>
          <a:xfrm>
            <a:off x="4110361" y="5682511"/>
            <a:ext cx="1018903" cy="2699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ZoneTexte 15"/>
          <p:cNvSpPr txBox="1"/>
          <p:nvPr>
            <p:custDataLst>
              <p:tags r:id="rId12"/>
            </p:custDataLst>
          </p:nvPr>
        </p:nvSpPr>
        <p:spPr>
          <a:xfrm>
            <a:off x="5768916" y="5261745"/>
            <a:ext cx="2612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Utiliser min et max sur un tuple pour chercher le minimum et le maximum </a:t>
            </a:r>
          </a:p>
        </p:txBody>
      </p:sp>
      <p:cxnSp>
        <p:nvCxnSpPr>
          <p:cNvPr id="18" name="Connecteur droit avec flèche 17"/>
          <p:cNvCxnSpPr>
            <a:cxnSpLocks/>
            <a:stCxn id="16" idx="1"/>
          </p:cNvCxnSpPr>
          <p:nvPr>
            <p:custDataLst>
              <p:tags r:id="rId13"/>
            </p:custDataLst>
          </p:nvPr>
        </p:nvCxnSpPr>
        <p:spPr>
          <a:xfrm flipH="1">
            <a:off x="5344357" y="5631077"/>
            <a:ext cx="424559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>
            <p:custDataLst>
              <p:tags r:id="rId14"/>
            </p:custDataLst>
          </p:nvPr>
        </p:nvSpPr>
        <p:spPr>
          <a:xfrm>
            <a:off x="770965" y="4886802"/>
            <a:ext cx="1825998" cy="30786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1" name="Connecteur droit avec flèche 20"/>
          <p:cNvCxnSpPr/>
          <p:nvPr>
            <p:custDataLst>
              <p:tags r:id="rId15"/>
            </p:custDataLst>
          </p:nvPr>
        </p:nvCxnSpPr>
        <p:spPr>
          <a:xfrm flipH="1">
            <a:off x="2596963" y="5021767"/>
            <a:ext cx="34346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>
            <p:custDataLst>
              <p:tags r:id="rId16"/>
            </p:custDataLst>
          </p:nvPr>
        </p:nvCxnSpPr>
        <p:spPr>
          <a:xfrm flipH="1" flipV="1">
            <a:off x="1683964" y="4358997"/>
            <a:ext cx="432219" cy="18784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>
            <p:custDataLst>
              <p:tags r:id="rId17"/>
            </p:custDataLst>
          </p:nvPr>
        </p:nvSpPr>
        <p:spPr>
          <a:xfrm>
            <a:off x="311700" y="3965318"/>
            <a:ext cx="1103955" cy="2343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6" name="Connecteur droit avec flèche 25"/>
          <p:cNvCxnSpPr/>
          <p:nvPr>
            <p:custDataLst>
              <p:tags r:id="rId18"/>
            </p:custDataLst>
          </p:nvPr>
        </p:nvCxnSpPr>
        <p:spPr>
          <a:xfrm flipH="1">
            <a:off x="1445622" y="4043082"/>
            <a:ext cx="435429" cy="2689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>
            <p:custDataLst>
              <p:tags r:id="rId19"/>
            </p:custDataLst>
          </p:nvPr>
        </p:nvSpPr>
        <p:spPr>
          <a:xfrm>
            <a:off x="152400" y="3657541"/>
            <a:ext cx="1180011" cy="23583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9" name="Connecteur droit avec flèche 28"/>
          <p:cNvCxnSpPr>
            <a:endCxn id="27" idx="3"/>
          </p:cNvCxnSpPr>
          <p:nvPr>
            <p:custDataLst>
              <p:tags r:id="rId20"/>
            </p:custDataLst>
          </p:nvPr>
        </p:nvCxnSpPr>
        <p:spPr>
          <a:xfrm flipH="1" flipV="1">
            <a:off x="1332411" y="3775460"/>
            <a:ext cx="252549" cy="1661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>
            <p:custDataLst>
              <p:tags r:id="rId21"/>
            </p:custDataLst>
          </p:nvPr>
        </p:nvSpPr>
        <p:spPr>
          <a:xfrm>
            <a:off x="64115" y="990290"/>
            <a:ext cx="1165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Exemple 6:</a:t>
            </a:r>
          </a:p>
        </p:txBody>
      </p:sp>
    </p:spTree>
    <p:extLst>
      <p:ext uri="{BB962C8B-B14F-4D97-AF65-F5344CB8AC3E}">
        <p14:creationId xmlns:p14="http://schemas.microsoft.com/office/powerpoint/2010/main" val="282859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A" dirty="0">
                <a:latin typeface="Garamond" panose="02020404030301010803" pitchFamily="18" charset="0"/>
              </a:rPr>
              <a:t>Nous allons reprendre le même </a:t>
            </a:r>
            <a:r>
              <a:rPr lang="fr-CA" dirty="0">
                <a:solidFill>
                  <a:srgbClr val="FF0000"/>
                </a:solidFill>
                <a:latin typeface="Garamond" panose="02020404030301010803" pitchFamily="18" charset="0"/>
              </a:rPr>
              <a:t>exemple 6</a:t>
            </a:r>
            <a:r>
              <a:rPr lang="fr-CA" dirty="0">
                <a:latin typeface="Garamond" panose="02020404030301010803" pitchFamily="18" charset="0"/>
              </a:rPr>
              <a:t>, mais avec un changement de la structure de données:</a:t>
            </a:r>
          </a:p>
          <a:p>
            <a:pPr>
              <a:lnSpc>
                <a:spcPct val="150000"/>
              </a:lnSpc>
            </a:pPr>
            <a:r>
              <a:rPr lang="fr-CA" dirty="0">
                <a:latin typeface="Garamond" panose="02020404030301010803" pitchFamily="18" charset="0"/>
              </a:rPr>
              <a:t> Nous allons associer l'âge aux data. Ainsi au lieu d’avoir: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fr-FR" altLang="fr-FR" dirty="0">
                <a:solidFill>
                  <a:srgbClr val="A9B7C6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data=((</a:t>
            </a:r>
            <a:r>
              <a:rPr lang="fr-FR" altLang="fr-FR" dirty="0">
                <a:solidFill>
                  <a:srgbClr val="6897BB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r>
              <a:rPr lang="fr-FR" altLang="fr-FR" dirty="0">
                <a:solidFill>
                  <a:srgbClr val="CC783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lang="fr-FR" altLang="fr-FR" dirty="0">
                <a:solidFill>
                  <a:srgbClr val="6A8759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"Francais"</a:t>
            </a:r>
            <a:r>
              <a:rPr lang="fr-FR" altLang="fr-FR" dirty="0">
                <a:solidFill>
                  <a:srgbClr val="A9B7C6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lang="fr-FR" altLang="fr-FR" dirty="0">
                <a:solidFill>
                  <a:srgbClr val="A9B7C6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r>
              <a:rPr lang="fr-FR" altLang="fr-FR" dirty="0">
                <a:solidFill>
                  <a:srgbClr val="CC783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lang="fr-FR" altLang="fr-FR" dirty="0">
                <a:solidFill>
                  <a:srgbClr val="6A8759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"</a:t>
            </a:r>
            <a:r>
              <a:rPr lang="fr-FR" altLang="fr-FR" dirty="0" err="1">
                <a:solidFill>
                  <a:srgbClr val="6A8759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Francais"</a:t>
            </a:r>
            <a:r>
              <a:rPr lang="fr-FR" altLang="fr-FR" dirty="0" err="1">
                <a:solidFill>
                  <a:srgbClr val="CC783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lang="fr-FR" altLang="fr-FR" dirty="0" err="1">
                <a:solidFill>
                  <a:srgbClr val="6A8759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"Anglais</a:t>
            </a:r>
            <a:r>
              <a:rPr lang="fr-FR" altLang="fr-FR" dirty="0">
                <a:solidFill>
                  <a:srgbClr val="6A8759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"</a:t>
            </a:r>
            <a:r>
              <a:rPr lang="fr-FR" altLang="fr-FR" dirty="0">
                <a:solidFill>
                  <a:srgbClr val="A9B7C6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lang="fr-FR" altLang="fr-FR" dirty="0">
                <a:solidFill>
                  <a:srgbClr val="A9B7C6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r>
              <a:rPr lang="fr-FR" altLang="fr-FR" dirty="0">
                <a:solidFill>
                  <a:srgbClr val="CC783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lang="fr-FR" altLang="fr-FR" dirty="0">
                <a:solidFill>
                  <a:srgbClr val="6A8759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"</a:t>
            </a:r>
            <a:r>
              <a:rPr lang="fr-FR" altLang="fr-FR" dirty="0" err="1">
                <a:solidFill>
                  <a:srgbClr val="6A8759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Espagnole"</a:t>
            </a:r>
            <a:r>
              <a:rPr lang="fr-FR" altLang="fr-FR" dirty="0" err="1">
                <a:solidFill>
                  <a:srgbClr val="CC783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lang="fr-FR" altLang="fr-FR" dirty="0" err="1">
                <a:solidFill>
                  <a:srgbClr val="6A8759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"Arabe</a:t>
            </a:r>
            <a:r>
              <a:rPr lang="fr-FR" altLang="fr-FR" dirty="0">
                <a:solidFill>
                  <a:srgbClr val="6A8759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" </a:t>
            </a:r>
            <a:r>
              <a:rPr lang="fr-FR" altLang="fr-FR" dirty="0">
                <a:solidFill>
                  <a:srgbClr val="A9B7C6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))</a:t>
            </a:r>
            <a:br>
              <a:rPr lang="fr-FR" altLang="fr-FR" dirty="0">
                <a:solidFill>
                  <a:srgbClr val="A9B7C6"/>
                </a:solidFill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lang="fr-FR" altLang="fr-FR" dirty="0" err="1">
                <a:solidFill>
                  <a:srgbClr val="A9B7C6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age</a:t>
            </a:r>
            <a:r>
              <a:rPr lang="fr-FR" altLang="fr-FR" dirty="0">
                <a:solidFill>
                  <a:srgbClr val="A9B7C6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=(</a:t>
            </a:r>
            <a:r>
              <a:rPr lang="fr-FR" altLang="fr-FR" dirty="0">
                <a:solidFill>
                  <a:srgbClr val="6897BB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20</a:t>
            </a:r>
            <a:r>
              <a:rPr lang="fr-FR" altLang="fr-FR" dirty="0">
                <a:solidFill>
                  <a:srgbClr val="CC783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lang="fr-FR" altLang="fr-FR" dirty="0">
                <a:solidFill>
                  <a:srgbClr val="6897BB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30</a:t>
            </a:r>
            <a:r>
              <a:rPr lang="fr-FR" altLang="fr-FR" dirty="0">
                <a:solidFill>
                  <a:srgbClr val="CC783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lang="fr-FR" altLang="fr-FR" dirty="0">
                <a:solidFill>
                  <a:srgbClr val="6897BB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40</a:t>
            </a:r>
            <a:r>
              <a:rPr lang="fr-FR" altLang="fr-FR" dirty="0">
                <a:solidFill>
                  <a:srgbClr val="A9B7C6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CA" dirty="0">
                <a:latin typeface="Garamond" panose="02020404030301010803" pitchFamily="18" charset="0"/>
              </a:rPr>
              <a:t> nous allons avoir: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pt-BR" dirty="0">
                <a:latin typeface="Garamond" panose="02020404030301010803" pitchFamily="18" charset="0"/>
              </a:rPr>
              <a:t>data=((1,"Francais",20), (2, "Francais","Anglais",30), (3, "Espagnole","Arabe" ,40))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pt-BR" dirty="0">
                <a:latin typeface="Garamond" panose="02020404030301010803" pitchFamily="18" charset="0"/>
              </a:rPr>
              <a:t>Vous allez remarquer que pour chaque tuple on a ajouté l’age correspondant.</a:t>
            </a:r>
          </a:p>
          <a:p>
            <a:pPr marL="114300" indent="0">
              <a:buNone/>
            </a:pPr>
            <a:endParaRPr lang="fr-CA" dirty="0">
              <a:latin typeface="Garamond" panose="02020404030301010803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1700" y="593367"/>
            <a:ext cx="8520600" cy="763500"/>
          </a:xfrm>
        </p:spPr>
        <p:txBody>
          <a:bodyPr/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Opérations sur les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1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6753" y="1222817"/>
            <a:ext cx="8613174" cy="5509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#exemple7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langue=()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data=((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"Francais"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20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"Francais"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"Anglais"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30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Espagnole"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"Arabe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40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#parcourir et afficher les codes des personnes. Attention data est un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tuple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de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tuples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data: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(i[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])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#parcourir les éléments de data. Attention data est un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tuple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de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tuples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data: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j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i[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len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(i)-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]: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j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langue: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continue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else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           langue=langue+(j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# on vas extraire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l'age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de data d'une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facon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automatique et les mettre dans un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tuple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.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=()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data: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+(i[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len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(i)-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]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"Voici les différentes langue maitrisées: 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langue)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"l'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minimum des personnes sondées: 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min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"l'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maximum des personnes sondées: 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max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920" y="143619"/>
            <a:ext cx="8520600" cy="763500"/>
          </a:xfrm>
        </p:spPr>
        <p:txBody>
          <a:bodyPr/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Opérations sur les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>
            <p:custDataLst>
              <p:tags r:id="rId3"/>
            </p:custDataLst>
          </p:nvPr>
        </p:nvSpPr>
        <p:spPr>
          <a:xfrm>
            <a:off x="2760617" y="1358537"/>
            <a:ext cx="2318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Nouvelle structure de données</a:t>
            </a:r>
          </a:p>
        </p:txBody>
      </p:sp>
      <p:sp>
        <p:nvSpPr>
          <p:cNvPr id="7" name="Accolade fermante 6"/>
          <p:cNvSpPr/>
          <p:nvPr>
            <p:custDataLst>
              <p:tags r:id="rId4"/>
            </p:custDataLst>
          </p:nvPr>
        </p:nvSpPr>
        <p:spPr>
          <a:xfrm rot="16200000" flipV="1">
            <a:off x="4072227" y="-1578168"/>
            <a:ext cx="300316" cy="6708149"/>
          </a:xfrm>
          <a:prstGeom prst="rightBrace">
            <a:avLst>
              <a:gd name="adj1" fmla="val 8333"/>
              <a:gd name="adj2" fmla="val 50863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383177" y="3483429"/>
            <a:ext cx="1863634" cy="32221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/>
          <p:cNvSpPr/>
          <p:nvPr>
            <p:custDataLst>
              <p:tags r:id="rId6"/>
            </p:custDataLst>
          </p:nvPr>
        </p:nvSpPr>
        <p:spPr>
          <a:xfrm>
            <a:off x="121920" y="3204754"/>
            <a:ext cx="1593669" cy="27867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/>
          <p:cNvSpPr txBox="1"/>
          <p:nvPr>
            <p:custDataLst>
              <p:tags r:id="rId7"/>
            </p:custDataLst>
          </p:nvPr>
        </p:nvSpPr>
        <p:spPr>
          <a:xfrm>
            <a:off x="2189278" y="3190202"/>
            <a:ext cx="5681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On récupère les </a:t>
            </a:r>
            <a:r>
              <a:rPr lang="fr-CA" dirty="0" err="1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tuples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 d’une façon individuelle. Exemple: </a:t>
            </a:r>
            <a:r>
              <a:rPr lang="fr-FR" altLang="fr-FR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=((1,"Francais",20),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</a:p>
        </p:txBody>
      </p:sp>
      <p:cxnSp>
        <p:nvCxnSpPr>
          <p:cNvPr id="12" name="Connecteur droit avec flèche 11"/>
          <p:cNvCxnSpPr>
            <a:endCxn id="9" idx="3"/>
          </p:cNvCxnSpPr>
          <p:nvPr>
            <p:custDataLst>
              <p:tags r:id="rId8"/>
            </p:custDataLst>
          </p:nvPr>
        </p:nvCxnSpPr>
        <p:spPr>
          <a:xfrm flipH="1">
            <a:off x="1715589" y="3344091"/>
            <a:ext cx="461554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>
            <p:custDataLst>
              <p:tags r:id="rId9"/>
            </p:custDataLst>
          </p:nvPr>
        </p:nvSpPr>
        <p:spPr>
          <a:xfrm>
            <a:off x="2324261" y="3520683"/>
            <a:ext cx="568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On se débarrasse du premier élément et du dernier élément du </a:t>
            </a:r>
            <a:r>
              <a:rPr lang="fr-CA" dirty="0" err="1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tuple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 pour ne garder que les langues. D’où </a:t>
            </a:r>
            <a:r>
              <a:rPr lang="fr-FR" altLang="fr-FR" dirty="0">
                <a:solidFill>
                  <a:srgbClr val="A9B7C6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i[</a:t>
            </a:r>
            <a:r>
              <a:rPr lang="fr-FR" altLang="fr-FR" dirty="0">
                <a:solidFill>
                  <a:srgbClr val="6897BB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r>
              <a:rPr lang="fr-FR" altLang="fr-FR" dirty="0">
                <a:solidFill>
                  <a:srgbClr val="A9B7C6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:</a:t>
            </a:r>
            <a:r>
              <a:rPr lang="fr-FR" altLang="fr-FR" dirty="0">
                <a:solidFill>
                  <a:srgbClr val="8888C6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len</a:t>
            </a:r>
            <a:r>
              <a:rPr lang="fr-FR" altLang="fr-FR" dirty="0">
                <a:solidFill>
                  <a:srgbClr val="A9B7C6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(i)-</a:t>
            </a:r>
            <a:r>
              <a:rPr lang="fr-FR" altLang="fr-FR" dirty="0">
                <a:solidFill>
                  <a:srgbClr val="6897BB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r>
              <a:rPr lang="fr-FR" altLang="fr-FR" dirty="0">
                <a:solidFill>
                  <a:srgbClr val="A9B7C6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]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14" name="ZoneTexte 13"/>
          <p:cNvSpPr txBox="1"/>
          <p:nvPr>
            <p:custDataLst>
              <p:tags r:id="rId10"/>
            </p:custDataLst>
          </p:nvPr>
        </p:nvSpPr>
        <p:spPr>
          <a:xfrm>
            <a:off x="2441827" y="5226458"/>
            <a:ext cx="568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On construit un tuple d'âge. Remarquer que âge est initialiser à vide avant: </a:t>
            </a:r>
            <a:r>
              <a:rPr lang="fr-CA" dirty="0" err="1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age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=(). Puis on l’alimente avec </a:t>
            </a:r>
            <a:r>
              <a:rPr lang="fr-CA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(</a:t>
            </a:r>
            <a:r>
              <a:rPr lang="fr-FR" altLang="fr-FR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i[</a:t>
            </a:r>
            <a:r>
              <a:rPr lang="fr-FR" altLang="fr-FR" dirty="0" err="1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len</a:t>
            </a:r>
            <a:r>
              <a:rPr lang="fr-FR" altLang="fr-FR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(i)-1]</a:t>
            </a:r>
            <a:r>
              <a:rPr lang="fr-CA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 ,)</a:t>
            </a:r>
          </a:p>
        </p:txBody>
      </p:sp>
      <p:sp>
        <p:nvSpPr>
          <p:cNvPr id="15" name="Rectangle 14"/>
          <p:cNvSpPr/>
          <p:nvPr>
            <p:custDataLst>
              <p:tags r:id="rId11"/>
            </p:custDataLst>
          </p:nvPr>
        </p:nvSpPr>
        <p:spPr>
          <a:xfrm>
            <a:off x="121920" y="744926"/>
            <a:ext cx="1165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Exemple 7:</a:t>
            </a:r>
          </a:p>
        </p:txBody>
      </p:sp>
    </p:spTree>
    <p:extLst>
      <p:ext uri="{BB962C8B-B14F-4D97-AF65-F5344CB8AC3E}">
        <p14:creationId xmlns:p14="http://schemas.microsoft.com/office/powerpoint/2010/main" val="3886642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Retour sur les fonctions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>
                <a:latin typeface="Garamond" panose="02020404030301010803" pitchFamily="18" charset="0"/>
              </a:rPr>
              <a:t>Nous avons vu que les fonctions retournent une valeur (</a:t>
            </a:r>
            <a:r>
              <a:rPr lang="fr-CA" b="1" dirty="0">
                <a:latin typeface="Garamond" panose="02020404030301010803" pitchFamily="18" charset="0"/>
              </a:rPr>
              <a:t>return x</a:t>
            </a:r>
            <a:r>
              <a:rPr lang="fr-CA" dirty="0">
                <a:latin typeface="Garamond" panose="02020404030301010803" pitchFamily="18" charset="0"/>
              </a:rPr>
              <a:t>)</a:t>
            </a:r>
          </a:p>
          <a:p>
            <a:r>
              <a:rPr lang="fr-CA" dirty="0">
                <a:latin typeface="Garamond" panose="02020404030301010803" pitchFamily="18" charset="0"/>
              </a:rPr>
              <a:t>Maintenant quand on a vu les </a:t>
            </a:r>
            <a:r>
              <a:rPr lang="fr-CA" dirty="0" err="1">
                <a:latin typeface="Garamond" panose="02020404030301010803" pitchFamily="18" charset="0"/>
              </a:rPr>
              <a:t>tuples</a:t>
            </a:r>
            <a:r>
              <a:rPr lang="fr-CA" dirty="0">
                <a:latin typeface="Garamond" panose="02020404030301010803" pitchFamily="18" charset="0"/>
              </a:rPr>
              <a:t>, une fonction peut retourner plusieurs valeurs.</a:t>
            </a:r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Rectangle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1700" y="3112048"/>
            <a:ext cx="8636991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#exemple8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def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somme_et_produit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(x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y):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return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(x + y)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(x * y)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tup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somme_et_produit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somme_et_produit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5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10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tup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#(5, 6)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"la somme est, 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 le produit est, 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#la somme est,  15  le produit est,  50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>
            <p:custDataLst>
              <p:tags r:id="rId4"/>
            </p:custDataLst>
          </p:nvPr>
        </p:nvSpPr>
        <p:spPr>
          <a:xfrm>
            <a:off x="5416731" y="3867005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La fonction return un </a:t>
            </a:r>
            <a:r>
              <a:rPr lang="fr-CA" dirty="0" err="1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tuple</a:t>
            </a:r>
            <a:endParaRPr lang="fr-CA" dirty="0">
              <a:solidFill>
                <a:schemeClr val="accent5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cxnSp>
        <p:nvCxnSpPr>
          <p:cNvPr id="7" name="Connecteur droit avec flèche 6"/>
          <p:cNvCxnSpPr>
            <a:stCxn id="5" idx="1"/>
          </p:cNvCxnSpPr>
          <p:nvPr>
            <p:custDataLst>
              <p:tags r:id="rId5"/>
            </p:custDataLst>
          </p:nvPr>
        </p:nvCxnSpPr>
        <p:spPr>
          <a:xfrm flipH="1">
            <a:off x="3422469" y="4020894"/>
            <a:ext cx="1994262" cy="725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>
            <p:custDataLst>
              <p:tags r:id="rId6"/>
            </p:custDataLst>
          </p:nvPr>
        </p:nvSpPr>
        <p:spPr>
          <a:xfrm>
            <a:off x="5085806" y="4341402"/>
            <a:ext cx="349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L’appel à la fonction pourra être effectué avec une seule variable ou deux variables</a:t>
            </a:r>
          </a:p>
        </p:txBody>
      </p:sp>
      <p:sp>
        <p:nvSpPr>
          <p:cNvPr id="9" name="Accolade fermante 8"/>
          <p:cNvSpPr/>
          <p:nvPr>
            <p:custDataLst>
              <p:tags r:id="rId7"/>
            </p:custDataLst>
          </p:nvPr>
        </p:nvSpPr>
        <p:spPr>
          <a:xfrm>
            <a:off x="4659086" y="4354548"/>
            <a:ext cx="115020" cy="647726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1" name="Connecteur droit avec flèche 10"/>
          <p:cNvCxnSpPr>
            <a:endCxn id="9" idx="1"/>
          </p:cNvCxnSpPr>
          <p:nvPr>
            <p:custDataLst>
              <p:tags r:id="rId8"/>
            </p:custDataLst>
          </p:nvPr>
        </p:nvCxnSpPr>
        <p:spPr>
          <a:xfrm flipH="1">
            <a:off x="4774106" y="4624651"/>
            <a:ext cx="311700" cy="5376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>
            <p:custDataLst>
              <p:tags r:id="rId9"/>
            </p:custDataLst>
          </p:nvPr>
        </p:nvSpPr>
        <p:spPr>
          <a:xfrm>
            <a:off x="3056709" y="5068788"/>
            <a:ext cx="3554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Cas d’appel avec une variable: on reçoit un </a:t>
            </a:r>
            <a:r>
              <a:rPr lang="fr-CA" dirty="0" err="1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tuple</a:t>
            </a:r>
            <a:endParaRPr lang="fr-CA" dirty="0">
              <a:solidFill>
                <a:schemeClr val="accent5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3" name="ZoneTexte 12"/>
          <p:cNvSpPr txBox="1"/>
          <p:nvPr>
            <p:custDataLst>
              <p:tags r:id="rId10"/>
            </p:custDataLst>
          </p:nvPr>
        </p:nvSpPr>
        <p:spPr>
          <a:xfrm>
            <a:off x="3218378" y="5778805"/>
            <a:ext cx="4717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Cas d’appel avec deux variables: on reçoit les éléments d’un </a:t>
            </a:r>
            <a:r>
              <a:rPr lang="fr-CA" dirty="0" err="1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tuple</a:t>
            </a:r>
            <a:endParaRPr lang="fr-CA" dirty="0">
              <a:solidFill>
                <a:schemeClr val="accent5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cxnSp>
        <p:nvCxnSpPr>
          <p:cNvPr id="15" name="Connecteur droit avec flèche 14"/>
          <p:cNvCxnSpPr/>
          <p:nvPr>
            <p:custDataLst>
              <p:tags r:id="rId11"/>
            </p:custDataLst>
          </p:nvPr>
        </p:nvCxnSpPr>
        <p:spPr>
          <a:xfrm flipH="1" flipV="1">
            <a:off x="3509554" y="5705283"/>
            <a:ext cx="1372134" cy="13603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>
            <p:custDataLst>
              <p:tags r:id="rId12"/>
            </p:custDataLst>
          </p:nvPr>
        </p:nvCxnSpPr>
        <p:spPr>
          <a:xfrm flipV="1">
            <a:off x="4936359" y="5653771"/>
            <a:ext cx="1072555" cy="18621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>
            <p:custDataLst>
              <p:tags r:id="rId13"/>
            </p:custDataLst>
          </p:nvPr>
        </p:nvSpPr>
        <p:spPr>
          <a:xfrm>
            <a:off x="311700" y="2593728"/>
            <a:ext cx="1165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Exemple 8:</a:t>
            </a:r>
          </a:p>
        </p:txBody>
      </p:sp>
    </p:spTree>
    <p:extLst>
      <p:ext uri="{BB962C8B-B14F-4D97-AF65-F5344CB8AC3E}">
        <p14:creationId xmlns:p14="http://schemas.microsoft.com/office/powerpoint/2010/main" val="72068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Avantages des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b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>
                <a:latin typeface="Garamond" panose="02020404030301010803" pitchFamily="18" charset="0"/>
                <a:cs typeface="Arial" panose="020B0604020202020204" pitchFamily="34" charset="0"/>
              </a:rPr>
              <a:t>Les tuples présentent plusieurs avantages:</a:t>
            </a:r>
          </a:p>
          <a:p>
            <a:pPr lvl="1"/>
            <a:r>
              <a:rPr lang="fr-CA" sz="1800" dirty="0">
                <a:latin typeface="Garamond" panose="02020404030301010803" pitchFamily="18" charset="0"/>
                <a:cs typeface="Arial" panose="020B0604020202020204" pitchFamily="34" charset="0"/>
              </a:rPr>
              <a:t>On les utilise si on veut être certain que les données ne soient pas modifiées par erreur (principe d’immuable)</a:t>
            </a:r>
          </a:p>
          <a:p>
            <a:pPr lvl="1"/>
            <a:r>
              <a:rPr lang="fr-CA" sz="1800" dirty="0">
                <a:latin typeface="Garamond" panose="02020404030301010803" pitchFamily="18" charset="0"/>
                <a:cs typeface="Arial" panose="020B0604020202020204" pitchFamily="34" charset="0"/>
              </a:rPr>
              <a:t>Les tuples sont moins </a:t>
            </a:r>
            <a:r>
              <a:rPr lang="fr-CA" sz="1800" b="1" dirty="0">
                <a:latin typeface="Garamond" panose="02020404030301010803" pitchFamily="18" charset="0"/>
                <a:cs typeface="Arial" panose="020B0604020202020204" pitchFamily="34" charset="0"/>
              </a:rPr>
              <a:t>"gourmands" </a:t>
            </a:r>
            <a:r>
              <a:rPr lang="fr-CA" sz="1800" dirty="0">
                <a:latin typeface="Garamond" panose="02020404030301010803" pitchFamily="18" charset="0"/>
                <a:cs typeface="Arial" panose="020B0604020202020204" pitchFamily="34" charset="0"/>
              </a:rPr>
              <a:t>en ressources système et occupent moins d’espace mémoire</a:t>
            </a:r>
          </a:p>
          <a:p>
            <a:pPr lvl="1"/>
            <a:r>
              <a:rPr lang="fr-CA" sz="1800" dirty="0">
                <a:latin typeface="Garamond" panose="02020404030301010803" pitchFamily="18" charset="0"/>
                <a:cs typeface="Arial" panose="020B0604020202020204" pitchFamily="34" charset="0"/>
              </a:rPr>
              <a:t>Ils peuvent être traités plus rapidement par l’interpréteur.</a:t>
            </a:r>
          </a:p>
        </p:txBody>
      </p:sp>
    </p:spTree>
    <p:extLst>
      <p:ext uri="{BB962C8B-B14F-4D97-AF65-F5344CB8AC3E}">
        <p14:creationId xmlns:p14="http://schemas.microsoft.com/office/powerpoint/2010/main" val="423125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Décomposition fonctionnelle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sz="2000" dirty="0">
                <a:latin typeface="Garamond" panose="02020404030301010803" pitchFamily="18" charset="0"/>
                <a:cs typeface="Arial" panose="020B0604020202020204" pitchFamily="34" charset="0"/>
              </a:rPr>
              <a:t>On a souvent besoin de faire des traitements sur des </a:t>
            </a:r>
            <a:r>
              <a:rPr lang="fr-CA" sz="2000" b="1" dirty="0">
                <a:latin typeface="Garamond" panose="02020404030301010803" pitchFamily="18" charset="0"/>
                <a:cs typeface="Arial" panose="020B0604020202020204" pitchFamily="34" charset="0"/>
              </a:rPr>
              <a:t>groupes de données </a:t>
            </a:r>
            <a:r>
              <a:rPr lang="fr-CA" sz="2000" dirty="0">
                <a:latin typeface="Garamond" panose="02020404030301010803" pitchFamily="18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fr-CA" sz="1600" dirty="0">
                <a:latin typeface="Garamond" panose="02020404030301010803" pitchFamily="18" charset="0"/>
                <a:cs typeface="Arial" panose="020B0604020202020204" pitchFamily="34" charset="0"/>
              </a:rPr>
              <a:t>Liste des étudiants d’une classe (plusieurs étudiants, plusieurs propriétés pour chaque étudiant tel le nom, la note de chaque travail, …)</a:t>
            </a:r>
          </a:p>
          <a:p>
            <a:pPr lvl="1"/>
            <a:r>
              <a:rPr lang="fr-CA" sz="1600" dirty="0">
                <a:latin typeface="Garamond" panose="02020404030301010803" pitchFamily="18" charset="0"/>
                <a:cs typeface="Arial" panose="020B0604020202020204" pitchFamily="34" charset="0"/>
              </a:rPr>
              <a:t>Groupe d’objets dans un jeu vidéo</a:t>
            </a:r>
          </a:p>
          <a:p>
            <a:pPr lvl="1"/>
            <a:r>
              <a:rPr lang="fr-CA" sz="1600" dirty="0">
                <a:latin typeface="Garamond" panose="02020404030301010803" pitchFamily="18" charset="0"/>
                <a:cs typeface="Arial" panose="020B0604020202020204" pitchFamily="34" charset="0"/>
              </a:rPr>
              <a:t>Ensemble des fichiers sur le disque dur</a:t>
            </a:r>
          </a:p>
          <a:p>
            <a:pPr lvl="1"/>
            <a:r>
              <a:rPr lang="fr-CA" sz="1600" dirty="0">
                <a:latin typeface="Garamond" panose="02020404030301010803" pitchFamily="18" charset="0"/>
                <a:cs typeface="Arial" panose="020B0604020202020204" pitchFamily="34" charset="0"/>
              </a:rPr>
              <a:t>Statistiques sur les personnes malades en 2020</a:t>
            </a:r>
          </a:p>
          <a:p>
            <a:pPr lvl="1"/>
            <a:r>
              <a:rPr lang="fr-CA" sz="1600" dirty="0">
                <a:latin typeface="Garamond" panose="02020404030301010803" pitchFamily="18" charset="0"/>
                <a:cs typeface="Arial" panose="020B0604020202020204" pitchFamily="34" charset="0"/>
              </a:rPr>
              <a:t>La séquence de caractères dans un document</a:t>
            </a:r>
            <a:endParaRPr lang="fr-CA" sz="18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07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>
                <a:latin typeface="Garamond" panose="02020404030301010803" pitchFamily="18" charset="0"/>
                <a:cs typeface="Arial" panose="020B0604020202020204" pitchFamily="34" charset="0"/>
              </a:rPr>
              <a:t>Pour faciliter le traitement de ces données, il faut les organiser suivant une certaine structure exemples:</a:t>
            </a:r>
          </a:p>
          <a:p>
            <a:pPr lvl="1"/>
            <a:r>
              <a:rPr lang="fr-CA" sz="1600" dirty="0">
                <a:latin typeface="Garamond" panose="02020404030301010803" pitchFamily="18" charset="0"/>
                <a:cs typeface="Arial" panose="020B0604020202020204" pitchFamily="34" charset="0"/>
              </a:rPr>
              <a:t>Chaine de caractères (déjà vu)</a:t>
            </a:r>
          </a:p>
          <a:p>
            <a:pPr lvl="1"/>
            <a:r>
              <a:rPr lang="fr-CA" sz="1600" dirty="0" err="1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Tuples</a:t>
            </a:r>
            <a:endParaRPr lang="fr-CA" sz="1600" dirty="0">
              <a:solidFill>
                <a:srgbClr val="FF000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lvl="1"/>
            <a:r>
              <a:rPr lang="fr-CA" sz="1600" dirty="0">
                <a:latin typeface="Garamond" panose="02020404030301010803" pitchFamily="18" charset="0"/>
                <a:cs typeface="Arial" panose="020B0604020202020204" pitchFamily="34" charset="0"/>
              </a:rPr>
              <a:t>Listes</a:t>
            </a:r>
          </a:p>
          <a:p>
            <a:pPr lvl="1"/>
            <a:r>
              <a:rPr lang="fr-CA" sz="1600" dirty="0">
                <a:latin typeface="Garamond" panose="02020404030301010803" pitchFamily="18" charset="0"/>
                <a:cs typeface="Arial" panose="020B0604020202020204" pitchFamily="34" charset="0"/>
              </a:rPr>
              <a:t>Dictionnaire</a:t>
            </a:r>
          </a:p>
          <a:p>
            <a:pPr lvl="1"/>
            <a:r>
              <a:rPr lang="fr-CA" sz="1600" dirty="0">
                <a:latin typeface="Garamond" panose="02020404030301010803" pitchFamily="18" charset="0"/>
                <a:cs typeface="Arial" panose="020B0604020202020204" pitchFamily="34" charset="0"/>
              </a:rPr>
              <a:t>Tableau</a:t>
            </a:r>
          </a:p>
          <a:p>
            <a:pPr marL="114300" indent="0">
              <a:buNone/>
            </a:pPr>
            <a:endParaRPr lang="fr-CA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fr-CA" dirty="0">
                <a:latin typeface="Garamond" panose="02020404030301010803" pitchFamily="18" charset="0"/>
                <a:cs typeface="Arial" panose="020B0604020202020204" pitchFamily="34" charset="0"/>
              </a:rPr>
              <a:t>Le choix d’une structure de données dépend du problème à résoudre et des types de données dont on dispose.</a:t>
            </a:r>
          </a:p>
          <a:p>
            <a:r>
              <a:rPr lang="fr-CA" dirty="0">
                <a:latin typeface="Garamond" panose="02020404030301010803" pitchFamily="18" charset="0"/>
                <a:cs typeface="Arial" panose="020B0604020202020204" pitchFamily="34" charset="0"/>
              </a:rPr>
              <a:t>Un mauvais choix peut entrainer inutilement une plus grande consommation de CPU, de mémoire et de stockage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1700" y="593367"/>
            <a:ext cx="8520600" cy="763500"/>
          </a:xfrm>
        </p:spPr>
        <p:txBody>
          <a:bodyPr/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Décomposition fonctionnelle</a:t>
            </a:r>
          </a:p>
        </p:txBody>
      </p:sp>
    </p:spTree>
    <p:extLst>
      <p:ext uri="{BB962C8B-B14F-4D97-AF65-F5344CB8AC3E}">
        <p14:creationId xmlns:p14="http://schemas.microsoft.com/office/powerpoint/2010/main" val="293395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8202" y="410487"/>
            <a:ext cx="8520600" cy="763500"/>
          </a:xfrm>
        </p:spPr>
        <p:txBody>
          <a:bodyPr/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Rappel sur les chaines de caractères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70137" y="1312188"/>
            <a:ext cx="8520600" cy="511354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CA" sz="1600" dirty="0">
                <a:latin typeface="Garamond" panose="02020404030301010803" pitchFamily="18" charset="0"/>
                <a:cs typeface="Arial" panose="020B0604020202020204" pitchFamily="34" charset="0"/>
              </a:rPr>
              <a:t>Nous avons vu  jusqu’ici un type de données composite: les chaines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CA" dirty="0">
                <a:latin typeface="Garamond" panose="02020404030301010803" pitchFamily="18" charset="0"/>
                <a:cs typeface="Arial" panose="020B0604020202020204" pitchFamily="34" charset="0"/>
              </a:rPr>
              <a:t>non modifiables (il n’est pas possible de changer les caractères au sein d’une chaine existante)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CA" dirty="0">
                <a:latin typeface="Garamond" panose="02020404030301010803" pitchFamily="18" charset="0"/>
                <a:cs typeface="Arial" panose="020B0604020202020204" pitchFamily="34" charset="0"/>
              </a:rPr>
              <a:t>Les chaines sont composées de caractères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CA" dirty="0">
                <a:latin typeface="Garamond" panose="02020404030301010803" pitchFamily="18" charset="0"/>
                <a:cs typeface="Arial" panose="020B0604020202020204" pitchFamily="34" charset="0"/>
              </a:rPr>
              <a:t>Les chaines sont des séquences</a:t>
            </a:r>
          </a:p>
          <a:p>
            <a:pPr marL="1397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fr-CA" sz="16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Exemple1: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fr-CA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fr-CA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 err="1">
                <a:latin typeface="Garamond" panose="02020404030301010803" pitchFamily="18" charset="0"/>
                <a:cs typeface="Arial" panose="020B0604020202020204" pitchFamily="34" charset="0"/>
              </a:rPr>
              <a:t>Cet</a:t>
            </a:r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Garamond" panose="02020404030301010803" pitchFamily="18" charset="0"/>
                <a:cs typeface="Arial" panose="020B0604020202020204" pitchFamily="34" charset="0"/>
              </a:rPr>
              <a:t>exemple</a:t>
            </a:r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Garamond" panose="02020404030301010803" pitchFamily="18" charset="0"/>
                <a:cs typeface="Arial" panose="020B0604020202020204" pitchFamily="34" charset="0"/>
              </a:rPr>
              <a:t>génère</a:t>
            </a:r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Garamond" panose="02020404030301010803" pitchFamily="18" charset="0"/>
                <a:cs typeface="Arial" panose="020B0604020202020204" pitchFamily="34" charset="0"/>
              </a:rPr>
              <a:t>l’erreur</a:t>
            </a:r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Garamond" panose="02020404030301010803" pitchFamily="18" charset="0"/>
                <a:cs typeface="Arial" panose="020B0604020202020204" pitchFamily="34" charset="0"/>
              </a:rPr>
              <a:t>suivante</a:t>
            </a:r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:</a:t>
            </a:r>
          </a:p>
          <a:p>
            <a:pPr marL="1943100" lvl="4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err="1">
                <a:latin typeface="Garamond" panose="02020404030301010803" pitchFamily="18" charset="0"/>
                <a:cs typeface="Arial" panose="020B0604020202020204" pitchFamily="34" charset="0"/>
              </a:rPr>
              <a:t>chaine</a:t>
            </a:r>
            <a:r>
              <a:rPr lang="en-US" dirty="0">
                <a:latin typeface="Garamond" panose="02020404030301010803" pitchFamily="18" charset="0"/>
                <a:cs typeface="Arial" panose="020B0604020202020204" pitchFamily="34" charset="0"/>
              </a:rPr>
              <a:t>[14:] ='Brigitte'</a:t>
            </a:r>
          </a:p>
          <a:p>
            <a:pPr marL="1943100" lvl="4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err="1">
                <a:latin typeface="Garamond" panose="02020404030301010803" pitchFamily="18" charset="0"/>
                <a:cs typeface="Arial" panose="020B0604020202020204" pitchFamily="34" charset="0"/>
              </a:rPr>
              <a:t>TypeError</a:t>
            </a:r>
            <a:r>
              <a:rPr lang="en-US" dirty="0">
                <a:latin typeface="Garamond" panose="02020404030301010803" pitchFamily="18" charset="0"/>
                <a:cs typeface="Arial" panose="020B0604020202020204" pitchFamily="34" charset="0"/>
              </a:rPr>
              <a:t>: '</a:t>
            </a:r>
            <a:r>
              <a:rPr lang="en-US" dirty="0" err="1">
                <a:latin typeface="Garamond" panose="02020404030301010803" pitchFamily="18" charset="0"/>
                <a:cs typeface="Arial" panose="020B0604020202020204" pitchFamily="34" charset="0"/>
              </a:rPr>
              <a:t>str</a:t>
            </a:r>
            <a:r>
              <a:rPr lang="en-US" dirty="0">
                <a:latin typeface="Garamond" panose="02020404030301010803" pitchFamily="18" charset="0"/>
                <a:cs typeface="Arial" panose="020B0604020202020204" pitchFamily="34" charset="0"/>
              </a:rPr>
              <a:t>' object does not support item assignment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 err="1">
                <a:latin typeface="Garamond" panose="02020404030301010803" pitchFamily="18" charset="0"/>
                <a:cs typeface="Arial" panose="020B0604020202020204" pitchFamily="34" charset="0"/>
              </a:rPr>
              <a:t>Pourquoi</a:t>
            </a:r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Garamond" panose="02020404030301010803" pitchFamily="18" charset="0"/>
                <a:cs typeface="Arial" panose="020B0604020202020204" pitchFamily="34" charset="0"/>
              </a:rPr>
              <a:t>cette</a:t>
            </a:r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Garamond" panose="02020404030301010803" pitchFamily="18" charset="0"/>
                <a:cs typeface="Arial" panose="020B0604020202020204" pitchFamily="34" charset="0"/>
              </a:rPr>
              <a:t>erreur</a:t>
            </a:r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: car </a:t>
            </a:r>
            <a:r>
              <a:rPr lang="en-US" sz="1600" dirty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les </a:t>
            </a:r>
            <a:r>
              <a:rPr lang="en-US" sz="1600" dirty="0" err="1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chaines</a:t>
            </a:r>
            <a:r>
              <a:rPr lang="en-US" sz="1600" dirty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caractères</a:t>
            </a:r>
            <a:r>
              <a:rPr lang="en-US" sz="1600" dirty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sont</a:t>
            </a:r>
            <a:r>
              <a:rPr lang="en-US" sz="1600" dirty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immuables</a:t>
            </a:r>
            <a:r>
              <a:rPr lang="en-US" sz="1600" dirty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lang="fr-CA" sz="1600" dirty="0">
                <a:latin typeface="Garamond" panose="02020404030301010803" pitchFamily="18" charset="0"/>
                <a:cs typeface="Arial" panose="020B0604020202020204" pitchFamily="34" charset="0"/>
              </a:rPr>
              <a:t>non modifiables) en partie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fr-CA" sz="16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CA" sz="1600" dirty="0">
                <a:latin typeface="Garamond" panose="02020404030301010803" pitchFamily="18" charset="0"/>
                <a:cs typeface="Arial" panose="020B0604020202020204" pitchFamily="34" charset="0"/>
              </a:rPr>
              <a:t>Python propose un type de données appelé </a:t>
            </a:r>
            <a:r>
              <a:rPr lang="fr-CA" sz="1600" b="1" dirty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tuple</a:t>
            </a:r>
            <a:r>
              <a:rPr lang="fr-CA" sz="1600" dirty="0">
                <a:latin typeface="Garamond" panose="02020404030301010803" pitchFamily="18" charset="0"/>
                <a:cs typeface="Arial" panose="020B0604020202020204" pitchFamily="34" charset="0"/>
              </a:rPr>
              <a:t>, qui permet de "généraliser" le concept de chaines de caractères: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CA" dirty="0">
                <a:latin typeface="Garamond" panose="02020404030301010803" pitchFamily="18" charset="0"/>
                <a:cs typeface="Arial" panose="020B0604020202020204" pitchFamily="34" charset="0"/>
              </a:rPr>
              <a:t>Les éléments d'une chaine sont des caractères :  'a', 'K', '2'. '+'. '#' ….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fr-CA" dirty="0">
                <a:latin typeface="Garamond" panose="02020404030301010803" pitchFamily="18" charset="0"/>
                <a:cs typeface="Arial" panose="020B0604020202020204" pitchFamily="34" charset="0"/>
              </a:rPr>
              <a:t>Les éléments d'un tuple peuvent être des caractères, des chaines de caractères, des entiers, des tuples…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fr-CA" sz="16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fr-CA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12940" y="2709114"/>
            <a:ext cx="4101737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chaine 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'Roméo préfère Juliette'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chaine[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:] 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'Brigitte'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(chaine)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17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11699" y="1536633"/>
            <a:ext cx="8727797" cy="4555200"/>
          </a:xfrm>
        </p:spPr>
        <p:txBody>
          <a:bodyPr/>
          <a:lstStyle/>
          <a:p>
            <a:r>
              <a:rPr lang="fr-CA" sz="2400" dirty="0">
                <a:latin typeface="Garamond" panose="02020404030301010803" pitchFamily="18" charset="0"/>
                <a:cs typeface="Arial" panose="020B0604020202020204" pitchFamily="34" charset="0"/>
              </a:rPr>
              <a:t>On les appelle aussi les n-</a:t>
            </a:r>
            <a:r>
              <a:rPr lang="fr-CA" sz="2400" dirty="0" err="1">
                <a:latin typeface="Garamond" panose="02020404030301010803" pitchFamily="18" charset="0"/>
                <a:cs typeface="Arial" panose="020B0604020202020204" pitchFamily="34" charset="0"/>
              </a:rPr>
              <a:t>uplets</a:t>
            </a:r>
            <a:endParaRPr lang="fr-CA" sz="24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fr-CA" sz="2400" dirty="0">
                <a:latin typeface="Garamond" panose="02020404030301010803" pitchFamily="18" charset="0"/>
                <a:cs typeface="Arial" panose="020B0604020202020204" pitchFamily="34" charset="0"/>
              </a:rPr>
              <a:t>Ce sont des séquences</a:t>
            </a:r>
          </a:p>
          <a:p>
            <a:r>
              <a:rPr lang="fr-CA" sz="2400" dirty="0">
                <a:latin typeface="Garamond" panose="02020404030301010803" pitchFamily="18" charset="0"/>
                <a:cs typeface="Arial" panose="020B0604020202020204" pitchFamily="34" charset="0"/>
              </a:rPr>
              <a:t>Ils </a:t>
            </a:r>
            <a:r>
              <a:rPr lang="fr-CA" sz="2400" dirty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sont immuables </a:t>
            </a:r>
            <a:r>
              <a:rPr lang="fr-CA" sz="2400" dirty="0">
                <a:latin typeface="Garamond" panose="02020404030301010803" pitchFamily="18" charset="0"/>
                <a:cs typeface="Arial" panose="020B0604020202020204" pitchFamily="34" charset="0"/>
              </a:rPr>
              <a:t>(une fois créé, on ne peut pas les mettre à jour)</a:t>
            </a:r>
          </a:p>
          <a:p>
            <a:r>
              <a:rPr lang="fr-CA" sz="2400" dirty="0">
                <a:latin typeface="Garamond" panose="02020404030301010803" pitchFamily="18" charset="0"/>
                <a:cs typeface="Arial" panose="020B0604020202020204" pitchFamily="34" charset="0"/>
              </a:rPr>
              <a:t>Leurs contenus peuvent être hétérogènes</a:t>
            </a:r>
          </a:p>
          <a:p>
            <a:r>
              <a:rPr lang="fr-CA" sz="2400" dirty="0">
                <a:latin typeface="Garamond" panose="02020404030301010803" pitchFamily="18" charset="0"/>
                <a:cs typeface="Arial" panose="020B0604020202020204" pitchFamily="34" charset="0"/>
              </a:rPr>
              <a:t>Entouré de parenthèses</a:t>
            </a:r>
          </a:p>
          <a:p>
            <a:r>
              <a:rPr lang="fr-CA" sz="2400" dirty="0">
                <a:latin typeface="Garamond" panose="02020404030301010803" pitchFamily="18" charset="0"/>
                <a:cs typeface="Arial" panose="020B0604020202020204" pitchFamily="34" charset="0"/>
              </a:rPr>
              <a:t>Exemple de déclaration:</a:t>
            </a:r>
          </a:p>
          <a:p>
            <a:pPr marL="114300" indent="0" algn="ctr">
              <a:buNone/>
            </a:pPr>
            <a:r>
              <a:rPr lang="fr-CA" sz="2400" b="1" dirty="0">
                <a:latin typeface="Garamond" panose="02020404030301010803" pitchFamily="18" charset="0"/>
                <a:cs typeface="Arial" panose="020B0604020202020204" pitchFamily="34" charset="0"/>
              </a:rPr>
              <a:t>x = (1, 2, 3)</a:t>
            </a:r>
          </a:p>
        </p:txBody>
      </p:sp>
    </p:spTree>
    <p:extLst>
      <p:ext uri="{BB962C8B-B14F-4D97-AF65-F5344CB8AC3E}">
        <p14:creationId xmlns:p14="http://schemas.microsoft.com/office/powerpoint/2010/main" val="195640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12256" y="201187"/>
            <a:ext cx="8520600" cy="763500"/>
          </a:xfrm>
        </p:spPr>
        <p:txBody>
          <a:bodyPr/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Exemples de déclaration des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1699" y="1517029"/>
            <a:ext cx="8022403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tup1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'a'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'b'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'c'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'd'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'e'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tup2=(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'a'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'b'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'c'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'd'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'e'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tup3=(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1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2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3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4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tup4=(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1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lang="fr-FR" altLang="fr-FR" sz="1800" dirty="0">
                <a:solidFill>
                  <a:srgbClr val="6A8759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"Sarah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tup5=(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"seul"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#exemple 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enregiste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pour chaque utilisateur la langue maitrisé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tup6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=(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(1, "Francais")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(2, "Francais" , "Anglais")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(3, "Anglais" , "Espagnol" 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(tup1)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(tup2)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(tup3)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(tup4)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(tup5)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(tup6)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6" name="Accolade fermante 5"/>
          <p:cNvSpPr/>
          <p:nvPr>
            <p:custDataLst>
              <p:tags r:id="rId3"/>
            </p:custDataLst>
          </p:nvPr>
        </p:nvSpPr>
        <p:spPr>
          <a:xfrm>
            <a:off x="2978331" y="1645920"/>
            <a:ext cx="113212" cy="496389"/>
          </a:xfrm>
          <a:prstGeom prst="rightBrac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>
            <p:custDataLst>
              <p:tags r:id="rId4"/>
            </p:custDataLst>
          </p:nvPr>
        </p:nvSpPr>
        <p:spPr>
          <a:xfrm>
            <a:off x="3587932" y="1740225"/>
            <a:ext cx="213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Tuples</a:t>
            </a:r>
            <a:r>
              <a:rPr lang="fr-CA" dirty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formés de caractères</a:t>
            </a:r>
          </a:p>
        </p:txBody>
      </p:sp>
      <p:sp>
        <p:nvSpPr>
          <p:cNvPr id="8" name="ZoneTexte 7"/>
          <p:cNvSpPr txBox="1"/>
          <p:nvPr>
            <p:custDataLst>
              <p:tags r:id="rId5"/>
            </p:custDataLst>
          </p:nvPr>
        </p:nvSpPr>
        <p:spPr>
          <a:xfrm>
            <a:off x="2451464" y="2117309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Tuple formé de nombres</a:t>
            </a:r>
          </a:p>
        </p:txBody>
      </p:sp>
      <p:sp>
        <p:nvSpPr>
          <p:cNvPr id="9" name="ZoneTexte 8"/>
          <p:cNvSpPr txBox="1"/>
          <p:nvPr>
            <p:custDataLst>
              <p:tags r:id="rId6"/>
            </p:custDataLst>
          </p:nvPr>
        </p:nvSpPr>
        <p:spPr>
          <a:xfrm>
            <a:off x="2681273" y="2425086"/>
            <a:ext cx="3634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Tuple</a:t>
            </a:r>
            <a:r>
              <a:rPr lang="fr-CA" dirty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hétérogène: formé de nombre  et de chaine</a:t>
            </a:r>
          </a:p>
        </p:txBody>
      </p:sp>
      <p:sp>
        <p:nvSpPr>
          <p:cNvPr id="10" name="ZoneTexte 9"/>
          <p:cNvSpPr txBox="1"/>
          <p:nvPr>
            <p:custDataLst>
              <p:tags r:id="rId7"/>
            </p:custDataLst>
          </p:nvPr>
        </p:nvSpPr>
        <p:spPr>
          <a:xfrm>
            <a:off x="2015068" y="2707863"/>
            <a:ext cx="5229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Tuple</a:t>
            </a:r>
            <a:r>
              <a:rPr lang="fr-CA" dirty="0">
                <a:solidFill>
                  <a:srgbClr val="FF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formé d’un seul élément: il faut écrire l’élément suivi d’une virgule</a:t>
            </a:r>
          </a:p>
        </p:txBody>
      </p:sp>
      <p:sp>
        <p:nvSpPr>
          <p:cNvPr id="11" name="ZoneTexte 10"/>
          <p:cNvSpPr txBox="1"/>
          <p:nvPr>
            <p:custDataLst>
              <p:tags r:id="rId8"/>
            </p:custDataLst>
          </p:nvPr>
        </p:nvSpPr>
        <p:spPr>
          <a:xfrm>
            <a:off x="2687747" y="3931199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 formé de tuples</a:t>
            </a:r>
          </a:p>
        </p:txBody>
      </p:sp>
      <p:sp>
        <p:nvSpPr>
          <p:cNvPr id="12" name="Accolade fermante 11"/>
          <p:cNvSpPr/>
          <p:nvPr>
            <p:custDataLst>
              <p:tags r:id="rId9"/>
            </p:custDataLst>
          </p:nvPr>
        </p:nvSpPr>
        <p:spPr>
          <a:xfrm rot="5400000">
            <a:off x="3539021" y="902353"/>
            <a:ext cx="121240" cy="5318232"/>
          </a:xfrm>
          <a:prstGeom prst="rightBrace">
            <a:avLst>
              <a:gd name="adj1" fmla="val 8333"/>
              <a:gd name="adj2" fmla="val 50866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necteur droit avec flèche 13"/>
          <p:cNvCxnSpPr>
            <a:endCxn id="6" idx="1"/>
          </p:cNvCxnSpPr>
          <p:nvPr>
            <p:custDataLst>
              <p:tags r:id="rId10"/>
            </p:custDataLst>
          </p:nvPr>
        </p:nvCxnSpPr>
        <p:spPr>
          <a:xfrm flipH="1">
            <a:off x="3091543" y="1894113"/>
            <a:ext cx="496389" cy="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cxnSpLocks/>
          </p:cNvCxnSpPr>
          <p:nvPr>
            <p:custDataLst>
              <p:tags r:id="rId11"/>
            </p:custDataLst>
          </p:nvPr>
        </p:nvCxnSpPr>
        <p:spPr>
          <a:xfrm flipH="1">
            <a:off x="2104008" y="2275555"/>
            <a:ext cx="347457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>
            <p:custDataLst>
              <p:tags r:id="rId12"/>
            </p:custDataLst>
          </p:nvPr>
        </p:nvCxnSpPr>
        <p:spPr>
          <a:xfrm flipH="1">
            <a:off x="1759131" y="2861751"/>
            <a:ext cx="255937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9" idx="1"/>
          </p:cNvCxnSpPr>
          <p:nvPr>
            <p:custDataLst>
              <p:tags r:id="rId13"/>
            </p:custDataLst>
          </p:nvPr>
        </p:nvCxnSpPr>
        <p:spPr>
          <a:xfrm flipH="1">
            <a:off x="2551611" y="2578975"/>
            <a:ext cx="129662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cxnSpLocks/>
            <a:stCxn id="11" idx="0"/>
            <a:endCxn id="12" idx="1"/>
          </p:cNvCxnSpPr>
          <p:nvPr>
            <p:custDataLst>
              <p:tags r:id="rId14"/>
            </p:custDataLst>
          </p:nvPr>
        </p:nvCxnSpPr>
        <p:spPr>
          <a:xfrm flipH="1" flipV="1">
            <a:off x="3553585" y="3622089"/>
            <a:ext cx="91316" cy="30911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>
            <p:custDataLst>
              <p:tags r:id="rId15"/>
            </p:custDataLst>
          </p:nvPr>
        </p:nvSpPr>
        <p:spPr>
          <a:xfrm>
            <a:off x="240932" y="1129171"/>
            <a:ext cx="1165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Exemple 2:</a:t>
            </a:r>
          </a:p>
        </p:txBody>
      </p:sp>
    </p:spTree>
    <p:extLst>
      <p:ext uri="{BB962C8B-B14F-4D97-AF65-F5344CB8AC3E}">
        <p14:creationId xmlns:p14="http://schemas.microsoft.com/office/powerpoint/2010/main" val="158803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5032" y="225083"/>
            <a:ext cx="8520600" cy="763500"/>
          </a:xfrm>
        </p:spPr>
        <p:txBody>
          <a:bodyPr/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Opérations sur les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2847" y="1334089"/>
            <a:ext cx="7402284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x = (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1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2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3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y = x[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] + x[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]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"la somme de, 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x[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]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 et 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x[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]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 donne , 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y)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z = x[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]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"voici une partie de x 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z)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x[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]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5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#genère une erreur les tuples sont immuable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"x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aprés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modification de son premier terme"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x 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>
            <p:custDataLst>
              <p:tags r:id="rId3"/>
            </p:custDataLst>
          </p:nvPr>
        </p:nvSpPr>
        <p:spPr>
          <a:xfrm>
            <a:off x="3979175" y="1514123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Accès aux éléments d’un </a:t>
            </a:r>
            <a:r>
              <a:rPr lang="fr-CA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endParaRPr lang="fr-CA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>
            <p:custDataLst>
              <p:tags r:id="rId4"/>
            </p:custDataLst>
          </p:nvPr>
        </p:nvSpPr>
        <p:spPr>
          <a:xfrm>
            <a:off x="3992881" y="2181125"/>
            <a:ext cx="2791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 d’une partie d’un </a:t>
            </a:r>
            <a:r>
              <a:rPr lang="fr-CA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endParaRPr lang="fr-CA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eur droit avec flèche 9"/>
          <p:cNvCxnSpPr>
            <a:cxnSpLocks/>
          </p:cNvCxnSpPr>
          <p:nvPr>
            <p:custDataLst>
              <p:tags r:id="rId5"/>
            </p:custDataLst>
          </p:nvPr>
        </p:nvCxnSpPr>
        <p:spPr>
          <a:xfrm flipH="1">
            <a:off x="1775534" y="1668012"/>
            <a:ext cx="2217348" cy="10752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>
            <p:custDataLst>
              <p:tags r:id="rId6"/>
            </p:custDataLst>
          </p:nvPr>
        </p:nvCxnSpPr>
        <p:spPr>
          <a:xfrm flipH="1" flipV="1">
            <a:off x="1271453" y="2241374"/>
            <a:ext cx="2707722" cy="9363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>
            <p:custDataLst>
              <p:tags r:id="rId7"/>
            </p:custDataLst>
          </p:nvPr>
        </p:nvSpPr>
        <p:spPr>
          <a:xfrm>
            <a:off x="85277" y="3838444"/>
            <a:ext cx="89601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1600" dirty="0">
                <a:latin typeface="Garamond" panose="02020404030301010803" pitchFamily="18" charset="0"/>
                <a:cs typeface="Arial" panose="020B0604020202020204" pitchFamily="34" charset="0"/>
              </a:rPr>
              <a:t>Comme les chaines de caractères, on peut accéder aux éléments d’un </a:t>
            </a:r>
            <a:r>
              <a:rPr lang="fr-CA" sz="1600" dirty="0" err="1">
                <a:latin typeface="Garamond" panose="02020404030301010803" pitchFamily="18" charset="0"/>
                <a:cs typeface="Arial" panose="020B0604020202020204" pitchFamily="34" charset="0"/>
              </a:rPr>
              <a:t>tuple</a:t>
            </a:r>
            <a:r>
              <a:rPr lang="fr-CA" sz="1600" dirty="0">
                <a:latin typeface="Garamond" panose="02020404030301010803" pitchFamily="18" charset="0"/>
                <a:cs typeface="Arial" panose="020B0604020202020204" pitchFamily="34" charset="0"/>
              </a:rPr>
              <a:t> avec les </a:t>
            </a: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[ 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L’indice du premier élément d’un </a:t>
            </a:r>
            <a:r>
              <a:rPr lang="fr-CA" sz="1600" dirty="0" err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tuple</a:t>
            </a:r>
            <a:r>
              <a:rPr lang="fr-CA" sz="16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est l’indice 0. Exemple: x[0] c’est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Lors d’une extraction d’un sous </a:t>
            </a:r>
            <a:r>
              <a:rPr lang="fr-CA" sz="1600" dirty="0" err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tuple</a:t>
            </a:r>
            <a:r>
              <a:rPr lang="fr-CA" sz="16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x[</a:t>
            </a: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0</a:t>
            </a:r>
            <a:r>
              <a:rPr lang="fr-CA" sz="16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:</a:t>
            </a: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r>
              <a:rPr lang="fr-CA" sz="16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], le premier terme (0) sera inclus dans l’extraction tandis que le dernier terme (2) sera exclu. D’où le résultat de </a:t>
            </a: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x[0:2]</a:t>
            </a:r>
            <a:r>
              <a:rPr lang="fr-CA" sz="16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sera </a:t>
            </a: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(1,2)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1600" dirty="0" err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print</a:t>
            </a:r>
            <a:r>
              <a:rPr lang="fr-CA" sz="16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(x[</a:t>
            </a: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r>
              <a:rPr lang="fr-CA" sz="16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:]) # affichera un </a:t>
            </a:r>
            <a:r>
              <a:rPr lang="fr-CA" sz="1600" dirty="0" err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tuple</a:t>
            </a:r>
            <a:r>
              <a:rPr lang="fr-CA" sz="16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dont le premier élément commence de l’indice 1=&gt; (2,3,4)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sz="1600" dirty="0" err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print</a:t>
            </a:r>
            <a:r>
              <a:rPr lang="fr-CA" sz="16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(x[:</a:t>
            </a: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3</a:t>
            </a:r>
            <a:r>
              <a:rPr lang="fr-CA" sz="16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]) # affichera un </a:t>
            </a:r>
            <a:r>
              <a:rPr lang="fr-CA" sz="1600" dirty="0" err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tuple</a:t>
            </a:r>
            <a:r>
              <a:rPr lang="fr-CA" sz="16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dont le dernier élément sera l’indice 2 (3-1)=&gt;(1,2,3)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1600" dirty="0">
              <a:solidFill>
                <a:schemeClr val="tx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>
            <p:custDataLst>
              <p:tags r:id="rId8"/>
            </p:custDataLst>
          </p:nvPr>
        </p:nvSpPr>
        <p:spPr>
          <a:xfrm>
            <a:off x="212162" y="955075"/>
            <a:ext cx="1165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Exemple 3:</a:t>
            </a:r>
          </a:p>
        </p:txBody>
      </p:sp>
    </p:spTree>
    <p:extLst>
      <p:ext uri="{BB962C8B-B14F-4D97-AF65-F5344CB8AC3E}">
        <p14:creationId xmlns:p14="http://schemas.microsoft.com/office/powerpoint/2010/main" val="255238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1699" y="1413207"/>
            <a:ext cx="8620353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#exemple4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x=(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1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2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3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4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y=(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'a'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'b'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'c'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#concaténation de deux tuples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z= x + y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#repetition d'un tuple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t= y *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4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(x)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(y)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(z)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z= z + 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'd',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(z)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1453" y="184825"/>
            <a:ext cx="8520600" cy="763500"/>
          </a:xfrm>
        </p:spPr>
        <p:txBody>
          <a:bodyPr/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Opérations sur les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>
            <p:custDataLst>
              <p:tags r:id="rId3"/>
            </p:custDataLst>
          </p:nvPr>
        </p:nvSpPr>
        <p:spPr>
          <a:xfrm>
            <a:off x="1515292" y="2557116"/>
            <a:ext cx="6712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Opération de concaténation, on utilise l’addition (+)  entre les </a:t>
            </a:r>
            <a:r>
              <a:rPr lang="fr-CA" dirty="0" err="1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tuples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. Le résultat sera un </a:t>
            </a:r>
            <a:r>
              <a:rPr lang="fr-CA" dirty="0" err="1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tuple</a:t>
            </a:r>
            <a:endParaRPr lang="fr-CA" dirty="0">
              <a:solidFill>
                <a:schemeClr val="accent5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8" name="ZoneTexte 7"/>
          <p:cNvSpPr txBox="1"/>
          <p:nvPr>
            <p:custDataLst>
              <p:tags r:id="rId4"/>
            </p:custDataLst>
          </p:nvPr>
        </p:nvSpPr>
        <p:spPr>
          <a:xfrm>
            <a:off x="1454332" y="3133410"/>
            <a:ext cx="5538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Opération de répétition, on utilise (*). Le résultat de l’opération sera un </a:t>
            </a:r>
            <a:r>
              <a:rPr lang="fr-CA" dirty="0" err="1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tuple</a:t>
            </a:r>
            <a:endParaRPr lang="fr-CA" dirty="0">
              <a:solidFill>
                <a:schemeClr val="accent5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9" name="ZoneTexte 8"/>
          <p:cNvSpPr txBox="1"/>
          <p:nvPr>
            <p:custDataLst>
              <p:tags r:id="rId5"/>
            </p:custDataLst>
          </p:nvPr>
        </p:nvSpPr>
        <p:spPr>
          <a:xfrm>
            <a:off x="1721922" y="4860305"/>
            <a:ext cx="54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On veut faire de la concaténation avec un </a:t>
            </a:r>
            <a:r>
              <a:rPr lang="fr-CA" dirty="0" err="1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tuple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 unitaire. Revoir comment on déclare un </a:t>
            </a:r>
            <a:r>
              <a:rPr lang="fr-CA" dirty="0" err="1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tuple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 unitaire</a:t>
            </a:r>
          </a:p>
        </p:txBody>
      </p:sp>
      <p:sp>
        <p:nvSpPr>
          <p:cNvPr id="10" name="Rectangle 9"/>
          <p:cNvSpPr/>
          <p:nvPr>
            <p:custDataLst>
              <p:tags r:id="rId6"/>
            </p:custDataLst>
          </p:nvPr>
        </p:nvSpPr>
        <p:spPr>
          <a:xfrm>
            <a:off x="231851" y="5626754"/>
            <a:ext cx="84142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>
                <a:latin typeface="Garamond" panose="02020404030301010803" pitchFamily="18" charset="0"/>
              </a:rPr>
              <a:t>Remarquez qu’il faut toujours au moins une virgule pour définir un </a:t>
            </a:r>
            <a:r>
              <a:rPr lang="fr-CA" sz="2000" dirty="0" err="1">
                <a:latin typeface="Garamond" panose="02020404030301010803" pitchFamily="18" charset="0"/>
              </a:rPr>
              <a:t>tuple</a:t>
            </a:r>
            <a:endParaRPr lang="fr-CA" sz="2000" dirty="0">
              <a:latin typeface="Garamond" panose="02020404030301010803" pitchFamily="18" charset="0"/>
            </a:endParaRPr>
          </a:p>
        </p:txBody>
      </p:sp>
      <p:cxnSp>
        <p:nvCxnSpPr>
          <p:cNvPr id="12" name="Connecteur droit avec flèche 11"/>
          <p:cNvCxnSpPr>
            <a:stCxn id="7" idx="1"/>
          </p:cNvCxnSpPr>
          <p:nvPr>
            <p:custDataLst>
              <p:tags r:id="rId7"/>
            </p:custDataLst>
          </p:nvPr>
        </p:nvCxnSpPr>
        <p:spPr>
          <a:xfrm flipH="1">
            <a:off x="997132" y="2711005"/>
            <a:ext cx="518160" cy="3219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>
            <p:custDataLst>
              <p:tags r:id="rId8"/>
            </p:custDataLst>
          </p:nvPr>
        </p:nvCxnSpPr>
        <p:spPr>
          <a:xfrm flipH="1">
            <a:off x="997132" y="3333977"/>
            <a:ext cx="45720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>
            <p:custDataLst>
              <p:tags r:id="rId9"/>
            </p:custDataLst>
          </p:nvPr>
        </p:nvCxnSpPr>
        <p:spPr>
          <a:xfrm flipH="1" flipV="1">
            <a:off x="1438774" y="4999227"/>
            <a:ext cx="357051" cy="10450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>
            <p:custDataLst>
              <p:tags r:id="rId10"/>
            </p:custDataLst>
          </p:nvPr>
        </p:nvSpPr>
        <p:spPr>
          <a:xfrm>
            <a:off x="72824" y="945876"/>
            <a:ext cx="4249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Exemple 4: Concaténer, multiplier </a:t>
            </a:r>
            <a:r>
              <a:rPr lang="fr-CA" sz="1600" b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un tuple </a:t>
            </a:r>
            <a:r>
              <a:rPr lang="fr-CA" sz="16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96537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1700" y="1356867"/>
            <a:ext cx="5654112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#exemple5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x=(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1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2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3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#on récupère les éléments du tuple dans des variables a1, a2, a3 et a4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a3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a4=x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(a1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":"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":"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a3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":"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a4)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#on parcourt tous les éléments du tuple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x: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end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":"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#affichage du nombre d'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élèment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d'un tuple: utiliser la méthode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len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"le nombre d'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élements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dans le tuple x est 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len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(x))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1700" y="152792"/>
            <a:ext cx="8520600" cy="763500"/>
          </a:xfrm>
        </p:spPr>
        <p:txBody>
          <a:bodyPr/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Opérations sur les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>
            <p:custDataLst>
              <p:tags r:id="rId3"/>
            </p:custDataLst>
          </p:nvPr>
        </p:nvSpPr>
        <p:spPr>
          <a:xfrm>
            <a:off x="191589" y="4711337"/>
            <a:ext cx="86407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800" dirty="0">
                <a:latin typeface="Garamond" panose="02020404030301010803" pitchFamily="18" charset="0"/>
              </a:rPr>
              <a:t>On peut récupérer les éléments d’un </a:t>
            </a:r>
            <a:r>
              <a:rPr lang="fr-CA" sz="1800" dirty="0" err="1">
                <a:latin typeface="Garamond" panose="02020404030301010803" pitchFamily="18" charset="0"/>
              </a:rPr>
              <a:t>tuple</a:t>
            </a:r>
            <a:r>
              <a:rPr lang="fr-CA" sz="1800" dirty="0">
                <a:latin typeface="Garamond" panose="02020404030301010803" pitchFamily="18" charset="0"/>
              </a:rPr>
              <a:t>: </a:t>
            </a:r>
            <a:r>
              <a:rPr lang="fr-FR" altLang="fr-FR" sz="1800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a1, a2, a3, a4=x</a:t>
            </a:r>
            <a:r>
              <a:rPr lang="fr-FR" altLang="fr-FR" sz="1800" dirty="0">
                <a:solidFill>
                  <a:srgbClr val="A9B7C6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 </a:t>
            </a:r>
            <a:r>
              <a:rPr lang="fr-FR" altLang="fr-FR" sz="18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mais attention, il faut que le nombre de variables soit égal au nombre des éléments du </a:t>
            </a:r>
            <a:r>
              <a:rPr lang="fr-FR" altLang="fr-FR" sz="1800" dirty="0" err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tuple</a:t>
            </a:r>
            <a:r>
              <a:rPr lang="fr-FR" altLang="fr-FR" sz="18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. Faute de quoi une erreur sera générée.</a:t>
            </a:r>
            <a:r>
              <a:rPr lang="fr-CA" sz="18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800" dirty="0">
                <a:solidFill>
                  <a:schemeClr val="tx1"/>
                </a:solidFill>
                <a:latin typeface="Garamond" panose="02020404030301010803" pitchFamily="18" charset="0"/>
              </a:rPr>
              <a:t>Comme dans les chaines de caractères:</a:t>
            </a:r>
          </a:p>
          <a:p>
            <a:pPr lvl="3"/>
            <a:r>
              <a:rPr lang="fr-CA" sz="1800" dirty="0">
                <a:solidFill>
                  <a:schemeClr val="tx1"/>
                </a:solidFill>
                <a:latin typeface="Garamond" panose="02020404030301010803" pitchFamily="18" charset="0"/>
              </a:rPr>
              <a:t>	- On peut parcourir tous les éléments du </a:t>
            </a:r>
            <a:r>
              <a:rPr lang="fr-CA" sz="1800" dirty="0" err="1">
                <a:solidFill>
                  <a:schemeClr val="tx1"/>
                </a:solidFill>
                <a:latin typeface="Garamond" panose="02020404030301010803" pitchFamily="18" charset="0"/>
              </a:rPr>
              <a:t>tuple</a:t>
            </a:r>
            <a:r>
              <a:rPr lang="fr-CA" sz="1800" dirty="0">
                <a:solidFill>
                  <a:schemeClr val="tx1"/>
                </a:solidFill>
                <a:latin typeface="Garamond" panose="02020404030301010803" pitchFamily="18" charset="0"/>
              </a:rPr>
              <a:t> à l’aide de la boucle for 	(exemple: </a:t>
            </a:r>
            <a:r>
              <a:rPr lang="fr-FR" altLang="fr-FR" sz="1800" dirty="0">
                <a:solidFill>
                  <a:srgbClr val="CC783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for </a:t>
            </a:r>
            <a:r>
              <a:rPr lang="fr-FR" altLang="fr-FR" sz="1800" dirty="0">
                <a:solidFill>
                  <a:srgbClr val="A9B7C6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i </a:t>
            </a:r>
            <a:r>
              <a:rPr lang="fr-FR" altLang="fr-FR" sz="1800" dirty="0">
                <a:solidFill>
                  <a:srgbClr val="CC783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in </a:t>
            </a:r>
            <a:r>
              <a:rPr lang="fr-FR" altLang="fr-FR" sz="1800" dirty="0">
                <a:solidFill>
                  <a:srgbClr val="A9B7C6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x:)</a:t>
            </a:r>
            <a:br>
              <a:rPr lang="fr-FR" altLang="fr-FR" sz="1800" dirty="0">
                <a:solidFill>
                  <a:srgbClr val="A9B7C6"/>
                </a:solidFill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lang="fr-CA" altLang="fr-FR" sz="1800" dirty="0">
                <a:solidFill>
                  <a:schemeClr val="tx1"/>
                </a:solidFill>
                <a:latin typeface="Garamond" panose="02020404030301010803" pitchFamily="18" charset="0"/>
              </a:rPr>
              <a:t>	</a:t>
            </a:r>
            <a:r>
              <a:rPr lang="fr-CA" sz="1800" dirty="0">
                <a:solidFill>
                  <a:schemeClr val="tx1"/>
                </a:solidFill>
                <a:latin typeface="Garamond" panose="02020404030301010803" pitchFamily="18" charset="0"/>
              </a:rPr>
              <a:t>- On peut avoir le nombre d’éléments dans un </a:t>
            </a:r>
            <a:r>
              <a:rPr lang="fr-CA" sz="1800" dirty="0" err="1">
                <a:solidFill>
                  <a:schemeClr val="tx1"/>
                </a:solidFill>
                <a:latin typeface="Garamond" panose="02020404030301010803" pitchFamily="18" charset="0"/>
              </a:rPr>
              <a:t>tuple</a:t>
            </a:r>
            <a:r>
              <a:rPr lang="fr-CA" sz="1800" dirty="0">
                <a:solidFill>
                  <a:schemeClr val="tx1"/>
                </a:solidFill>
                <a:latin typeface="Garamond" panose="02020404030301010803" pitchFamily="18" charset="0"/>
              </a:rPr>
              <a:t>: </a:t>
            </a:r>
            <a:r>
              <a:rPr lang="fr-FR" altLang="fr-FR" sz="1800" dirty="0" err="1">
                <a:solidFill>
                  <a:srgbClr val="8888C6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len</a:t>
            </a:r>
            <a:r>
              <a:rPr lang="fr-FR" altLang="fr-FR" sz="1800" dirty="0">
                <a:solidFill>
                  <a:srgbClr val="A9B7C6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(x)</a:t>
            </a:r>
            <a:r>
              <a:rPr lang="fr-CA" sz="18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</a:p>
          <a:p>
            <a:pPr marL="285750" lvl="8" indent="-285750">
              <a:buFont typeface="Wingdings" panose="05000000000000000000" pitchFamily="2" charset="2"/>
              <a:buChar char="v"/>
            </a:pPr>
            <a:endParaRPr lang="fr-CA" sz="1800" dirty="0">
              <a:solidFill>
                <a:schemeClr val="tx1"/>
              </a:solidFill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fr-CA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191589" y="900756"/>
            <a:ext cx="27863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16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Exemple 5: parcourir un </a:t>
            </a:r>
            <a:r>
              <a:rPr lang="fr-CA" sz="1600" b="1" dirty="0" err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tuple</a:t>
            </a:r>
            <a:endParaRPr lang="fr-CA" sz="1600" b="1" dirty="0">
              <a:solidFill>
                <a:schemeClr val="tx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7023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716D1269AED64CA57264AAA467C4F5" ma:contentTypeVersion="10" ma:contentTypeDescription="Crée un document." ma:contentTypeScope="" ma:versionID="0fef8349300a73901e8d9e716462e023">
  <xsd:schema xmlns:xsd="http://www.w3.org/2001/XMLSchema" xmlns:xs="http://www.w3.org/2001/XMLSchema" xmlns:p="http://schemas.microsoft.com/office/2006/metadata/properties" xmlns:ns3="30a71f24-848e-4170-bd41-9aae06c636b2" targetNamespace="http://schemas.microsoft.com/office/2006/metadata/properties" ma:root="true" ma:fieldsID="4532faaf5a269ac14f3e43f5516b5296" ns3:_="">
    <xsd:import namespace="30a71f24-848e-4170-bd41-9aae06c636b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71f24-848e-4170-bd41-9aae06c636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B190A9-42C4-4749-810A-7CEDFA7B22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34DD10-AE59-45E3-BCB9-CFCEECB36744}">
  <ds:schemaRefs>
    <ds:schemaRef ds:uri="30a71f24-848e-4170-bd41-9aae06c636b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752447C-7924-4DBA-9861-02CA60C592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a71f24-848e-4170-bd41-9aae06c636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16347</TotalTime>
  <Words>2187</Words>
  <Application>Microsoft Office PowerPoint</Application>
  <PresentationFormat>Affichage à l'écran (4:3)</PresentationFormat>
  <Paragraphs>127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Proxima Nova</vt:lpstr>
      <vt:lpstr>Garamond</vt:lpstr>
      <vt:lpstr>Wingdings</vt:lpstr>
      <vt:lpstr>Spearmint</vt:lpstr>
      <vt:lpstr>1C3 Introduction à la programmation Automne 2021</vt:lpstr>
      <vt:lpstr>Décomposition fonctionnelle</vt:lpstr>
      <vt:lpstr>Décomposition fonctionnelle</vt:lpstr>
      <vt:lpstr>Rappel sur les chaines de caractères</vt:lpstr>
      <vt:lpstr>Les Tuples</vt:lpstr>
      <vt:lpstr>Exemples de déclaration des tuples</vt:lpstr>
      <vt:lpstr>Opérations sur les tuples</vt:lpstr>
      <vt:lpstr>Opérations sur les tuples</vt:lpstr>
      <vt:lpstr>Opérations sur les tuples</vt:lpstr>
      <vt:lpstr>Opérations sur les tuples</vt:lpstr>
      <vt:lpstr>Opérations sur les tuples</vt:lpstr>
      <vt:lpstr>Opérations sur les tuples</vt:lpstr>
      <vt:lpstr>Opérations sur les tuples</vt:lpstr>
      <vt:lpstr>Retour sur les fonctions</vt:lpstr>
      <vt:lpstr>Avantages des tuples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420-1C3 Introduction à la programmation Automne 2020</dc:title>
  <dc:creator>Jihen rezgui</dc:creator>
  <cp:lastModifiedBy>Guesmia, Mohamed</cp:lastModifiedBy>
  <cp:revision>387</cp:revision>
  <dcterms:modified xsi:type="dcterms:W3CDTF">2022-11-16T12:51:17Z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0x01010068716D1269AED64CA57264AAA467C4F5</vt:lpwstr>
  </property>
</Properties>
</file>