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dirty="0">
                <a:latin typeface="Garamond" panose="02020404030301010803" pitchFamily="18" charset="0"/>
              </a:rPr>
              <a:t>Les dictionnaires</a:t>
            </a:r>
          </a:p>
        </p:txBody>
      </p:sp>
      <p:sp>
        <p:nvSpPr>
          <p:cNvPr id="3" name="Sous-titre 2"/>
          <p:cNvSpPr>
            <a:spLocks noGrp="1"/>
          </p:cNvSpPr>
          <p:nvPr>
            <p:ph type="subTitle" idx="1"/>
          </p:nvPr>
        </p:nvSpPr>
        <p:spPr/>
        <p:txBody>
          <a:bodyPr/>
          <a:lstStyle/>
          <a:p>
            <a:endParaRPr lang="fr-CA"/>
          </a:p>
        </p:txBody>
      </p:sp>
    </p:spTree>
    <p:extLst>
      <p:ext uri="{BB962C8B-B14F-4D97-AF65-F5344CB8AC3E}">
        <p14:creationId xmlns:p14="http://schemas.microsoft.com/office/powerpoint/2010/main" val="171233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820" y="78043"/>
            <a:ext cx="8596668" cy="1320800"/>
          </a:xfrm>
        </p:spPr>
        <p:txBody>
          <a:bodyPr/>
          <a:lstStyle/>
          <a:p>
            <a:r>
              <a:rPr lang="fr-CA" b="1" dirty="0">
                <a:latin typeface="Garamond" panose="02020404030301010803" pitchFamily="18" charset="0"/>
              </a:rPr>
              <a:t>Méthodes sur les dictionnaires</a:t>
            </a:r>
            <a:endParaRPr lang="fr-CA" dirty="0"/>
          </a:p>
        </p:txBody>
      </p:sp>
      <p:sp>
        <p:nvSpPr>
          <p:cNvPr id="3" name="Espace réservé du contenu 2"/>
          <p:cNvSpPr>
            <a:spLocks noGrp="1"/>
          </p:cNvSpPr>
          <p:nvPr>
            <p:ph idx="1"/>
          </p:nvPr>
        </p:nvSpPr>
        <p:spPr>
          <a:xfrm>
            <a:off x="154820" y="1089435"/>
            <a:ext cx="10870232" cy="5920965"/>
          </a:xfrm>
        </p:spPr>
        <p:txBody>
          <a:bodyPr>
            <a:normAutofit/>
          </a:bodyPr>
          <a:lstStyle/>
          <a:p>
            <a:r>
              <a:rPr lang="fr-CA" dirty="0">
                <a:latin typeface="Garamond" panose="02020404030301010803" pitchFamily="18" charset="0"/>
              </a:rPr>
              <a:t>La méthode </a:t>
            </a:r>
            <a:r>
              <a:rPr lang="fr-CA" b="1" dirty="0">
                <a:latin typeface="Garamond" panose="02020404030301010803" pitchFamily="18" charset="0"/>
              </a:rPr>
              <a:t>copy() </a:t>
            </a:r>
            <a:r>
              <a:rPr lang="fr-CA" dirty="0">
                <a:latin typeface="Garamond" panose="02020404030301010803" pitchFamily="18" charset="0"/>
              </a:rPr>
              <a:t>permet d’effectuer une vraie copie d’un dictionnaire. Il faut savoir en effet que la simple affectation d’un dictionnaire existant à une nouvelle variable crée seulement une nouvelle référence vers le même objet, et non un nouvel objet.</a:t>
            </a: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pPr marL="0" indent="0">
              <a:buNone/>
            </a:pPr>
            <a:endParaRPr lang="fr-CA" dirty="0">
              <a:latin typeface="Garamond" panose="02020404030301010803" pitchFamily="18" charset="0"/>
            </a:endParaRPr>
          </a:p>
          <a:p>
            <a:r>
              <a:rPr lang="fr-CA" dirty="0">
                <a:latin typeface="Garamond" panose="02020404030301010803" pitchFamily="18" charset="0"/>
              </a:rPr>
              <a:t>Ce qui affiche :</a:t>
            </a:r>
          </a:p>
          <a:p>
            <a:endParaRPr lang="fr-CA" dirty="0">
              <a:latin typeface="Garamond" panose="02020404030301010803" pitchFamily="18" charset="0"/>
            </a:endParaRPr>
          </a:p>
          <a:p>
            <a:endParaRPr lang="fr-CA" dirty="0">
              <a:latin typeface="Garamond" panose="02020404030301010803" pitchFamily="18" charset="0"/>
            </a:endParaRPr>
          </a:p>
          <a:p>
            <a:r>
              <a:rPr lang="fr-CA" dirty="0">
                <a:latin typeface="Garamond" panose="02020404030301010803" pitchFamily="18" charset="0"/>
              </a:rPr>
              <a:t>ainsi pour créer une vraie copie nous devons utiliser la méthode copy</a:t>
            </a:r>
          </a:p>
          <a:p>
            <a:endParaRPr lang="fr-CA" dirty="0">
              <a:latin typeface="Garamond" panose="02020404030301010803" pitchFamily="18" charset="0"/>
            </a:endParaRPr>
          </a:p>
        </p:txBody>
      </p:sp>
      <p:sp>
        <p:nvSpPr>
          <p:cNvPr id="4" name="Rectangle 1"/>
          <p:cNvSpPr>
            <a:spLocks noChangeArrowheads="1"/>
          </p:cNvSpPr>
          <p:nvPr/>
        </p:nvSpPr>
        <p:spPr bwMode="auto">
          <a:xfrm>
            <a:off x="3640182" y="1771607"/>
            <a:ext cx="4284618" cy="1938992"/>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b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"toto"</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705395" y="4049917"/>
            <a:ext cx="710619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sz="1200" dirty="0">
                <a:solidFill>
                  <a:srgbClr val="333333"/>
                </a:solidFill>
                <a:latin typeface="Courier New" panose="02070309020205020404" pitchFamily="49" charset="0"/>
                <a:cs typeface="Courier New" panose="02070309020205020404" pitchFamily="49" charset="0"/>
              </a:rPr>
              <a:t>{'computer': 'ordinateur', 'mouse': 'souris', 'keyboard': 'clavier'}</a:t>
            </a:r>
          </a:p>
          <a:p>
            <a:r>
              <a:rPr lang="fr-CA" sz="1200" dirty="0">
                <a:solidFill>
                  <a:srgbClr val="333333"/>
                </a:solidFill>
                <a:latin typeface="Courier New" panose="02070309020205020404" pitchFamily="49" charset="0"/>
                <a:cs typeface="Courier New" panose="02070309020205020404" pitchFamily="49" charset="0"/>
              </a:rPr>
              <a:t>{'computer': 'toto', 'mouse': 'souris', 'keyboard': 'clavier'}</a:t>
            </a:r>
          </a:p>
          <a:p>
            <a:r>
              <a:rPr lang="fr-CA" sz="1200" dirty="0">
                <a:solidFill>
                  <a:srgbClr val="333333"/>
                </a:solidFill>
                <a:latin typeface="Courier New" panose="02070309020205020404" pitchFamily="49" charset="0"/>
                <a:cs typeface="Courier New" panose="02070309020205020404" pitchFamily="49" charset="0"/>
              </a:rPr>
              <a:t>{'computer': 'toto', 'mouse': 'souris', 'keyboard': 'clavier'}</a:t>
            </a:r>
          </a:p>
        </p:txBody>
      </p:sp>
      <p:sp>
        <p:nvSpPr>
          <p:cNvPr id="6" name="Rectangle 2"/>
          <p:cNvSpPr>
            <a:spLocks noChangeArrowheads="1"/>
          </p:cNvSpPr>
          <p:nvPr/>
        </p:nvSpPr>
        <p:spPr bwMode="auto">
          <a:xfrm>
            <a:off x="705395" y="5242664"/>
            <a:ext cx="5730239"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copy</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0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"toto"</a:t>
            </a:r>
            <a:br>
              <a:rPr kumimoji="0" lang="fr-FR" altLang="fr-FR"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dico1</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0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ZoneTexte 6"/>
          <p:cNvSpPr txBox="1"/>
          <p:nvPr/>
        </p:nvSpPr>
        <p:spPr>
          <a:xfrm>
            <a:off x="4453154" y="5299326"/>
            <a:ext cx="7489371" cy="110799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CA" dirty="0">
                <a:latin typeface="Garamond" panose="02020404030301010803" pitchFamily="18" charset="0"/>
              </a:rPr>
              <a:t>Ce qui affiche :</a:t>
            </a:r>
          </a:p>
          <a:p>
            <a:r>
              <a:rPr lang="fr-CA" sz="1200" dirty="0">
                <a:latin typeface="Courier New" panose="02070309020205020404" pitchFamily="49" charset="0"/>
                <a:cs typeface="Courier New" panose="02070309020205020404" pitchFamily="49" charset="0"/>
              </a:rPr>
              <a:t>{'computer': 'ordinateur', 'mouse': 'souris', 'keyboard': 'clavier'}</a:t>
            </a:r>
          </a:p>
          <a:p>
            <a:r>
              <a:rPr lang="fr-CA" sz="1200" dirty="0">
                <a:latin typeface="Courier New" panose="02070309020205020404" pitchFamily="49" charset="0"/>
                <a:cs typeface="Courier New" panose="02070309020205020404" pitchFamily="49" charset="0"/>
              </a:rPr>
              <a:t>{'computer': 'ordinateur', 'mouse': 'souris', 'keyboard': 'clavier'}</a:t>
            </a:r>
          </a:p>
          <a:p>
            <a:r>
              <a:rPr lang="fr-CA" sz="1200" dirty="0">
                <a:latin typeface="Courier New" panose="02070309020205020404" pitchFamily="49" charset="0"/>
                <a:cs typeface="Courier New" panose="02070309020205020404" pitchFamily="49" charset="0"/>
              </a:rPr>
              <a:t>{'computer': 'toto', 'mouse': 'souris', 'keyboard': 'clavier'}</a:t>
            </a:r>
          </a:p>
          <a:p>
            <a:r>
              <a:rPr lang="fr-CA"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5208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906" y="177938"/>
            <a:ext cx="8596668" cy="1320800"/>
          </a:xfrm>
        </p:spPr>
        <p:txBody>
          <a:bodyPr/>
          <a:lstStyle/>
          <a:p>
            <a:r>
              <a:rPr lang="fr-CA" b="1" dirty="0">
                <a:latin typeface="Garamond" panose="02020404030301010803" pitchFamily="18" charset="0"/>
              </a:rPr>
              <a:t>Parcours d’un dictionnaire</a:t>
            </a:r>
          </a:p>
        </p:txBody>
      </p:sp>
      <p:sp>
        <p:nvSpPr>
          <p:cNvPr id="3" name="Espace réservé du contenu 2"/>
          <p:cNvSpPr>
            <a:spLocks noGrp="1"/>
          </p:cNvSpPr>
          <p:nvPr>
            <p:ph idx="1"/>
          </p:nvPr>
        </p:nvSpPr>
        <p:spPr>
          <a:xfrm>
            <a:off x="302865" y="993641"/>
            <a:ext cx="11235991" cy="5864359"/>
          </a:xfrm>
        </p:spPr>
        <p:txBody>
          <a:bodyPr>
            <a:normAutofit/>
          </a:bodyPr>
          <a:lstStyle/>
          <a:p>
            <a:r>
              <a:rPr lang="fr-CA" dirty="0">
                <a:latin typeface="Garamond" panose="02020404030301010803" pitchFamily="18" charset="0"/>
              </a:rPr>
              <a:t>Vous pouvez utiliser une boucle </a:t>
            </a:r>
            <a:r>
              <a:rPr lang="fr-CA" b="1" dirty="0">
                <a:latin typeface="Garamond" panose="02020404030301010803" pitchFamily="18" charset="0"/>
              </a:rPr>
              <a:t>for</a:t>
            </a:r>
            <a:r>
              <a:rPr lang="fr-CA" dirty="0">
                <a:latin typeface="Garamond" panose="02020404030301010803" pitchFamily="18" charset="0"/>
              </a:rPr>
              <a:t> pour traiter successivement tous les éléments contenus dans un dictionnaire, </a:t>
            </a:r>
          </a:p>
          <a:p>
            <a:r>
              <a:rPr lang="fr-CA" dirty="0">
                <a:latin typeface="Garamond" panose="02020404030301010803" pitchFamily="18" charset="0"/>
              </a:rPr>
              <a:t>mais attention : </a:t>
            </a:r>
          </a:p>
          <a:p>
            <a:pPr lvl="1"/>
            <a:r>
              <a:rPr lang="fr-CA" sz="1800" dirty="0">
                <a:latin typeface="Garamond" panose="02020404030301010803" pitchFamily="18" charset="0"/>
              </a:rPr>
              <a:t>au cours de l’itération, ce sont les clés utilisées dans le dictionnaire qui seront successivement affectées à la variable de travail, et non les valeurs ; </a:t>
            </a:r>
          </a:p>
          <a:p>
            <a:pPr lvl="1"/>
            <a:r>
              <a:rPr lang="fr-CA" sz="1800" dirty="0">
                <a:latin typeface="Garamond" panose="02020404030301010803" pitchFamily="18" charset="0"/>
              </a:rPr>
              <a:t>l’ordre dans lequel les éléments seront extraits est imprévisible (puisqu’un dictionnaire n’est pas une séquence).</a:t>
            </a: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marL="457200" lvl="1" indent="0">
              <a:buNone/>
            </a:pPr>
            <a:endParaRPr lang="fr-CA" sz="1800" dirty="0">
              <a:latin typeface="Garamond" panose="02020404030301010803" pitchFamily="18" charset="0"/>
            </a:endParaRPr>
          </a:p>
          <a:p>
            <a:pPr marL="457200" lvl="1" indent="0">
              <a:buNone/>
            </a:pPr>
            <a:endParaRPr lang="fr-CA" sz="1800" dirty="0">
              <a:latin typeface="Garamond" panose="02020404030301010803" pitchFamily="18" charset="0"/>
            </a:endParaRPr>
          </a:p>
          <a:p>
            <a:pPr lvl="1"/>
            <a:r>
              <a:rPr lang="fr-CA" sz="1800" dirty="0">
                <a:latin typeface="Garamond" panose="02020404030301010803" pitchFamily="18" charset="0"/>
              </a:rPr>
              <a:t>Ce qui affiche :</a:t>
            </a:r>
          </a:p>
          <a:p>
            <a:pPr marL="457200" lvl="1" indent="0">
              <a:buNone/>
            </a:pPr>
            <a:r>
              <a:rPr lang="fr-CA" sz="1800" dirty="0">
                <a:latin typeface="Garamond" panose="02020404030301010803" pitchFamily="18" charset="0"/>
              </a:rPr>
              <a:t> </a:t>
            </a:r>
          </a:p>
        </p:txBody>
      </p:sp>
      <p:sp>
        <p:nvSpPr>
          <p:cNvPr id="4" name="Rectangle 1"/>
          <p:cNvSpPr>
            <a:spLocks noChangeArrowheads="1"/>
          </p:cNvSpPr>
          <p:nvPr/>
        </p:nvSpPr>
        <p:spPr bwMode="auto">
          <a:xfrm>
            <a:off x="818605" y="2972417"/>
            <a:ext cx="6287588" cy="212365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"parcourir les clés du dictionnaire"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for </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cle</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in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cle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"parcourir les valeurs du dictionnaire"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for </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cle</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in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cle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2690947" y="5288340"/>
            <a:ext cx="8351521"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sz="1200" dirty="0">
                <a:latin typeface="Courier New" panose="02070309020205020404" pitchFamily="49" charset="0"/>
                <a:cs typeface="Courier New" panose="02070309020205020404" pitchFamily="49" charset="0"/>
              </a:rPr>
              <a:t>parcourir les clés du dictionnaire</a:t>
            </a:r>
          </a:p>
          <a:p>
            <a:r>
              <a:rPr lang="fr-CA" sz="1200" dirty="0">
                <a:latin typeface="Courier New" panose="02070309020205020404" pitchFamily="49" charset="0"/>
                <a:cs typeface="Courier New" panose="02070309020205020404" pitchFamily="49" charset="0"/>
              </a:rPr>
              <a:t>computer</a:t>
            </a:r>
          </a:p>
          <a:p>
            <a:r>
              <a:rPr lang="fr-CA" sz="1200" dirty="0">
                <a:latin typeface="Courier New" panose="02070309020205020404" pitchFamily="49" charset="0"/>
                <a:cs typeface="Courier New" panose="02070309020205020404" pitchFamily="49" charset="0"/>
              </a:rPr>
              <a:t>mouse</a:t>
            </a:r>
          </a:p>
          <a:p>
            <a:r>
              <a:rPr lang="fr-CA" sz="1200" dirty="0">
                <a:latin typeface="Courier New" panose="02070309020205020404" pitchFamily="49" charset="0"/>
                <a:cs typeface="Courier New" panose="02070309020205020404" pitchFamily="49" charset="0"/>
              </a:rPr>
              <a:t>keyboard</a:t>
            </a:r>
          </a:p>
          <a:p>
            <a:r>
              <a:rPr lang="fr-CA" sz="1200" dirty="0">
                <a:latin typeface="Courier New" panose="02070309020205020404" pitchFamily="49" charset="0"/>
                <a:cs typeface="Courier New" panose="02070309020205020404" pitchFamily="49" charset="0"/>
              </a:rPr>
              <a:t>parcourir les valeurs du dictionnaire</a:t>
            </a:r>
          </a:p>
          <a:p>
            <a:r>
              <a:rPr lang="fr-CA" sz="1200" dirty="0">
                <a:latin typeface="Courier New" panose="02070309020205020404" pitchFamily="49" charset="0"/>
                <a:cs typeface="Courier New" panose="02070309020205020404" pitchFamily="49" charset="0"/>
              </a:rPr>
              <a:t>ordinateur</a:t>
            </a:r>
          </a:p>
          <a:p>
            <a:r>
              <a:rPr lang="fr-CA" sz="1200" dirty="0">
                <a:latin typeface="Courier New" panose="02070309020205020404" pitchFamily="49" charset="0"/>
                <a:cs typeface="Courier New" panose="02070309020205020404" pitchFamily="49" charset="0"/>
              </a:rPr>
              <a:t>souris</a:t>
            </a:r>
          </a:p>
          <a:p>
            <a:r>
              <a:rPr lang="fr-CA" sz="1200" dirty="0">
                <a:latin typeface="Courier New" panose="02070309020205020404" pitchFamily="49" charset="0"/>
                <a:cs typeface="Courier New" panose="02070309020205020404" pitchFamily="49" charset="0"/>
              </a:rPr>
              <a:t>clavier</a:t>
            </a:r>
          </a:p>
        </p:txBody>
      </p:sp>
    </p:spTree>
    <p:extLst>
      <p:ext uri="{BB962C8B-B14F-4D97-AF65-F5344CB8AC3E}">
        <p14:creationId xmlns:p14="http://schemas.microsoft.com/office/powerpoint/2010/main" val="358887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4454" y="418011"/>
            <a:ext cx="8596668" cy="1320800"/>
          </a:xfrm>
        </p:spPr>
        <p:txBody>
          <a:bodyPr/>
          <a:lstStyle/>
          <a:p>
            <a:r>
              <a:rPr lang="fr-CA" b="1" dirty="0">
                <a:latin typeface="Garamond" panose="02020404030301010803" pitchFamily="18" charset="0"/>
              </a:rPr>
              <a:t>Parcours d’un dictionnaire</a:t>
            </a:r>
            <a:endParaRPr lang="fr-CA" dirty="0"/>
          </a:p>
        </p:txBody>
      </p:sp>
      <p:sp>
        <p:nvSpPr>
          <p:cNvPr id="3" name="Espace réservé du contenu 2"/>
          <p:cNvSpPr>
            <a:spLocks noGrp="1"/>
          </p:cNvSpPr>
          <p:nvPr>
            <p:ph idx="1"/>
          </p:nvPr>
        </p:nvSpPr>
        <p:spPr/>
        <p:txBody>
          <a:bodyPr/>
          <a:lstStyle/>
          <a:p>
            <a:r>
              <a:rPr lang="fr-CA" dirty="0">
                <a:latin typeface="Garamond" panose="02020404030301010803" pitchFamily="18" charset="0"/>
              </a:rPr>
              <a:t>Il est recommandé de plutôt faire appel à la méthode </a:t>
            </a:r>
            <a:r>
              <a:rPr lang="fr-CA" b="1" dirty="0">
                <a:latin typeface="Garamond" panose="02020404030301010803" pitchFamily="18" charset="0"/>
              </a:rPr>
              <a:t>items() </a:t>
            </a:r>
            <a:r>
              <a:rPr lang="fr-CA" dirty="0">
                <a:latin typeface="Garamond" panose="02020404030301010803" pitchFamily="18" charset="0"/>
              </a:rPr>
              <a:t>dans le </a:t>
            </a:r>
            <a:r>
              <a:rPr lang="fr-CA" dirty="0" err="1">
                <a:latin typeface="Garamond" panose="02020404030301010803" pitchFamily="18" charset="0"/>
              </a:rPr>
              <a:t>parcour</a:t>
            </a:r>
            <a:r>
              <a:rPr lang="fr-CA" dirty="0">
                <a:latin typeface="Garamond" panose="02020404030301010803" pitchFamily="18" charset="0"/>
              </a:rPr>
              <a:t> d’un dictionnaire :</a:t>
            </a:r>
          </a:p>
          <a:p>
            <a:r>
              <a:rPr lang="fr-CA" dirty="0">
                <a:latin typeface="Garamond" panose="02020404030301010803" pitchFamily="18" charset="0"/>
              </a:rPr>
              <a:t>la méthode </a:t>
            </a:r>
            <a:r>
              <a:rPr lang="fr-CA" b="1" dirty="0">
                <a:latin typeface="Garamond" panose="02020404030301010803" pitchFamily="18" charset="0"/>
              </a:rPr>
              <a:t>items() </a:t>
            </a:r>
            <a:r>
              <a:rPr lang="fr-CA" dirty="0">
                <a:latin typeface="Garamond" panose="02020404030301010803" pitchFamily="18" charset="0"/>
              </a:rPr>
              <a:t>appliquée au dictionnaire renvoie une séquence de </a:t>
            </a:r>
            <a:r>
              <a:rPr lang="fr-CA" dirty="0" err="1">
                <a:latin typeface="Garamond" panose="02020404030301010803" pitchFamily="18" charset="0"/>
              </a:rPr>
              <a:t>tuples</a:t>
            </a:r>
            <a:r>
              <a:rPr lang="fr-CA" dirty="0">
                <a:latin typeface="Garamond" panose="02020404030301010803" pitchFamily="18" charset="0"/>
              </a:rPr>
              <a:t> (clef, valeur).</a:t>
            </a:r>
          </a:p>
          <a:p>
            <a:r>
              <a:rPr lang="fr-CA" dirty="0">
                <a:latin typeface="Garamond" panose="02020404030301010803" pitchFamily="18" charset="0"/>
              </a:rPr>
              <a:t>Ainsi, le parcours effectué sur cette liste à l’aide de la boucle </a:t>
            </a:r>
            <a:r>
              <a:rPr lang="fr-CA" b="1" dirty="0">
                <a:latin typeface="Garamond" panose="02020404030301010803" pitchFamily="18" charset="0"/>
              </a:rPr>
              <a:t>for</a:t>
            </a:r>
            <a:r>
              <a:rPr lang="fr-CA" dirty="0">
                <a:latin typeface="Garamond" panose="02020404030301010803" pitchFamily="18" charset="0"/>
              </a:rPr>
              <a:t> permet d’examiner chacun de ces </a:t>
            </a:r>
            <a:r>
              <a:rPr lang="fr-CA" dirty="0" err="1">
                <a:latin typeface="Garamond" panose="02020404030301010803" pitchFamily="18" charset="0"/>
              </a:rPr>
              <a:t>tuples</a:t>
            </a:r>
            <a:r>
              <a:rPr lang="fr-CA" dirty="0">
                <a:latin typeface="Garamond" panose="02020404030301010803" pitchFamily="18" charset="0"/>
              </a:rPr>
              <a:t> un par un.</a:t>
            </a: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r>
              <a:rPr lang="fr-CA" dirty="0">
                <a:latin typeface="Garamond" panose="02020404030301010803" pitchFamily="18" charset="0"/>
              </a:rPr>
              <a:t>Ce qui affiche :</a:t>
            </a:r>
          </a:p>
          <a:p>
            <a:endParaRPr lang="fr-CA" dirty="0">
              <a:latin typeface="Garamond" panose="02020404030301010803" pitchFamily="18" charset="0"/>
            </a:endParaRPr>
          </a:p>
        </p:txBody>
      </p:sp>
      <p:sp>
        <p:nvSpPr>
          <p:cNvPr id="4" name="Rectangle 1"/>
          <p:cNvSpPr>
            <a:spLocks noChangeArrowheads="1"/>
          </p:cNvSpPr>
          <p:nvPr/>
        </p:nvSpPr>
        <p:spPr bwMode="auto">
          <a:xfrm>
            <a:off x="1976844" y="3925223"/>
            <a:ext cx="4458789" cy="1384995"/>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for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clef</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valeur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in </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items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clef</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valeur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2760617" y="5702454"/>
            <a:ext cx="6096000" cy="64633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fr-CA" sz="1200" dirty="0">
                <a:latin typeface="Courier New" panose="02070309020205020404" pitchFamily="49" charset="0"/>
                <a:cs typeface="Courier New" panose="02070309020205020404" pitchFamily="49" charset="0"/>
              </a:rPr>
              <a:t>computer ordinateur</a:t>
            </a:r>
          </a:p>
          <a:p>
            <a:r>
              <a:rPr lang="fr-CA" sz="1200" dirty="0">
                <a:latin typeface="Courier New" panose="02070309020205020404" pitchFamily="49" charset="0"/>
                <a:cs typeface="Courier New" panose="02070309020205020404" pitchFamily="49" charset="0"/>
              </a:rPr>
              <a:t>mouse souris</a:t>
            </a:r>
          </a:p>
          <a:p>
            <a:r>
              <a:rPr lang="fr-CA" sz="1200" dirty="0">
                <a:latin typeface="Courier New" panose="02070309020205020404" pitchFamily="49" charset="0"/>
                <a:cs typeface="Courier New" panose="02070309020205020404" pitchFamily="49" charset="0"/>
              </a:rPr>
              <a:t>keyboard clavier</a:t>
            </a:r>
          </a:p>
        </p:txBody>
      </p:sp>
    </p:spTree>
    <p:extLst>
      <p:ext uri="{BB962C8B-B14F-4D97-AF65-F5344CB8AC3E}">
        <p14:creationId xmlns:p14="http://schemas.microsoft.com/office/powerpoint/2010/main" val="310832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30" y="43934"/>
            <a:ext cx="12007269" cy="967743"/>
          </a:xfrm>
        </p:spPr>
        <p:txBody>
          <a:bodyPr>
            <a:normAutofit/>
          </a:bodyPr>
          <a:lstStyle/>
          <a:p>
            <a:r>
              <a:rPr lang="fr-CA" sz="3400" b="1" dirty="0">
                <a:latin typeface="Garamond" panose="02020404030301010803" pitchFamily="18" charset="0"/>
              </a:rPr>
              <a:t>Les clés ne sont pas nécessairement des chaînes de caractères</a:t>
            </a:r>
          </a:p>
        </p:txBody>
      </p:sp>
      <p:sp>
        <p:nvSpPr>
          <p:cNvPr id="9" name="Espace réservé du contenu 8"/>
          <p:cNvSpPr>
            <a:spLocks noGrp="1"/>
          </p:cNvSpPr>
          <p:nvPr>
            <p:ph idx="1"/>
          </p:nvPr>
        </p:nvSpPr>
        <p:spPr>
          <a:xfrm>
            <a:off x="184730" y="907533"/>
            <a:ext cx="11323092" cy="5707275"/>
          </a:xfrm>
        </p:spPr>
        <p:txBody>
          <a:bodyPr>
            <a:normAutofit fontScale="92500" lnSpcReduction="20000"/>
          </a:bodyPr>
          <a:lstStyle/>
          <a:p>
            <a:pPr marL="0" indent="0">
              <a:lnSpc>
                <a:spcPct val="150000"/>
              </a:lnSpc>
              <a:buNone/>
            </a:pPr>
            <a:endParaRPr lang="fr-CA" dirty="0">
              <a:latin typeface="Garamond" panose="02020404030301010803" pitchFamily="18" charset="0"/>
            </a:endParaRPr>
          </a:p>
          <a:p>
            <a:pPr>
              <a:lnSpc>
                <a:spcPct val="150000"/>
              </a:lnSpc>
            </a:pPr>
            <a:r>
              <a:rPr lang="fr-CA" dirty="0">
                <a:latin typeface="Garamond" panose="02020404030301010803" pitchFamily="18" charset="0"/>
              </a:rPr>
              <a:t>Dans un dictionnaire, nous pouvons utiliser comme clés plusieurs types de données : des entiers, des réels, des chaînes de caractères, etc. </a:t>
            </a:r>
          </a:p>
          <a:p>
            <a:pPr>
              <a:lnSpc>
                <a:spcPct val="150000"/>
              </a:lnSpc>
            </a:pPr>
            <a:r>
              <a:rPr lang="fr-CA" dirty="0">
                <a:latin typeface="Garamond" panose="02020404030301010803" pitchFamily="18" charset="0"/>
              </a:rPr>
              <a:t>Considérons par exemple que nous voulions répertorier les passagers d’un avion. Nous pouvons pour cela utiliser un dictionnaire, dont les clés seront des numéros de </a:t>
            </a:r>
            <a:r>
              <a:rPr lang="fr-CA" dirty="0" err="1">
                <a:latin typeface="Garamond" panose="02020404030301010803" pitchFamily="18" charset="0"/>
              </a:rPr>
              <a:t>sieges</a:t>
            </a:r>
            <a:r>
              <a:rPr lang="fr-CA" dirty="0">
                <a:latin typeface="Garamond" panose="02020404030301010803" pitchFamily="18" charset="0"/>
              </a:rPr>
              <a:t>:</a:t>
            </a:r>
          </a:p>
          <a:p>
            <a:pPr marL="400050" lvl="1" indent="0">
              <a:lnSpc>
                <a:spcPct val="150000"/>
              </a:lnSpc>
              <a:buNone/>
            </a:pPr>
            <a:r>
              <a:rPr lang="fr-FR" altLang="fr-FR" sz="1300" dirty="0">
                <a:solidFill>
                  <a:srgbClr val="333333"/>
                </a:solidFill>
                <a:latin typeface="Courier New" panose="02070309020205020404" pitchFamily="49" charset="0"/>
                <a:cs typeface="Courier New" panose="02070309020205020404" pitchFamily="49" charset="0"/>
              </a:rPr>
              <a:t>avion</a:t>
            </a:r>
            <a:r>
              <a:rPr lang="fr-FR" altLang="fr-FR" sz="1300" dirty="0">
                <a:solidFill>
                  <a:srgbClr val="A71D5D"/>
                </a:solidFill>
                <a:latin typeface="Courier New" panose="02070309020205020404" pitchFamily="49" charset="0"/>
                <a:cs typeface="Courier New" panose="02070309020205020404" pitchFamily="49" charset="0"/>
              </a:rPr>
              <a:t>=</a:t>
            </a:r>
            <a:r>
              <a:rPr lang="fr-FR" altLang="fr-FR" sz="1300" dirty="0">
                <a:solidFill>
                  <a:srgbClr val="63A35C"/>
                </a:solidFill>
                <a:latin typeface="Courier New" panose="02070309020205020404" pitchFamily="49" charset="0"/>
                <a:cs typeface="Courier New" panose="02070309020205020404" pitchFamily="49" charset="0"/>
              </a:rPr>
              <a:t>{}</a:t>
            </a:r>
            <a:br>
              <a:rPr lang="fr-FR" altLang="fr-FR" sz="1300" dirty="0">
                <a:solidFill>
                  <a:srgbClr val="63A35C"/>
                </a:solidFill>
                <a:latin typeface="Courier New" panose="02070309020205020404" pitchFamily="49" charset="0"/>
                <a:cs typeface="Courier New" panose="02070309020205020404" pitchFamily="49" charset="0"/>
              </a:rPr>
            </a:br>
            <a:r>
              <a:rPr lang="fr-FR" altLang="fr-FR" sz="1300" dirty="0">
                <a:solidFill>
                  <a:srgbClr val="333333"/>
                </a:solidFill>
                <a:latin typeface="Courier New" panose="02070309020205020404" pitchFamily="49" charset="0"/>
                <a:cs typeface="Courier New" panose="02070309020205020404" pitchFamily="49" charset="0"/>
              </a:rPr>
              <a:t>avion</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0086B3"/>
                </a:solidFill>
                <a:latin typeface="Courier New" panose="02070309020205020404" pitchFamily="49" charset="0"/>
                <a:cs typeface="Courier New" panose="02070309020205020404" pitchFamily="49" charset="0"/>
              </a:rPr>
              <a:t>1235</a:t>
            </a:r>
            <a:r>
              <a:rPr lang="fr-FR" altLang="fr-FR" sz="1300" dirty="0">
                <a:solidFill>
                  <a:srgbClr val="63A35C"/>
                </a:solidFill>
                <a:latin typeface="Courier New" panose="02070309020205020404" pitchFamily="49" charset="0"/>
                <a:cs typeface="Courier New" panose="02070309020205020404" pitchFamily="49" charset="0"/>
              </a:rPr>
              <a:t>] </a:t>
            </a:r>
            <a:r>
              <a:rPr lang="fr-FR" altLang="fr-FR" sz="1300" dirty="0">
                <a:solidFill>
                  <a:srgbClr val="A71D5D"/>
                </a:solidFill>
                <a:latin typeface="Courier New" panose="02070309020205020404" pitchFamily="49" charset="0"/>
                <a:cs typeface="Courier New" panose="02070309020205020404" pitchFamily="49" charset="0"/>
              </a:rPr>
              <a:t>= </a:t>
            </a:r>
            <a:r>
              <a:rPr lang="fr-FR" altLang="fr-FR" sz="1300" b="1" dirty="0">
                <a:solidFill>
                  <a:srgbClr val="008080"/>
                </a:solidFill>
                <a:latin typeface="Courier New" panose="02070309020205020404" pitchFamily="49" charset="0"/>
                <a:cs typeface="Courier New" panose="02070309020205020404" pitchFamily="49" charset="0"/>
              </a:rPr>
              <a:t>'Paul </a:t>
            </a:r>
            <a:r>
              <a:rPr lang="fr-FR" altLang="fr-FR" sz="1300" b="1" dirty="0" err="1">
                <a:solidFill>
                  <a:srgbClr val="008080"/>
                </a:solidFill>
                <a:latin typeface="Courier New" panose="02070309020205020404" pitchFamily="49" charset="0"/>
                <a:cs typeface="Courier New" panose="02070309020205020404" pitchFamily="49" charset="0"/>
              </a:rPr>
              <a:t>Bertrantd</a:t>
            </a:r>
            <a:r>
              <a:rPr lang="fr-FR" altLang="fr-FR" sz="1300" b="1" dirty="0">
                <a:solidFill>
                  <a:srgbClr val="008080"/>
                </a:solidFill>
                <a:latin typeface="Courier New" panose="02070309020205020404" pitchFamily="49" charset="0"/>
                <a:cs typeface="Courier New" panose="02070309020205020404" pitchFamily="49" charset="0"/>
              </a:rPr>
              <a:t>'</a:t>
            </a:r>
            <a:br>
              <a:rPr lang="fr-FR" altLang="fr-FR" sz="1300" b="1" dirty="0">
                <a:solidFill>
                  <a:srgbClr val="008080"/>
                </a:solidFill>
                <a:latin typeface="Courier New" panose="02070309020205020404" pitchFamily="49" charset="0"/>
                <a:cs typeface="Courier New" panose="02070309020205020404" pitchFamily="49" charset="0"/>
              </a:rPr>
            </a:br>
            <a:r>
              <a:rPr lang="fr-FR" altLang="fr-FR" sz="1300" dirty="0">
                <a:solidFill>
                  <a:srgbClr val="333333"/>
                </a:solidFill>
                <a:latin typeface="Courier New" panose="02070309020205020404" pitchFamily="49" charset="0"/>
                <a:cs typeface="Courier New" panose="02070309020205020404" pitchFamily="49" charset="0"/>
              </a:rPr>
              <a:t>avion</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0086B3"/>
                </a:solidFill>
                <a:latin typeface="Courier New" panose="02070309020205020404" pitchFamily="49" charset="0"/>
                <a:cs typeface="Courier New" panose="02070309020205020404" pitchFamily="49" charset="0"/>
              </a:rPr>
              <a:t>4526</a:t>
            </a:r>
            <a:r>
              <a:rPr lang="fr-FR" altLang="fr-FR" sz="1300" dirty="0">
                <a:solidFill>
                  <a:srgbClr val="63A35C"/>
                </a:solidFill>
                <a:latin typeface="Courier New" panose="02070309020205020404" pitchFamily="49" charset="0"/>
                <a:cs typeface="Courier New" panose="02070309020205020404" pitchFamily="49" charset="0"/>
              </a:rPr>
              <a:t>] </a:t>
            </a:r>
            <a:r>
              <a:rPr lang="fr-FR" altLang="fr-FR" sz="1300" dirty="0">
                <a:solidFill>
                  <a:srgbClr val="A71D5D"/>
                </a:solidFill>
                <a:latin typeface="Courier New" panose="02070309020205020404" pitchFamily="49" charset="0"/>
                <a:cs typeface="Courier New" panose="02070309020205020404" pitchFamily="49" charset="0"/>
              </a:rPr>
              <a:t>=</a:t>
            </a:r>
            <a:r>
              <a:rPr lang="fr-FR" altLang="fr-FR" sz="1300" b="1" dirty="0">
                <a:solidFill>
                  <a:srgbClr val="008080"/>
                </a:solidFill>
                <a:latin typeface="Courier New" panose="02070309020205020404" pitchFamily="49" charset="0"/>
                <a:cs typeface="Courier New" panose="02070309020205020404" pitchFamily="49" charset="0"/>
              </a:rPr>
              <a:t>'Laure </a:t>
            </a:r>
            <a:r>
              <a:rPr lang="fr-FR" altLang="fr-FR" sz="1300" b="1" dirty="0" err="1">
                <a:solidFill>
                  <a:srgbClr val="008080"/>
                </a:solidFill>
                <a:latin typeface="Courier New" panose="02070309020205020404" pitchFamily="49" charset="0"/>
                <a:cs typeface="Courier New" panose="02070309020205020404" pitchFamily="49" charset="0"/>
              </a:rPr>
              <a:t>Poupier</a:t>
            </a:r>
            <a:r>
              <a:rPr lang="fr-FR" altLang="fr-FR" sz="1300" b="1" dirty="0">
                <a:solidFill>
                  <a:srgbClr val="008080"/>
                </a:solidFill>
                <a:latin typeface="Courier New" panose="02070309020205020404" pitchFamily="49" charset="0"/>
                <a:cs typeface="Courier New" panose="02070309020205020404" pitchFamily="49" charset="0"/>
              </a:rPr>
              <a:t>'</a:t>
            </a:r>
            <a:br>
              <a:rPr lang="fr-FR" altLang="fr-FR" sz="1300" b="1" dirty="0">
                <a:solidFill>
                  <a:srgbClr val="008080"/>
                </a:solidFill>
                <a:latin typeface="Courier New" panose="02070309020205020404" pitchFamily="49" charset="0"/>
                <a:cs typeface="Courier New" panose="02070309020205020404" pitchFamily="49" charset="0"/>
              </a:rPr>
            </a:br>
            <a:r>
              <a:rPr lang="fr-FR" altLang="fr-FR" sz="1300" dirty="0">
                <a:solidFill>
                  <a:srgbClr val="333333"/>
                </a:solidFill>
                <a:latin typeface="Courier New" panose="02070309020205020404" pitchFamily="49" charset="0"/>
                <a:cs typeface="Courier New" panose="02070309020205020404" pitchFamily="49" charset="0"/>
              </a:rPr>
              <a:t>avion</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0086B3"/>
                </a:solidFill>
                <a:latin typeface="Courier New" panose="02070309020205020404" pitchFamily="49" charset="0"/>
                <a:cs typeface="Courier New" panose="02070309020205020404" pitchFamily="49" charset="0"/>
              </a:rPr>
              <a:t>5897</a:t>
            </a:r>
            <a:r>
              <a:rPr lang="fr-FR" altLang="fr-FR" sz="1300" dirty="0">
                <a:solidFill>
                  <a:srgbClr val="63A35C"/>
                </a:solidFill>
                <a:latin typeface="Courier New" panose="02070309020205020404" pitchFamily="49" charset="0"/>
                <a:cs typeface="Courier New" panose="02070309020205020404" pitchFamily="49" charset="0"/>
              </a:rPr>
              <a:t>] </a:t>
            </a:r>
            <a:r>
              <a:rPr lang="fr-FR" altLang="fr-FR" sz="1300" dirty="0">
                <a:solidFill>
                  <a:srgbClr val="A71D5D"/>
                </a:solidFill>
                <a:latin typeface="Courier New" panose="02070309020205020404" pitchFamily="49" charset="0"/>
                <a:cs typeface="Courier New" panose="02070309020205020404" pitchFamily="49" charset="0"/>
              </a:rPr>
              <a:t>=</a:t>
            </a:r>
            <a:r>
              <a:rPr lang="fr-FR" altLang="fr-FR" sz="1300" b="1" dirty="0">
                <a:solidFill>
                  <a:srgbClr val="008080"/>
                </a:solidFill>
                <a:latin typeface="Courier New" panose="02070309020205020404" pitchFamily="49" charset="0"/>
                <a:cs typeface="Courier New" panose="02070309020205020404" pitchFamily="49" charset="0"/>
              </a:rPr>
              <a:t>'</a:t>
            </a:r>
            <a:r>
              <a:rPr lang="fr-FR" altLang="fr-FR" sz="1300" b="1" dirty="0" err="1">
                <a:solidFill>
                  <a:srgbClr val="008080"/>
                </a:solidFill>
                <a:latin typeface="Courier New" panose="02070309020205020404" pitchFamily="49" charset="0"/>
                <a:cs typeface="Courier New" panose="02070309020205020404" pitchFamily="49" charset="0"/>
              </a:rPr>
              <a:t>Charle</a:t>
            </a:r>
            <a:r>
              <a:rPr lang="fr-FR" altLang="fr-FR" sz="1300" b="1" dirty="0">
                <a:solidFill>
                  <a:srgbClr val="008080"/>
                </a:solidFill>
                <a:latin typeface="Courier New" panose="02070309020205020404" pitchFamily="49" charset="0"/>
                <a:cs typeface="Courier New" panose="02070309020205020404" pitchFamily="49" charset="0"/>
              </a:rPr>
              <a:t> </a:t>
            </a:r>
            <a:r>
              <a:rPr lang="fr-FR" altLang="fr-FR" sz="1300" b="1" dirty="0" err="1">
                <a:solidFill>
                  <a:srgbClr val="008080"/>
                </a:solidFill>
                <a:latin typeface="Courier New" panose="02070309020205020404" pitchFamily="49" charset="0"/>
                <a:cs typeface="Courier New" panose="02070309020205020404" pitchFamily="49" charset="0"/>
              </a:rPr>
              <a:t>Loupier</a:t>
            </a:r>
            <a:r>
              <a:rPr lang="fr-FR" altLang="fr-FR" sz="1300" b="1" dirty="0">
                <a:solidFill>
                  <a:srgbClr val="008080"/>
                </a:solidFill>
                <a:latin typeface="Courier New" panose="02070309020205020404" pitchFamily="49" charset="0"/>
                <a:cs typeface="Courier New" panose="02070309020205020404" pitchFamily="49" charset="0"/>
              </a:rPr>
              <a:t>'</a:t>
            </a:r>
            <a:br>
              <a:rPr lang="fr-FR" altLang="fr-FR" sz="1300" b="1" dirty="0">
                <a:solidFill>
                  <a:srgbClr val="008080"/>
                </a:solidFill>
                <a:latin typeface="Courier New" panose="02070309020205020404" pitchFamily="49" charset="0"/>
                <a:cs typeface="Courier New" panose="02070309020205020404" pitchFamily="49" charset="0"/>
              </a:rPr>
            </a:br>
            <a:br>
              <a:rPr lang="fr-FR" altLang="fr-FR" sz="1300" b="1" dirty="0">
                <a:solidFill>
                  <a:srgbClr val="008080"/>
                </a:solidFill>
                <a:latin typeface="Courier New" panose="02070309020205020404" pitchFamily="49" charset="0"/>
                <a:cs typeface="Courier New" panose="02070309020205020404" pitchFamily="49" charset="0"/>
              </a:rPr>
            </a:br>
            <a:r>
              <a:rPr lang="fr-FR" altLang="fr-FR" sz="1300" dirty="0">
                <a:solidFill>
                  <a:srgbClr val="A71D5D"/>
                </a:solidFill>
                <a:latin typeface="Courier New" panose="02070309020205020404" pitchFamily="49" charset="0"/>
                <a:cs typeface="Courier New" panose="02070309020205020404" pitchFamily="49" charset="0"/>
              </a:rPr>
              <a:t>for </a:t>
            </a:r>
            <a:r>
              <a:rPr lang="fr-FR" altLang="fr-FR" sz="1300" dirty="0">
                <a:solidFill>
                  <a:srgbClr val="333333"/>
                </a:solidFill>
                <a:latin typeface="Courier New" panose="02070309020205020404" pitchFamily="49" charset="0"/>
                <a:cs typeface="Courier New" panose="02070309020205020404" pitchFamily="49" charset="0"/>
              </a:rPr>
              <a:t>clef</a:t>
            </a:r>
            <a:r>
              <a:rPr lang="fr-FR" altLang="fr-FR" sz="1300" dirty="0">
                <a:solidFill>
                  <a:srgbClr val="63A35C"/>
                </a:solidFill>
                <a:latin typeface="Courier New" panose="02070309020205020404" pitchFamily="49" charset="0"/>
                <a:cs typeface="Courier New" panose="02070309020205020404" pitchFamily="49" charset="0"/>
              </a:rPr>
              <a:t>, </a:t>
            </a:r>
            <a:r>
              <a:rPr lang="fr-FR" altLang="fr-FR" sz="1300" dirty="0">
                <a:solidFill>
                  <a:srgbClr val="333333"/>
                </a:solidFill>
                <a:latin typeface="Courier New" panose="02070309020205020404" pitchFamily="49" charset="0"/>
                <a:cs typeface="Courier New" panose="02070309020205020404" pitchFamily="49" charset="0"/>
              </a:rPr>
              <a:t>valeur </a:t>
            </a:r>
            <a:r>
              <a:rPr lang="fr-FR" altLang="fr-FR" sz="1300" dirty="0">
                <a:solidFill>
                  <a:srgbClr val="A71D5D"/>
                </a:solidFill>
                <a:latin typeface="Courier New" panose="02070309020205020404" pitchFamily="49" charset="0"/>
                <a:cs typeface="Courier New" panose="02070309020205020404" pitchFamily="49" charset="0"/>
              </a:rPr>
              <a:t>in </a:t>
            </a:r>
            <a:r>
              <a:rPr lang="fr-FR" altLang="fr-FR" sz="1300" dirty="0" err="1">
                <a:solidFill>
                  <a:srgbClr val="333333"/>
                </a:solidFill>
                <a:latin typeface="Courier New" panose="02070309020205020404" pitchFamily="49" charset="0"/>
                <a:cs typeface="Courier New" panose="02070309020205020404" pitchFamily="49" charset="0"/>
              </a:rPr>
              <a:t>avion</a:t>
            </a:r>
            <a:r>
              <a:rPr lang="fr-FR" altLang="fr-FR" sz="1300" dirty="0" err="1">
                <a:solidFill>
                  <a:srgbClr val="63A35C"/>
                </a:solidFill>
                <a:latin typeface="Courier New" panose="02070309020205020404" pitchFamily="49" charset="0"/>
                <a:cs typeface="Courier New" panose="02070309020205020404" pitchFamily="49" charset="0"/>
              </a:rPr>
              <a:t>.</a:t>
            </a:r>
            <a:r>
              <a:rPr lang="fr-FR" altLang="fr-FR" sz="1300" dirty="0" err="1">
                <a:solidFill>
                  <a:srgbClr val="0086B3"/>
                </a:solidFill>
                <a:latin typeface="Courier New" panose="02070309020205020404" pitchFamily="49" charset="0"/>
                <a:cs typeface="Courier New" panose="02070309020205020404" pitchFamily="49" charset="0"/>
              </a:rPr>
              <a:t>items</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A71D5D"/>
                </a:solidFill>
                <a:latin typeface="Courier New" panose="02070309020205020404" pitchFamily="49" charset="0"/>
                <a:cs typeface="Courier New" panose="02070309020205020404" pitchFamily="49" charset="0"/>
              </a:rPr>
              <a:t>:</a:t>
            </a:r>
            <a:br>
              <a:rPr lang="fr-FR" altLang="fr-FR" sz="1300" dirty="0">
                <a:solidFill>
                  <a:srgbClr val="A71D5D"/>
                </a:solidFill>
                <a:latin typeface="Courier New" panose="02070309020205020404" pitchFamily="49" charset="0"/>
                <a:cs typeface="Courier New" panose="02070309020205020404" pitchFamily="49" charset="0"/>
              </a:rPr>
            </a:br>
            <a:r>
              <a:rPr lang="fr-FR" altLang="fr-FR" sz="1300" dirty="0">
                <a:solidFill>
                  <a:srgbClr val="A71D5D"/>
                </a:solidFill>
                <a:latin typeface="Courier New" panose="02070309020205020404" pitchFamily="49" charset="0"/>
                <a:cs typeface="Courier New" panose="02070309020205020404" pitchFamily="49" charset="0"/>
              </a:rPr>
              <a:t> </a:t>
            </a:r>
            <a:r>
              <a:rPr lang="fr-FR" altLang="fr-FR" sz="1300" dirty="0" err="1">
                <a:solidFill>
                  <a:srgbClr val="0086B3"/>
                </a:solidFill>
                <a:latin typeface="Courier New" panose="02070309020205020404" pitchFamily="49" charset="0"/>
                <a:cs typeface="Courier New" panose="02070309020205020404" pitchFamily="49" charset="0"/>
              </a:rPr>
              <a:t>print</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333333"/>
                </a:solidFill>
                <a:latin typeface="Courier New" panose="02070309020205020404" pitchFamily="49" charset="0"/>
                <a:cs typeface="Courier New" panose="02070309020205020404" pitchFamily="49" charset="0"/>
              </a:rPr>
              <a:t>clef</a:t>
            </a:r>
            <a:r>
              <a:rPr lang="fr-FR" altLang="fr-FR" sz="1300" dirty="0">
                <a:solidFill>
                  <a:srgbClr val="63A35C"/>
                </a:solidFill>
                <a:latin typeface="Courier New" panose="02070309020205020404" pitchFamily="49" charset="0"/>
                <a:cs typeface="Courier New" panose="02070309020205020404" pitchFamily="49" charset="0"/>
              </a:rPr>
              <a:t>, </a:t>
            </a:r>
            <a:r>
              <a:rPr lang="fr-FR" altLang="fr-FR" sz="1300" dirty="0">
                <a:solidFill>
                  <a:srgbClr val="333333"/>
                </a:solidFill>
                <a:latin typeface="Courier New" panose="02070309020205020404" pitchFamily="49" charset="0"/>
                <a:cs typeface="Courier New" panose="02070309020205020404" pitchFamily="49" charset="0"/>
              </a:rPr>
              <a:t>valeur</a:t>
            </a:r>
            <a:r>
              <a:rPr lang="fr-FR" altLang="fr-FR" sz="1300" dirty="0">
                <a:solidFill>
                  <a:srgbClr val="63A35C"/>
                </a:solidFill>
                <a:latin typeface="Courier New" panose="02070309020205020404" pitchFamily="49" charset="0"/>
                <a:cs typeface="Courier New" panose="02070309020205020404" pitchFamily="49" charset="0"/>
              </a:rPr>
              <a:t>)</a:t>
            </a:r>
          </a:p>
          <a:p>
            <a:pPr>
              <a:lnSpc>
                <a:spcPct val="150000"/>
              </a:lnSpc>
            </a:pPr>
            <a:r>
              <a:rPr lang="fr-FR" altLang="fr-FR" dirty="0">
                <a:latin typeface="Garamond" panose="02020404030301010803" pitchFamily="18" charset="0"/>
              </a:rPr>
              <a:t>Qui affiche :</a:t>
            </a:r>
          </a:p>
          <a:p>
            <a:pPr marL="400050" lvl="1" indent="0">
              <a:lnSpc>
                <a:spcPct val="150000"/>
              </a:lnSpc>
              <a:buNone/>
            </a:pPr>
            <a:r>
              <a:rPr lang="fr-CA" altLang="fr-FR" sz="1300" dirty="0">
                <a:solidFill>
                  <a:schemeClr val="tx1"/>
                </a:solidFill>
                <a:latin typeface="Courier New" panose="02070309020205020404" pitchFamily="49" charset="0"/>
                <a:cs typeface="Courier New" panose="02070309020205020404" pitchFamily="49" charset="0"/>
              </a:rPr>
              <a:t>1235 Paul </a:t>
            </a:r>
            <a:r>
              <a:rPr lang="fr-CA" altLang="fr-FR" sz="1300" dirty="0" err="1">
                <a:solidFill>
                  <a:schemeClr val="tx1"/>
                </a:solidFill>
                <a:latin typeface="Courier New" panose="02070309020205020404" pitchFamily="49" charset="0"/>
                <a:cs typeface="Courier New" panose="02070309020205020404" pitchFamily="49" charset="0"/>
              </a:rPr>
              <a:t>Bertrantd</a:t>
            </a:r>
            <a:endParaRPr lang="fr-CA" altLang="fr-FR" sz="1300" dirty="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fr-CA" altLang="fr-FR" sz="1300" dirty="0">
                <a:solidFill>
                  <a:schemeClr val="tx1"/>
                </a:solidFill>
                <a:latin typeface="Courier New" panose="02070309020205020404" pitchFamily="49" charset="0"/>
                <a:cs typeface="Courier New" panose="02070309020205020404" pitchFamily="49" charset="0"/>
              </a:rPr>
              <a:t>4526 Laure </a:t>
            </a:r>
            <a:r>
              <a:rPr lang="fr-CA" altLang="fr-FR" sz="1300" dirty="0" err="1">
                <a:solidFill>
                  <a:schemeClr val="tx1"/>
                </a:solidFill>
                <a:latin typeface="Courier New" panose="02070309020205020404" pitchFamily="49" charset="0"/>
                <a:cs typeface="Courier New" panose="02070309020205020404" pitchFamily="49" charset="0"/>
              </a:rPr>
              <a:t>Poupier</a:t>
            </a:r>
            <a:endParaRPr lang="fr-CA" altLang="fr-FR" sz="1300" dirty="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fr-CA" altLang="fr-FR" sz="1300" dirty="0">
                <a:solidFill>
                  <a:schemeClr val="tx1"/>
                </a:solidFill>
                <a:latin typeface="Courier New" panose="02070309020205020404" pitchFamily="49" charset="0"/>
                <a:cs typeface="Courier New" panose="02070309020205020404" pitchFamily="49" charset="0"/>
              </a:rPr>
              <a:t>5897 </a:t>
            </a:r>
            <a:r>
              <a:rPr lang="fr-CA" altLang="fr-FR" sz="1300" dirty="0" err="1">
                <a:solidFill>
                  <a:schemeClr val="tx1"/>
                </a:solidFill>
                <a:latin typeface="Courier New" panose="02070309020205020404" pitchFamily="49" charset="0"/>
                <a:cs typeface="Courier New" panose="02070309020205020404" pitchFamily="49" charset="0"/>
              </a:rPr>
              <a:t>Charle</a:t>
            </a:r>
            <a:r>
              <a:rPr lang="fr-CA" altLang="fr-FR" sz="1300" dirty="0">
                <a:solidFill>
                  <a:schemeClr val="tx1"/>
                </a:solidFill>
                <a:latin typeface="Courier New" panose="02070309020205020404" pitchFamily="49" charset="0"/>
                <a:cs typeface="Courier New" panose="02070309020205020404" pitchFamily="49" charset="0"/>
              </a:rPr>
              <a:t> </a:t>
            </a:r>
            <a:r>
              <a:rPr lang="fr-CA" altLang="fr-FR" sz="1300" dirty="0" err="1">
                <a:solidFill>
                  <a:schemeClr val="tx1"/>
                </a:solidFill>
                <a:latin typeface="Courier New" panose="02070309020205020404" pitchFamily="49" charset="0"/>
                <a:cs typeface="Courier New" panose="02070309020205020404" pitchFamily="49" charset="0"/>
              </a:rPr>
              <a:t>Loupier</a:t>
            </a:r>
            <a:endParaRPr lang="fr-FR" altLang="fr-FR" sz="1300" dirty="0">
              <a:solidFill>
                <a:schemeClr val="tx1"/>
              </a:solidFill>
              <a:latin typeface="Courier New" panose="02070309020205020404" pitchFamily="49" charset="0"/>
              <a:cs typeface="Courier New" panose="02070309020205020404" pitchFamily="49" charset="0"/>
            </a:endParaRP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5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a:latin typeface="Garamond" panose="02020404030301010803" pitchFamily="18" charset="0"/>
              </a:rPr>
              <a:t>Les clés ne sont pas nécessairement des chaînes de caractères</a:t>
            </a:r>
            <a:endParaRPr lang="fr-CA"/>
          </a:p>
        </p:txBody>
      </p:sp>
      <p:sp>
        <p:nvSpPr>
          <p:cNvPr id="3" name="Espace réservé du contenu 2"/>
          <p:cNvSpPr>
            <a:spLocks noGrp="1"/>
          </p:cNvSpPr>
          <p:nvPr>
            <p:ph idx="1"/>
          </p:nvPr>
        </p:nvSpPr>
        <p:spPr>
          <a:xfrm>
            <a:off x="677333" y="2160589"/>
            <a:ext cx="10139823" cy="3880773"/>
          </a:xfrm>
        </p:spPr>
        <p:txBody>
          <a:bodyPr>
            <a:normAutofit/>
          </a:bodyPr>
          <a:lstStyle/>
          <a:p>
            <a:pPr>
              <a:lnSpc>
                <a:spcPct val="150000"/>
              </a:lnSpc>
            </a:pPr>
            <a:r>
              <a:rPr lang="fr-CA" dirty="0">
                <a:latin typeface="Garamond" panose="02020404030301010803" pitchFamily="18" charset="0"/>
              </a:rPr>
              <a:t>Dans ce genre de construction, il faut garder à l’esprit que le dictionnaire contient des éléments seulement pour certains couples de coordonnées. Ailleurs, il n’y a rien. Par conséquent, si nous voulons interroger le dictionnaire pour savoir ce qui se trouve là où il n’y a rien, comme par exemple aux coordonnées (1111), nous allons provoquer une erreur :  </a:t>
            </a:r>
          </a:p>
          <a:p>
            <a:pPr marL="400050" lvl="1" indent="0">
              <a:lnSpc>
                <a:spcPct val="150000"/>
              </a:lnSpc>
              <a:buNone/>
            </a:pPr>
            <a:r>
              <a:rPr lang="fr-FR" altLang="fr-FR" sz="1200" dirty="0" err="1">
                <a:solidFill>
                  <a:srgbClr val="0086B3"/>
                </a:solidFill>
                <a:latin typeface="Courier New" panose="02070309020205020404" pitchFamily="49" charset="0"/>
                <a:cs typeface="Courier New" panose="02070309020205020404" pitchFamily="49" charset="0"/>
              </a:rPr>
              <a:t>print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a:solidFill>
                  <a:srgbClr val="333333"/>
                </a:solidFill>
                <a:latin typeface="Courier New" panose="02070309020205020404" pitchFamily="49" charset="0"/>
                <a:cs typeface="Courier New" panose="02070309020205020404" pitchFamily="49" charset="0"/>
              </a:rPr>
              <a:t>avion</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a:solidFill>
                  <a:srgbClr val="0086B3"/>
                </a:solidFill>
                <a:latin typeface="Courier New" panose="02070309020205020404" pitchFamily="49" charset="0"/>
                <a:cs typeface="Courier New" panose="02070309020205020404" pitchFamily="49" charset="0"/>
              </a:rPr>
              <a:t>1111</a:t>
            </a:r>
            <a:r>
              <a:rPr lang="fr-FR" altLang="fr-FR" sz="1200" dirty="0">
                <a:solidFill>
                  <a:srgbClr val="63A35C"/>
                </a:solidFill>
                <a:latin typeface="Courier New" panose="02070309020205020404" pitchFamily="49" charset="0"/>
                <a:cs typeface="Courier New" panose="02070309020205020404" pitchFamily="49" charset="0"/>
              </a:rPr>
              <a:t>])</a:t>
            </a:r>
            <a:endParaRPr lang="fr-FR" altLang="fr-FR" sz="1200" dirty="0">
              <a:solidFill>
                <a:schemeClr val="tx1"/>
              </a:solidFill>
              <a:latin typeface="Courier New" panose="02070309020205020404" pitchFamily="49" charset="0"/>
              <a:cs typeface="Courier New" panose="02070309020205020404" pitchFamily="49" charset="0"/>
            </a:endParaRPr>
          </a:p>
          <a:p>
            <a:pPr>
              <a:lnSpc>
                <a:spcPct val="150000"/>
              </a:lnSpc>
            </a:pPr>
            <a:r>
              <a:rPr lang="fr-CA" dirty="0">
                <a:latin typeface="Garamond" panose="02020404030301010803" pitchFamily="18" charset="0"/>
              </a:rPr>
              <a:t>Pour résoudre ce problème, nous pouvons utiliser la méthode </a:t>
            </a:r>
            <a:r>
              <a:rPr lang="fr-CA" b="1" dirty="0" err="1">
                <a:latin typeface="Garamond" panose="02020404030301010803" pitchFamily="18" charset="0"/>
              </a:rPr>
              <a:t>get</a:t>
            </a:r>
            <a:r>
              <a:rPr lang="fr-CA" b="1" dirty="0">
                <a:latin typeface="Garamond" panose="02020404030301010803" pitchFamily="18" charset="0"/>
              </a:rPr>
              <a:t>() </a:t>
            </a:r>
            <a:r>
              <a:rPr lang="fr-CA" dirty="0">
                <a:latin typeface="Garamond" panose="02020404030301010803" pitchFamily="18" charset="0"/>
              </a:rPr>
              <a:t>:</a:t>
            </a:r>
          </a:p>
          <a:p>
            <a:pPr marL="400050" lvl="1" indent="0">
              <a:lnSpc>
                <a:spcPct val="150000"/>
              </a:lnSpc>
              <a:buNone/>
            </a:pPr>
            <a:r>
              <a:rPr lang="fr-FR" altLang="fr-FR" sz="1200" dirty="0" err="1">
                <a:solidFill>
                  <a:srgbClr val="0086B3"/>
                </a:solidFill>
                <a:latin typeface="Courier New" panose="02070309020205020404" pitchFamily="49" charset="0"/>
                <a:cs typeface="Courier New" panose="02070309020205020404" pitchFamily="49" charset="0"/>
              </a:rPr>
              <a:t>print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err="1">
                <a:solidFill>
                  <a:srgbClr val="333333"/>
                </a:solidFill>
                <a:latin typeface="Courier New" panose="02070309020205020404" pitchFamily="49" charset="0"/>
                <a:cs typeface="Courier New" panose="02070309020205020404" pitchFamily="49" charset="0"/>
              </a:rPr>
              <a:t>avion</a:t>
            </a:r>
            <a:r>
              <a:rPr lang="fr-FR" altLang="fr-FR" sz="1200" dirty="0" err="1">
                <a:solidFill>
                  <a:srgbClr val="63A35C"/>
                </a:solidFill>
                <a:latin typeface="Courier New" panose="02070309020205020404" pitchFamily="49" charset="0"/>
                <a:cs typeface="Courier New" panose="02070309020205020404" pitchFamily="49" charset="0"/>
              </a:rPr>
              <a:t>.</a:t>
            </a:r>
            <a:r>
              <a:rPr lang="fr-FR" altLang="fr-FR" sz="1200" dirty="0" err="1">
                <a:solidFill>
                  <a:srgbClr val="0086B3"/>
                </a:solidFill>
                <a:latin typeface="Courier New" panose="02070309020205020404" pitchFamily="49" charset="0"/>
                <a:cs typeface="Courier New" panose="02070309020205020404" pitchFamily="49" charset="0"/>
              </a:rPr>
              <a:t>get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a:solidFill>
                  <a:srgbClr val="0086B3"/>
                </a:solidFill>
                <a:latin typeface="Courier New" panose="02070309020205020404" pitchFamily="49" charset="0"/>
                <a:cs typeface="Courier New" panose="02070309020205020404" pitchFamily="49" charset="0"/>
              </a:rPr>
              <a:t>1111</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b="1" dirty="0">
                <a:solidFill>
                  <a:srgbClr val="008080"/>
                </a:solidFill>
                <a:latin typeface="Courier New" panose="02070309020205020404" pitchFamily="49" charset="0"/>
                <a:cs typeface="Courier New" panose="02070309020205020404" pitchFamily="49" charset="0"/>
              </a:rPr>
              <a:t>'néant'</a:t>
            </a:r>
            <a:r>
              <a:rPr lang="fr-FR" altLang="fr-FR" sz="1200" dirty="0">
                <a:solidFill>
                  <a:srgbClr val="63A35C"/>
                </a:solidFill>
                <a:latin typeface="Courier New" panose="02070309020205020404" pitchFamily="49" charset="0"/>
                <a:cs typeface="Courier New" panose="02070309020205020404" pitchFamily="49" charset="0"/>
              </a:rPr>
              <a:t>))</a:t>
            </a:r>
            <a:br>
              <a:rPr lang="fr-FR" altLang="fr-FR" sz="1200" dirty="0">
                <a:solidFill>
                  <a:srgbClr val="63A35C"/>
                </a:solidFill>
                <a:latin typeface="Courier New" panose="02070309020205020404" pitchFamily="49" charset="0"/>
                <a:cs typeface="Courier New" panose="02070309020205020404" pitchFamily="49" charset="0"/>
              </a:rPr>
            </a:br>
            <a:endParaRPr lang="fr-FR" altLang="fr-FR" sz="1200" dirty="0">
              <a:solidFill>
                <a:schemeClr val="tx1"/>
              </a:solidFill>
              <a:latin typeface="Courier New" panose="02070309020205020404" pitchFamily="49" charset="0"/>
              <a:cs typeface="Courier New" panose="02070309020205020404" pitchFamily="49" charset="0"/>
            </a:endParaRP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206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9565892" cy="1320800"/>
          </a:xfrm>
        </p:spPr>
        <p:txBody>
          <a:bodyPr/>
          <a:lstStyle/>
          <a:p>
            <a:r>
              <a:rPr lang="fr-CA" b="1" dirty="0">
                <a:latin typeface="Garamond" panose="02020404030301010803" pitchFamily="18" charset="0"/>
              </a:rPr>
              <a:t>Les dictionnaires ne sont pas des séquences</a:t>
            </a:r>
          </a:p>
        </p:txBody>
      </p:sp>
      <p:sp>
        <p:nvSpPr>
          <p:cNvPr id="3" name="Espace réservé du contenu 2"/>
          <p:cNvSpPr>
            <a:spLocks noGrp="1"/>
          </p:cNvSpPr>
          <p:nvPr>
            <p:ph idx="1"/>
          </p:nvPr>
        </p:nvSpPr>
        <p:spPr/>
        <p:txBody>
          <a:bodyPr>
            <a:normAutofit lnSpcReduction="10000"/>
          </a:bodyPr>
          <a:lstStyle/>
          <a:p>
            <a:pPr>
              <a:lnSpc>
                <a:spcPct val="150000"/>
              </a:lnSpc>
            </a:pPr>
            <a:r>
              <a:rPr lang="fr-CA" dirty="0">
                <a:latin typeface="Garamond" panose="02020404030301010803" pitchFamily="18" charset="0"/>
              </a:rPr>
              <a:t>Comme vous l’avez vu plus haut, les éléments d’un dictionnaire ne sont pas disposés dans un ordre particulier.</a:t>
            </a:r>
          </a:p>
          <a:p>
            <a:pPr>
              <a:lnSpc>
                <a:spcPct val="150000"/>
              </a:lnSpc>
            </a:pPr>
            <a:r>
              <a:rPr lang="fr-CA" dirty="0">
                <a:latin typeface="Garamond" panose="02020404030301010803" pitchFamily="18" charset="0"/>
              </a:rPr>
              <a:t>Des opérations comme la concaténation et l’extraction (d’un groupe d’éléments contigus) ne peuvent donc tout simplement pas s’appliquer, par exemple : </a:t>
            </a:r>
            <a:r>
              <a:rPr lang="fr-CA" dirty="0" err="1">
                <a:latin typeface="Garamond" panose="02020404030301010803" pitchFamily="18" charset="0"/>
              </a:rPr>
              <a:t>print</a:t>
            </a:r>
            <a:r>
              <a:rPr lang="fr-CA" dirty="0">
                <a:latin typeface="Garamond" panose="02020404030301010803" pitchFamily="18" charset="0"/>
              </a:rPr>
              <a:t>(avion[1:3])</a:t>
            </a:r>
          </a:p>
          <a:p>
            <a:pPr>
              <a:lnSpc>
                <a:spcPct val="150000"/>
              </a:lnSpc>
            </a:pPr>
            <a:r>
              <a:rPr lang="fr-CA" dirty="0">
                <a:latin typeface="Garamond" panose="02020404030301010803" pitchFamily="18" charset="0"/>
              </a:rPr>
              <a:t>Du fait qu’ils ne sont pas des séquences, les dictionnaires se révèlent donc particulièrement précieux pour gérer des ensembles de données où l’on est amené à effectuer fréquemment des ajouts ou des suppressions, dans n’importe quel ordre. Ils remplacent avantageusement les listes lorsqu’il s’agit de traiter des ensembles de données numérotées, dont les numéros ne se suivent pas.</a:t>
            </a:r>
          </a:p>
        </p:txBody>
      </p:sp>
    </p:spTree>
    <p:extLst>
      <p:ext uri="{BB962C8B-B14F-4D97-AF65-F5344CB8AC3E}">
        <p14:creationId xmlns:p14="http://schemas.microsoft.com/office/powerpoint/2010/main" val="190699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7277"/>
            <a:ext cx="8596668" cy="1320800"/>
          </a:xfrm>
        </p:spPr>
        <p:txBody>
          <a:bodyPr/>
          <a:lstStyle/>
          <a:p>
            <a:r>
              <a:rPr lang="fr-CA" b="1" dirty="0">
                <a:latin typeface="Garamond" panose="02020404030301010803" pitchFamily="18" charset="0"/>
              </a:rPr>
              <a:t>Introduction</a:t>
            </a:r>
          </a:p>
        </p:txBody>
      </p:sp>
      <p:sp>
        <p:nvSpPr>
          <p:cNvPr id="3" name="Espace réservé du contenu 2"/>
          <p:cNvSpPr>
            <a:spLocks noGrp="1"/>
          </p:cNvSpPr>
          <p:nvPr>
            <p:ph idx="1"/>
          </p:nvPr>
        </p:nvSpPr>
        <p:spPr>
          <a:xfrm>
            <a:off x="220132" y="637701"/>
            <a:ext cx="10538659" cy="6220299"/>
          </a:xfrm>
        </p:spPr>
        <p:txBody>
          <a:bodyPr>
            <a:noAutofit/>
          </a:bodyPr>
          <a:lstStyle/>
          <a:p>
            <a:pPr>
              <a:lnSpc>
                <a:spcPct val="150000"/>
              </a:lnSpc>
            </a:pPr>
            <a:r>
              <a:rPr lang="fr-CA" sz="2000" dirty="0">
                <a:latin typeface="Garamond" panose="02020404030301010803" pitchFamily="18" charset="0"/>
              </a:rPr>
              <a:t>Les types de données structurés que nous avons abordés jusqu’à présent (chaînes, listes, tableaux) étaient tous des séquences, c’est-à-dire des suites ordonnées d’éléments.</a:t>
            </a:r>
          </a:p>
          <a:p>
            <a:pPr>
              <a:lnSpc>
                <a:spcPct val="150000"/>
              </a:lnSpc>
            </a:pPr>
            <a:r>
              <a:rPr lang="fr-CA" sz="2000" dirty="0">
                <a:latin typeface="Garamond" panose="02020404030301010803" pitchFamily="18" charset="0"/>
              </a:rPr>
              <a:t> Dans une séquence, il est facile d’accéder à un élément quelconque à l’aide d’un index, mais à la condition de connaître son emplacement.</a:t>
            </a:r>
          </a:p>
          <a:p>
            <a:pPr>
              <a:lnSpc>
                <a:spcPct val="150000"/>
              </a:lnSpc>
            </a:pPr>
            <a:r>
              <a:rPr lang="fr-CA" sz="2000" dirty="0">
                <a:latin typeface="Garamond" panose="02020404030301010803" pitchFamily="18" charset="0"/>
              </a:rPr>
              <a:t>Les dictionnaires représentent un autre type de données structurés. Ils ressemblent aux listes, mais ce ne sont pas des séquences.</a:t>
            </a:r>
          </a:p>
          <a:p>
            <a:pPr>
              <a:lnSpc>
                <a:spcPct val="150000"/>
              </a:lnSpc>
            </a:pPr>
            <a:r>
              <a:rPr lang="fr-CA" sz="2000" dirty="0">
                <a:latin typeface="Garamond" panose="02020404030301010803" pitchFamily="18" charset="0"/>
              </a:rPr>
              <a:t> Les éléments enregistrer ne seront pas disposés dans un ordre séquentiel tel que pour les listes par exemple. </a:t>
            </a:r>
          </a:p>
          <a:p>
            <a:pPr>
              <a:lnSpc>
                <a:spcPct val="150000"/>
              </a:lnSpc>
            </a:pPr>
            <a:r>
              <a:rPr lang="fr-CA" sz="2000" dirty="0">
                <a:latin typeface="Garamond" panose="02020404030301010803" pitchFamily="18" charset="0"/>
              </a:rPr>
              <a:t>ainsi, pour accéder à un élément dans un dictionnaire  nous pourrons utiliser un index spécifique que l’on appellera une clé, laquelle pourra être alphabétique, numérique, ou autres.</a:t>
            </a:r>
          </a:p>
          <a:p>
            <a:pPr>
              <a:lnSpc>
                <a:spcPct val="150000"/>
              </a:lnSpc>
            </a:pPr>
            <a:r>
              <a:rPr lang="fr-CA" sz="2000" dirty="0">
                <a:latin typeface="Garamond" panose="02020404030301010803" pitchFamily="18" charset="0"/>
              </a:rPr>
              <a:t>Comme dans une liste, les éléments mémorisés dans un dictionnaire peuvent être de n’importe quel type. </a:t>
            </a:r>
          </a:p>
        </p:txBody>
      </p:sp>
    </p:spTree>
    <p:extLst>
      <p:ext uri="{BB962C8B-B14F-4D97-AF65-F5344CB8AC3E}">
        <p14:creationId xmlns:p14="http://schemas.microsoft.com/office/powerpoint/2010/main" val="18312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Exemple Utilisation dictionnaire</a:t>
            </a:r>
          </a:p>
        </p:txBody>
      </p:sp>
      <p:sp>
        <p:nvSpPr>
          <p:cNvPr id="3" name="Espace réservé du contenu 2"/>
          <p:cNvSpPr>
            <a:spLocks noGrp="1"/>
          </p:cNvSpPr>
          <p:nvPr>
            <p:ph idx="1"/>
          </p:nvPr>
        </p:nvSpPr>
        <p:spPr>
          <a:xfrm>
            <a:off x="590248" y="1577115"/>
            <a:ext cx="9006598" cy="5280885"/>
          </a:xfrm>
        </p:spPr>
        <p:txBody>
          <a:bodyPr>
            <a:normAutofit/>
          </a:bodyPr>
          <a:lstStyle/>
          <a:p>
            <a:pPr>
              <a:lnSpc>
                <a:spcPct val="150000"/>
              </a:lnSpc>
            </a:pPr>
            <a:r>
              <a:rPr lang="fr-CA" dirty="0">
                <a:latin typeface="Garamond" panose="02020404030301010803" pitchFamily="18" charset="0"/>
              </a:rPr>
              <a:t>À titre d’exemple, nous allons créer un dictionnaire de langue, pour la traduction de termes informatiques anglais en français. </a:t>
            </a:r>
          </a:p>
          <a:p>
            <a:pPr>
              <a:lnSpc>
                <a:spcPct val="150000"/>
              </a:lnSpc>
            </a:pPr>
            <a:r>
              <a:rPr lang="fr-CA" dirty="0">
                <a:latin typeface="Garamond" panose="02020404030301010803" pitchFamily="18" charset="0"/>
              </a:rPr>
              <a:t>Nous pouvons commencer par créer un dictionnaire vide, puis le remplir petit à petit. </a:t>
            </a:r>
          </a:p>
          <a:p>
            <a:pPr>
              <a:lnSpc>
                <a:spcPct val="150000"/>
              </a:lnSpc>
            </a:pPr>
            <a:r>
              <a:rPr lang="fr-CA" dirty="0">
                <a:latin typeface="Garamond" panose="02020404030301010803" pitchFamily="18" charset="0"/>
              </a:rPr>
              <a:t>Du point de vue de la syntaxe, on reconnaît un dictionnaire au fait que ses éléments sont enfermés dans une paire d’accolades. Un dictionnaire vide sera donc noté { } :</a:t>
            </a: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a:p>
            <a:pPr>
              <a:lnSpc>
                <a:spcPct val="150000"/>
              </a:lnSpc>
            </a:pPr>
            <a:endParaRPr lang="fr-CA" dirty="0">
              <a:latin typeface="Garamond" panose="02020404030301010803" pitchFamily="18" charset="0"/>
            </a:endParaRPr>
          </a:p>
          <a:p>
            <a:pPr>
              <a:lnSpc>
                <a:spcPct val="150000"/>
              </a:lnSpc>
            </a:pPr>
            <a:r>
              <a:rPr lang="fr-CA" dirty="0">
                <a:latin typeface="Garamond" panose="02020404030301010803" pitchFamily="18" charset="0"/>
              </a:rPr>
              <a:t> ce qui affiche :</a:t>
            </a:r>
          </a:p>
        </p:txBody>
      </p:sp>
      <p:sp>
        <p:nvSpPr>
          <p:cNvPr id="4" name="Rectangle 1"/>
          <p:cNvSpPr>
            <a:spLocks noChangeArrowheads="1"/>
          </p:cNvSpPr>
          <p:nvPr/>
        </p:nvSpPr>
        <p:spPr bwMode="auto">
          <a:xfrm>
            <a:off x="1175657" y="4003644"/>
            <a:ext cx="7010400" cy="1454244"/>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1161313" y="6162544"/>
            <a:ext cx="762870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sz="1200" dirty="0">
                <a:latin typeface="Courier New" panose="02070309020205020404" pitchFamily="49" charset="0"/>
                <a:cs typeface="Courier New" panose="02070309020205020404" pitchFamily="49" charset="0"/>
              </a:rPr>
              <a:t>{'computer': 'ordinateur', 'mouse': 'souris', 'keyboard': 'clavier'}</a:t>
            </a:r>
          </a:p>
        </p:txBody>
      </p:sp>
      <p:sp>
        <p:nvSpPr>
          <p:cNvPr id="6" name="Rectangle 5"/>
          <p:cNvSpPr/>
          <p:nvPr/>
        </p:nvSpPr>
        <p:spPr>
          <a:xfrm>
            <a:off x="4880043" y="413266"/>
            <a:ext cx="5730240" cy="472437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fr-CA" dirty="0">
                <a:latin typeface="Garamond" panose="02020404030301010803" pitchFamily="18" charset="0"/>
              </a:rPr>
              <a:t>Dans un dictionnaire chaque élément est  constitué d’une paire d’objets : un index et une valeur, séparés par un double point.</a:t>
            </a:r>
          </a:p>
          <a:p>
            <a:pPr marL="285750" indent="-285750">
              <a:buFont typeface="Arial" panose="020B0604020202020204" pitchFamily="34" charset="0"/>
              <a:buChar char="•"/>
            </a:pPr>
            <a:r>
              <a:rPr lang="fr-CA" dirty="0">
                <a:latin typeface="Garamond" panose="02020404030301010803" pitchFamily="18" charset="0"/>
              </a:rPr>
              <a:t>l’ordre dans lequel les éléments apparaissent lors de l’affichage du contenu du dictionnaire ne correspond pas à celui dans lequel nous les avons fournis. </a:t>
            </a:r>
            <a:r>
              <a:rPr lang="fr-CA" b="1" dirty="0">
                <a:latin typeface="Garamond" panose="02020404030301010803" pitchFamily="18" charset="0"/>
              </a:rPr>
              <a:t>Cela n’a strictement aucune importance : nous n’essaierons jamais d’extraire une valeur d’un dictionnaire à l’aide d’un numéro d’ordre. Au lieu de cela, nous utiliserons les clés : </a:t>
            </a:r>
          </a:p>
          <a:p>
            <a:endParaRPr lang="fr-FR" altLang="fr-FR" dirty="0">
              <a:solidFill>
                <a:srgbClr val="0086B3"/>
              </a:solidFill>
              <a:latin typeface="Consolas" panose="020B0609020204030204" pitchFamily="49" charset="0"/>
            </a:endParaRPr>
          </a:p>
          <a:p>
            <a:pPr lvl="1"/>
            <a:r>
              <a:rPr lang="fr-FR" altLang="fr-FR" sz="1300" dirty="0" err="1">
                <a:solidFill>
                  <a:srgbClr val="0086B3"/>
                </a:solidFill>
                <a:latin typeface="Courier New" panose="02070309020205020404" pitchFamily="49" charset="0"/>
                <a:cs typeface="Courier New" panose="02070309020205020404" pitchFamily="49" charset="0"/>
              </a:rPr>
              <a:t>print</a:t>
            </a:r>
            <a:r>
              <a:rPr lang="fr-FR" altLang="fr-FR" sz="1300" dirty="0">
                <a:solidFill>
                  <a:srgbClr val="0086B3"/>
                </a:solidFill>
                <a:latin typeface="Courier New" panose="02070309020205020404" pitchFamily="49" charset="0"/>
                <a:cs typeface="Courier New" panose="02070309020205020404" pitchFamily="49" charset="0"/>
              </a:rPr>
              <a:t> </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dirty="0">
                <a:solidFill>
                  <a:srgbClr val="333333"/>
                </a:solidFill>
                <a:latin typeface="Courier New" panose="02070309020205020404" pitchFamily="49" charset="0"/>
                <a:cs typeface="Courier New" panose="02070309020205020404" pitchFamily="49" charset="0"/>
              </a:rPr>
              <a:t>dico</a:t>
            </a:r>
            <a:r>
              <a:rPr lang="fr-FR" altLang="fr-FR" sz="1300" dirty="0">
                <a:solidFill>
                  <a:srgbClr val="63A35C"/>
                </a:solidFill>
                <a:latin typeface="Courier New" panose="02070309020205020404" pitchFamily="49" charset="0"/>
                <a:cs typeface="Courier New" panose="02070309020205020404" pitchFamily="49" charset="0"/>
              </a:rPr>
              <a:t>[</a:t>
            </a:r>
            <a:r>
              <a:rPr lang="fr-FR" altLang="fr-FR" sz="1300" b="1" dirty="0">
                <a:solidFill>
                  <a:srgbClr val="008080"/>
                </a:solidFill>
                <a:latin typeface="Courier New" panose="02070309020205020404" pitchFamily="49" charset="0"/>
                <a:cs typeface="Courier New" panose="02070309020205020404" pitchFamily="49" charset="0"/>
              </a:rPr>
              <a:t>'mouse'</a:t>
            </a:r>
            <a:r>
              <a:rPr lang="fr-FR" altLang="fr-FR" sz="1300" dirty="0">
                <a:solidFill>
                  <a:srgbClr val="63A35C"/>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fr-FR" dirty="0">
                <a:latin typeface="Garamond" panose="02020404030301010803" pitchFamily="18" charset="0"/>
              </a:rPr>
              <a:t>Contrairement aux listes, dans un dictionnaire </a:t>
            </a:r>
            <a:r>
              <a:rPr lang="fr-CA" dirty="0">
                <a:latin typeface="Garamond" panose="02020404030301010803" pitchFamily="18" charset="0"/>
              </a:rPr>
              <a:t>il n’est pas nécessaire de faire appel à une méthode particulière (telle que append()) pour ajouter de nouveaux éléments à un dictionnaire : </a:t>
            </a:r>
            <a:r>
              <a:rPr lang="fr-CA" b="1" dirty="0">
                <a:latin typeface="Garamond" panose="02020404030301010803" pitchFamily="18" charset="0"/>
              </a:rPr>
              <a:t>il suffit de créer une nouvelle paire clé-valeur</a:t>
            </a:r>
            <a:r>
              <a:rPr lang="fr-CA" dirty="0">
                <a:latin typeface="Garamond" panose="02020404030301010803" pitchFamily="18" charset="0"/>
              </a:rPr>
              <a:t>. </a:t>
            </a:r>
          </a:p>
        </p:txBody>
      </p:sp>
      <p:sp>
        <p:nvSpPr>
          <p:cNvPr id="8"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98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Opérations sur les dictionnaires</a:t>
            </a:r>
          </a:p>
        </p:txBody>
      </p:sp>
      <p:sp>
        <p:nvSpPr>
          <p:cNvPr id="3" name="Espace réservé du contenu 2"/>
          <p:cNvSpPr>
            <a:spLocks noGrp="1"/>
          </p:cNvSpPr>
          <p:nvPr>
            <p:ph idx="1"/>
          </p:nvPr>
        </p:nvSpPr>
        <p:spPr/>
        <p:txBody>
          <a:bodyPr>
            <a:normAutofit/>
          </a:bodyPr>
          <a:lstStyle/>
          <a:p>
            <a:r>
              <a:rPr lang="fr-CA" sz="2000" b="1" dirty="0">
                <a:solidFill>
                  <a:srgbClr val="FF0000"/>
                </a:solidFill>
                <a:latin typeface="Garamond" panose="02020404030301010803" pitchFamily="18" charset="0"/>
              </a:rPr>
              <a:t>Enlever un élément du dictionnaire</a:t>
            </a:r>
          </a:p>
          <a:p>
            <a:pPr lvl="1"/>
            <a:r>
              <a:rPr lang="fr-CA" sz="1800" dirty="0">
                <a:latin typeface="Garamond" panose="02020404030301010803" pitchFamily="18" charset="0"/>
              </a:rPr>
              <a:t>La méthode </a:t>
            </a:r>
            <a:r>
              <a:rPr lang="fr-CA" sz="1800" b="1" dirty="0" err="1">
                <a:latin typeface="Garamond" panose="02020404030301010803" pitchFamily="18" charset="0"/>
              </a:rPr>
              <a:t>del</a:t>
            </a:r>
            <a:r>
              <a:rPr lang="fr-CA" sz="1800" dirty="0">
                <a:latin typeface="Garamond" panose="02020404030301010803" pitchFamily="18" charset="0"/>
              </a:rPr>
              <a:t> permet d’enlever un élément d’un dictionnaire en utilisant sa clé</a:t>
            </a: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r>
              <a:rPr lang="fr-CA" sz="1800" dirty="0">
                <a:latin typeface="Garamond" panose="02020404030301010803" pitchFamily="18" charset="0"/>
              </a:rPr>
              <a:t>Qui affiche :</a:t>
            </a:r>
          </a:p>
          <a:p>
            <a:pPr lvl="1"/>
            <a:endParaRPr lang="fr-CA" sz="1800" dirty="0">
              <a:latin typeface="Garamond" panose="02020404030301010803" pitchFamily="18" charset="0"/>
            </a:endParaRPr>
          </a:p>
          <a:p>
            <a:endParaRPr lang="fr-CA" dirty="0"/>
          </a:p>
        </p:txBody>
      </p:sp>
      <p:sp>
        <p:nvSpPr>
          <p:cNvPr id="4" name="Rectangle 1"/>
          <p:cNvSpPr>
            <a:spLocks noChangeArrowheads="1"/>
          </p:cNvSpPr>
          <p:nvPr/>
        </p:nvSpPr>
        <p:spPr bwMode="auto">
          <a:xfrm>
            <a:off x="1278225" y="3090248"/>
            <a:ext cx="6759786" cy="173124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A71D5D"/>
                </a:solidFill>
                <a:effectLst/>
                <a:latin typeface="Courier New" panose="02070309020205020404" pitchFamily="49" charset="0"/>
                <a:cs typeface="Courier New" panose="02070309020205020404" pitchFamily="49" charset="0"/>
              </a:rPr>
              <a:t>del</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1529361" y="5751150"/>
            <a:ext cx="4358886" cy="29238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fr-CA" sz="1300" dirty="0">
                <a:latin typeface="Courier New" panose="02070309020205020404" pitchFamily="49" charset="0"/>
                <a:cs typeface="Courier New" panose="02070309020205020404" pitchFamily="49" charset="0"/>
              </a:rPr>
              <a:t>{'mouse': 'souris', 'keyboard': 'clavier'}</a:t>
            </a:r>
          </a:p>
        </p:txBody>
      </p:sp>
    </p:spTree>
    <p:extLst>
      <p:ext uri="{BB962C8B-B14F-4D97-AF65-F5344CB8AC3E}">
        <p14:creationId xmlns:p14="http://schemas.microsoft.com/office/powerpoint/2010/main" val="378480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Opérations sur les dictionnaires</a:t>
            </a:r>
          </a:p>
        </p:txBody>
      </p:sp>
      <p:sp>
        <p:nvSpPr>
          <p:cNvPr id="3" name="Espace réservé du contenu 2"/>
          <p:cNvSpPr>
            <a:spLocks noGrp="1"/>
          </p:cNvSpPr>
          <p:nvPr>
            <p:ph idx="1"/>
          </p:nvPr>
        </p:nvSpPr>
        <p:spPr>
          <a:xfrm>
            <a:off x="677334" y="1638074"/>
            <a:ext cx="8596668" cy="3880773"/>
          </a:xfrm>
        </p:spPr>
        <p:txBody>
          <a:bodyPr>
            <a:normAutofit/>
          </a:bodyPr>
          <a:lstStyle/>
          <a:p>
            <a:r>
              <a:rPr lang="fr-CA" sz="2000" b="1" dirty="0">
                <a:solidFill>
                  <a:srgbClr val="FF0000"/>
                </a:solidFill>
                <a:latin typeface="Garamond" panose="02020404030301010803" pitchFamily="18" charset="0"/>
              </a:rPr>
              <a:t>Afficher la longueur d’un dictionnaire</a:t>
            </a:r>
          </a:p>
          <a:p>
            <a:pPr lvl="1"/>
            <a:r>
              <a:rPr lang="fr-CA" sz="1800" dirty="0">
                <a:latin typeface="Garamond" panose="02020404030301010803" pitchFamily="18" charset="0"/>
              </a:rPr>
              <a:t>La méthode </a:t>
            </a:r>
            <a:r>
              <a:rPr lang="fr-CA" sz="1800" b="1" dirty="0" err="1">
                <a:latin typeface="Garamond" panose="02020404030301010803" pitchFamily="18" charset="0"/>
              </a:rPr>
              <a:t>len</a:t>
            </a:r>
            <a:r>
              <a:rPr lang="fr-CA" sz="1800" dirty="0">
                <a:latin typeface="Garamond" panose="02020404030301010803" pitchFamily="18" charset="0"/>
              </a:rPr>
              <a:t> permet d’afficher le nombre d’éléments d’un dictionnaire</a:t>
            </a: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r>
              <a:rPr lang="fr-CA" sz="1800" dirty="0">
                <a:latin typeface="Garamond" panose="02020404030301010803" pitchFamily="18" charset="0"/>
              </a:rPr>
              <a:t>Qui affiche :</a:t>
            </a:r>
          </a:p>
          <a:p>
            <a:pPr lvl="1"/>
            <a:endParaRPr lang="fr-CA" sz="1800" dirty="0">
              <a:latin typeface="Garamond" panose="02020404030301010803" pitchFamily="18" charset="0"/>
            </a:endParaRPr>
          </a:p>
          <a:p>
            <a:endParaRPr lang="fr-CA" dirty="0"/>
          </a:p>
        </p:txBody>
      </p:sp>
      <p:sp>
        <p:nvSpPr>
          <p:cNvPr id="4" name="Rectangle 1"/>
          <p:cNvSpPr>
            <a:spLocks noChangeArrowheads="1"/>
          </p:cNvSpPr>
          <p:nvPr/>
        </p:nvSpPr>
        <p:spPr bwMode="auto">
          <a:xfrm>
            <a:off x="1278225" y="2637402"/>
            <a:ext cx="6759786" cy="173124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dirty="0">
                <a:solidFill>
                  <a:srgbClr val="63A35C"/>
                </a:solidFill>
                <a:latin typeface="Courier New" panose="02070309020205020404" pitchFamily="49" charset="0"/>
                <a:cs typeface="Courier New" panose="02070309020205020404" pitchFamily="49" charset="0"/>
              </a:rPr>
              <a:t>{}</a:t>
            </a:r>
            <a:br>
              <a:rPr lang="fr-FR" altLang="fr-FR" sz="1200" dirty="0">
                <a:solidFill>
                  <a:srgbClr val="63A35C"/>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'computer'</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 </a:t>
            </a:r>
            <a:r>
              <a:rPr lang="fr-FR" altLang="fr-FR" sz="1200" b="1" dirty="0">
                <a:solidFill>
                  <a:srgbClr val="008080"/>
                </a:solidFill>
                <a:latin typeface="Courier New" panose="02070309020205020404" pitchFamily="49" charset="0"/>
                <a:cs typeface="Courier New" panose="02070309020205020404" pitchFamily="49" charset="0"/>
              </a:rPr>
              <a:t>'ordinateur'</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'mouse'</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'souris'</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'keyboard'</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'clavier'</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err="1">
                <a:solidFill>
                  <a:srgbClr val="A71D5D"/>
                </a:solidFill>
                <a:latin typeface="Courier New" panose="02070309020205020404" pitchFamily="49" charset="0"/>
                <a:cs typeface="Courier New" panose="02070309020205020404" pitchFamily="49" charset="0"/>
              </a:rPr>
              <a:t>del</a:t>
            </a:r>
            <a:r>
              <a:rPr lang="fr-FR" altLang="fr-FR" sz="1200" dirty="0">
                <a:solidFill>
                  <a:srgbClr val="A71D5D"/>
                </a:solidFill>
                <a:latin typeface="Courier New" panose="02070309020205020404" pitchFamily="49" charset="0"/>
                <a:cs typeface="Courier New" panose="02070309020205020404" pitchFamily="49" charset="0"/>
              </a:rPr>
              <a:t> </a:t>
            </a: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'computer'</a:t>
            </a:r>
            <a:r>
              <a:rPr lang="fr-FR" altLang="fr-FR" sz="1200" dirty="0">
                <a:solidFill>
                  <a:srgbClr val="63A35C"/>
                </a:solidFill>
                <a:latin typeface="Courier New" panose="02070309020205020404" pitchFamily="49" charset="0"/>
                <a:cs typeface="Courier New" panose="02070309020205020404" pitchFamily="49" charset="0"/>
              </a:rPr>
              <a:t>]</a:t>
            </a:r>
            <a:br>
              <a:rPr lang="fr-FR" altLang="fr-FR" sz="1200" dirty="0">
                <a:solidFill>
                  <a:srgbClr val="63A35C"/>
                </a:solidFill>
                <a:latin typeface="Courier New" panose="02070309020205020404" pitchFamily="49" charset="0"/>
                <a:cs typeface="Courier New" panose="02070309020205020404" pitchFamily="49" charset="0"/>
              </a:rPr>
            </a:br>
            <a:r>
              <a:rPr lang="fr-FR" altLang="fr-FR" sz="1200" dirty="0" err="1">
                <a:solidFill>
                  <a:srgbClr val="0086B3"/>
                </a:solidFill>
                <a:latin typeface="Courier New" panose="02070309020205020404" pitchFamily="49" charset="0"/>
                <a:cs typeface="Courier New" panose="02070309020205020404" pitchFamily="49" charset="0"/>
              </a:rPr>
              <a:t>print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err="1">
                <a:solidFill>
                  <a:srgbClr val="0086B3"/>
                </a:solidFill>
                <a:latin typeface="Courier New" panose="02070309020205020404" pitchFamily="49" charset="0"/>
                <a:cs typeface="Courier New" panose="02070309020205020404" pitchFamily="49" charset="0"/>
              </a:rPr>
              <a:t>len</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endParaRPr lang="fr-FR" altLang="fr-FR" sz="2800"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1668698" y="5108224"/>
            <a:ext cx="284052" cy="29238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fr-CA" sz="1300" dirty="0">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142336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Opérations sur les dictionnaires</a:t>
            </a:r>
          </a:p>
        </p:txBody>
      </p:sp>
      <p:sp>
        <p:nvSpPr>
          <p:cNvPr id="3" name="Espace réservé du contenu 2"/>
          <p:cNvSpPr>
            <a:spLocks noGrp="1"/>
          </p:cNvSpPr>
          <p:nvPr>
            <p:ph idx="1"/>
          </p:nvPr>
        </p:nvSpPr>
        <p:spPr>
          <a:xfrm>
            <a:off x="677334" y="1638074"/>
            <a:ext cx="8596668" cy="3880773"/>
          </a:xfrm>
        </p:spPr>
        <p:txBody>
          <a:bodyPr>
            <a:normAutofit/>
          </a:bodyPr>
          <a:lstStyle/>
          <a:p>
            <a:r>
              <a:rPr lang="fr-CA" sz="2000" b="1" dirty="0">
                <a:solidFill>
                  <a:srgbClr val="FF0000"/>
                </a:solidFill>
                <a:latin typeface="Garamond" panose="02020404030301010803" pitchFamily="18" charset="0"/>
              </a:rPr>
              <a:t>Test d’appartenance </a:t>
            </a:r>
          </a:p>
          <a:p>
            <a:r>
              <a:rPr lang="fr-CA" dirty="0">
                <a:solidFill>
                  <a:schemeClr val="tx1"/>
                </a:solidFill>
                <a:latin typeface="Garamond" panose="02020404030301010803" pitchFamily="18" charset="0"/>
              </a:rPr>
              <a:t>l’instruction </a:t>
            </a:r>
            <a:r>
              <a:rPr lang="fr-CA" b="1" dirty="0">
                <a:solidFill>
                  <a:schemeClr val="tx1"/>
                </a:solidFill>
                <a:latin typeface="Garamond" panose="02020404030301010803" pitchFamily="18" charset="0"/>
              </a:rPr>
              <a:t>in</a:t>
            </a:r>
            <a:r>
              <a:rPr lang="fr-CA" dirty="0">
                <a:solidFill>
                  <a:schemeClr val="tx1"/>
                </a:solidFill>
                <a:latin typeface="Garamond" panose="02020404030301010803" pitchFamily="18" charset="0"/>
              </a:rPr>
              <a:t> est utilisable avec les dictionnaires. Elle permet de savoir si un dictionnaire comprend une clé bien déterminée</a:t>
            </a:r>
            <a:r>
              <a:rPr lang="fr-CA" sz="2000" dirty="0"/>
              <a:t> </a:t>
            </a:r>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pPr lvl="1"/>
            <a:endParaRPr lang="fr-CA" sz="1800" dirty="0">
              <a:latin typeface="Garamond" panose="02020404030301010803" pitchFamily="18" charset="0"/>
            </a:endParaRPr>
          </a:p>
          <a:p>
            <a:endParaRPr lang="fr-CA" sz="2000" dirty="0">
              <a:latin typeface="Garamond" panose="02020404030301010803" pitchFamily="18" charset="0"/>
            </a:endParaRPr>
          </a:p>
          <a:p>
            <a:r>
              <a:rPr lang="fr-CA" sz="2000" dirty="0">
                <a:latin typeface="Garamond" panose="02020404030301010803" pitchFamily="18" charset="0"/>
              </a:rPr>
              <a:t>Qui affiche :</a:t>
            </a:r>
          </a:p>
          <a:p>
            <a:pPr lvl="1"/>
            <a:endParaRPr lang="fr-CA" sz="1800" dirty="0">
              <a:latin typeface="Garamond" panose="02020404030301010803" pitchFamily="18" charset="0"/>
            </a:endParaRPr>
          </a:p>
          <a:p>
            <a:endParaRPr lang="fr-CA" dirty="0"/>
          </a:p>
        </p:txBody>
      </p:sp>
      <p:sp>
        <p:nvSpPr>
          <p:cNvPr id="4" name="Rectangle 1"/>
          <p:cNvSpPr>
            <a:spLocks noChangeArrowheads="1"/>
          </p:cNvSpPr>
          <p:nvPr/>
        </p:nvSpPr>
        <p:spPr bwMode="auto">
          <a:xfrm>
            <a:off x="851506" y="2795178"/>
            <a:ext cx="6759786" cy="1569660"/>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dirty="0">
                <a:solidFill>
                  <a:srgbClr val="63A35C"/>
                </a:solidFill>
                <a:latin typeface="Courier New" panose="02070309020205020404" pitchFamily="49" charset="0"/>
                <a:cs typeface="Courier New" panose="02070309020205020404" pitchFamily="49" charset="0"/>
              </a:rPr>
              <a:t>{}</a:t>
            </a:r>
            <a:br>
              <a:rPr lang="fr-FR" altLang="fr-FR" sz="1200" dirty="0">
                <a:solidFill>
                  <a:srgbClr val="63A35C"/>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'computer'</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 </a:t>
            </a:r>
            <a:r>
              <a:rPr lang="fr-FR" altLang="fr-FR" sz="1200" b="1" dirty="0">
                <a:solidFill>
                  <a:srgbClr val="008080"/>
                </a:solidFill>
                <a:latin typeface="Courier New" panose="02070309020205020404" pitchFamily="49" charset="0"/>
                <a:cs typeface="Courier New" panose="02070309020205020404" pitchFamily="49" charset="0"/>
              </a:rPr>
              <a:t>'ordinateur'</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'mouse'</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'souris'</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a:solidFill>
                  <a:srgbClr val="333333"/>
                </a:solidFill>
                <a:latin typeface="Courier New" panose="02070309020205020404" pitchFamily="49" charset="0"/>
                <a:cs typeface="Courier New" panose="02070309020205020404" pitchFamily="49" charset="0"/>
              </a:rPr>
              <a:t>dico</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'keyboard'</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a:solidFill>
                  <a:srgbClr val="A71D5D"/>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'clavier'</a:t>
            </a:r>
            <a:br>
              <a:rPr lang="fr-FR" altLang="fr-FR" sz="1200" b="1" dirty="0">
                <a:solidFill>
                  <a:srgbClr val="008080"/>
                </a:solidFill>
                <a:latin typeface="Courier New" panose="02070309020205020404" pitchFamily="49" charset="0"/>
                <a:cs typeface="Courier New" panose="02070309020205020404" pitchFamily="49" charset="0"/>
              </a:rPr>
            </a:br>
            <a:r>
              <a:rPr lang="fr-FR" altLang="fr-FR" sz="1200" dirty="0">
                <a:solidFill>
                  <a:srgbClr val="A71D5D"/>
                </a:solidFill>
                <a:latin typeface="Courier New" panose="02070309020205020404" pitchFamily="49" charset="0"/>
                <a:cs typeface="Courier New" panose="02070309020205020404" pitchFamily="49" charset="0"/>
              </a:rPr>
              <a:t>if </a:t>
            </a:r>
            <a:r>
              <a:rPr lang="fr-FR" altLang="fr-FR" sz="1200" b="1" dirty="0">
                <a:solidFill>
                  <a:srgbClr val="008080"/>
                </a:solidFill>
                <a:latin typeface="Courier New" panose="02070309020205020404" pitchFamily="49" charset="0"/>
                <a:cs typeface="Courier New" panose="02070309020205020404" pitchFamily="49" charset="0"/>
              </a:rPr>
              <a:t>'computer' </a:t>
            </a:r>
            <a:r>
              <a:rPr lang="fr-FR" altLang="fr-FR" sz="1200" dirty="0">
                <a:solidFill>
                  <a:srgbClr val="A71D5D"/>
                </a:solidFill>
                <a:latin typeface="Courier New" panose="02070309020205020404" pitchFamily="49" charset="0"/>
                <a:cs typeface="Courier New" panose="02070309020205020404" pitchFamily="49" charset="0"/>
              </a:rPr>
              <a:t>in </a:t>
            </a:r>
            <a:r>
              <a:rPr lang="fr-FR" altLang="fr-FR" sz="1200" dirty="0">
                <a:solidFill>
                  <a:srgbClr val="333333"/>
                </a:solidFill>
                <a:latin typeface="Courier New" panose="02070309020205020404" pitchFamily="49" charset="0"/>
                <a:cs typeface="Courier New" panose="02070309020205020404" pitchFamily="49" charset="0"/>
              </a:rPr>
              <a:t>dico </a:t>
            </a:r>
            <a:r>
              <a:rPr lang="fr-FR" altLang="fr-FR" sz="1200" dirty="0">
                <a:solidFill>
                  <a:srgbClr val="A71D5D"/>
                </a:solidFill>
                <a:latin typeface="Courier New" panose="02070309020205020404" pitchFamily="49" charset="0"/>
                <a:cs typeface="Courier New" panose="02070309020205020404" pitchFamily="49" charset="0"/>
              </a:rPr>
              <a:t>:</a:t>
            </a:r>
            <a:br>
              <a:rPr lang="fr-FR" altLang="fr-FR" sz="1200" dirty="0">
                <a:solidFill>
                  <a:srgbClr val="A71D5D"/>
                </a:solidFill>
                <a:latin typeface="Courier New" panose="02070309020205020404" pitchFamily="49" charset="0"/>
                <a:cs typeface="Courier New" panose="02070309020205020404" pitchFamily="49" charset="0"/>
              </a:rPr>
            </a:br>
            <a:r>
              <a:rPr lang="fr-FR" altLang="fr-FR" sz="1200" dirty="0">
                <a:solidFill>
                  <a:srgbClr val="A71D5D"/>
                </a:solidFill>
                <a:latin typeface="Courier New" panose="02070309020205020404" pitchFamily="49" charset="0"/>
                <a:cs typeface="Courier New" panose="02070309020205020404" pitchFamily="49" charset="0"/>
              </a:rPr>
              <a:t>    </a:t>
            </a:r>
            <a:r>
              <a:rPr lang="fr-FR" altLang="fr-FR" sz="1200" dirty="0" err="1">
                <a:solidFill>
                  <a:srgbClr val="0086B3"/>
                </a:solidFill>
                <a:latin typeface="Courier New" panose="02070309020205020404" pitchFamily="49" charset="0"/>
                <a:cs typeface="Courier New" panose="02070309020205020404" pitchFamily="49" charset="0"/>
              </a:rPr>
              <a:t>print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"oui cet élément est disponible"</a:t>
            </a:r>
            <a:r>
              <a:rPr lang="fr-FR" altLang="fr-FR" sz="1200" dirty="0">
                <a:solidFill>
                  <a:srgbClr val="63A35C"/>
                </a:solidFill>
                <a:latin typeface="Courier New" panose="02070309020205020404" pitchFamily="49" charset="0"/>
                <a:cs typeface="Courier New" panose="02070309020205020404" pitchFamily="49" charset="0"/>
              </a:rPr>
              <a:t>)</a:t>
            </a:r>
            <a:br>
              <a:rPr lang="fr-FR" altLang="fr-FR" sz="1200" dirty="0">
                <a:solidFill>
                  <a:srgbClr val="63A35C"/>
                </a:solidFill>
                <a:latin typeface="Courier New" panose="02070309020205020404" pitchFamily="49" charset="0"/>
                <a:cs typeface="Courier New" panose="02070309020205020404" pitchFamily="49" charset="0"/>
              </a:rPr>
            </a:br>
            <a:r>
              <a:rPr lang="fr-FR" altLang="fr-FR" sz="1200" dirty="0" err="1">
                <a:solidFill>
                  <a:srgbClr val="A71D5D"/>
                </a:solidFill>
                <a:latin typeface="Courier New" panose="02070309020205020404" pitchFamily="49" charset="0"/>
                <a:cs typeface="Courier New" panose="02070309020205020404" pitchFamily="49" charset="0"/>
              </a:rPr>
              <a:t>else</a:t>
            </a:r>
            <a:r>
              <a:rPr lang="fr-FR" altLang="fr-FR" sz="1200" dirty="0">
                <a:solidFill>
                  <a:srgbClr val="A71D5D"/>
                </a:solidFill>
                <a:latin typeface="Courier New" panose="02070309020205020404" pitchFamily="49" charset="0"/>
                <a:cs typeface="Courier New" panose="02070309020205020404" pitchFamily="49" charset="0"/>
              </a:rPr>
              <a:t> :</a:t>
            </a:r>
            <a:br>
              <a:rPr lang="fr-FR" altLang="fr-FR" sz="1200" dirty="0">
                <a:solidFill>
                  <a:srgbClr val="A71D5D"/>
                </a:solidFill>
                <a:latin typeface="Courier New" panose="02070309020205020404" pitchFamily="49" charset="0"/>
                <a:cs typeface="Courier New" panose="02070309020205020404" pitchFamily="49" charset="0"/>
              </a:rPr>
            </a:br>
            <a:r>
              <a:rPr lang="fr-FR" altLang="fr-FR" sz="1200" dirty="0">
                <a:solidFill>
                  <a:srgbClr val="A71D5D"/>
                </a:solidFill>
                <a:latin typeface="Courier New" panose="02070309020205020404" pitchFamily="49" charset="0"/>
                <a:cs typeface="Courier New" panose="02070309020205020404" pitchFamily="49" charset="0"/>
              </a:rPr>
              <a:t>    </a:t>
            </a:r>
            <a:r>
              <a:rPr lang="fr-FR" altLang="fr-FR" sz="1200" dirty="0" err="1">
                <a:solidFill>
                  <a:srgbClr val="0086B3"/>
                </a:solidFill>
                <a:latin typeface="Courier New" panose="02070309020205020404" pitchFamily="49" charset="0"/>
                <a:cs typeface="Courier New" panose="02070309020205020404" pitchFamily="49" charset="0"/>
              </a:rPr>
              <a:t>print</a:t>
            </a:r>
            <a:r>
              <a:rPr lang="fr-FR" altLang="fr-FR" sz="1200" dirty="0">
                <a:solidFill>
                  <a:srgbClr val="63A35C"/>
                </a:solidFill>
                <a:latin typeface="Courier New" panose="02070309020205020404" pitchFamily="49" charset="0"/>
                <a:cs typeface="Courier New" panose="02070309020205020404" pitchFamily="49" charset="0"/>
              </a:rPr>
              <a:t>(</a:t>
            </a:r>
            <a:r>
              <a:rPr lang="fr-FR" altLang="fr-FR" sz="1200" b="1" dirty="0">
                <a:solidFill>
                  <a:srgbClr val="008080"/>
                </a:solidFill>
                <a:latin typeface="Courier New" panose="02070309020205020404" pitchFamily="49" charset="0"/>
                <a:cs typeface="Courier New" panose="02070309020205020404" pitchFamily="49" charset="0"/>
              </a:rPr>
              <a:t>"non, l'élément n'Est pas disponible"</a:t>
            </a:r>
            <a:r>
              <a:rPr lang="fr-FR" altLang="fr-FR" sz="1200" dirty="0">
                <a:solidFill>
                  <a:srgbClr val="63A35C"/>
                </a:solidFill>
                <a:latin typeface="Courier New" panose="02070309020205020404" pitchFamily="49" charset="0"/>
                <a:cs typeface="Courier New" panose="02070309020205020404" pitchFamily="49" charset="0"/>
              </a:rPr>
              <a:t>)</a:t>
            </a:r>
            <a:endParaRPr lang="fr-FR" altLang="fr-FR" sz="1200"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2918659" y="4873090"/>
            <a:ext cx="3406702" cy="30777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fr-FR" altLang="fr-FR" sz="1400" b="1" dirty="0">
                <a:solidFill>
                  <a:schemeClr val="tx1"/>
                </a:solidFill>
                <a:latin typeface="Courier New" panose="02070309020205020404" pitchFamily="49" charset="0"/>
                <a:cs typeface="Courier New" panose="02070309020205020404" pitchFamily="49" charset="0"/>
              </a:rPr>
              <a:t>oui cet élément est disponible</a:t>
            </a:r>
            <a:endParaRPr lang="fr-CA" sz="1300" dirty="0">
              <a:solidFill>
                <a:schemeClr val="tx1"/>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62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Méthodes sur les dictionnaires</a:t>
            </a:r>
          </a:p>
        </p:txBody>
      </p:sp>
      <p:sp>
        <p:nvSpPr>
          <p:cNvPr id="3" name="Espace réservé du contenu 2"/>
          <p:cNvSpPr>
            <a:spLocks noGrp="1"/>
          </p:cNvSpPr>
          <p:nvPr>
            <p:ph idx="1"/>
          </p:nvPr>
        </p:nvSpPr>
        <p:spPr>
          <a:xfrm>
            <a:off x="564121" y="1664200"/>
            <a:ext cx="9076267" cy="5293949"/>
          </a:xfrm>
        </p:spPr>
        <p:txBody>
          <a:bodyPr/>
          <a:lstStyle/>
          <a:p>
            <a:pPr>
              <a:lnSpc>
                <a:spcPct val="200000"/>
              </a:lnSpc>
            </a:pPr>
            <a:r>
              <a:rPr lang="fr-CA" dirty="0">
                <a:latin typeface="Garamond" panose="02020404030301010803" pitchFamily="18" charset="0"/>
              </a:rPr>
              <a:t>La méthode </a:t>
            </a:r>
            <a:r>
              <a:rPr lang="fr-CA" b="1" dirty="0">
                <a:latin typeface="Garamond" panose="02020404030301010803" pitchFamily="18" charset="0"/>
              </a:rPr>
              <a:t>keys() </a:t>
            </a:r>
            <a:r>
              <a:rPr lang="fr-CA" dirty="0">
                <a:latin typeface="Garamond" panose="02020404030301010803" pitchFamily="18" charset="0"/>
              </a:rPr>
              <a:t>renvoie la séquence des clés utilisées dans le dictionnaire. Cette séquence peut être utilisée telle quelle dans les expressions, ou convertie en liste avec les fonctions intégrées correspondantes </a:t>
            </a:r>
            <a:r>
              <a:rPr lang="fr-CA" b="1" dirty="0" err="1">
                <a:latin typeface="Garamond" panose="02020404030301010803" pitchFamily="18" charset="0"/>
              </a:rPr>
              <a:t>list</a:t>
            </a:r>
            <a:r>
              <a:rPr lang="fr-CA" b="1" dirty="0">
                <a:latin typeface="Garamond" panose="02020404030301010803" pitchFamily="18" charset="0"/>
              </a:rPr>
              <a:t>()  </a:t>
            </a:r>
            <a:r>
              <a:rPr lang="fr-CA" dirty="0">
                <a:latin typeface="Garamond" panose="02020404030301010803" pitchFamily="18" charset="0"/>
              </a:rPr>
              <a:t>:</a:t>
            </a:r>
          </a:p>
          <a:p>
            <a:pPr>
              <a:lnSpc>
                <a:spcPct val="200000"/>
              </a:lnSpc>
            </a:pPr>
            <a:endParaRPr lang="fr-CA" dirty="0">
              <a:latin typeface="Garamond" panose="02020404030301010803" pitchFamily="18" charset="0"/>
            </a:endParaRPr>
          </a:p>
          <a:p>
            <a:pPr>
              <a:lnSpc>
                <a:spcPct val="200000"/>
              </a:lnSpc>
            </a:pPr>
            <a:endParaRPr lang="fr-CA" dirty="0">
              <a:latin typeface="Garamond" panose="02020404030301010803" pitchFamily="18" charset="0"/>
            </a:endParaRPr>
          </a:p>
          <a:p>
            <a:pPr>
              <a:lnSpc>
                <a:spcPct val="200000"/>
              </a:lnSpc>
            </a:pPr>
            <a:endParaRPr lang="fr-CA" dirty="0">
              <a:latin typeface="Garamond" panose="02020404030301010803" pitchFamily="18" charset="0"/>
            </a:endParaRPr>
          </a:p>
          <a:p>
            <a:pPr>
              <a:lnSpc>
                <a:spcPct val="200000"/>
              </a:lnSpc>
            </a:pPr>
            <a:r>
              <a:rPr lang="fr-CA" dirty="0">
                <a:latin typeface="Garamond" panose="02020404030301010803" pitchFamily="18" charset="0"/>
              </a:rPr>
              <a:t>Ce qui affiche</a:t>
            </a:r>
          </a:p>
          <a:p>
            <a:pPr>
              <a:lnSpc>
                <a:spcPct val="200000"/>
              </a:lnSpc>
            </a:pPr>
            <a:endParaRPr lang="fr-CA" dirty="0">
              <a:latin typeface="Garamond" panose="02020404030301010803" pitchFamily="18" charset="0"/>
            </a:endParaRPr>
          </a:p>
          <a:p>
            <a:pPr>
              <a:lnSpc>
                <a:spcPct val="200000"/>
              </a:lnSpc>
            </a:pPr>
            <a:endParaRPr lang="fr-CA" dirty="0">
              <a:latin typeface="Garamond" panose="02020404030301010803" pitchFamily="18" charset="0"/>
            </a:endParaRPr>
          </a:p>
          <a:p>
            <a:pPr>
              <a:lnSpc>
                <a:spcPct val="200000"/>
              </a:lnSpc>
            </a:pPr>
            <a:endParaRPr lang="fr-CA" dirty="0">
              <a:latin typeface="Garamond" panose="02020404030301010803" pitchFamily="18" charset="0"/>
            </a:endParaRPr>
          </a:p>
          <a:p>
            <a:pPr>
              <a:lnSpc>
                <a:spcPct val="200000"/>
              </a:lnSpc>
            </a:pPr>
            <a:endParaRPr lang="fr-CA" dirty="0">
              <a:latin typeface="Garamond" panose="02020404030301010803" pitchFamily="18" charset="0"/>
            </a:endParaRPr>
          </a:p>
          <a:p>
            <a:pPr marL="0" indent="0">
              <a:lnSpc>
                <a:spcPct val="200000"/>
              </a:lnSpc>
              <a:buNone/>
            </a:pPr>
            <a:endParaRPr lang="fr-CA" dirty="0">
              <a:latin typeface="Garamond" panose="02020404030301010803" pitchFamily="18" charset="0"/>
            </a:endParaRPr>
          </a:p>
        </p:txBody>
      </p:sp>
      <p:sp>
        <p:nvSpPr>
          <p:cNvPr id="4" name="Rectangle 1"/>
          <p:cNvSpPr>
            <a:spLocks noChangeArrowheads="1"/>
          </p:cNvSpPr>
          <p:nvPr/>
        </p:nvSpPr>
        <p:spPr bwMode="auto">
          <a:xfrm>
            <a:off x="339634" y="3474052"/>
            <a:ext cx="9030789" cy="1938992"/>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keys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for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in </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keys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"clé :"</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 valeur :"</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list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keys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p:cNvSpPr/>
          <p:nvPr/>
        </p:nvSpPr>
        <p:spPr>
          <a:xfrm>
            <a:off x="2542902" y="5603686"/>
            <a:ext cx="6096000" cy="101566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fr-CA" sz="1200" dirty="0" err="1">
                <a:latin typeface="Courier New" panose="02070309020205020404" pitchFamily="49" charset="0"/>
                <a:cs typeface="Courier New" panose="02070309020205020404" pitchFamily="49" charset="0"/>
              </a:rPr>
              <a:t>dict_keys</a:t>
            </a:r>
            <a:r>
              <a:rPr lang="fr-CA" sz="1200" dirty="0">
                <a:latin typeface="Courier New" panose="02070309020205020404" pitchFamily="49" charset="0"/>
                <a:cs typeface="Courier New" panose="02070309020205020404" pitchFamily="49" charset="0"/>
              </a:rPr>
              <a:t>(['computer', 'mouse', 'keyboard'])</a:t>
            </a:r>
          </a:p>
          <a:p>
            <a:r>
              <a:rPr lang="fr-CA" sz="1200" dirty="0">
                <a:latin typeface="Courier New" panose="02070309020205020404" pitchFamily="49" charset="0"/>
                <a:cs typeface="Courier New" panose="02070309020205020404" pitchFamily="49" charset="0"/>
              </a:rPr>
              <a:t>clé : computer  --- valeur : ordinateur</a:t>
            </a:r>
          </a:p>
          <a:p>
            <a:r>
              <a:rPr lang="fr-CA" sz="1200" dirty="0">
                <a:latin typeface="Courier New" panose="02070309020205020404" pitchFamily="49" charset="0"/>
                <a:cs typeface="Courier New" panose="02070309020205020404" pitchFamily="49" charset="0"/>
              </a:rPr>
              <a:t>clé : mouse  --- valeur : souris</a:t>
            </a:r>
          </a:p>
          <a:p>
            <a:r>
              <a:rPr lang="fr-CA" sz="1200" dirty="0">
                <a:latin typeface="Courier New" panose="02070309020205020404" pitchFamily="49" charset="0"/>
                <a:cs typeface="Courier New" panose="02070309020205020404" pitchFamily="49" charset="0"/>
              </a:rPr>
              <a:t>clé : keyboard  --- valeur : clavier</a:t>
            </a:r>
          </a:p>
          <a:p>
            <a:r>
              <a:rPr lang="fr-CA" sz="1200" dirty="0">
                <a:latin typeface="Courier New" panose="02070309020205020404" pitchFamily="49" charset="0"/>
                <a:cs typeface="Courier New" panose="02070309020205020404" pitchFamily="49" charset="0"/>
              </a:rPr>
              <a:t>['computer', 'mouse', 'keyboard']</a:t>
            </a:r>
          </a:p>
        </p:txBody>
      </p:sp>
    </p:spTree>
    <p:extLst>
      <p:ext uri="{BB962C8B-B14F-4D97-AF65-F5344CB8AC3E}">
        <p14:creationId xmlns:p14="http://schemas.microsoft.com/office/powerpoint/2010/main" val="254040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2865" y="121920"/>
            <a:ext cx="8596668" cy="1320800"/>
          </a:xfrm>
        </p:spPr>
        <p:txBody>
          <a:bodyPr/>
          <a:lstStyle/>
          <a:p>
            <a:r>
              <a:rPr lang="fr-CA" b="1" dirty="0">
                <a:latin typeface="Garamond" panose="02020404030301010803" pitchFamily="18" charset="0"/>
              </a:rPr>
              <a:t>Méthodes sur les dictionnaires</a:t>
            </a:r>
            <a:endParaRPr lang="fr-CA" dirty="0"/>
          </a:p>
        </p:txBody>
      </p:sp>
      <p:sp>
        <p:nvSpPr>
          <p:cNvPr id="3" name="Espace réservé du contenu 2"/>
          <p:cNvSpPr>
            <a:spLocks noGrp="1"/>
          </p:cNvSpPr>
          <p:nvPr>
            <p:ph idx="1"/>
          </p:nvPr>
        </p:nvSpPr>
        <p:spPr>
          <a:xfrm>
            <a:off x="677333" y="1622377"/>
            <a:ext cx="8596668" cy="3880773"/>
          </a:xfrm>
        </p:spPr>
        <p:txBody>
          <a:bodyPr/>
          <a:lstStyle/>
          <a:p>
            <a:r>
              <a:rPr lang="fr-CA" dirty="0">
                <a:latin typeface="Garamond" panose="02020404030301010803" pitchFamily="18" charset="0"/>
              </a:rPr>
              <a:t>la méthode </a:t>
            </a:r>
            <a:r>
              <a:rPr lang="fr-CA" b="1" dirty="0">
                <a:latin typeface="Garamond" panose="02020404030301010803" pitchFamily="18" charset="0"/>
              </a:rPr>
              <a:t>values() </a:t>
            </a:r>
            <a:r>
              <a:rPr lang="fr-CA" dirty="0">
                <a:latin typeface="Garamond" panose="02020404030301010803" pitchFamily="18" charset="0"/>
              </a:rPr>
              <a:t>renvoie la séquence des valeurs mémorisées dans le dictionnaire : </a:t>
            </a: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r>
              <a:rPr lang="fr-CA" dirty="0">
                <a:latin typeface="Garamond" panose="02020404030301010803" pitchFamily="18" charset="0"/>
              </a:rPr>
              <a:t>Ce qui affiche :</a:t>
            </a:r>
          </a:p>
          <a:p>
            <a:endParaRPr lang="fr-CA" dirty="0">
              <a:latin typeface="Garamond" panose="02020404030301010803" pitchFamily="18" charset="0"/>
            </a:endParaRPr>
          </a:p>
        </p:txBody>
      </p:sp>
      <p:sp>
        <p:nvSpPr>
          <p:cNvPr id="4" name="Rectangle 1"/>
          <p:cNvSpPr>
            <a:spLocks noChangeArrowheads="1"/>
          </p:cNvSpPr>
          <p:nvPr/>
        </p:nvSpPr>
        <p:spPr bwMode="auto">
          <a:xfrm>
            <a:off x="1399070" y="2193886"/>
            <a:ext cx="3648892" cy="1454244"/>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values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1190064" y="4271223"/>
            <a:ext cx="4647426" cy="276999"/>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fr-CA" sz="1200" dirty="0" err="1">
                <a:latin typeface="Courier New" panose="02070309020205020404" pitchFamily="49" charset="0"/>
                <a:cs typeface="Courier New" panose="02070309020205020404" pitchFamily="49" charset="0"/>
              </a:rPr>
              <a:t>dict_values</a:t>
            </a:r>
            <a:r>
              <a:rPr lang="fr-CA" sz="1200" dirty="0">
                <a:latin typeface="Courier New" panose="02070309020205020404" pitchFamily="49" charset="0"/>
                <a:cs typeface="Courier New" panose="02070309020205020404" pitchFamily="49" charset="0"/>
              </a:rPr>
              <a:t>(['ordinateur', 'souris', 'clavier'])</a:t>
            </a:r>
          </a:p>
        </p:txBody>
      </p:sp>
    </p:spTree>
    <p:extLst>
      <p:ext uri="{BB962C8B-B14F-4D97-AF65-F5344CB8AC3E}">
        <p14:creationId xmlns:p14="http://schemas.microsoft.com/office/powerpoint/2010/main" val="225415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4122" y="435428"/>
            <a:ext cx="8596668" cy="1320800"/>
          </a:xfrm>
        </p:spPr>
        <p:txBody>
          <a:bodyPr/>
          <a:lstStyle/>
          <a:p>
            <a:r>
              <a:rPr lang="fr-CA" b="1" dirty="0">
                <a:latin typeface="Garamond" panose="02020404030301010803" pitchFamily="18" charset="0"/>
              </a:rPr>
              <a:t>Méthodes sur les dictionnaires</a:t>
            </a:r>
            <a:endParaRPr lang="fr-CA" dirty="0"/>
          </a:p>
        </p:txBody>
      </p:sp>
      <p:sp>
        <p:nvSpPr>
          <p:cNvPr id="3" name="Espace réservé du contenu 2"/>
          <p:cNvSpPr>
            <a:spLocks noGrp="1"/>
          </p:cNvSpPr>
          <p:nvPr>
            <p:ph idx="1"/>
          </p:nvPr>
        </p:nvSpPr>
        <p:spPr>
          <a:xfrm>
            <a:off x="564122" y="2206755"/>
            <a:ext cx="8596668" cy="3880773"/>
          </a:xfrm>
        </p:spPr>
        <p:txBody>
          <a:bodyPr/>
          <a:lstStyle/>
          <a:p>
            <a:r>
              <a:rPr lang="fr-CA" dirty="0">
                <a:latin typeface="Garamond" panose="02020404030301010803" pitchFamily="18" charset="0"/>
              </a:rPr>
              <a:t>La méthode </a:t>
            </a:r>
            <a:r>
              <a:rPr lang="fr-CA" b="1" dirty="0">
                <a:latin typeface="Garamond" panose="02020404030301010803" pitchFamily="18" charset="0"/>
              </a:rPr>
              <a:t>items() </a:t>
            </a:r>
            <a:r>
              <a:rPr lang="fr-CA" dirty="0">
                <a:latin typeface="Garamond" panose="02020404030301010803" pitchFamily="18" charset="0"/>
              </a:rPr>
              <a:t>permet d’extraire du dictionnaire une séquence équivalente de </a:t>
            </a:r>
            <a:r>
              <a:rPr lang="fr-CA" dirty="0" err="1">
                <a:latin typeface="Garamond" panose="02020404030301010803" pitchFamily="18" charset="0"/>
              </a:rPr>
              <a:t>tuples</a:t>
            </a:r>
            <a:r>
              <a:rPr lang="fr-CA" dirty="0">
                <a:latin typeface="Garamond" panose="02020404030301010803" pitchFamily="18" charset="0"/>
              </a:rPr>
              <a:t>. Cette méthode est très utile pour parcourir un dictionnaire à l’aide d’une boucle : </a:t>
            </a: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r>
              <a:rPr lang="fr-CA" dirty="0">
                <a:latin typeface="Garamond" panose="02020404030301010803" pitchFamily="18" charset="0"/>
              </a:rPr>
              <a:t>Ce qui affiche :</a:t>
            </a:r>
          </a:p>
          <a:p>
            <a:endParaRPr lang="fr-CA" dirty="0">
              <a:latin typeface="Garamond" panose="02020404030301010803" pitchFamily="18" charset="0"/>
            </a:endParaRPr>
          </a:p>
          <a:p>
            <a:endParaRPr lang="fr-CA" dirty="0">
              <a:latin typeface="Garamond" panose="02020404030301010803" pitchFamily="18" charset="0"/>
            </a:endParaRPr>
          </a:p>
        </p:txBody>
      </p:sp>
      <p:sp>
        <p:nvSpPr>
          <p:cNvPr id="4" name="Rectangle 1"/>
          <p:cNvSpPr>
            <a:spLocks noChangeArrowheads="1"/>
          </p:cNvSpPr>
          <p:nvPr/>
        </p:nvSpPr>
        <p:spPr bwMode="auto">
          <a:xfrm>
            <a:off x="1088572" y="3159079"/>
            <a:ext cx="6156960" cy="1454244"/>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'computer'</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'ordinateur'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'mouse'</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'souris'</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'keyboard'</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'clavier'</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dico</a:t>
            </a:r>
            <a:r>
              <a:rPr kumimoji="0" lang="fr-FR" altLang="fr-FR" sz="1200" b="0" i="0" u="none" strike="noStrike" cap="none" normalizeH="0" baseline="0" dirty="0" err="1">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items</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1088572" y="5996870"/>
            <a:ext cx="836022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sz="1200" dirty="0" err="1">
                <a:latin typeface="Courier New" panose="02070309020205020404" pitchFamily="49" charset="0"/>
                <a:cs typeface="Courier New" panose="02070309020205020404" pitchFamily="49" charset="0"/>
              </a:rPr>
              <a:t>dict_items</a:t>
            </a:r>
            <a:r>
              <a:rPr lang="fr-CA" sz="1200" dirty="0">
                <a:latin typeface="Courier New" panose="02070309020205020404" pitchFamily="49" charset="0"/>
                <a:cs typeface="Courier New" panose="02070309020205020404" pitchFamily="49" charset="0"/>
              </a:rPr>
              <a:t>([('computer', 'ordinateur'), ('mouse', 'souris'), ('keyboard', 'clavier')])</a:t>
            </a:r>
          </a:p>
        </p:txBody>
      </p:sp>
    </p:spTree>
    <p:extLst>
      <p:ext uri="{BB962C8B-B14F-4D97-AF65-F5344CB8AC3E}">
        <p14:creationId xmlns:p14="http://schemas.microsoft.com/office/powerpoint/2010/main" val="1532361984"/>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416</TotalTime>
  <Words>1811</Words>
  <Application>Microsoft Office PowerPoint</Application>
  <PresentationFormat>Grand écran</PresentationFormat>
  <Paragraphs>166</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Consolas</vt:lpstr>
      <vt:lpstr>Courier New</vt:lpstr>
      <vt:lpstr>Garamond</vt:lpstr>
      <vt:lpstr>Trebuchet MS</vt:lpstr>
      <vt:lpstr>Wingdings 3</vt:lpstr>
      <vt:lpstr>Facette</vt:lpstr>
      <vt:lpstr>Les dictionnaires</vt:lpstr>
      <vt:lpstr>Introduction</vt:lpstr>
      <vt:lpstr>Exemple Utilisation dictionnaire</vt:lpstr>
      <vt:lpstr>Opérations sur les dictionnaires</vt:lpstr>
      <vt:lpstr>Opérations sur les dictionnaires</vt:lpstr>
      <vt:lpstr>Opérations sur les dictionnaires</vt:lpstr>
      <vt:lpstr>Méthodes sur les dictionnaires</vt:lpstr>
      <vt:lpstr>Méthodes sur les dictionnaires</vt:lpstr>
      <vt:lpstr>Méthodes sur les dictionnaires</vt:lpstr>
      <vt:lpstr>Méthodes sur les dictionnaires</vt:lpstr>
      <vt:lpstr>Parcours d’un dictionnaire</vt:lpstr>
      <vt:lpstr>Parcours d’un dictionnaire</vt:lpstr>
      <vt:lpstr>Les clés ne sont pas nécessairement des chaînes de caractères</vt:lpstr>
      <vt:lpstr>Les clés ne sont pas nécessairement des chaînes de caractères</vt:lpstr>
      <vt:lpstr>Les dictionnaires ne sont pas des séquences</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dictionnaires</dc:title>
  <dc:creator>Tagmouti, Yousra</dc:creator>
  <cp:lastModifiedBy>Guesmia, Mohamed</cp:lastModifiedBy>
  <cp:revision>17</cp:revision>
  <dcterms:created xsi:type="dcterms:W3CDTF">2020-12-01T17:14:24Z</dcterms:created>
  <dcterms:modified xsi:type="dcterms:W3CDTF">2022-11-25T16:49:17Z</dcterms:modified>
</cp:coreProperties>
</file>