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b="1" dirty="0">
                <a:latin typeface="Garamond" panose="02020404030301010803" pitchFamily="18" charset="0"/>
              </a:rPr>
              <a:t>Les objets Math</a:t>
            </a:r>
          </a:p>
        </p:txBody>
      </p:sp>
    </p:spTree>
    <p:extLst>
      <p:ext uri="{BB962C8B-B14F-4D97-AF65-F5344CB8AC3E}">
        <p14:creationId xmlns:p14="http://schemas.microsoft.com/office/powerpoint/2010/main" val="20813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latin typeface="Garamond" panose="02020404030301010803" pitchFamily="18" charset="0"/>
              </a:rPr>
              <a:t>Les objets Math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999"/>
              </a:lnSpc>
            </a:pP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Python possède des </a:t>
            </a:r>
            <a:r>
              <a:rPr lang="fr-CA" sz="1900" b="1" dirty="0">
                <a:solidFill>
                  <a:schemeClr val="dk1"/>
                </a:solidFill>
                <a:latin typeface="Garamond" panose="02020404030301010803" pitchFamily="18" charset="0"/>
              </a:rPr>
              <a:t>fonctions prédéfinies </a:t>
            </a: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qui correspondent à des fonctions mathématiques bien connues</a:t>
            </a:r>
          </a:p>
          <a:p>
            <a:pPr algn="just">
              <a:lnSpc>
                <a:spcPct val="114999"/>
              </a:lnSpc>
            </a:pP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Il faut taper</a:t>
            </a:r>
            <a:r>
              <a:rPr lang="fr-CA" sz="1900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fr-CA" sz="1900" b="1" dirty="0">
                <a:solidFill>
                  <a:srgbClr val="0070C0"/>
                </a:solidFill>
                <a:latin typeface="Garamond" panose="02020404030301010803" pitchFamily="18" charset="0"/>
              </a:rPr>
              <a:t>import math </a:t>
            </a: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pour charger le module</a:t>
            </a:r>
          </a:p>
          <a:p>
            <a:pPr algn="just">
              <a:lnSpc>
                <a:spcPct val="114999"/>
              </a:lnSpc>
            </a:pP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Ensuite on peut utiliser </a:t>
            </a:r>
            <a:r>
              <a:rPr lang="fr-CA" sz="1900" b="1" dirty="0" err="1">
                <a:solidFill>
                  <a:schemeClr val="dk1"/>
                </a:solidFill>
                <a:latin typeface="Garamond" panose="02020404030301010803" pitchFamily="18" charset="0"/>
              </a:rPr>
              <a:t>math.nom_fonction</a:t>
            </a:r>
            <a:r>
              <a:rPr lang="fr-CA" sz="1900" b="1" dirty="0">
                <a:solidFill>
                  <a:schemeClr val="dk1"/>
                </a:solidFill>
                <a:latin typeface="Garamond" panose="02020404030301010803" pitchFamily="18" charset="0"/>
              </a:rPr>
              <a:t>() </a:t>
            </a:r>
            <a:r>
              <a:rPr lang="fr-CA" sz="1900" dirty="0">
                <a:solidFill>
                  <a:schemeClr val="dk1"/>
                </a:solidFill>
                <a:latin typeface="Garamond" panose="02020404030301010803" pitchFamily="18" charset="0"/>
              </a:rPr>
              <a:t>par exemple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3737" y="4068551"/>
            <a:ext cx="4996785" cy="7848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9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402" y="64727"/>
            <a:ext cx="8596668" cy="1320800"/>
          </a:xfrm>
        </p:spPr>
        <p:txBody>
          <a:bodyPr/>
          <a:lstStyle/>
          <a:p>
            <a:r>
              <a:rPr lang="fr-CA" b="1" dirty="0">
                <a:latin typeface="Garamond" panose="02020404030301010803" pitchFamily="18" charset="0"/>
              </a:rPr>
              <a:t>Les objets Math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72" y="1307149"/>
            <a:ext cx="10121294" cy="59427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math.floor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(-7.6) 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Garamond" panose="02020404030301010803" pitchFamily="18" charset="0"/>
              </a:rPr>
              <a:t> partie entière, donne ici -8.0.</a:t>
            </a:r>
          </a:p>
          <a:p>
            <a:pPr>
              <a:lnSpc>
                <a:spcPct val="150000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</a:t>
            </a:r>
            <a:r>
              <a:rPr lang="fr-CA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math.floor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(4.5)) 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Garamond" panose="02020404030301010803" pitchFamily="18" charset="0"/>
              </a:rPr>
              <a:t> pour avoir l'entier 4.</a:t>
            </a:r>
          </a:p>
          <a:p>
            <a:pPr>
              <a:lnSpc>
                <a:spcPct val="150000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math.ceil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(-7.6)      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 entier immédiatement supérieur, donne ici -7.</a:t>
            </a:r>
          </a:p>
          <a:p>
            <a:pPr>
              <a:lnSpc>
                <a:spcPct val="150000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math.exp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(2) 		 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exponentielle.</a:t>
            </a:r>
          </a:p>
          <a:p>
            <a:pPr>
              <a:lnSpc>
                <a:spcPct val="150000"/>
              </a:lnSpc>
            </a:pP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math.log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(2) 	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logarithme en base naturelle.</a:t>
            </a:r>
          </a:p>
          <a:p>
            <a:pPr>
              <a:lnSpc>
                <a:spcPct val="150000"/>
              </a:lnSpc>
            </a:pP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math.log10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(2) 	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logarithme en base 10.</a:t>
            </a:r>
          </a:p>
          <a:p>
            <a:pPr>
              <a:lnSpc>
                <a:spcPct val="150000"/>
              </a:lnSpc>
            </a:pP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math.log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(8, 2) 		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log de 8 en base 2.</a:t>
            </a:r>
          </a:p>
        </p:txBody>
      </p:sp>
    </p:spTree>
    <p:extLst>
      <p:ext uri="{BB962C8B-B14F-4D97-AF65-F5344CB8AC3E}">
        <p14:creationId xmlns:p14="http://schemas.microsoft.com/office/powerpoint/2010/main" val="284167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29" y="165463"/>
            <a:ext cx="8596668" cy="1320800"/>
          </a:xfrm>
        </p:spPr>
        <p:txBody>
          <a:bodyPr/>
          <a:lstStyle/>
          <a:p>
            <a:r>
              <a:rPr lang="fr-CA" b="1" dirty="0">
                <a:latin typeface="Garamond" panose="02020404030301010803" pitchFamily="18" charset="0"/>
              </a:rPr>
              <a:t>Les objets Math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248" y="1594532"/>
            <a:ext cx="9651032" cy="4849811"/>
          </a:xfrm>
        </p:spPr>
        <p:txBody>
          <a:bodyPr>
            <a:noAutofit/>
          </a:bodyPr>
          <a:lstStyle/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math.sqrt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(9) </a:t>
            </a:r>
            <a:r>
              <a:rPr lang="fr-CA" b="1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fr-CA" dirty="0">
                <a:latin typeface="Garamond" panose="02020404030301010803" pitchFamily="18" charset="0"/>
              </a:rPr>
              <a:t>racine carrée.</a:t>
            </a:r>
            <a:endParaRPr lang="fr-CA" b="1" dirty="0">
              <a:latin typeface="Garamond" panose="02020404030301010803" pitchFamily="18" charset="0"/>
            </a:endParaRP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math.pow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(4, 5) </a:t>
            </a:r>
            <a:r>
              <a:rPr lang="fr-CA" b="1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fr-CA" dirty="0">
                <a:latin typeface="Garamond" panose="02020404030301010803" pitchFamily="18" charset="0"/>
              </a:rPr>
              <a:t>4 puissance 5.</a:t>
            </a: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math.fmod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(4.7, 1.5) </a:t>
            </a:r>
            <a:r>
              <a:rPr lang="fr-CA" b="1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Garamond" panose="02020404030301010803" pitchFamily="18" charset="0"/>
              </a:rPr>
              <a:t>modulo, ici 0.2.</a:t>
            </a:r>
            <a:endParaRPr lang="en-US" dirty="0">
              <a:latin typeface="Garamond" panose="02020404030301010803" pitchFamily="18" charset="0"/>
            </a:endParaRPr>
          </a:p>
          <a:p>
            <a:pPr lvl="1">
              <a:lnSpc>
                <a:spcPct val="114999"/>
              </a:lnSpc>
            </a:pPr>
            <a:r>
              <a:rPr lang="fr-CA" sz="1800" dirty="0">
                <a:latin typeface="Garamond" panose="02020404030301010803" pitchFamily="18" charset="0"/>
              </a:rPr>
              <a:t> Préférer cette fonction à % pour les flottants.</a:t>
            </a:r>
            <a:endParaRPr lang="fr-CA" dirty="0">
              <a:latin typeface="Garamond" panose="02020404030301010803" pitchFamily="18" charset="0"/>
            </a:endParaRP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math.factorial</a:t>
            </a: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(4)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 </a:t>
            </a:r>
            <a:r>
              <a:rPr lang="fr-CA" b="1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fr-CA" dirty="0">
                <a:latin typeface="Garamond" panose="02020404030301010803" pitchFamily="18" charset="0"/>
              </a:rPr>
              <a:t>factorielle 4, donc 24 (uniquement pour les entiers positifs).</a:t>
            </a: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math.fsum</a:t>
            </a: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([2 for i in range(3)])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 </a:t>
            </a:r>
            <a:r>
              <a:rPr lang="fr-CA" dirty="0">
                <a:latin typeface="Garamond" panose="02020404030301010803" pitchFamily="18" charset="0"/>
              </a:rPr>
              <a:t>: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CA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fr-CA" dirty="0">
                <a:latin typeface="Garamond" panose="02020404030301010803" pitchFamily="18" charset="0"/>
              </a:rPr>
              <a:t>fait la somme de l'élément 2 trois fois</a:t>
            </a: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math.fsum</a:t>
            </a: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([ 2,3,4]) </a:t>
            </a:r>
            <a:r>
              <a:rPr lang="fr-CA" b="1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fr-CA" b="1" dirty="0">
                <a:solidFill>
                  <a:srgbClr val="FF0000"/>
                </a:solidFill>
                <a:latin typeface="Garamond" panose="02020404030301010803" pitchFamily="18" charset="0"/>
              </a:rPr>
              <a:t> </a:t>
            </a:r>
            <a:r>
              <a:rPr lang="fr-CA" dirty="0">
                <a:latin typeface="Garamond" panose="02020404030301010803" pitchFamily="18" charset="0"/>
              </a:rPr>
              <a:t>fait la somme des éléments de la liste</a:t>
            </a:r>
          </a:p>
        </p:txBody>
      </p:sp>
    </p:spTree>
    <p:extLst>
      <p:ext uri="{BB962C8B-B14F-4D97-AF65-F5344CB8AC3E}">
        <p14:creationId xmlns:p14="http://schemas.microsoft.com/office/powerpoint/2010/main" val="28336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163" y="365760"/>
            <a:ext cx="8596668" cy="1320800"/>
          </a:xfrm>
        </p:spPr>
        <p:txBody>
          <a:bodyPr/>
          <a:lstStyle/>
          <a:p>
            <a:r>
              <a:rPr lang="fr-CA" b="1" dirty="0">
                <a:latin typeface="Garamond" panose="02020404030301010803" pitchFamily="18" charset="0"/>
              </a:rPr>
              <a:t>Les objets Math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fr-FR" sz="24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random</a:t>
            </a:r>
            <a:r>
              <a:rPr lang="fr-FR" sz="2400" b="1" dirty="0">
                <a:latin typeface="Garamond" panose="02020404030301010803" pitchFamily="18" charset="0"/>
              </a:rPr>
              <a:t> </a:t>
            </a:r>
            <a:r>
              <a:rPr lang="fr-FR" sz="2400" dirty="0">
                <a:latin typeface="Garamond" panose="02020404030301010803" pitchFamily="18" charset="0"/>
              </a:rPr>
              <a:t>Permet la génération de nombres aléatoires.</a:t>
            </a:r>
          </a:p>
          <a:p>
            <a:pPr>
              <a:lnSpc>
                <a:spcPct val="170000"/>
              </a:lnSpc>
            </a:pPr>
            <a:r>
              <a:rPr lang="fr-FR" sz="2400" dirty="0">
                <a:latin typeface="Garamond" panose="02020404030301010803" pitchFamily="18" charset="0"/>
              </a:rPr>
              <a:t>Pour pourvoir l'utiliser, on doit commencer par l'importer </a:t>
            </a:r>
            <a:r>
              <a:rPr lang="fr-FR" sz="2400" b="1" dirty="0">
                <a:solidFill>
                  <a:srgbClr val="0070C0"/>
                </a:solidFill>
                <a:latin typeface="Garamond" panose="02020404030301010803" pitchFamily="18" charset="0"/>
              </a:rPr>
              <a:t>import </a:t>
            </a:r>
            <a:r>
              <a:rPr lang="fr-FR" sz="24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random</a:t>
            </a:r>
            <a:endParaRPr lang="fr-FR" sz="24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marL="114300" indent="0">
              <a:lnSpc>
                <a:spcPct val="170000"/>
              </a:lnSpc>
              <a:buNone/>
            </a:pPr>
            <a:r>
              <a:rPr lang="fr-FR" sz="2400" b="1" dirty="0">
                <a:latin typeface="Garamond" panose="02020404030301010803" pitchFamily="18" charset="0"/>
              </a:rPr>
              <a:t>Exemples</a:t>
            </a:r>
            <a:r>
              <a:rPr lang="fr-FR" sz="2400" dirty="0">
                <a:latin typeface="Garamond" panose="02020404030301010803" pitchFamily="18" charset="0"/>
              </a:rPr>
              <a:t>:</a:t>
            </a:r>
          </a:p>
          <a:p>
            <a:pPr marL="114300" indent="0">
              <a:lnSpc>
                <a:spcPct val="114999"/>
              </a:lnSpc>
              <a:buNone/>
            </a:pPr>
            <a:endParaRPr lang="fr-FR" sz="2400" i="1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FR" sz="2400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FR" sz="2400" dirty="0">
                <a:latin typeface="Garamond" panose="02020404030301010803" pitchFamily="18" charset="0"/>
              </a:rPr>
              <a:t>Valeurs aléatoires :</a:t>
            </a:r>
          </a:p>
          <a:p>
            <a:pPr lvl="1">
              <a:lnSpc>
                <a:spcPct val="114999"/>
              </a:lnSpc>
            </a:pPr>
            <a:r>
              <a:rPr lang="fr-FR" sz="2000" b="1" dirty="0" err="1">
                <a:latin typeface="Garamond" panose="02020404030301010803" pitchFamily="18" charset="0"/>
              </a:rPr>
              <a:t>random.</a:t>
            </a:r>
            <a:r>
              <a:rPr lang="fr-FR" sz="2000" b="1" dirty="0" err="1">
                <a:highlight>
                  <a:srgbClr val="FFFF00"/>
                </a:highlight>
                <a:latin typeface="Garamond" panose="02020404030301010803" pitchFamily="18" charset="0"/>
              </a:rPr>
              <a:t>r</a:t>
            </a:r>
            <a:r>
              <a:rPr lang="fr-FR" sz="2000" b="1" dirty="0" err="1">
                <a:latin typeface="Garamond" panose="02020404030301010803" pitchFamily="18" charset="0"/>
              </a:rPr>
              <a:t>andom</a:t>
            </a:r>
            <a:r>
              <a:rPr lang="fr-FR" sz="2000" b="1" dirty="0">
                <a:latin typeface="Garamond" panose="02020404030301010803" pitchFamily="18" charset="0"/>
              </a:rPr>
              <a:t>() </a:t>
            </a:r>
            <a:r>
              <a:rPr lang="fr-FR" sz="2000" dirty="0">
                <a:latin typeface="Garamond" panose="02020404030301010803" pitchFamily="18" charset="0"/>
              </a:rPr>
              <a:t>: valeur entre 0 et 1, 1 exclus.</a:t>
            </a:r>
          </a:p>
          <a:p>
            <a:pPr lvl="1">
              <a:lnSpc>
                <a:spcPct val="114999"/>
              </a:lnSpc>
            </a:pPr>
            <a:r>
              <a:rPr lang="fr-FR" sz="2000" b="1" dirty="0" err="1">
                <a:latin typeface="Garamond" panose="02020404030301010803" pitchFamily="18" charset="0"/>
              </a:rPr>
              <a:t>random.</a:t>
            </a:r>
            <a:r>
              <a:rPr lang="fr-FR" sz="2000" b="1" dirty="0" err="1">
                <a:highlight>
                  <a:srgbClr val="FFFF00"/>
                </a:highlight>
                <a:latin typeface="Garamond" panose="02020404030301010803" pitchFamily="18" charset="0"/>
              </a:rPr>
              <a:t>r</a:t>
            </a:r>
            <a:r>
              <a:rPr lang="fr-FR" sz="2000" b="1" dirty="0" err="1">
                <a:latin typeface="Garamond" panose="02020404030301010803" pitchFamily="18" charset="0"/>
              </a:rPr>
              <a:t>andint</a:t>
            </a:r>
            <a:r>
              <a:rPr lang="fr-FR" sz="2000" b="1" dirty="0">
                <a:latin typeface="Garamond" panose="02020404030301010803" pitchFamily="18" charset="0"/>
              </a:rPr>
              <a:t>(0, 3) : </a:t>
            </a:r>
            <a:r>
              <a:rPr lang="fr-FR" sz="2000" dirty="0">
                <a:latin typeface="Garamond" panose="02020404030301010803" pitchFamily="18" charset="0"/>
              </a:rPr>
              <a:t>entier entre 0 et 3 inclus.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4423" y="3516199"/>
            <a:ext cx="5181601" cy="11695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70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Consolas</vt:lpstr>
      <vt:lpstr>Courier New</vt:lpstr>
      <vt:lpstr>Garamond</vt:lpstr>
      <vt:lpstr>Proxima Nova</vt:lpstr>
      <vt:lpstr>Trebuchet MS</vt:lpstr>
      <vt:lpstr>Wingdings 3</vt:lpstr>
      <vt:lpstr>Facette</vt:lpstr>
      <vt:lpstr>Les objets Math</vt:lpstr>
      <vt:lpstr>Les objets Math</vt:lpstr>
      <vt:lpstr>Les objets Math</vt:lpstr>
      <vt:lpstr>Les objets Math</vt:lpstr>
      <vt:lpstr>Les objets Math</vt:lpstr>
    </vt:vector>
  </TitlesOfParts>
  <Company>Collège de Maisonneuve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objets Math</dc:title>
  <dc:creator>Tagmouti, Yousra</dc:creator>
  <cp:lastModifiedBy>Tagmouti, Yousra</cp:lastModifiedBy>
  <cp:revision>2</cp:revision>
  <dcterms:created xsi:type="dcterms:W3CDTF">2021-12-07T21:29:06Z</dcterms:created>
  <dcterms:modified xsi:type="dcterms:W3CDTF">2021-12-09T21:11:09Z</dcterms:modified>
</cp:coreProperties>
</file>