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57" autoAdjust="0"/>
  </p:normalViewPr>
  <p:slideViewPr>
    <p:cSldViewPr snapToGrid="0">
      <p:cViewPr varScale="1">
        <p:scale>
          <a:sx n="53" d="100"/>
          <a:sy n="53" d="100"/>
        </p:scale>
        <p:origin x="2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02C93-81D5-4404-8E8A-4326A9548F3C}" type="datetimeFigureOut">
              <a:rPr lang="fr-CA" smtClean="0"/>
              <a:t>2021-08-25</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A0CFE-C6FE-429A-8266-BA6F03F2647C}" type="slidenum">
              <a:rPr lang="fr-CA" smtClean="0"/>
              <a:t>‹N°›</a:t>
            </a:fld>
            <a:endParaRPr lang="fr-CA"/>
          </a:p>
        </p:txBody>
      </p:sp>
    </p:spTree>
    <p:extLst>
      <p:ext uri="{BB962C8B-B14F-4D97-AF65-F5344CB8AC3E}">
        <p14:creationId xmlns:p14="http://schemas.microsoft.com/office/powerpoint/2010/main" val="18991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Dans cette section, nous décrivons les quelques règles et conventions qui sont à la base du </a:t>
            </a:r>
            <a:r>
              <a:rPr lang="fr-FR" sz="1200" kern="1200" dirty="0" err="1" smtClean="0">
                <a:solidFill>
                  <a:schemeClr val="tx1"/>
                </a:solidFill>
                <a:effectLst/>
                <a:latin typeface="+mn-lt"/>
                <a:ea typeface="+mn-ea"/>
                <a:cs typeface="+mn-cs"/>
              </a:rPr>
              <a:t>pseudo-code</a:t>
            </a:r>
            <a:r>
              <a:rPr lang="fr-FR" sz="1200" kern="1200" dirty="0" smtClean="0">
                <a:solidFill>
                  <a:schemeClr val="tx1"/>
                </a:solidFill>
                <a:effectLst/>
                <a:latin typeface="+mn-lt"/>
                <a:ea typeface="+mn-ea"/>
                <a:cs typeface="+mn-cs"/>
              </a:rPr>
              <a:t>. </a:t>
            </a:r>
            <a:endParaRPr lang="fr-CA" dirty="0"/>
          </a:p>
        </p:txBody>
      </p:sp>
      <p:sp>
        <p:nvSpPr>
          <p:cNvPr id="4" name="Espace réservé du numéro de diapositive 3"/>
          <p:cNvSpPr>
            <a:spLocks noGrp="1"/>
          </p:cNvSpPr>
          <p:nvPr>
            <p:ph type="sldNum" sz="quarter" idx="10"/>
          </p:nvPr>
        </p:nvSpPr>
        <p:spPr/>
        <p:txBody>
          <a:bodyPr/>
          <a:lstStyle/>
          <a:p>
            <a:fld id="{BE7A0CFE-C6FE-429A-8266-BA6F03F2647C}" type="slidenum">
              <a:rPr lang="fr-CA" smtClean="0"/>
              <a:t>5</a:t>
            </a:fld>
            <a:endParaRPr lang="fr-CA"/>
          </a:p>
        </p:txBody>
      </p:sp>
    </p:spTree>
    <p:extLst>
      <p:ext uri="{BB962C8B-B14F-4D97-AF65-F5344CB8AC3E}">
        <p14:creationId xmlns:p14="http://schemas.microsoft.com/office/powerpoint/2010/main" val="3747670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kern="1200" dirty="0" smtClean="0">
                <a:solidFill>
                  <a:schemeClr val="tx1"/>
                </a:solidFill>
                <a:effectLst/>
                <a:latin typeface="+mn-lt"/>
                <a:ea typeface="+mn-ea"/>
                <a:cs typeface="+mn-cs"/>
              </a:rPr>
              <a:t>Exponentiation</a:t>
            </a:r>
            <a:endParaRPr lang="fr-CA"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2**4 ou 2^4 sont des expressions équivalentes (et 2**4= 2x2x2x2 = 16)</a:t>
            </a:r>
            <a:endParaRPr lang="fr-CA" sz="1200" kern="1200" dirty="0" smtClean="0">
              <a:solidFill>
                <a:schemeClr val="tx1"/>
              </a:solidFill>
              <a:effectLst/>
              <a:latin typeface="+mn-lt"/>
              <a:ea typeface="+mn-ea"/>
              <a:cs typeface="+mn-cs"/>
            </a:endParaRPr>
          </a:p>
          <a:p>
            <a:r>
              <a:rPr lang="fr-FR" sz="1200" b="1" kern="1200" dirty="0" smtClean="0">
                <a:solidFill>
                  <a:schemeClr val="tx1"/>
                </a:solidFill>
                <a:effectLst/>
                <a:latin typeface="+mn-lt"/>
                <a:ea typeface="+mn-ea"/>
                <a:cs typeface="+mn-cs"/>
              </a:rPr>
              <a:t>Modulo</a:t>
            </a:r>
            <a:endParaRPr lang="fr-CA"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 modulo est un opérateur qui calcule le reste de la division entière.</a:t>
            </a:r>
            <a:endParaRPr lang="fr-CA"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Par exemple, si on fait :</a:t>
            </a:r>
            <a:endParaRPr lang="fr-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a  ← 20 mod 6</a:t>
            </a:r>
            <a:endParaRPr lang="fr-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b  ← 15 mod 8</a:t>
            </a:r>
            <a:endParaRPr lang="fr-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c  ← 31 mod 2</a:t>
            </a:r>
            <a:endParaRPr lang="fr-CA"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variable a vaut 2, puisque 20 divisé par 6 donne 3 et il reste 2</a:t>
            </a:r>
            <a:endParaRPr lang="fr-CA"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variable b vaut 7, puisque 15 divisé par 8 donne 1 et il reste 7</a:t>
            </a:r>
            <a:endParaRPr lang="fr-CA"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variable c vaut 1, puisque 31 divisé par 2 donne 15 et il reste 1</a:t>
            </a:r>
            <a:endParaRPr lang="fr-CA" sz="1200" kern="1200" dirty="0" smtClean="0">
              <a:solidFill>
                <a:schemeClr val="tx1"/>
              </a:solidFill>
              <a:effectLst/>
              <a:latin typeface="+mn-lt"/>
              <a:ea typeface="+mn-ea"/>
              <a:cs typeface="+mn-cs"/>
            </a:endParaRPr>
          </a:p>
          <a:p>
            <a:r>
              <a:rPr lang="fr-FR" sz="1200" b="1" kern="1200" dirty="0" smtClean="0">
                <a:solidFill>
                  <a:schemeClr val="tx1"/>
                </a:solidFill>
                <a:effectLst/>
                <a:latin typeface="+mn-lt"/>
                <a:ea typeface="+mn-ea"/>
                <a:cs typeface="+mn-cs"/>
              </a:rPr>
              <a:t>Division entière</a:t>
            </a:r>
            <a:endParaRPr lang="fr-CA"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division entière retourne la partie entière de la réponse en tronquant les décimales.</a:t>
            </a:r>
            <a:endParaRPr lang="fr-CA"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Par exemple :</a:t>
            </a:r>
            <a:endParaRPr lang="fr-CA"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a ← 10 div 3 (ou 10 \ 3)</a:t>
            </a:r>
            <a:endParaRPr lang="fr-CA"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b ←  15 div 8 (ou 15 \ 3)</a:t>
            </a:r>
            <a:endParaRPr lang="fr-CA"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variable a prend la valeur 3 (on calcule 3,333 puis on tronque les décimales)</a:t>
            </a:r>
            <a:endParaRPr lang="fr-CA"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variable b prend la valeur 1 (on calcule 1,89 puis on tronque les décimales)</a:t>
            </a:r>
            <a:endParaRPr lang="fr-CA" sz="1200" kern="1200" dirty="0" smtClean="0">
              <a:solidFill>
                <a:schemeClr val="tx1"/>
              </a:solidFill>
              <a:effectLst/>
              <a:latin typeface="+mn-lt"/>
              <a:ea typeface="+mn-ea"/>
              <a:cs typeface="+mn-cs"/>
            </a:endParaRPr>
          </a:p>
          <a:p>
            <a:endParaRPr lang="fr-CA" dirty="0"/>
          </a:p>
        </p:txBody>
      </p:sp>
      <p:sp>
        <p:nvSpPr>
          <p:cNvPr id="4" name="Espace réservé du numéro de diapositive 3"/>
          <p:cNvSpPr>
            <a:spLocks noGrp="1"/>
          </p:cNvSpPr>
          <p:nvPr>
            <p:ph type="sldNum" sz="quarter" idx="10"/>
          </p:nvPr>
        </p:nvSpPr>
        <p:spPr/>
        <p:txBody>
          <a:bodyPr/>
          <a:lstStyle/>
          <a:p>
            <a:fld id="{BE7A0CFE-C6FE-429A-8266-BA6F03F2647C}" type="slidenum">
              <a:rPr lang="fr-CA" smtClean="0"/>
              <a:t>12</a:t>
            </a:fld>
            <a:endParaRPr lang="fr-CA"/>
          </a:p>
        </p:txBody>
      </p:sp>
    </p:spTree>
    <p:extLst>
      <p:ext uri="{BB962C8B-B14F-4D97-AF65-F5344CB8AC3E}">
        <p14:creationId xmlns:p14="http://schemas.microsoft.com/office/powerpoint/2010/main" val="3551876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b="1" dirty="0" smtClean="0">
                <a:latin typeface="Garamond" panose="02020404030301010803" pitchFamily="18" charset="0"/>
              </a:rPr>
              <a:t>Algorithme</a:t>
            </a:r>
            <a:endParaRPr lang="fr-CA" b="1" dirty="0">
              <a:latin typeface="Garamond" panose="02020404030301010803" pitchFamily="18" charset="0"/>
            </a:endParaRPr>
          </a:p>
        </p:txBody>
      </p:sp>
    </p:spTree>
    <p:extLst>
      <p:ext uri="{BB962C8B-B14F-4D97-AF65-F5344CB8AC3E}">
        <p14:creationId xmlns:p14="http://schemas.microsoft.com/office/powerpoint/2010/main" val="2905915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301" y="133350"/>
            <a:ext cx="11353800" cy="1320800"/>
          </a:xfrm>
        </p:spPr>
        <p:txBody>
          <a:bodyPr>
            <a:normAutofit/>
          </a:bodyPr>
          <a:lstStyle/>
          <a:p>
            <a:r>
              <a:rPr lang="fr-FR" sz="3000" b="1" dirty="0">
                <a:latin typeface="Garamond" panose="02020404030301010803" pitchFamily="18" charset="0"/>
              </a:rPr>
              <a:t>Éléments de base du </a:t>
            </a:r>
            <a:r>
              <a:rPr lang="fr-FR" sz="3000" b="1" dirty="0" err="1">
                <a:latin typeface="Garamond" panose="02020404030301010803" pitchFamily="18" charset="0"/>
              </a:rPr>
              <a:t>pseudo-code</a:t>
            </a:r>
            <a:r>
              <a:rPr lang="fr-FR" sz="3000" b="1" dirty="0">
                <a:latin typeface="Garamond" panose="02020404030301010803" pitchFamily="18" charset="0"/>
              </a:rPr>
              <a:t> </a:t>
            </a:r>
            <a:r>
              <a:rPr lang="fr-FR" sz="3000" b="1" dirty="0" smtClean="0">
                <a:latin typeface="Garamond" panose="02020404030301010803" pitchFamily="18" charset="0"/>
              </a:rPr>
              <a:t>:Constante </a:t>
            </a:r>
            <a:r>
              <a:rPr lang="fr-FR" sz="3000" b="1" dirty="0">
                <a:latin typeface="Garamond" panose="02020404030301010803" pitchFamily="18" charset="0"/>
              </a:rPr>
              <a:t>et constante symbolique</a:t>
            </a:r>
            <a:endParaRPr lang="fr-CA" sz="3000" dirty="0">
              <a:latin typeface="Garamond" panose="02020404030301010803" pitchFamily="18" charset="0"/>
            </a:endParaRPr>
          </a:p>
        </p:txBody>
      </p:sp>
      <p:sp>
        <p:nvSpPr>
          <p:cNvPr id="3" name="Espace réservé du contenu 2"/>
          <p:cNvSpPr>
            <a:spLocks noGrp="1"/>
          </p:cNvSpPr>
          <p:nvPr>
            <p:ph idx="1"/>
          </p:nvPr>
        </p:nvSpPr>
        <p:spPr>
          <a:xfrm>
            <a:off x="266700" y="1304925"/>
            <a:ext cx="10839450" cy="4736437"/>
          </a:xfrm>
        </p:spPr>
        <p:txBody>
          <a:bodyPr/>
          <a:lstStyle/>
          <a:p>
            <a:pPr>
              <a:lnSpc>
                <a:spcPct val="150000"/>
              </a:lnSpc>
            </a:pPr>
            <a:r>
              <a:rPr lang="fr-FR" dirty="0">
                <a:latin typeface="Garamond" panose="02020404030301010803" pitchFamily="18" charset="0"/>
              </a:rPr>
              <a:t>Une valeur </a:t>
            </a:r>
            <a:r>
              <a:rPr lang="fr-FR" b="1" i="1" dirty="0">
                <a:latin typeface="Garamond" panose="02020404030301010803" pitchFamily="18" charset="0"/>
              </a:rPr>
              <a:t>constante </a:t>
            </a:r>
            <a:r>
              <a:rPr lang="fr-FR" dirty="0">
                <a:latin typeface="Garamond" panose="02020404030301010803" pitchFamily="18" charset="0"/>
              </a:rPr>
              <a:t>peut être utilisée dans une expression. Par contre, afin de faciliter une modification éventuelle (ex. : TPS) nous lui donnerons un nom, appelé </a:t>
            </a:r>
            <a:r>
              <a:rPr lang="fr-FR" b="1" dirty="0">
                <a:latin typeface="Garamond" panose="02020404030301010803" pitchFamily="18" charset="0"/>
              </a:rPr>
              <a:t>constante symbolique</a:t>
            </a:r>
            <a:r>
              <a:rPr lang="fr-FR" dirty="0">
                <a:latin typeface="Garamond" panose="02020404030301010803" pitchFamily="18" charset="0"/>
              </a:rPr>
              <a:t>.</a:t>
            </a:r>
            <a:endParaRPr lang="fr-CA" dirty="0">
              <a:latin typeface="Garamond" panose="02020404030301010803" pitchFamily="18" charset="0"/>
            </a:endParaRPr>
          </a:p>
          <a:p>
            <a:pPr>
              <a:lnSpc>
                <a:spcPct val="150000"/>
              </a:lnSpc>
            </a:pPr>
            <a:r>
              <a:rPr lang="fr-FR" dirty="0">
                <a:latin typeface="Garamond" panose="02020404030301010803" pitchFamily="18" charset="0"/>
              </a:rPr>
              <a:t>Un espace mémoire est alors réservé et il est initialisé à la valeur constante</a:t>
            </a:r>
            <a:r>
              <a:rPr lang="fr-FR" dirty="0" smtClean="0">
                <a:latin typeface="Garamond" panose="02020404030301010803" pitchFamily="18" charset="0"/>
              </a:rPr>
              <a:t>.</a:t>
            </a:r>
          </a:p>
          <a:p>
            <a:pPr>
              <a:lnSpc>
                <a:spcPct val="150000"/>
              </a:lnSpc>
            </a:pPr>
            <a:r>
              <a:rPr lang="fr-FR" dirty="0">
                <a:latin typeface="Garamond" panose="02020404030301010803" pitchFamily="18" charset="0"/>
              </a:rPr>
              <a:t>La valeur d’une constante symbolique ne peut être modifiée par la suite</a:t>
            </a:r>
            <a:r>
              <a:rPr lang="fr-FR" dirty="0" smtClean="0">
                <a:latin typeface="Garamond" panose="02020404030301010803" pitchFamily="18" charset="0"/>
              </a:rPr>
              <a:t>.</a:t>
            </a:r>
          </a:p>
          <a:p>
            <a:pPr>
              <a:lnSpc>
                <a:spcPct val="150000"/>
              </a:lnSpc>
            </a:pPr>
            <a:r>
              <a:rPr lang="fr-FR" dirty="0">
                <a:latin typeface="Garamond" panose="02020404030301010803" pitchFamily="18" charset="0"/>
              </a:rPr>
              <a:t>En </a:t>
            </a:r>
            <a:r>
              <a:rPr lang="fr-FR" dirty="0" err="1">
                <a:latin typeface="Garamond" panose="02020404030301010803" pitchFamily="18" charset="0"/>
              </a:rPr>
              <a:t>pseudo-code</a:t>
            </a:r>
            <a:r>
              <a:rPr lang="fr-FR" dirty="0">
                <a:latin typeface="Garamond" panose="02020404030301010803" pitchFamily="18" charset="0"/>
              </a:rPr>
              <a:t>, une constante symbolique est définie comme une variable de travail, le terme « constante » est ajouté à la description dans la colonne « rôle de la variable », et sa valeur est ajoutée dans la </a:t>
            </a:r>
            <a:r>
              <a:rPr lang="fr-FR" dirty="0" smtClean="0">
                <a:latin typeface="Garamond" panose="02020404030301010803" pitchFamily="18" charset="0"/>
              </a:rPr>
              <a:t>colonne</a:t>
            </a:r>
            <a:r>
              <a:rPr lang="fr-CA" dirty="0">
                <a:latin typeface="Garamond" panose="02020404030301010803" pitchFamily="18" charset="0"/>
              </a:rPr>
              <a:t> </a:t>
            </a:r>
            <a:r>
              <a:rPr lang="fr-FR" dirty="0" smtClean="0">
                <a:latin typeface="Garamond" panose="02020404030301010803" pitchFamily="18" charset="0"/>
              </a:rPr>
              <a:t>« </a:t>
            </a:r>
            <a:r>
              <a:rPr lang="fr-FR" dirty="0">
                <a:latin typeface="Garamond" panose="02020404030301010803" pitchFamily="18" charset="0"/>
              </a:rPr>
              <a:t>type ».</a:t>
            </a:r>
            <a:endParaRPr lang="fr-CA" dirty="0">
              <a:latin typeface="Garamond" panose="02020404030301010803" pitchFamily="18" charset="0"/>
            </a:endParaRPr>
          </a:p>
          <a:p>
            <a:endParaRPr lang="fr-CA" dirty="0" smtClean="0">
              <a:latin typeface="Garamond" panose="02020404030301010803" pitchFamily="18"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607028215"/>
              </p:ext>
            </p:extLst>
          </p:nvPr>
        </p:nvGraphicFramePr>
        <p:xfrm>
          <a:off x="717156" y="4232980"/>
          <a:ext cx="9580086" cy="1988820"/>
        </p:xfrm>
        <a:graphic>
          <a:graphicData uri="http://schemas.openxmlformats.org/drawingml/2006/table">
            <a:tbl>
              <a:tblPr firstRow="1" firstCol="1" bandRow="1">
                <a:tableStyleId>{BC89EF96-8CEA-46FF-86C4-4CE0E7609802}</a:tableStyleId>
              </a:tblPr>
              <a:tblGrid>
                <a:gridCol w="9580086">
                  <a:extLst>
                    <a:ext uri="{9D8B030D-6E8A-4147-A177-3AD203B41FA5}">
                      <a16:colId xmlns:a16="http://schemas.microsoft.com/office/drawing/2014/main" val="2940741930"/>
                    </a:ext>
                  </a:extLst>
                </a:gridCol>
              </a:tblGrid>
              <a:tr h="0">
                <a:tc>
                  <a:txBody>
                    <a:bodyPr/>
                    <a:lstStyle/>
                    <a:p>
                      <a:pPr>
                        <a:lnSpc>
                          <a:spcPct val="115000"/>
                        </a:lnSpc>
                        <a:spcAft>
                          <a:spcPts val="0"/>
                        </a:spcAft>
                      </a:pPr>
                      <a:r>
                        <a:rPr lang="fr-FR" sz="1800" dirty="0">
                          <a:effectLst/>
                          <a:latin typeface="Garamond" panose="02020404030301010803" pitchFamily="18" charset="0"/>
                        </a:rPr>
                        <a:t>Variable(s) de travail</a:t>
                      </a:r>
                      <a:endParaRPr lang="fr-CA" sz="1800" dirty="0">
                        <a:effectLst/>
                        <a:latin typeface="Garamond" panose="02020404030301010803" pitchFamily="18" charset="0"/>
                      </a:endParaRPr>
                    </a:p>
                    <a:p>
                      <a:pPr>
                        <a:lnSpc>
                          <a:spcPct val="150000"/>
                        </a:lnSpc>
                        <a:spcAft>
                          <a:spcPts val="0"/>
                        </a:spcAft>
                      </a:pPr>
                      <a:r>
                        <a:rPr lang="fr-FR" sz="1800" dirty="0">
                          <a:effectLst/>
                          <a:latin typeface="Garamond" panose="02020404030301010803" pitchFamily="18" charset="0"/>
                        </a:rPr>
                        <a:t>rôle                                                       type                                                                  nom</a:t>
                      </a:r>
                      <a:endParaRPr lang="fr-CA"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5070840"/>
                  </a:ext>
                </a:extLst>
              </a:tr>
              <a:tr h="0">
                <a:tc>
                  <a:txBody>
                    <a:bodyPr/>
                    <a:lstStyle/>
                    <a:p>
                      <a:pPr>
                        <a:lnSpc>
                          <a:spcPct val="115000"/>
                        </a:lnSpc>
                        <a:spcAft>
                          <a:spcPts val="0"/>
                        </a:spcAft>
                      </a:pPr>
                      <a:r>
                        <a:rPr lang="fr-FR" sz="1800" dirty="0">
                          <a:effectLst/>
                          <a:latin typeface="Garamond" panose="02020404030301010803" pitchFamily="18" charset="0"/>
                        </a:rPr>
                        <a:t> </a:t>
                      </a:r>
                      <a:endParaRPr lang="fr-CA" sz="1800" dirty="0">
                        <a:effectLst/>
                        <a:latin typeface="Garamond" panose="02020404030301010803" pitchFamily="18" charset="0"/>
                      </a:endParaRPr>
                    </a:p>
                    <a:p>
                      <a:pPr>
                        <a:lnSpc>
                          <a:spcPct val="115000"/>
                        </a:lnSpc>
                        <a:spcAft>
                          <a:spcPts val="0"/>
                        </a:spcAft>
                      </a:pPr>
                      <a:r>
                        <a:rPr lang="fr-FR" sz="1800" dirty="0">
                          <a:effectLst/>
                          <a:latin typeface="Garamond" panose="02020404030301010803" pitchFamily="18" charset="0"/>
                        </a:rPr>
                        <a:t>Taxe de ventes québécoise (constante) réel = 0,75                                                       </a:t>
                      </a:r>
                      <a:r>
                        <a:rPr lang="fr-FR" sz="1800" dirty="0" err="1">
                          <a:effectLst/>
                          <a:latin typeface="Garamond" panose="02020404030301010803" pitchFamily="18" charset="0"/>
                        </a:rPr>
                        <a:t>tvq</a:t>
                      </a:r>
                      <a:endParaRPr lang="fr-CA"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131406"/>
                  </a:ext>
                </a:extLst>
              </a:tr>
              <a:tr h="0">
                <a:tc>
                  <a:txBody>
                    <a:bodyPr/>
                    <a:lstStyle/>
                    <a:p>
                      <a:pPr>
                        <a:lnSpc>
                          <a:spcPct val="115000"/>
                        </a:lnSpc>
                        <a:spcAft>
                          <a:spcPts val="0"/>
                        </a:spcAft>
                      </a:pPr>
                      <a:r>
                        <a:rPr lang="fr-FR" sz="1800" dirty="0">
                          <a:effectLst/>
                          <a:latin typeface="Garamond" panose="02020404030301010803" pitchFamily="18" charset="0"/>
                        </a:rPr>
                        <a:t> </a:t>
                      </a:r>
                      <a:endParaRPr lang="fr-CA" sz="1800" dirty="0">
                        <a:effectLst/>
                        <a:latin typeface="Garamond" panose="02020404030301010803" pitchFamily="18" charset="0"/>
                      </a:endParaRPr>
                    </a:p>
                    <a:p>
                      <a:pPr>
                        <a:lnSpc>
                          <a:spcPct val="115000"/>
                        </a:lnSpc>
                        <a:spcAft>
                          <a:spcPts val="0"/>
                        </a:spcAft>
                      </a:pPr>
                      <a:r>
                        <a:rPr lang="fr-FR" sz="1800" dirty="0">
                          <a:effectLst/>
                          <a:latin typeface="Garamond" panose="02020404030301010803" pitchFamily="18" charset="0"/>
                        </a:rPr>
                        <a:t>Nombre maximal de participants (constante) entier = 100                       </a:t>
                      </a:r>
                      <a:r>
                        <a:rPr lang="fr-FR" sz="1800" dirty="0" err="1">
                          <a:effectLst/>
                          <a:latin typeface="Garamond" panose="02020404030301010803" pitchFamily="18" charset="0"/>
                        </a:rPr>
                        <a:t>nbMaxParticipants</a:t>
                      </a:r>
                      <a:endParaRPr lang="fr-CA"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433902"/>
                  </a:ext>
                </a:extLst>
              </a:tr>
            </a:tbl>
          </a:graphicData>
        </a:graphic>
      </p:graphicFrame>
    </p:spTree>
    <p:extLst>
      <p:ext uri="{BB962C8B-B14F-4D97-AF65-F5344CB8AC3E}">
        <p14:creationId xmlns:p14="http://schemas.microsoft.com/office/powerpoint/2010/main" val="364647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397" y="345233"/>
            <a:ext cx="11514666" cy="1320800"/>
          </a:xfrm>
        </p:spPr>
        <p:txBody>
          <a:bodyPr>
            <a:normAutofit/>
          </a:bodyPr>
          <a:lstStyle/>
          <a:p>
            <a:r>
              <a:rPr lang="fr-FR" sz="3000" b="1" dirty="0">
                <a:latin typeface="Garamond" panose="02020404030301010803" pitchFamily="18" charset="0"/>
              </a:rPr>
              <a:t>Éléments de base du </a:t>
            </a:r>
            <a:r>
              <a:rPr lang="fr-FR" sz="3000" b="1" dirty="0" err="1">
                <a:latin typeface="Garamond" panose="02020404030301010803" pitchFamily="18" charset="0"/>
              </a:rPr>
              <a:t>pseudo-code</a:t>
            </a:r>
            <a:r>
              <a:rPr lang="fr-FR" sz="3000" b="1" dirty="0">
                <a:latin typeface="Garamond" panose="02020404030301010803" pitchFamily="18" charset="0"/>
              </a:rPr>
              <a:t> :Opération d'affectation</a:t>
            </a:r>
            <a:endParaRPr lang="fr-CA" sz="3000" b="1" dirty="0">
              <a:latin typeface="Garamond" panose="02020404030301010803" pitchFamily="18" charset="0"/>
            </a:endParaRPr>
          </a:p>
        </p:txBody>
      </p:sp>
      <p:sp>
        <p:nvSpPr>
          <p:cNvPr id="3" name="Espace réservé du contenu 2"/>
          <p:cNvSpPr>
            <a:spLocks noGrp="1"/>
          </p:cNvSpPr>
          <p:nvPr>
            <p:ph idx="1"/>
          </p:nvPr>
        </p:nvSpPr>
        <p:spPr>
          <a:xfrm>
            <a:off x="280006" y="2441998"/>
            <a:ext cx="10390716" cy="4421186"/>
          </a:xfrm>
        </p:spPr>
        <p:txBody>
          <a:bodyPr/>
          <a:lstStyle/>
          <a:p>
            <a:pPr>
              <a:lnSpc>
                <a:spcPct val="150000"/>
              </a:lnSpc>
            </a:pPr>
            <a:r>
              <a:rPr lang="fr-FR" dirty="0">
                <a:latin typeface="Garamond" panose="02020404030301010803" pitchFamily="18" charset="0"/>
              </a:rPr>
              <a:t>L'</a:t>
            </a:r>
            <a:r>
              <a:rPr lang="fr-FR" b="1" dirty="0">
                <a:latin typeface="Garamond" panose="02020404030301010803" pitchFamily="18" charset="0"/>
              </a:rPr>
              <a:t>affectation </a:t>
            </a:r>
            <a:r>
              <a:rPr lang="fr-FR" dirty="0">
                <a:latin typeface="Garamond" panose="02020404030301010803" pitchFamily="18" charset="0"/>
              </a:rPr>
              <a:t>permet d'assigner à une variable le résultat de l'évaluation d'une expression</a:t>
            </a:r>
            <a:r>
              <a:rPr lang="fr-FR" dirty="0" smtClean="0">
                <a:latin typeface="Garamond" panose="02020404030301010803" pitchFamily="18" charset="0"/>
              </a:rPr>
              <a:t>.</a:t>
            </a:r>
          </a:p>
          <a:p>
            <a:pPr>
              <a:lnSpc>
                <a:spcPct val="150000"/>
              </a:lnSpc>
            </a:pPr>
            <a:r>
              <a:rPr lang="fr-FR" dirty="0" smtClean="0">
                <a:latin typeface="Garamond" panose="02020404030301010803" pitchFamily="18" charset="0"/>
              </a:rPr>
              <a:t> </a:t>
            </a:r>
            <a:r>
              <a:rPr lang="fr-FR" dirty="0">
                <a:latin typeface="Garamond" panose="02020404030301010803" pitchFamily="18" charset="0"/>
              </a:rPr>
              <a:t>Une </a:t>
            </a:r>
            <a:r>
              <a:rPr lang="fr-FR" b="1" dirty="0">
                <a:latin typeface="Garamond" panose="02020404030301010803" pitchFamily="18" charset="0"/>
              </a:rPr>
              <a:t>expression </a:t>
            </a:r>
            <a:r>
              <a:rPr lang="fr-FR" dirty="0">
                <a:latin typeface="Garamond" panose="02020404030301010803" pitchFamily="18" charset="0"/>
              </a:rPr>
              <a:t>est soit une constante, une variable, ou une combinaison de constantes, de variables et d'opérateurs. Le symbole  ← représente l'opérateur d'affectation</a:t>
            </a:r>
            <a:r>
              <a:rPr lang="fr-FR" dirty="0" smtClean="0">
                <a:latin typeface="Garamond" panose="02020404030301010803" pitchFamily="18" charset="0"/>
              </a:rPr>
              <a:t>.</a:t>
            </a:r>
            <a:endParaRPr lang="fr-CA" dirty="0">
              <a:latin typeface="Garamond" panose="02020404030301010803" pitchFamily="18" charset="0"/>
            </a:endParaRPr>
          </a:p>
          <a:p>
            <a:r>
              <a:rPr lang="fr-FR" dirty="0">
                <a:latin typeface="Garamond" panose="02020404030301010803" pitchFamily="18" charset="0"/>
              </a:rPr>
              <a:t>Exemples :</a:t>
            </a:r>
            <a:endParaRPr lang="fr-CA" dirty="0">
              <a:latin typeface="Garamond" panose="02020404030301010803" pitchFamily="18" charset="0"/>
            </a:endParaRPr>
          </a:p>
          <a:p>
            <a:pPr marL="400050" lvl="1" indent="0">
              <a:buNone/>
            </a:pPr>
            <a:r>
              <a:rPr lang="fr-FR" sz="1800" b="1" dirty="0">
                <a:latin typeface="Courier New" panose="02070309020205020404" pitchFamily="49" charset="0"/>
                <a:cs typeface="Courier New" panose="02070309020205020404" pitchFamily="49" charset="0"/>
              </a:rPr>
              <a:t>a ←  2 + 5        /* après, a vaut 7 */</a:t>
            </a:r>
            <a:endParaRPr lang="fr-CA" sz="1800" b="1" dirty="0">
              <a:latin typeface="Courier New" panose="02070309020205020404" pitchFamily="49" charset="0"/>
              <a:cs typeface="Courier New" panose="02070309020205020404" pitchFamily="49" charset="0"/>
            </a:endParaRPr>
          </a:p>
          <a:p>
            <a:pPr marL="400050" lvl="1" indent="0">
              <a:buNone/>
            </a:pPr>
            <a:r>
              <a:rPr lang="fr-FR" sz="1800" b="1" dirty="0">
                <a:latin typeface="Courier New" panose="02070309020205020404" pitchFamily="49" charset="0"/>
                <a:cs typeface="Courier New" panose="02070309020205020404" pitchFamily="49" charset="0"/>
              </a:rPr>
              <a:t>b ←   3            /* après, b vaut 3 */</a:t>
            </a:r>
            <a:endParaRPr lang="fr-CA" sz="1800" b="1" dirty="0">
              <a:latin typeface="Courier New" panose="02070309020205020404" pitchFamily="49" charset="0"/>
              <a:cs typeface="Courier New" panose="02070309020205020404" pitchFamily="49" charset="0"/>
            </a:endParaRPr>
          </a:p>
          <a:p>
            <a:pPr marL="400050" lvl="1" indent="0">
              <a:buNone/>
            </a:pPr>
            <a:r>
              <a:rPr lang="fr-FR" sz="1800" b="1" dirty="0">
                <a:latin typeface="Courier New" panose="02070309020205020404" pitchFamily="49" charset="0"/>
                <a:cs typeface="Courier New" panose="02070309020205020404" pitchFamily="49" charset="0"/>
              </a:rPr>
              <a:t>a ←   b            /* après, a vaut 3 (et b vaut toujours 3) </a:t>
            </a:r>
            <a:r>
              <a:rPr lang="fr-FR" sz="1800" b="1" dirty="0" smtClean="0">
                <a:latin typeface="Courier New" panose="02070309020205020404" pitchFamily="49" charset="0"/>
                <a:cs typeface="Courier New" panose="02070309020205020404" pitchFamily="49" charset="0"/>
              </a:rPr>
              <a:t>*/</a:t>
            </a:r>
            <a:endParaRPr lang="fr-FR" b="1" dirty="0">
              <a:latin typeface="Courier New" panose="02070309020205020404" pitchFamily="49" charset="0"/>
              <a:cs typeface="Courier New" panose="02070309020205020404" pitchFamily="49" charset="0"/>
            </a:endParaRPr>
          </a:p>
          <a:p>
            <a:r>
              <a:rPr lang="fr-FR" dirty="0" smtClean="0">
                <a:latin typeface="Garamond" panose="02020404030301010803" pitchFamily="18" charset="0"/>
              </a:rPr>
              <a:t>Dans </a:t>
            </a:r>
            <a:r>
              <a:rPr lang="fr-FR" dirty="0">
                <a:latin typeface="Garamond" panose="02020404030301010803" pitchFamily="18" charset="0"/>
              </a:rPr>
              <a:t>les langages de programmation, l’opérateur d’affectation est "</a:t>
            </a:r>
            <a:r>
              <a:rPr lang="fr-FR" b="1" dirty="0">
                <a:latin typeface="Garamond" panose="02020404030301010803" pitchFamily="18" charset="0"/>
              </a:rPr>
              <a:t>=</a:t>
            </a:r>
            <a:r>
              <a:rPr lang="fr-FR" dirty="0">
                <a:latin typeface="Garamond" panose="02020404030301010803" pitchFamily="18" charset="0"/>
              </a:rPr>
              <a:t>". </a:t>
            </a:r>
            <a:endParaRPr lang="fr-CA" sz="2000" b="1" dirty="0">
              <a:latin typeface="Garamond" panose="02020404030301010803" pitchFamily="18" charset="0"/>
              <a:cs typeface="Courier New" panose="02070309020205020404" pitchFamily="49" charset="0"/>
            </a:endParaRPr>
          </a:p>
          <a:p>
            <a:pPr>
              <a:lnSpc>
                <a:spcPct val="150000"/>
              </a:lnSpc>
            </a:pPr>
            <a:endParaRPr lang="fr-CA" dirty="0">
              <a:latin typeface="Garamond" panose="02020404030301010803" pitchFamily="18" charset="0"/>
            </a:endParaRPr>
          </a:p>
        </p:txBody>
      </p:sp>
    </p:spTree>
    <p:extLst>
      <p:ext uri="{BB962C8B-B14F-4D97-AF65-F5344CB8AC3E}">
        <p14:creationId xmlns:p14="http://schemas.microsoft.com/office/powerpoint/2010/main" val="3019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2143" y="301690"/>
            <a:ext cx="11237858" cy="1320800"/>
          </a:xfrm>
        </p:spPr>
        <p:txBody>
          <a:bodyPr>
            <a:normAutofit/>
          </a:bodyPr>
          <a:lstStyle/>
          <a:p>
            <a:r>
              <a:rPr lang="fr-FR" sz="3000" b="1" dirty="0">
                <a:latin typeface="Garamond" panose="02020404030301010803" pitchFamily="18" charset="0"/>
              </a:rPr>
              <a:t>Éléments de base du </a:t>
            </a:r>
            <a:r>
              <a:rPr lang="fr-FR" sz="3000" b="1" dirty="0" err="1">
                <a:latin typeface="Garamond" panose="02020404030301010803" pitchFamily="18" charset="0"/>
              </a:rPr>
              <a:t>pseudo-code</a:t>
            </a:r>
            <a:r>
              <a:rPr lang="fr-FR" sz="3000" b="1" dirty="0">
                <a:latin typeface="Garamond" panose="02020404030301010803" pitchFamily="18" charset="0"/>
              </a:rPr>
              <a:t> </a:t>
            </a:r>
            <a:r>
              <a:rPr lang="fr-FR" sz="3000" b="1" dirty="0" smtClean="0">
                <a:latin typeface="Garamond" panose="02020404030301010803" pitchFamily="18" charset="0"/>
              </a:rPr>
              <a:t>:</a:t>
            </a:r>
            <a:r>
              <a:rPr lang="fr-FR" sz="3000" b="1" dirty="0">
                <a:latin typeface="Garamond" panose="02020404030301010803" pitchFamily="18" charset="0"/>
              </a:rPr>
              <a:t> </a:t>
            </a:r>
            <a:r>
              <a:rPr lang="fr-FR" sz="3000" b="1" dirty="0" smtClean="0">
                <a:latin typeface="Garamond" panose="02020404030301010803" pitchFamily="18" charset="0"/>
              </a:rPr>
              <a:t>Expression arithmétique</a:t>
            </a:r>
            <a:endParaRPr lang="fr-CA" sz="3000" dirty="0"/>
          </a:p>
        </p:txBody>
      </p:sp>
      <p:sp>
        <p:nvSpPr>
          <p:cNvPr id="3" name="Espace réservé du contenu 2"/>
          <p:cNvSpPr>
            <a:spLocks noGrp="1"/>
          </p:cNvSpPr>
          <p:nvPr>
            <p:ph idx="1"/>
          </p:nvPr>
        </p:nvSpPr>
        <p:spPr>
          <a:xfrm>
            <a:off x="270588" y="1464907"/>
            <a:ext cx="8994084" cy="4875035"/>
          </a:xfrm>
        </p:spPr>
        <p:txBody>
          <a:bodyPr/>
          <a:lstStyle/>
          <a:p>
            <a:pPr marL="0" indent="0">
              <a:buNone/>
            </a:pPr>
            <a:r>
              <a:rPr lang="fr-FR" b="1" dirty="0">
                <a:latin typeface="Garamond" panose="02020404030301010803" pitchFamily="18" charset="0"/>
              </a:rPr>
              <a:t>Opérateurs arithmétiques</a:t>
            </a:r>
            <a:endParaRPr lang="fr-CA" dirty="0">
              <a:latin typeface="Garamond" panose="02020404030301010803" pitchFamily="18" charset="0"/>
            </a:endParaRPr>
          </a:p>
          <a:p>
            <a:r>
              <a:rPr lang="fr-FR" dirty="0">
                <a:latin typeface="Garamond" panose="02020404030301010803" pitchFamily="18" charset="0"/>
              </a:rPr>
              <a:t>Les opérateurs arithmétiques permettent de faire les calculs requis pour exécuter une opération de nature mathématique</a:t>
            </a:r>
            <a:r>
              <a:rPr lang="fr-FR" dirty="0" smtClean="0">
                <a:latin typeface="Garamond" panose="02020404030301010803" pitchFamily="18" charset="0"/>
              </a:rPr>
              <a:t>.</a:t>
            </a:r>
          </a:p>
          <a:p>
            <a:pPr marL="400050" lvl="1" indent="0">
              <a:buNone/>
            </a:pPr>
            <a:r>
              <a:rPr lang="fr-FR" sz="1800" b="1" dirty="0">
                <a:latin typeface="Courier New" panose="02070309020205020404" pitchFamily="49" charset="0"/>
                <a:cs typeface="Courier New" panose="02070309020205020404" pitchFamily="49" charset="0"/>
              </a:rPr>
              <a:t>+ 		Addition</a:t>
            </a:r>
            <a:endParaRPr lang="fr-CA" sz="1800" b="1" dirty="0">
              <a:latin typeface="Courier New" panose="02070309020205020404" pitchFamily="49" charset="0"/>
              <a:cs typeface="Courier New" panose="02070309020205020404" pitchFamily="49" charset="0"/>
            </a:endParaRPr>
          </a:p>
          <a:p>
            <a:pPr marL="400050" lvl="1" indent="0">
              <a:buNone/>
            </a:pPr>
            <a:r>
              <a:rPr lang="fr-FR" sz="1800" b="1" dirty="0">
                <a:latin typeface="Courier New" panose="02070309020205020404" pitchFamily="49" charset="0"/>
                <a:cs typeface="Courier New" panose="02070309020205020404" pitchFamily="49" charset="0"/>
              </a:rPr>
              <a:t>- 		Soustraction</a:t>
            </a:r>
            <a:endParaRPr lang="fr-CA" sz="1800" b="1" dirty="0">
              <a:latin typeface="Courier New" panose="02070309020205020404" pitchFamily="49" charset="0"/>
              <a:cs typeface="Courier New" panose="02070309020205020404" pitchFamily="49" charset="0"/>
            </a:endParaRPr>
          </a:p>
          <a:p>
            <a:pPr marL="400050" lvl="1" indent="0">
              <a:buNone/>
            </a:pPr>
            <a:r>
              <a:rPr lang="fr-FR" sz="1800" b="1" dirty="0">
                <a:latin typeface="Courier New" panose="02070309020205020404" pitchFamily="49" charset="0"/>
                <a:cs typeface="Courier New" panose="02070309020205020404" pitchFamily="49" charset="0"/>
              </a:rPr>
              <a:t>* 		Multiplication</a:t>
            </a:r>
            <a:endParaRPr lang="fr-CA" sz="1800" b="1" dirty="0">
              <a:latin typeface="Courier New" panose="02070309020205020404" pitchFamily="49" charset="0"/>
              <a:cs typeface="Courier New" panose="02070309020205020404" pitchFamily="49" charset="0"/>
            </a:endParaRPr>
          </a:p>
          <a:p>
            <a:pPr marL="400050" lvl="1" indent="0">
              <a:buNone/>
            </a:pPr>
            <a:r>
              <a:rPr lang="fr-FR" sz="1800" b="1" dirty="0">
                <a:latin typeface="Courier New" panose="02070309020205020404" pitchFamily="49" charset="0"/>
                <a:cs typeface="Courier New" panose="02070309020205020404" pitchFamily="49" charset="0"/>
              </a:rPr>
              <a:t>/ 		(ou </a:t>
            </a:r>
            <a:r>
              <a:rPr lang="fr-CA" sz="1800" b="1" dirty="0">
                <a:latin typeface="Courier New" panose="02070309020205020404" pitchFamily="49" charset="0"/>
                <a:cs typeface="Courier New" panose="02070309020205020404" pitchFamily="49" charset="0"/>
              </a:rPr>
              <a:t>÷</a:t>
            </a:r>
            <a:r>
              <a:rPr lang="fr-FR" sz="1800" b="1" dirty="0">
                <a:latin typeface="Courier New" panose="02070309020205020404" pitchFamily="49" charset="0"/>
                <a:cs typeface="Courier New" panose="02070309020205020404" pitchFamily="49" charset="0"/>
              </a:rPr>
              <a:t>) Division réelle</a:t>
            </a:r>
            <a:endParaRPr lang="fr-CA" sz="1800" b="1" dirty="0">
              <a:latin typeface="Courier New" panose="02070309020205020404" pitchFamily="49" charset="0"/>
              <a:cs typeface="Courier New" panose="02070309020205020404" pitchFamily="49" charset="0"/>
            </a:endParaRPr>
          </a:p>
          <a:p>
            <a:pPr marL="400050" lvl="1" indent="0">
              <a:buNone/>
            </a:pPr>
            <a:r>
              <a:rPr lang="fr-FR" sz="1800" b="1" dirty="0">
                <a:latin typeface="Courier New" panose="02070309020205020404" pitchFamily="49" charset="0"/>
                <a:cs typeface="Courier New" panose="02070309020205020404" pitchFamily="49" charset="0"/>
              </a:rPr>
              <a:t>**		(ou ^) </a:t>
            </a:r>
            <a:r>
              <a:rPr lang="fr-FR" sz="1800" b="1" dirty="0" smtClean="0">
                <a:latin typeface="Courier New" panose="02070309020205020404" pitchFamily="49" charset="0"/>
                <a:cs typeface="Courier New" panose="02070309020205020404" pitchFamily="49" charset="0"/>
              </a:rPr>
              <a:t>Exponentiation</a:t>
            </a:r>
          </a:p>
          <a:p>
            <a:pPr marL="0" indent="0">
              <a:buNone/>
            </a:pPr>
            <a:r>
              <a:rPr lang="fr-FR" b="1" dirty="0" smtClean="0">
                <a:latin typeface="Courier New" panose="02070309020205020404" pitchFamily="49" charset="0"/>
                <a:cs typeface="Courier New" panose="02070309020205020404" pitchFamily="49" charset="0"/>
              </a:rPr>
              <a:t>   div </a:t>
            </a:r>
            <a:r>
              <a:rPr lang="fr-FR" b="1" dirty="0">
                <a:latin typeface="Courier New" panose="02070309020205020404" pitchFamily="49" charset="0"/>
                <a:cs typeface="Courier New" panose="02070309020205020404" pitchFamily="49" charset="0"/>
              </a:rPr>
              <a:t>		(ou \) Division entière</a:t>
            </a:r>
            <a:endParaRPr lang="fr-CA" b="1" dirty="0">
              <a:latin typeface="Courier New" panose="02070309020205020404" pitchFamily="49" charset="0"/>
              <a:cs typeface="Courier New" panose="02070309020205020404" pitchFamily="49" charset="0"/>
            </a:endParaRPr>
          </a:p>
          <a:p>
            <a:pPr marL="0" indent="0">
              <a:buNone/>
            </a:pPr>
            <a:r>
              <a:rPr lang="fr-FR" b="1" dirty="0" smtClean="0">
                <a:latin typeface="Courier New" panose="02070309020205020404" pitchFamily="49" charset="0"/>
                <a:cs typeface="Courier New" panose="02070309020205020404" pitchFamily="49" charset="0"/>
              </a:rPr>
              <a:t>   </a:t>
            </a:r>
            <a:r>
              <a:rPr lang="fr-FR" b="1" dirty="0" err="1" smtClean="0">
                <a:latin typeface="Courier New" panose="02070309020205020404" pitchFamily="49" charset="0"/>
                <a:cs typeface="Courier New" panose="02070309020205020404" pitchFamily="49" charset="0"/>
              </a:rPr>
              <a:t>mod</a:t>
            </a:r>
            <a:r>
              <a:rPr lang="fr-FR" b="1" dirty="0" smtClean="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		Modulo (reste de la division entière)</a:t>
            </a:r>
            <a:endParaRPr lang="fr-CA" b="1" dirty="0">
              <a:latin typeface="Courier New" panose="02070309020205020404" pitchFamily="49" charset="0"/>
              <a:cs typeface="Courier New" panose="02070309020205020404" pitchFamily="49" charset="0"/>
            </a:endParaRPr>
          </a:p>
          <a:p>
            <a:pPr marL="400050" lvl="1" indent="0">
              <a:buNone/>
            </a:pPr>
            <a:endParaRPr lang="fr-CA" sz="1800" b="1" dirty="0">
              <a:latin typeface="Courier New" panose="02070309020205020404" pitchFamily="49" charset="0"/>
              <a:cs typeface="Courier New" panose="02070309020205020404" pitchFamily="49" charset="0"/>
            </a:endParaRPr>
          </a:p>
          <a:p>
            <a:endParaRPr lang="fr-CA" dirty="0">
              <a:latin typeface="Garamond" panose="02020404030301010803" pitchFamily="18" charset="0"/>
            </a:endParaRPr>
          </a:p>
        </p:txBody>
      </p:sp>
    </p:spTree>
    <p:extLst>
      <p:ext uri="{BB962C8B-B14F-4D97-AF65-F5344CB8AC3E}">
        <p14:creationId xmlns:p14="http://schemas.microsoft.com/office/powerpoint/2010/main" val="343668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5407" y="171061"/>
            <a:ext cx="10547393" cy="1320800"/>
          </a:xfrm>
        </p:spPr>
        <p:txBody>
          <a:bodyPr>
            <a:normAutofit/>
          </a:bodyPr>
          <a:lstStyle/>
          <a:p>
            <a:r>
              <a:rPr lang="fr-FR" sz="3000" b="1" dirty="0">
                <a:latin typeface="Garamond" panose="02020404030301010803" pitchFamily="18" charset="0"/>
              </a:rPr>
              <a:t>Éléments de base du </a:t>
            </a:r>
            <a:r>
              <a:rPr lang="fr-FR" sz="3000" b="1" dirty="0" err="1">
                <a:latin typeface="Garamond" panose="02020404030301010803" pitchFamily="18" charset="0"/>
              </a:rPr>
              <a:t>pseudo-code</a:t>
            </a:r>
            <a:r>
              <a:rPr lang="fr-FR" sz="3000" b="1" dirty="0">
                <a:latin typeface="Garamond" panose="02020404030301010803" pitchFamily="18" charset="0"/>
              </a:rPr>
              <a:t> : </a:t>
            </a:r>
            <a:r>
              <a:rPr lang="fr-FR" sz="3000" b="1" dirty="0" smtClean="0">
                <a:latin typeface="Garamond" panose="02020404030301010803" pitchFamily="18" charset="0"/>
              </a:rPr>
              <a:t>Priorité des opérateurs</a:t>
            </a:r>
            <a:endParaRPr lang="fr-CA" sz="3000" dirty="0"/>
          </a:p>
        </p:txBody>
      </p:sp>
      <p:sp>
        <p:nvSpPr>
          <p:cNvPr id="3" name="Espace réservé du contenu 2"/>
          <p:cNvSpPr>
            <a:spLocks noGrp="1"/>
          </p:cNvSpPr>
          <p:nvPr>
            <p:ph idx="1"/>
          </p:nvPr>
        </p:nvSpPr>
        <p:spPr>
          <a:xfrm>
            <a:off x="677334" y="1399593"/>
            <a:ext cx="10295466" cy="5290456"/>
          </a:xfrm>
        </p:spPr>
        <p:txBody>
          <a:bodyPr>
            <a:normAutofit/>
          </a:bodyPr>
          <a:lstStyle/>
          <a:p>
            <a:r>
              <a:rPr lang="fr-FR" dirty="0">
                <a:latin typeface="Garamond" panose="02020404030301010803" pitchFamily="18" charset="0"/>
              </a:rPr>
              <a:t>La priorité des opérateurs, par ordre décroissant, est :</a:t>
            </a:r>
            <a:endParaRPr lang="fr-CA" dirty="0">
              <a:latin typeface="Garamond" panose="02020404030301010803" pitchFamily="18" charset="0"/>
            </a:endParaRPr>
          </a:p>
          <a:p>
            <a:pPr marL="400050" lvl="1" indent="0">
              <a:buNone/>
            </a:pPr>
            <a:r>
              <a:rPr lang="fr-FR" sz="1800" dirty="0">
                <a:latin typeface="Garamond" panose="02020404030301010803" pitchFamily="18" charset="0"/>
              </a:rPr>
              <a:t>1. **</a:t>
            </a:r>
            <a:endParaRPr lang="fr-CA" sz="1800" dirty="0">
              <a:latin typeface="Garamond" panose="02020404030301010803" pitchFamily="18" charset="0"/>
            </a:endParaRPr>
          </a:p>
          <a:p>
            <a:pPr marL="400050" lvl="1" indent="0">
              <a:buNone/>
            </a:pPr>
            <a:r>
              <a:rPr lang="fr-FR" sz="1800" dirty="0">
                <a:latin typeface="Garamond" panose="02020404030301010803" pitchFamily="18" charset="0"/>
              </a:rPr>
              <a:t>2. + et - unitaires</a:t>
            </a:r>
            <a:endParaRPr lang="fr-CA" sz="1800" dirty="0">
              <a:latin typeface="Garamond" panose="02020404030301010803" pitchFamily="18" charset="0"/>
            </a:endParaRPr>
          </a:p>
          <a:p>
            <a:pPr marL="400050" lvl="1" indent="0">
              <a:buNone/>
            </a:pPr>
            <a:r>
              <a:rPr lang="fr-FR" sz="1800" dirty="0">
                <a:latin typeface="Garamond" panose="02020404030301010803" pitchFamily="18" charset="0"/>
              </a:rPr>
              <a:t>3. * et /</a:t>
            </a:r>
            <a:endParaRPr lang="fr-CA" sz="1800" dirty="0">
              <a:latin typeface="Garamond" panose="02020404030301010803" pitchFamily="18" charset="0"/>
            </a:endParaRPr>
          </a:p>
          <a:p>
            <a:pPr marL="400050" lvl="1" indent="0">
              <a:buNone/>
            </a:pPr>
            <a:r>
              <a:rPr lang="fr-FR" sz="1800" dirty="0">
                <a:latin typeface="Garamond" panose="02020404030301010803" pitchFamily="18" charset="0"/>
              </a:rPr>
              <a:t>4. div ou \</a:t>
            </a:r>
            <a:endParaRPr lang="fr-CA" sz="1800" dirty="0">
              <a:latin typeface="Garamond" panose="02020404030301010803" pitchFamily="18" charset="0"/>
            </a:endParaRPr>
          </a:p>
          <a:p>
            <a:pPr marL="400050" lvl="1" indent="0">
              <a:buNone/>
            </a:pPr>
            <a:r>
              <a:rPr lang="fr-CA" sz="1800" dirty="0">
                <a:latin typeface="Garamond" panose="02020404030301010803" pitchFamily="18" charset="0"/>
              </a:rPr>
              <a:t>5. </a:t>
            </a:r>
            <a:r>
              <a:rPr lang="fr-CA" sz="1800" dirty="0" err="1">
                <a:latin typeface="Garamond" panose="02020404030301010803" pitchFamily="18" charset="0"/>
              </a:rPr>
              <a:t>mod</a:t>
            </a:r>
            <a:endParaRPr lang="fr-CA" sz="1800" dirty="0">
              <a:latin typeface="Garamond" panose="02020404030301010803" pitchFamily="18" charset="0"/>
            </a:endParaRPr>
          </a:p>
          <a:p>
            <a:pPr marL="400050" lvl="1" indent="0">
              <a:buNone/>
            </a:pPr>
            <a:r>
              <a:rPr lang="fr-CA" sz="1800" dirty="0">
                <a:latin typeface="Garamond" panose="02020404030301010803" pitchFamily="18" charset="0"/>
              </a:rPr>
              <a:t>6. + et – </a:t>
            </a:r>
            <a:r>
              <a:rPr lang="fr-CA" sz="1800" dirty="0" smtClean="0">
                <a:latin typeface="Garamond" panose="02020404030301010803" pitchFamily="18" charset="0"/>
              </a:rPr>
              <a:t>binaires</a:t>
            </a:r>
          </a:p>
          <a:p>
            <a:pPr marL="285750"/>
            <a:r>
              <a:rPr lang="fr-FR" sz="2000" dirty="0">
                <a:latin typeface="Garamond" panose="02020404030301010803" pitchFamily="18" charset="0"/>
              </a:rPr>
              <a:t>Si deux opérateurs ont la même priorité, le plus à gauche est d'abord exécuté</a:t>
            </a:r>
            <a:r>
              <a:rPr lang="fr-FR" sz="2000" dirty="0" smtClean="0">
                <a:latin typeface="Garamond" panose="02020404030301010803" pitchFamily="18" charset="0"/>
              </a:rPr>
              <a:t>.</a:t>
            </a:r>
            <a:endParaRPr lang="fr-CA" sz="2000" dirty="0" smtClean="0">
              <a:latin typeface="Garamond" panose="02020404030301010803" pitchFamily="18" charset="0"/>
            </a:endParaRPr>
          </a:p>
          <a:p>
            <a:pPr marL="0" indent="0">
              <a:buNone/>
            </a:pPr>
            <a:r>
              <a:rPr lang="fr-FR" b="1" dirty="0">
                <a:latin typeface="Garamond" panose="02020404030301010803" pitchFamily="18" charset="0"/>
              </a:rPr>
              <a:t>Exemple :</a:t>
            </a:r>
            <a:endParaRPr lang="fr-CA" dirty="0">
              <a:latin typeface="Garamond" panose="02020404030301010803" pitchFamily="18" charset="0"/>
            </a:endParaRPr>
          </a:p>
          <a:p>
            <a:r>
              <a:rPr lang="fr-FR" dirty="0">
                <a:latin typeface="Garamond" panose="02020404030301010803" pitchFamily="18" charset="0"/>
              </a:rPr>
              <a:t>1+4*5+3**2 s'évalue 1+4*5+9 = 1+20+9 = 21 + 9 = </a:t>
            </a:r>
            <a:r>
              <a:rPr lang="fr-FR" dirty="0" smtClean="0">
                <a:latin typeface="Garamond" panose="02020404030301010803" pitchFamily="18" charset="0"/>
              </a:rPr>
              <a:t>30</a:t>
            </a:r>
            <a:endParaRPr lang="fr-CA" dirty="0">
              <a:latin typeface="Garamond" panose="02020404030301010803" pitchFamily="18" charset="0"/>
            </a:endParaRPr>
          </a:p>
          <a:p>
            <a:pPr marL="0" indent="0">
              <a:buNone/>
            </a:pPr>
            <a:r>
              <a:rPr lang="fr-FR" b="1" dirty="0" smtClean="0">
                <a:latin typeface="Garamond" panose="02020404030301010803" pitchFamily="18" charset="0"/>
              </a:rPr>
              <a:t>Prendre </a:t>
            </a:r>
            <a:r>
              <a:rPr lang="fr-FR" b="1" dirty="0">
                <a:latin typeface="Garamond" panose="02020404030301010803" pitchFamily="18" charset="0"/>
              </a:rPr>
              <a:t>l'habitude de mettre des parenthèses partout où il pourrait y avoir ambiguïté. En présence de parenthèses, le niveau le plus inclusif (à l'intérieur) est évalué en </a:t>
            </a:r>
            <a:r>
              <a:rPr lang="fr-FR" b="1" dirty="0" smtClean="0">
                <a:latin typeface="Garamond" panose="02020404030301010803" pitchFamily="18" charset="0"/>
              </a:rPr>
              <a:t>premier</a:t>
            </a:r>
            <a:endParaRPr lang="fr-CA" sz="1400" b="1" dirty="0"/>
          </a:p>
          <a:p>
            <a:pPr marL="400050" lvl="1" indent="0">
              <a:buNone/>
            </a:pPr>
            <a:endParaRPr lang="fr-CA" sz="1800" dirty="0">
              <a:latin typeface="Garamond" panose="02020404030301010803" pitchFamily="18" charset="0"/>
            </a:endParaRPr>
          </a:p>
        </p:txBody>
      </p:sp>
    </p:spTree>
    <p:extLst>
      <p:ext uri="{BB962C8B-B14F-4D97-AF65-F5344CB8AC3E}">
        <p14:creationId xmlns:p14="http://schemas.microsoft.com/office/powerpoint/2010/main" val="404297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5233" y="242596"/>
            <a:ext cx="10543591" cy="1687804"/>
          </a:xfrm>
        </p:spPr>
        <p:txBody>
          <a:bodyPr>
            <a:normAutofit/>
          </a:bodyPr>
          <a:lstStyle/>
          <a:p>
            <a:r>
              <a:rPr lang="fr-FR" sz="3000" b="1" dirty="0">
                <a:latin typeface="Garamond" panose="02020404030301010803" pitchFamily="18" charset="0"/>
              </a:rPr>
              <a:t>Éléments de base du </a:t>
            </a:r>
            <a:r>
              <a:rPr lang="fr-FR" sz="3000" b="1" dirty="0" err="1">
                <a:latin typeface="Garamond" panose="02020404030301010803" pitchFamily="18" charset="0"/>
              </a:rPr>
              <a:t>pseudo-code</a:t>
            </a:r>
            <a:r>
              <a:rPr lang="fr-FR" sz="3000" b="1" dirty="0">
                <a:latin typeface="Garamond" panose="02020404030301010803" pitchFamily="18" charset="0"/>
              </a:rPr>
              <a:t> : </a:t>
            </a:r>
            <a:r>
              <a:rPr lang="fr-FR" sz="3000" b="1" dirty="0" smtClean="0">
                <a:latin typeface="Garamond" panose="02020404030301010803" pitchFamily="18" charset="0"/>
              </a:rPr>
              <a:t>Opération d’écriture</a:t>
            </a:r>
            <a:endParaRPr lang="fr-CA" sz="3000" dirty="0"/>
          </a:p>
        </p:txBody>
      </p:sp>
      <p:sp>
        <p:nvSpPr>
          <p:cNvPr id="3" name="Espace réservé du contenu 2"/>
          <p:cNvSpPr>
            <a:spLocks noGrp="1"/>
          </p:cNvSpPr>
          <p:nvPr>
            <p:ph idx="1"/>
          </p:nvPr>
        </p:nvSpPr>
        <p:spPr>
          <a:xfrm>
            <a:off x="279918" y="1744825"/>
            <a:ext cx="10608906" cy="4296538"/>
          </a:xfrm>
        </p:spPr>
        <p:txBody>
          <a:bodyPr>
            <a:normAutofit lnSpcReduction="10000"/>
          </a:bodyPr>
          <a:lstStyle/>
          <a:p>
            <a:r>
              <a:rPr lang="fr-FR" dirty="0">
                <a:latin typeface="Garamond" panose="02020404030301010803" pitchFamily="18" charset="0"/>
              </a:rPr>
              <a:t>Chaque fois qu'un algorithme affiche une valeur (un résultat), on dira qu'il effectue une opération de </a:t>
            </a:r>
            <a:r>
              <a:rPr lang="fr-FR" b="1" i="1" dirty="0">
                <a:latin typeface="Garamond" panose="02020404030301010803" pitchFamily="18" charset="0"/>
              </a:rPr>
              <a:t>sortie </a:t>
            </a:r>
            <a:r>
              <a:rPr lang="fr-FR" dirty="0">
                <a:latin typeface="Garamond" panose="02020404030301010803" pitchFamily="18" charset="0"/>
              </a:rPr>
              <a:t>ou d'écriture</a:t>
            </a:r>
            <a:r>
              <a:rPr lang="fr-FR" dirty="0" smtClean="0">
                <a:latin typeface="Garamond" panose="02020404030301010803" pitchFamily="18" charset="0"/>
              </a:rPr>
              <a:t>.</a:t>
            </a:r>
          </a:p>
          <a:p>
            <a:r>
              <a:rPr lang="fr-FR" dirty="0">
                <a:latin typeface="Garamond" panose="02020404030301010803" pitchFamily="18" charset="0"/>
              </a:rPr>
              <a:t>Avec le </a:t>
            </a:r>
            <a:r>
              <a:rPr lang="fr-FR" dirty="0" err="1">
                <a:latin typeface="Garamond" panose="02020404030301010803" pitchFamily="18" charset="0"/>
              </a:rPr>
              <a:t>pseudo-code</a:t>
            </a:r>
            <a:r>
              <a:rPr lang="fr-FR" dirty="0">
                <a:latin typeface="Garamond" panose="02020404030301010803" pitchFamily="18" charset="0"/>
              </a:rPr>
              <a:t>, l'opération d'écriture se fait avec le mot clé </a:t>
            </a:r>
            <a:r>
              <a:rPr lang="fr-FR" b="1" dirty="0">
                <a:latin typeface="Garamond" panose="02020404030301010803" pitchFamily="18" charset="0"/>
              </a:rPr>
              <a:t>afficher</a:t>
            </a:r>
            <a:r>
              <a:rPr lang="fr-FR" dirty="0">
                <a:latin typeface="Garamond" panose="02020404030301010803" pitchFamily="18" charset="0"/>
              </a:rPr>
              <a:t> suivi d’une ou plusieurs expressions séparées par des virgules. </a:t>
            </a:r>
            <a:endParaRPr lang="fr-FR" dirty="0" smtClean="0">
              <a:latin typeface="Garamond" panose="02020404030301010803" pitchFamily="18" charset="0"/>
            </a:endParaRPr>
          </a:p>
          <a:p>
            <a:r>
              <a:rPr lang="fr-FR" dirty="0">
                <a:latin typeface="Garamond" panose="02020404030301010803" pitchFamily="18" charset="0"/>
              </a:rPr>
              <a:t>Par exemples :</a:t>
            </a:r>
            <a:endParaRPr lang="fr-CA" dirty="0">
              <a:latin typeface="Garamond" panose="02020404030301010803" pitchFamily="18" charset="0"/>
            </a:endParaRPr>
          </a:p>
          <a:p>
            <a:pPr marL="685800" lvl="1"/>
            <a:r>
              <a:rPr lang="fr-FR" sz="1800" dirty="0" smtClean="0">
                <a:latin typeface="Garamond" panose="02020404030301010803" pitchFamily="18" charset="0"/>
              </a:rPr>
              <a:t> </a:t>
            </a:r>
            <a:r>
              <a:rPr lang="fr-FR" sz="1800" dirty="0">
                <a:latin typeface="Garamond" panose="02020404030301010803" pitchFamily="18" charset="0"/>
              </a:rPr>
              <a:t>Une chaîne de caractères, entre guillemets</a:t>
            </a:r>
            <a:endParaRPr lang="fr-CA" sz="1800" dirty="0">
              <a:latin typeface="Garamond" panose="02020404030301010803" pitchFamily="18" charset="0"/>
            </a:endParaRPr>
          </a:p>
          <a:p>
            <a:pPr marL="685800" lvl="1"/>
            <a:r>
              <a:rPr lang="fr-FR" sz="1800" dirty="0" smtClean="0">
                <a:latin typeface="Garamond" panose="02020404030301010803" pitchFamily="18" charset="0"/>
              </a:rPr>
              <a:t>Une </a:t>
            </a:r>
            <a:r>
              <a:rPr lang="fr-FR" sz="1800" dirty="0">
                <a:latin typeface="Garamond" panose="02020404030301010803" pitchFamily="18" charset="0"/>
              </a:rPr>
              <a:t>variable (dont la valeur sera affichée)</a:t>
            </a:r>
            <a:endParaRPr lang="fr-CA" sz="1800" dirty="0">
              <a:latin typeface="Garamond" panose="02020404030301010803" pitchFamily="18" charset="0"/>
            </a:endParaRPr>
          </a:p>
          <a:p>
            <a:pPr marL="685800" lvl="1"/>
            <a:r>
              <a:rPr lang="fr-FR" sz="1800" dirty="0" smtClean="0">
                <a:latin typeface="Garamond" panose="02020404030301010803" pitchFamily="18" charset="0"/>
              </a:rPr>
              <a:t>Le </a:t>
            </a:r>
            <a:r>
              <a:rPr lang="fr-FR" sz="1800" dirty="0">
                <a:latin typeface="Garamond" panose="02020404030301010803" pitchFamily="18" charset="0"/>
              </a:rPr>
              <a:t>résultat de l'évaluation d'une expression</a:t>
            </a:r>
            <a:endParaRPr lang="fr-CA" sz="1800" dirty="0">
              <a:latin typeface="Garamond" panose="02020404030301010803" pitchFamily="18" charset="0"/>
            </a:endParaRPr>
          </a:p>
          <a:p>
            <a:pPr marL="800100" lvl="2" indent="0">
              <a:buNone/>
            </a:pPr>
            <a:r>
              <a:rPr lang="fr-FR" sz="1800" b="1" dirty="0" smtClean="0">
                <a:latin typeface="Courier New" panose="02070309020205020404" pitchFamily="49" charset="0"/>
                <a:cs typeface="Courier New" panose="02070309020205020404" pitchFamily="49" charset="0"/>
              </a:rPr>
              <a:t>afficher "Bonjour"</a:t>
            </a:r>
            <a:endParaRPr lang="fr-CA" sz="1800" b="1" dirty="0" smtClean="0">
              <a:latin typeface="Courier New" panose="02070309020205020404" pitchFamily="49" charset="0"/>
              <a:cs typeface="Courier New" panose="02070309020205020404" pitchFamily="49" charset="0"/>
            </a:endParaRPr>
          </a:p>
          <a:p>
            <a:pPr marL="800100" lvl="2" indent="0">
              <a:buNone/>
            </a:pPr>
            <a:r>
              <a:rPr lang="fr-FR" sz="1800" b="1" dirty="0" smtClean="0">
                <a:latin typeface="Courier New" panose="02070309020205020404" pitchFamily="49" charset="0"/>
                <a:cs typeface="Courier New" panose="02070309020205020404" pitchFamily="49" charset="0"/>
              </a:rPr>
              <a:t>x ← 354 * 10</a:t>
            </a:r>
            <a:endParaRPr lang="fr-CA" sz="1800" b="1" dirty="0" smtClean="0">
              <a:latin typeface="Courier New" panose="02070309020205020404" pitchFamily="49" charset="0"/>
              <a:cs typeface="Courier New" panose="02070309020205020404" pitchFamily="49" charset="0"/>
            </a:endParaRPr>
          </a:p>
          <a:p>
            <a:pPr marL="400050" lvl="1" indent="0">
              <a:buNone/>
            </a:pPr>
            <a:r>
              <a:rPr lang="fr-FR" sz="1800" dirty="0" smtClean="0">
                <a:latin typeface="Garamond" panose="02020404030301010803" pitchFamily="18" charset="0"/>
              </a:rPr>
              <a:t>afficher </a:t>
            </a:r>
            <a:r>
              <a:rPr lang="fr-FR" sz="1800" dirty="0">
                <a:latin typeface="Garamond" panose="02020404030301010803" pitchFamily="18" charset="0"/>
              </a:rPr>
              <a:t>"La variable x vaut ", x</a:t>
            </a:r>
            <a:endParaRPr lang="fr-CA" sz="1800" dirty="0">
              <a:latin typeface="Garamond" panose="02020404030301010803" pitchFamily="18" charset="0"/>
            </a:endParaRPr>
          </a:p>
          <a:p>
            <a:pPr marL="400050" lvl="1" indent="0">
              <a:buNone/>
            </a:pPr>
            <a:r>
              <a:rPr lang="fr-FR" sz="1800" dirty="0">
                <a:latin typeface="Garamond" panose="02020404030301010803" pitchFamily="18" charset="0"/>
              </a:rPr>
              <a:t>afficher "La somme de 4 et 6 est ", 4 + 6</a:t>
            </a:r>
            <a:endParaRPr lang="fr-CA" sz="1800" dirty="0">
              <a:latin typeface="Garamond" panose="02020404030301010803" pitchFamily="18" charset="0"/>
            </a:endParaRPr>
          </a:p>
          <a:p>
            <a:endParaRPr lang="fr-CA" dirty="0">
              <a:latin typeface="Garamond" panose="02020404030301010803" pitchFamily="18" charset="0"/>
            </a:endParaRPr>
          </a:p>
        </p:txBody>
      </p:sp>
    </p:spTree>
    <p:extLst>
      <p:ext uri="{BB962C8B-B14F-4D97-AF65-F5344CB8AC3E}">
        <p14:creationId xmlns:p14="http://schemas.microsoft.com/office/powerpoint/2010/main" val="428049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3580" cy="1320800"/>
          </a:xfrm>
        </p:spPr>
        <p:txBody>
          <a:bodyPr>
            <a:normAutofit/>
          </a:bodyPr>
          <a:lstStyle/>
          <a:p>
            <a:r>
              <a:rPr lang="fr-FR" sz="3000" b="1" dirty="0">
                <a:latin typeface="Garamond" panose="02020404030301010803" pitchFamily="18" charset="0"/>
              </a:rPr>
              <a:t>Éléments de base du </a:t>
            </a:r>
            <a:r>
              <a:rPr lang="fr-FR" sz="3000" b="1" dirty="0" err="1">
                <a:latin typeface="Garamond" panose="02020404030301010803" pitchFamily="18" charset="0"/>
              </a:rPr>
              <a:t>pseudo-code</a:t>
            </a:r>
            <a:r>
              <a:rPr lang="fr-FR" sz="3000" b="1" dirty="0">
                <a:latin typeface="Garamond" panose="02020404030301010803" pitchFamily="18" charset="0"/>
              </a:rPr>
              <a:t> : Opération de </a:t>
            </a:r>
            <a:r>
              <a:rPr lang="fr-FR" sz="3000" b="1" dirty="0" smtClean="0">
                <a:latin typeface="Garamond" panose="02020404030301010803" pitchFamily="18" charset="0"/>
              </a:rPr>
              <a:t>lecture</a:t>
            </a:r>
            <a:endParaRPr lang="fr-CA" sz="3000" b="1" dirty="0"/>
          </a:p>
        </p:txBody>
      </p:sp>
      <p:sp>
        <p:nvSpPr>
          <p:cNvPr id="3" name="Espace réservé du contenu 2"/>
          <p:cNvSpPr>
            <a:spLocks noGrp="1"/>
          </p:cNvSpPr>
          <p:nvPr>
            <p:ph idx="1"/>
          </p:nvPr>
        </p:nvSpPr>
        <p:spPr>
          <a:xfrm>
            <a:off x="78445" y="660400"/>
            <a:ext cx="10502470" cy="6522096"/>
          </a:xfrm>
        </p:spPr>
        <p:txBody>
          <a:bodyPr>
            <a:normAutofit/>
          </a:bodyPr>
          <a:lstStyle/>
          <a:p>
            <a:r>
              <a:rPr lang="fr-FR" dirty="0">
                <a:latin typeface="Garamond" panose="02020404030301010803" pitchFamily="18" charset="0"/>
              </a:rPr>
              <a:t>chaque fois qu'un algorithme a besoin d'une valeur donnée pour faire son traitement, on parlera d'opération d'</a:t>
            </a:r>
            <a:r>
              <a:rPr lang="fr-FR" b="1" i="1" dirty="0">
                <a:latin typeface="Garamond" panose="02020404030301010803" pitchFamily="18" charset="0"/>
              </a:rPr>
              <a:t>entrée </a:t>
            </a:r>
            <a:r>
              <a:rPr lang="fr-FR" dirty="0">
                <a:latin typeface="Garamond" panose="02020404030301010803" pitchFamily="18" charset="0"/>
              </a:rPr>
              <a:t>ou de lecture. </a:t>
            </a:r>
            <a:r>
              <a:rPr lang="fr-FR" dirty="0" smtClean="0">
                <a:latin typeface="Garamond" panose="02020404030301010803" pitchFamily="18" charset="0"/>
              </a:rPr>
              <a:t>Ceci </a:t>
            </a:r>
            <a:r>
              <a:rPr lang="fr-FR" dirty="0">
                <a:latin typeface="Garamond" panose="02020404030301010803" pitchFamily="18" charset="0"/>
              </a:rPr>
              <a:t>correspond habituellement au moment où l'utilisateur devra entrer une valeur au clavier. </a:t>
            </a:r>
            <a:endParaRPr lang="fr-FR" dirty="0" smtClean="0">
              <a:latin typeface="Garamond" panose="02020404030301010803" pitchFamily="18" charset="0"/>
            </a:endParaRPr>
          </a:p>
          <a:p>
            <a:r>
              <a:rPr lang="fr-FR" dirty="0">
                <a:latin typeface="Garamond" panose="02020404030301010803" pitchFamily="18" charset="0"/>
              </a:rPr>
              <a:t>Avec le </a:t>
            </a:r>
            <a:r>
              <a:rPr lang="fr-FR" dirty="0" err="1">
                <a:latin typeface="Garamond" panose="02020404030301010803" pitchFamily="18" charset="0"/>
              </a:rPr>
              <a:t>pseudo-code</a:t>
            </a:r>
            <a:r>
              <a:rPr lang="fr-FR" dirty="0">
                <a:latin typeface="Garamond" panose="02020404030301010803" pitchFamily="18" charset="0"/>
              </a:rPr>
              <a:t>, l'opération de lecture se fait avec le mot clé </a:t>
            </a:r>
            <a:r>
              <a:rPr lang="fr-FR" b="1" dirty="0">
                <a:latin typeface="Garamond" panose="02020404030301010803" pitchFamily="18" charset="0"/>
              </a:rPr>
              <a:t>lire</a:t>
            </a:r>
            <a:r>
              <a:rPr lang="fr-FR" dirty="0">
                <a:latin typeface="Garamond" panose="02020404030301010803" pitchFamily="18" charset="0"/>
              </a:rPr>
              <a:t>, suivi d'une ou plusieurs variable(s) prévue(s) pour recevoir la (es) valeur(s) lue(s).</a:t>
            </a:r>
            <a:endParaRPr lang="fr-CA" dirty="0">
              <a:latin typeface="Garamond" panose="02020404030301010803" pitchFamily="18" charset="0"/>
            </a:endParaRPr>
          </a:p>
          <a:p>
            <a:pPr marL="457200" lvl="1" indent="0">
              <a:buNone/>
            </a:pPr>
            <a:r>
              <a:rPr lang="fr-FR" b="1" dirty="0">
                <a:latin typeface="Courier New" panose="02070309020205020404" pitchFamily="49" charset="0"/>
                <a:cs typeface="Courier New" panose="02070309020205020404" pitchFamily="49" charset="0"/>
              </a:rPr>
              <a:t>afficher "Entrez votre prénom"</a:t>
            </a:r>
            <a:endParaRPr lang="fr-CA" b="1" dirty="0">
              <a:latin typeface="Courier New" panose="02070309020205020404" pitchFamily="49" charset="0"/>
              <a:cs typeface="Courier New" panose="02070309020205020404" pitchFamily="49" charset="0"/>
            </a:endParaRPr>
          </a:p>
          <a:p>
            <a:pPr marL="457200" lvl="1" indent="0">
              <a:buNone/>
            </a:pPr>
            <a:r>
              <a:rPr lang="fr-FR" b="1" dirty="0">
                <a:latin typeface="Courier New" panose="02070309020205020404" pitchFamily="49" charset="0"/>
                <a:cs typeface="Courier New" panose="02070309020205020404" pitchFamily="49" charset="0"/>
              </a:rPr>
              <a:t>lire </a:t>
            </a:r>
            <a:r>
              <a:rPr lang="fr-FR" b="1" dirty="0" err="1">
                <a:latin typeface="Courier New" panose="02070309020205020404" pitchFamily="49" charset="0"/>
                <a:cs typeface="Courier New" panose="02070309020205020404" pitchFamily="49" charset="0"/>
              </a:rPr>
              <a:t>prenomLu</a:t>
            </a:r>
            <a:endParaRPr lang="fr-CA" b="1" dirty="0">
              <a:latin typeface="Courier New" panose="02070309020205020404" pitchFamily="49" charset="0"/>
              <a:cs typeface="Courier New" panose="02070309020205020404" pitchFamily="49" charset="0"/>
            </a:endParaRPr>
          </a:p>
          <a:p>
            <a:pPr marL="457200" lvl="1" indent="0">
              <a:buNone/>
            </a:pPr>
            <a:r>
              <a:rPr lang="fr-FR" b="1" dirty="0">
                <a:latin typeface="Courier New" panose="02070309020205020404" pitchFamily="49" charset="0"/>
                <a:cs typeface="Courier New" panose="02070309020205020404" pitchFamily="49" charset="0"/>
              </a:rPr>
              <a:t>afficher "Bonjour ", </a:t>
            </a:r>
            <a:r>
              <a:rPr lang="fr-FR" b="1" dirty="0" err="1">
                <a:latin typeface="Courier New" panose="02070309020205020404" pitchFamily="49" charset="0"/>
                <a:cs typeface="Courier New" panose="02070309020205020404" pitchFamily="49" charset="0"/>
              </a:rPr>
              <a:t>prenomLu</a:t>
            </a:r>
            <a:endParaRPr lang="fr-CA" b="1" dirty="0">
              <a:latin typeface="Courier New" panose="02070309020205020404" pitchFamily="49" charset="0"/>
              <a:cs typeface="Courier New" panose="02070309020205020404" pitchFamily="49" charset="0"/>
            </a:endParaRPr>
          </a:p>
          <a:p>
            <a:r>
              <a:rPr lang="fr-FR" dirty="0">
                <a:latin typeface="Garamond" panose="02020404030301010803" pitchFamily="18" charset="0"/>
              </a:rPr>
              <a:t>La lecture est en fait une opération d'affectation, où la valeur attribuée à la variable de lecture dépend de ce que l'utilisateur décide d'entrer. Par convention, nous choisirons un nom de variable se terminant par les lettres "</a:t>
            </a:r>
            <a:r>
              <a:rPr lang="fr-FR" b="1" dirty="0">
                <a:latin typeface="Garamond" panose="02020404030301010803" pitchFamily="18" charset="0"/>
              </a:rPr>
              <a:t>Lu</a:t>
            </a:r>
            <a:r>
              <a:rPr lang="fr-FR" dirty="0">
                <a:latin typeface="Garamond" panose="02020404030301010803" pitchFamily="18" charset="0"/>
              </a:rPr>
              <a:t>".</a:t>
            </a:r>
            <a:endParaRPr lang="fr-CA" dirty="0">
              <a:latin typeface="Garamond" panose="02020404030301010803" pitchFamily="18" charset="0"/>
            </a:endParaRPr>
          </a:p>
          <a:p>
            <a:r>
              <a:rPr lang="fr-FR" dirty="0">
                <a:latin typeface="Garamond" panose="02020404030301010803" pitchFamily="18" charset="0"/>
              </a:rPr>
              <a:t>À la rencontre d'une opération lire, un algorithme s'arrête et ne pourra poursuivre que lorsque l'utilisateur aura entré la donnée requise</a:t>
            </a:r>
            <a:r>
              <a:rPr lang="fr-FR" dirty="0" smtClean="0">
                <a:latin typeface="Garamond" panose="02020404030301010803" pitchFamily="18" charset="0"/>
              </a:rPr>
              <a:t>.</a:t>
            </a:r>
          </a:p>
          <a:p>
            <a:r>
              <a:rPr lang="fr-FR" dirty="0">
                <a:latin typeface="Garamond" panose="02020404030301010803" pitchFamily="18" charset="0"/>
              </a:rPr>
              <a:t>Pour lire plusieurs valeurs en une seule opération, séparer les variables par des virgules.</a:t>
            </a:r>
            <a:endParaRPr lang="fr-CA" dirty="0">
              <a:latin typeface="Garamond" panose="02020404030301010803" pitchFamily="18" charset="0"/>
            </a:endParaRPr>
          </a:p>
          <a:p>
            <a:pPr marL="400050" lvl="1" indent="0">
              <a:buNone/>
            </a:pPr>
            <a:r>
              <a:rPr lang="fr-FR" b="1" dirty="0">
                <a:latin typeface="Courier New" panose="02070309020205020404" pitchFamily="49" charset="0"/>
                <a:cs typeface="Courier New" panose="02070309020205020404" pitchFamily="49" charset="0"/>
              </a:rPr>
              <a:t>afficher "Entrez le salaire et le bonus"</a:t>
            </a:r>
            <a:endParaRPr lang="fr-CA" b="1" dirty="0">
              <a:latin typeface="Courier New" panose="02070309020205020404" pitchFamily="49" charset="0"/>
              <a:cs typeface="Courier New" panose="02070309020205020404" pitchFamily="49" charset="0"/>
            </a:endParaRPr>
          </a:p>
          <a:p>
            <a:pPr marL="400050" lvl="1" indent="0">
              <a:buNone/>
            </a:pPr>
            <a:r>
              <a:rPr lang="fr-FR" b="1" dirty="0">
                <a:latin typeface="Courier New" panose="02070309020205020404" pitchFamily="49" charset="0"/>
                <a:cs typeface="Courier New" panose="02070309020205020404" pitchFamily="49" charset="0"/>
              </a:rPr>
              <a:t>lire </a:t>
            </a:r>
            <a:r>
              <a:rPr lang="fr-FR" b="1" dirty="0" err="1">
                <a:latin typeface="Courier New" panose="02070309020205020404" pitchFamily="49" charset="0"/>
                <a:cs typeface="Courier New" panose="02070309020205020404" pitchFamily="49" charset="0"/>
              </a:rPr>
              <a:t>salaireLu</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bonusLu</a:t>
            </a:r>
            <a:endParaRPr lang="fr-CA" b="1" dirty="0">
              <a:latin typeface="Courier New" panose="02070309020205020404" pitchFamily="49" charset="0"/>
              <a:cs typeface="Courier New" panose="02070309020205020404" pitchFamily="49" charset="0"/>
            </a:endParaRPr>
          </a:p>
          <a:p>
            <a:pPr marL="400050" lvl="1" indent="0">
              <a:buNone/>
            </a:pPr>
            <a:r>
              <a:rPr lang="fr-FR" b="1" dirty="0">
                <a:latin typeface="Courier New" panose="02070309020205020404" pitchFamily="49" charset="0"/>
                <a:cs typeface="Courier New" panose="02070309020205020404" pitchFamily="49" charset="0"/>
              </a:rPr>
              <a:t>total ← </a:t>
            </a:r>
            <a:r>
              <a:rPr lang="fr-FR" b="1" dirty="0" err="1">
                <a:latin typeface="Courier New" panose="02070309020205020404" pitchFamily="49" charset="0"/>
                <a:cs typeface="Courier New" panose="02070309020205020404" pitchFamily="49" charset="0"/>
              </a:rPr>
              <a:t>salaireLu</a:t>
            </a:r>
            <a:r>
              <a:rPr lang="fr-FR" b="1" dirty="0">
                <a:latin typeface="Courier New" panose="02070309020205020404" pitchFamily="49" charset="0"/>
                <a:cs typeface="Courier New" panose="02070309020205020404" pitchFamily="49" charset="0"/>
              </a:rPr>
              <a:t> + </a:t>
            </a:r>
            <a:r>
              <a:rPr lang="fr-FR" b="1" dirty="0" err="1">
                <a:latin typeface="Courier New" panose="02070309020205020404" pitchFamily="49" charset="0"/>
                <a:cs typeface="Courier New" panose="02070309020205020404" pitchFamily="49" charset="0"/>
              </a:rPr>
              <a:t>bonusLu</a:t>
            </a:r>
            <a:endParaRPr lang="fr-CA" b="1" dirty="0">
              <a:latin typeface="Courier New" panose="02070309020205020404" pitchFamily="49" charset="0"/>
              <a:cs typeface="Courier New" panose="02070309020205020404" pitchFamily="49" charset="0"/>
            </a:endParaRPr>
          </a:p>
          <a:p>
            <a:pPr marL="400050" lvl="1" indent="0">
              <a:buNone/>
            </a:pPr>
            <a:r>
              <a:rPr lang="fr-FR" b="1" dirty="0">
                <a:latin typeface="Courier New" panose="02070309020205020404" pitchFamily="49" charset="0"/>
                <a:cs typeface="Courier New" panose="02070309020205020404" pitchFamily="49" charset="0"/>
              </a:rPr>
              <a:t>afficher "Le total des gains est : ", total, "$"</a:t>
            </a:r>
            <a:endParaRPr lang="fr-CA" b="1" dirty="0">
              <a:latin typeface="Courier New" panose="02070309020205020404" pitchFamily="49" charset="0"/>
              <a:cs typeface="Courier New" panose="02070309020205020404" pitchFamily="49" charset="0"/>
            </a:endParaRPr>
          </a:p>
          <a:p>
            <a:endParaRPr lang="fr-CA" dirty="0">
              <a:latin typeface="Garamond" panose="02020404030301010803" pitchFamily="18" charset="0"/>
            </a:endParaRPr>
          </a:p>
          <a:p>
            <a:endParaRPr lang="fr-CA" dirty="0">
              <a:latin typeface="Garamond" panose="02020404030301010803" pitchFamily="18" charset="0"/>
            </a:endParaRPr>
          </a:p>
        </p:txBody>
      </p:sp>
    </p:spTree>
    <p:extLst>
      <p:ext uri="{BB962C8B-B14F-4D97-AF65-F5344CB8AC3E}">
        <p14:creationId xmlns:p14="http://schemas.microsoft.com/office/powerpoint/2010/main" val="163929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3935" y="0"/>
            <a:ext cx="10972800" cy="625151"/>
          </a:xfrm>
        </p:spPr>
        <p:txBody>
          <a:bodyPr>
            <a:normAutofit/>
          </a:bodyPr>
          <a:lstStyle/>
          <a:p>
            <a:r>
              <a:rPr lang="fr-FR" sz="3000" b="1" dirty="0" smtClean="0">
                <a:latin typeface="Garamond" panose="02020404030301010803" pitchFamily="18" charset="0"/>
              </a:rPr>
              <a:t>Éléments </a:t>
            </a:r>
            <a:r>
              <a:rPr lang="fr-FR" sz="3000" b="1" dirty="0">
                <a:latin typeface="Garamond" panose="02020404030301010803" pitchFamily="18" charset="0"/>
              </a:rPr>
              <a:t>de base du </a:t>
            </a:r>
            <a:r>
              <a:rPr lang="fr-FR" sz="3000" b="1" dirty="0" err="1">
                <a:latin typeface="Garamond" panose="02020404030301010803" pitchFamily="18" charset="0"/>
              </a:rPr>
              <a:t>pseudo-code</a:t>
            </a:r>
            <a:r>
              <a:rPr lang="fr-FR" sz="3000" b="1" dirty="0">
                <a:latin typeface="Garamond" panose="02020404030301010803" pitchFamily="18" charset="0"/>
              </a:rPr>
              <a:t> : Opération de lecture</a:t>
            </a:r>
            <a:endParaRPr lang="fr-CA" sz="3000" dirty="0"/>
          </a:p>
        </p:txBody>
      </p:sp>
      <p:sp>
        <p:nvSpPr>
          <p:cNvPr id="3" name="Espace réservé du contenu 2"/>
          <p:cNvSpPr>
            <a:spLocks noGrp="1"/>
          </p:cNvSpPr>
          <p:nvPr>
            <p:ph idx="1"/>
          </p:nvPr>
        </p:nvSpPr>
        <p:spPr>
          <a:xfrm>
            <a:off x="223935" y="746449"/>
            <a:ext cx="10524930" cy="5971592"/>
          </a:xfrm>
        </p:spPr>
        <p:txBody>
          <a:bodyPr>
            <a:normAutofit/>
          </a:bodyPr>
          <a:lstStyle/>
          <a:p>
            <a:r>
              <a:rPr lang="fr-FR" dirty="0">
                <a:latin typeface="Garamond" panose="02020404030301010803" pitchFamily="18" charset="0"/>
              </a:rPr>
              <a:t>Dans les langages de programmation, il y a diverses façons de traduire les opérations </a:t>
            </a:r>
            <a:r>
              <a:rPr lang="fr-FR" b="1" dirty="0">
                <a:latin typeface="Garamond" panose="02020404030301010803" pitchFamily="18" charset="0"/>
              </a:rPr>
              <a:t>lire</a:t>
            </a:r>
            <a:r>
              <a:rPr lang="fr-FR" dirty="0">
                <a:latin typeface="Garamond" panose="02020404030301010803" pitchFamily="18" charset="0"/>
              </a:rPr>
              <a:t> et </a:t>
            </a:r>
            <a:r>
              <a:rPr lang="fr-FR" b="1" dirty="0">
                <a:latin typeface="Garamond" panose="02020404030301010803" pitchFamily="18" charset="0"/>
              </a:rPr>
              <a:t>afficher</a:t>
            </a:r>
            <a:r>
              <a:rPr lang="fr-FR" dirty="0">
                <a:latin typeface="Garamond" panose="02020404030301010803" pitchFamily="18" charset="0"/>
              </a:rPr>
              <a:t>. Une opération d'affichage peut se traduire par l'affichage d'une fenêtre contenant le message voulu. Ainsi l’opération,</a:t>
            </a:r>
            <a:endParaRPr lang="fr-CA" dirty="0">
              <a:latin typeface="Garamond" panose="02020404030301010803" pitchFamily="18" charset="0"/>
            </a:endParaRPr>
          </a:p>
          <a:p>
            <a:pPr marL="400050" lvl="1" indent="0">
              <a:buNone/>
            </a:pPr>
            <a:r>
              <a:rPr lang="fr-FR" b="1" dirty="0">
                <a:latin typeface="Courier New" panose="02070309020205020404" pitchFamily="49" charset="0"/>
                <a:cs typeface="Courier New" panose="02070309020205020404" pitchFamily="49" charset="0"/>
              </a:rPr>
              <a:t>afficher "Bonjour ", nom</a:t>
            </a:r>
            <a:endParaRPr lang="fr-CA" b="1" dirty="0">
              <a:latin typeface="Courier New" panose="02070309020205020404" pitchFamily="49" charset="0"/>
              <a:cs typeface="Courier New" panose="02070309020205020404" pitchFamily="49" charset="0"/>
            </a:endParaRPr>
          </a:p>
          <a:p>
            <a:r>
              <a:rPr lang="fr-FR" dirty="0">
                <a:latin typeface="Garamond" panose="02020404030301010803" pitchFamily="18" charset="0"/>
              </a:rPr>
              <a:t>Peut être traduite par :</a:t>
            </a:r>
            <a:endParaRPr lang="fr-CA" dirty="0">
              <a:latin typeface="Garamond" panose="02020404030301010803" pitchFamily="18" charset="0"/>
            </a:endParaRPr>
          </a:p>
          <a:p>
            <a:pPr marL="400050" lvl="1" indent="0">
              <a:buNone/>
            </a:pPr>
            <a:r>
              <a:rPr lang="fr-FR" b="1" dirty="0" err="1">
                <a:latin typeface="Courier New" panose="02070309020205020404" pitchFamily="49" charset="0"/>
                <a:cs typeface="Courier New" panose="02070309020205020404" pitchFamily="49" charset="0"/>
              </a:rPr>
              <a:t>MessageBox.Show</a:t>
            </a:r>
            <a:r>
              <a:rPr lang="fr-FR" b="1" dirty="0">
                <a:latin typeface="Courier New" panose="02070309020205020404" pitchFamily="49" charset="0"/>
                <a:cs typeface="Courier New" panose="02070309020205020404" pitchFamily="49" charset="0"/>
              </a:rPr>
              <a:t>("Bonjour " &amp; nom) en Visual Basic</a:t>
            </a:r>
            <a:endParaRPr lang="fr-CA" b="1" dirty="0">
              <a:latin typeface="Courier New" panose="02070309020205020404" pitchFamily="49" charset="0"/>
              <a:cs typeface="Courier New" panose="02070309020205020404" pitchFamily="49" charset="0"/>
            </a:endParaRPr>
          </a:p>
          <a:p>
            <a:pPr marL="400050" lvl="1" indent="0">
              <a:buNone/>
            </a:pPr>
            <a:r>
              <a:rPr lang="fr-FR" b="1" dirty="0" err="1">
                <a:latin typeface="Courier New" panose="02070309020205020404" pitchFamily="49" charset="0"/>
                <a:cs typeface="Courier New" panose="02070309020205020404" pitchFamily="49" charset="0"/>
              </a:rPr>
              <a:t>window.alert</a:t>
            </a:r>
            <a:r>
              <a:rPr lang="fr-FR" b="1" dirty="0">
                <a:latin typeface="Courier New" panose="02070309020205020404" pitchFamily="49" charset="0"/>
                <a:cs typeface="Courier New" panose="02070309020205020404" pitchFamily="49" charset="0"/>
              </a:rPr>
              <a:t>("Bonjour " + nom) en </a:t>
            </a:r>
            <a:r>
              <a:rPr lang="fr-FR" b="1" dirty="0" smtClean="0">
                <a:latin typeface="Courier New" panose="02070309020205020404" pitchFamily="49" charset="0"/>
                <a:cs typeface="Courier New" panose="02070309020205020404" pitchFamily="49" charset="0"/>
              </a:rPr>
              <a:t>JavaScript</a:t>
            </a:r>
          </a:p>
          <a:p>
            <a:pPr marL="400050" lvl="1" indent="0">
              <a:buNone/>
            </a:pPr>
            <a:r>
              <a:rPr lang="fr-FR" b="1" dirty="0" err="1" smtClean="0">
                <a:latin typeface="Courier New" panose="02070309020205020404" pitchFamily="49" charset="0"/>
                <a:cs typeface="Courier New" panose="02070309020205020404" pitchFamily="49" charset="0"/>
              </a:rPr>
              <a:t>Print</a:t>
            </a:r>
            <a:r>
              <a:rPr lang="fr-FR" b="1" dirty="0" smtClean="0">
                <a:latin typeface="Courier New" panose="02070309020205020404" pitchFamily="49" charset="0"/>
                <a:cs typeface="Courier New" panose="02070309020205020404" pitchFamily="49" charset="0"/>
              </a:rPr>
              <a:t>("Bonjour</a:t>
            </a:r>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nom) en Python</a:t>
            </a:r>
          </a:p>
          <a:p>
            <a:r>
              <a:rPr lang="fr-FR" dirty="0">
                <a:latin typeface="Garamond" panose="02020404030301010803" pitchFamily="18" charset="0"/>
              </a:rPr>
              <a:t>Les opérations :</a:t>
            </a:r>
            <a:endParaRPr lang="fr-CA" sz="1400" dirty="0">
              <a:latin typeface="Garamond" panose="02020404030301010803" pitchFamily="18" charset="0"/>
            </a:endParaRPr>
          </a:p>
          <a:p>
            <a:pPr marL="400050" lvl="1" indent="0">
              <a:buNone/>
            </a:pPr>
            <a:r>
              <a:rPr lang="fr-FR" b="1" dirty="0">
                <a:latin typeface="Courier New" panose="02070309020205020404" pitchFamily="49" charset="0"/>
                <a:cs typeface="Courier New" panose="02070309020205020404" pitchFamily="49" charset="0"/>
              </a:rPr>
              <a:t>afficher "Entrez votre nom"</a:t>
            </a:r>
            <a:endParaRPr lang="fr-CA" b="1" dirty="0">
              <a:latin typeface="Courier New" panose="02070309020205020404" pitchFamily="49" charset="0"/>
              <a:cs typeface="Courier New" panose="02070309020205020404" pitchFamily="49" charset="0"/>
            </a:endParaRPr>
          </a:p>
          <a:p>
            <a:pPr marL="400050" lvl="1" indent="0">
              <a:buNone/>
            </a:pPr>
            <a:r>
              <a:rPr lang="fr-FR" b="1" dirty="0">
                <a:latin typeface="Courier New" panose="02070309020205020404" pitchFamily="49" charset="0"/>
                <a:cs typeface="Courier New" panose="02070309020205020404" pitchFamily="49" charset="0"/>
              </a:rPr>
              <a:t>lire </a:t>
            </a:r>
            <a:r>
              <a:rPr lang="fr-FR" b="1" dirty="0" err="1">
                <a:latin typeface="Courier New" panose="02070309020205020404" pitchFamily="49" charset="0"/>
                <a:cs typeface="Courier New" panose="02070309020205020404" pitchFamily="49" charset="0"/>
              </a:rPr>
              <a:t>nomLu</a:t>
            </a:r>
            <a:endParaRPr lang="fr-CA" b="1" dirty="0">
              <a:latin typeface="Courier New" panose="02070309020205020404" pitchFamily="49" charset="0"/>
              <a:cs typeface="Courier New" panose="02070309020205020404" pitchFamily="49" charset="0"/>
            </a:endParaRPr>
          </a:p>
          <a:p>
            <a:r>
              <a:rPr lang="fr-FR" dirty="0">
                <a:latin typeface="Garamond" panose="02020404030301010803" pitchFamily="18" charset="0"/>
              </a:rPr>
              <a:t>Peuvent être traduites par l'apparition à l'écran d'une fenêtre de saisie affichant le message voulu. Lorsque l'usager entre sa réponse et appuie sur le bouton "Ok", la chaîne entrée par l'utilisateur sera mémorisée dans la variable</a:t>
            </a:r>
            <a:r>
              <a:rPr lang="fr-FR" sz="1400" dirty="0">
                <a:latin typeface="Garamond" panose="02020404030301010803" pitchFamily="18" charset="0"/>
              </a:rPr>
              <a:t> </a:t>
            </a:r>
            <a:r>
              <a:rPr lang="fr-FR" sz="1600" b="1" dirty="0" err="1">
                <a:latin typeface="Garamond" panose="02020404030301010803" pitchFamily="18" charset="0"/>
              </a:rPr>
              <a:t>nomLu</a:t>
            </a:r>
            <a:r>
              <a:rPr lang="fr-FR" sz="1400" dirty="0">
                <a:latin typeface="Garamond" panose="02020404030301010803" pitchFamily="18" charset="0"/>
              </a:rPr>
              <a:t> :</a:t>
            </a:r>
            <a:endParaRPr lang="fr-CA" sz="1400" dirty="0">
              <a:latin typeface="Garamond" panose="02020404030301010803" pitchFamily="18" charset="0"/>
            </a:endParaRPr>
          </a:p>
          <a:p>
            <a:pPr marL="400050" lvl="1" indent="0">
              <a:buNone/>
            </a:pPr>
            <a:r>
              <a:rPr lang="fr-CA" b="1" dirty="0">
                <a:latin typeface="Courier New" panose="02070309020205020404" pitchFamily="49" charset="0"/>
                <a:cs typeface="Courier New" panose="02070309020205020404" pitchFamily="49" charset="0"/>
              </a:rPr>
              <a:t>mot2=input("Entrez un pays : </a:t>
            </a:r>
            <a:r>
              <a:rPr lang="fr-CA" b="1" dirty="0" smtClean="0">
                <a:latin typeface="Courier New" panose="02070309020205020404" pitchFamily="49" charset="0"/>
                <a:cs typeface="Courier New" panose="02070309020205020404" pitchFamily="49" charset="0"/>
              </a:rPr>
              <a:t>"); en Python</a:t>
            </a:r>
            <a:endParaRPr lang="fr-CA" b="1" dirty="0">
              <a:latin typeface="Courier New" panose="02070309020205020404" pitchFamily="49" charset="0"/>
              <a:cs typeface="Courier New" panose="02070309020205020404" pitchFamily="49" charset="0"/>
            </a:endParaRPr>
          </a:p>
          <a:p>
            <a:pPr marL="400050" lvl="1" indent="0">
              <a:buNone/>
            </a:pPr>
            <a:r>
              <a:rPr lang="fr-FR" b="1" dirty="0" err="1">
                <a:latin typeface="Courier New" panose="02070309020205020404" pitchFamily="49" charset="0"/>
                <a:cs typeface="Courier New" panose="02070309020205020404" pitchFamily="49" charset="0"/>
              </a:rPr>
              <a:t>nomLu</a:t>
            </a:r>
            <a:r>
              <a:rPr lang="fr-FR" b="1" dirty="0">
                <a:latin typeface="Courier New" panose="02070309020205020404" pitchFamily="49" charset="0"/>
                <a:cs typeface="Courier New" panose="02070309020205020404" pitchFamily="49" charset="0"/>
              </a:rPr>
              <a:t> = </a:t>
            </a:r>
            <a:r>
              <a:rPr lang="fr-FR" b="1" dirty="0" err="1">
                <a:latin typeface="Courier New" panose="02070309020205020404" pitchFamily="49" charset="0"/>
                <a:cs typeface="Courier New" panose="02070309020205020404" pitchFamily="49" charset="0"/>
              </a:rPr>
              <a:t>window.prompt</a:t>
            </a:r>
            <a:r>
              <a:rPr lang="fr-FR" b="1" dirty="0">
                <a:latin typeface="Courier New" panose="02070309020205020404" pitchFamily="49" charset="0"/>
                <a:cs typeface="Courier New" panose="02070309020205020404" pitchFamily="49" charset="0"/>
              </a:rPr>
              <a:t>("Entrez votre nom ", ""); en JavaScript</a:t>
            </a:r>
            <a:endParaRPr lang="fr-CA" b="1" dirty="0">
              <a:latin typeface="Courier New" panose="02070309020205020404" pitchFamily="49" charset="0"/>
              <a:cs typeface="Courier New" panose="02070309020205020404" pitchFamily="49" charset="0"/>
            </a:endParaRPr>
          </a:p>
          <a:p>
            <a:pPr marL="400050" lvl="1" indent="0">
              <a:buNone/>
            </a:pPr>
            <a:endParaRPr lang="fr-CA"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52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323458" cy="1320800"/>
          </a:xfrm>
        </p:spPr>
        <p:txBody>
          <a:bodyPr/>
          <a:lstStyle/>
          <a:p>
            <a:r>
              <a:rPr lang="fr-FR" b="1" i="1" dirty="0">
                <a:latin typeface="Garamond" panose="02020404030301010803" pitchFamily="18" charset="0"/>
              </a:rPr>
              <a:t>Spécification des entrées/sorties d'un algorithme</a:t>
            </a:r>
            <a:endParaRPr lang="fr-CA" dirty="0">
              <a:latin typeface="Garamond" panose="02020404030301010803" pitchFamily="18" charset="0"/>
            </a:endParaRPr>
          </a:p>
        </p:txBody>
      </p:sp>
      <p:sp>
        <p:nvSpPr>
          <p:cNvPr id="3" name="Espace réservé du contenu 2"/>
          <p:cNvSpPr>
            <a:spLocks noGrp="1"/>
          </p:cNvSpPr>
          <p:nvPr>
            <p:ph idx="1"/>
          </p:nvPr>
        </p:nvSpPr>
        <p:spPr>
          <a:xfrm>
            <a:off x="83975" y="755780"/>
            <a:ext cx="10687352" cy="4465525"/>
          </a:xfrm>
        </p:spPr>
        <p:txBody>
          <a:bodyPr/>
          <a:lstStyle/>
          <a:p>
            <a:r>
              <a:rPr lang="fr-FR" dirty="0">
                <a:latin typeface="Garamond" panose="02020404030301010803" pitchFamily="18" charset="0"/>
              </a:rPr>
              <a:t>Pour bien comprendre un problème qu'on cherche à résoudre, il est important d'établir dès le début quelles seront les entrées et les sorties de l'algorithme que l'on développe.</a:t>
            </a:r>
            <a:endParaRPr lang="fr-CA" dirty="0">
              <a:latin typeface="Garamond" panose="02020404030301010803" pitchFamily="18" charset="0"/>
            </a:endParaRPr>
          </a:p>
          <a:p>
            <a:r>
              <a:rPr lang="fr-FR" dirty="0" smtClean="0">
                <a:latin typeface="Garamond" panose="02020404030301010803" pitchFamily="18" charset="0"/>
              </a:rPr>
              <a:t>Quelles </a:t>
            </a:r>
            <a:r>
              <a:rPr lang="fr-FR" dirty="0">
                <a:latin typeface="Garamond" panose="02020404030301010803" pitchFamily="18" charset="0"/>
              </a:rPr>
              <a:t>sont les valeurs qui devront être fournies pour que l'algorithme </a:t>
            </a:r>
            <a:r>
              <a:rPr lang="fr-FR" dirty="0" smtClean="0">
                <a:latin typeface="Garamond" panose="02020404030301010803" pitchFamily="18" charset="0"/>
              </a:rPr>
              <a:t>puisse</a:t>
            </a:r>
            <a:r>
              <a:rPr lang="fr-CA" dirty="0">
                <a:latin typeface="Garamond" panose="02020404030301010803" pitchFamily="18" charset="0"/>
              </a:rPr>
              <a:t> </a:t>
            </a:r>
            <a:r>
              <a:rPr lang="fr-FR" dirty="0" smtClean="0">
                <a:latin typeface="Garamond" panose="02020404030301010803" pitchFamily="18" charset="0"/>
              </a:rPr>
              <a:t>fonctionner</a:t>
            </a:r>
            <a:r>
              <a:rPr lang="fr-FR" dirty="0">
                <a:latin typeface="Garamond" panose="02020404030301010803" pitchFamily="18" charset="0"/>
              </a:rPr>
              <a:t>?</a:t>
            </a:r>
            <a:endParaRPr lang="fr-CA" dirty="0">
              <a:latin typeface="Garamond" panose="02020404030301010803" pitchFamily="18" charset="0"/>
            </a:endParaRPr>
          </a:p>
          <a:p>
            <a:r>
              <a:rPr lang="fr-FR" dirty="0" smtClean="0">
                <a:latin typeface="Garamond" panose="02020404030301010803" pitchFamily="18" charset="0"/>
              </a:rPr>
              <a:t>Quels </a:t>
            </a:r>
            <a:r>
              <a:rPr lang="fr-FR" dirty="0">
                <a:latin typeface="Garamond" panose="02020404030301010803" pitchFamily="18" charset="0"/>
              </a:rPr>
              <a:t>sont les résultats que l'algorithme a pour mission de calculer et d'afficher</a:t>
            </a:r>
            <a:r>
              <a:rPr lang="fr-FR" dirty="0" smtClean="0">
                <a:latin typeface="Garamond" panose="02020404030301010803" pitchFamily="18" charset="0"/>
              </a:rPr>
              <a:t>?</a:t>
            </a:r>
          </a:p>
          <a:p>
            <a:r>
              <a:rPr lang="fr-FR" dirty="0">
                <a:latin typeface="Garamond" panose="02020404030301010803" pitchFamily="18" charset="0"/>
              </a:rPr>
              <a:t>Nous prendrons l'habitude de préciser ces informations dans un tableau des entrées/sorties (qui précédera l'algorithme et l'index des variables de travail). Pour chaque entrée et chaque sortie, </a:t>
            </a:r>
            <a:r>
              <a:rPr lang="fr-CA" dirty="0">
                <a:latin typeface="Garamond" panose="02020404030301010803" pitchFamily="18" charset="0"/>
              </a:rPr>
              <a:t>on précise :</a:t>
            </a:r>
          </a:p>
          <a:p>
            <a:pPr marL="400050" lvl="1" indent="0">
              <a:buNone/>
            </a:pPr>
            <a:r>
              <a:rPr lang="fr-FR" dirty="0">
                <a:latin typeface="Garamond" panose="02020404030301010803" pitchFamily="18" charset="0"/>
              </a:rPr>
              <a:t>• </a:t>
            </a:r>
            <a:r>
              <a:rPr lang="fr-FR" sz="1800" dirty="0">
                <a:latin typeface="Garamond" panose="02020404030301010803" pitchFamily="18" charset="0"/>
              </a:rPr>
              <a:t>Une description, dans le langage courant</a:t>
            </a:r>
            <a:endParaRPr lang="fr-CA" sz="1800" dirty="0">
              <a:latin typeface="Garamond" panose="02020404030301010803" pitchFamily="18" charset="0"/>
            </a:endParaRPr>
          </a:p>
          <a:p>
            <a:pPr marL="400050" lvl="1" indent="0">
              <a:buNone/>
            </a:pPr>
            <a:r>
              <a:rPr lang="fr-FR" sz="1800" dirty="0">
                <a:latin typeface="Garamond" panose="02020404030301010803" pitchFamily="18" charset="0"/>
              </a:rPr>
              <a:t>• Un type</a:t>
            </a:r>
            <a:endParaRPr lang="fr-CA" sz="1800" dirty="0">
              <a:latin typeface="Garamond" panose="02020404030301010803" pitchFamily="18" charset="0"/>
            </a:endParaRPr>
          </a:p>
          <a:p>
            <a:pPr marL="400050" lvl="1" indent="0">
              <a:buNone/>
            </a:pPr>
            <a:r>
              <a:rPr lang="fr-FR" sz="1800" dirty="0">
                <a:latin typeface="Garamond" panose="02020404030301010803" pitchFamily="18" charset="0"/>
              </a:rPr>
              <a:t>• Optionnellement, le nom de la variable correspondante dans l'algorithme</a:t>
            </a:r>
            <a:endParaRPr lang="fr-CA" sz="1800" dirty="0">
              <a:latin typeface="Garamond" panose="02020404030301010803" pitchFamily="18" charset="0"/>
            </a:endParaRPr>
          </a:p>
          <a:p>
            <a:r>
              <a:rPr lang="en-CA" dirty="0">
                <a:latin typeface="Garamond" panose="02020404030301010803" pitchFamily="18" charset="0"/>
              </a:rPr>
              <a:t>Par </a:t>
            </a:r>
            <a:r>
              <a:rPr lang="en-CA" dirty="0" err="1">
                <a:latin typeface="Garamond" panose="02020404030301010803" pitchFamily="18" charset="0"/>
              </a:rPr>
              <a:t>exemple</a:t>
            </a:r>
            <a:r>
              <a:rPr lang="en-CA" dirty="0">
                <a:latin typeface="Garamond" panose="02020404030301010803" pitchFamily="18" charset="0"/>
              </a:rPr>
              <a:t> :</a:t>
            </a:r>
            <a:endParaRPr lang="fr-CA" dirty="0">
              <a:latin typeface="Garamond" panose="02020404030301010803" pitchFamily="18" charset="0"/>
            </a:endParaRPr>
          </a:p>
          <a:p>
            <a:endParaRPr lang="fr-CA" dirty="0">
              <a:latin typeface="Garamond" panose="02020404030301010803" pitchFamily="18"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2420960736"/>
              </p:ext>
            </p:extLst>
          </p:nvPr>
        </p:nvGraphicFramePr>
        <p:xfrm>
          <a:off x="2171803" y="4259627"/>
          <a:ext cx="8496888" cy="2486406"/>
        </p:xfrm>
        <a:graphic>
          <a:graphicData uri="http://schemas.openxmlformats.org/drawingml/2006/table">
            <a:tbl>
              <a:tblPr firstRow="1" firstCol="1" bandRow="1">
                <a:tableStyleId>{BC89EF96-8CEA-46FF-86C4-4CE0E7609802}</a:tableStyleId>
              </a:tblPr>
              <a:tblGrid>
                <a:gridCol w="8496888">
                  <a:extLst>
                    <a:ext uri="{9D8B030D-6E8A-4147-A177-3AD203B41FA5}">
                      <a16:colId xmlns:a16="http://schemas.microsoft.com/office/drawing/2014/main" val="3383979781"/>
                    </a:ext>
                  </a:extLst>
                </a:gridCol>
              </a:tblGrid>
              <a:tr h="0">
                <a:tc>
                  <a:txBody>
                    <a:bodyPr/>
                    <a:lstStyle/>
                    <a:p>
                      <a:pPr>
                        <a:lnSpc>
                          <a:spcPct val="150000"/>
                        </a:lnSpc>
                        <a:spcAft>
                          <a:spcPts val="0"/>
                        </a:spcAft>
                      </a:pPr>
                      <a:r>
                        <a:rPr lang="fr-FR" sz="1300" dirty="0">
                          <a:effectLst/>
                          <a:latin typeface="Garamond" panose="02020404030301010803" pitchFamily="18" charset="0"/>
                        </a:rPr>
                        <a:t>Entrée(s)</a:t>
                      </a:r>
                      <a:endParaRPr lang="fr-CA" sz="1100" dirty="0">
                        <a:effectLst/>
                        <a:latin typeface="Garamond" panose="02020404030301010803" pitchFamily="18" charset="0"/>
                      </a:endParaRPr>
                    </a:p>
                    <a:p>
                      <a:pPr>
                        <a:lnSpc>
                          <a:spcPct val="150000"/>
                        </a:lnSpc>
                        <a:spcAft>
                          <a:spcPts val="0"/>
                        </a:spcAft>
                      </a:pPr>
                      <a:r>
                        <a:rPr lang="fr-FR" sz="1300" dirty="0">
                          <a:effectLst/>
                          <a:latin typeface="Garamond" panose="02020404030301010803" pitchFamily="18" charset="0"/>
                        </a:rPr>
                        <a:t>description                                             </a:t>
                      </a:r>
                      <a:r>
                        <a:rPr lang="fr-FR" sz="1300" dirty="0" smtClean="0">
                          <a:effectLst/>
                          <a:latin typeface="Garamond" panose="02020404030301010803" pitchFamily="18" charset="0"/>
                        </a:rPr>
                        <a:t>       </a:t>
                      </a:r>
                      <a:r>
                        <a:rPr lang="fr-FR" sz="1300" dirty="0">
                          <a:effectLst/>
                          <a:latin typeface="Garamond" panose="02020404030301010803" pitchFamily="18" charset="0"/>
                        </a:rPr>
                        <a:t>type                                                 </a:t>
                      </a:r>
                      <a:r>
                        <a:rPr lang="fr-FR" sz="1300" dirty="0" err="1">
                          <a:effectLst/>
                          <a:latin typeface="Garamond" panose="02020404030301010803" pitchFamily="18" charset="0"/>
                        </a:rPr>
                        <a:t>nomvariable</a:t>
                      </a:r>
                      <a:endParaRPr lang="fr-CA" sz="11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9670576"/>
                  </a:ext>
                </a:extLst>
              </a:tr>
              <a:tr h="0">
                <a:tc>
                  <a:txBody>
                    <a:bodyPr/>
                    <a:lstStyle/>
                    <a:p>
                      <a:pPr>
                        <a:lnSpc>
                          <a:spcPct val="115000"/>
                        </a:lnSpc>
                        <a:spcAft>
                          <a:spcPts val="0"/>
                        </a:spcAft>
                      </a:pPr>
                      <a:r>
                        <a:rPr lang="fr-FR" sz="1300" dirty="0">
                          <a:effectLst/>
                          <a:latin typeface="Garamond" panose="02020404030301010803" pitchFamily="18" charset="0"/>
                        </a:rPr>
                        <a:t> </a:t>
                      </a:r>
                      <a:endParaRPr lang="fr-CA" sz="1100" dirty="0">
                        <a:effectLst/>
                        <a:latin typeface="Garamond" panose="02020404030301010803" pitchFamily="18" charset="0"/>
                      </a:endParaRPr>
                    </a:p>
                    <a:p>
                      <a:pPr>
                        <a:lnSpc>
                          <a:spcPct val="115000"/>
                        </a:lnSpc>
                        <a:spcAft>
                          <a:spcPts val="0"/>
                        </a:spcAft>
                      </a:pPr>
                      <a:r>
                        <a:rPr lang="fr-FR" sz="1300" dirty="0">
                          <a:effectLst/>
                          <a:latin typeface="Garamond" panose="02020404030301010803" pitchFamily="18" charset="0"/>
                        </a:rPr>
                        <a:t>Le nom de l'utilisateur                               chaîne                                                 </a:t>
                      </a:r>
                      <a:r>
                        <a:rPr lang="fr-FR" sz="1300" dirty="0" err="1" smtClean="0">
                          <a:effectLst/>
                          <a:latin typeface="Garamond" panose="02020404030301010803" pitchFamily="18" charset="0"/>
                        </a:rPr>
                        <a:t>nomLu</a:t>
                      </a:r>
                      <a:endParaRPr lang="fr-CA" sz="1100" dirty="0">
                        <a:effectLst/>
                        <a:latin typeface="Garamond" panose="02020404030301010803" pitchFamily="18" charset="0"/>
                      </a:endParaRPr>
                    </a:p>
                    <a:p>
                      <a:pPr>
                        <a:lnSpc>
                          <a:spcPct val="115000"/>
                        </a:lnSpc>
                        <a:spcAft>
                          <a:spcPts val="0"/>
                        </a:spcAft>
                      </a:pPr>
                      <a:r>
                        <a:rPr lang="fr-FR" sz="1300" dirty="0">
                          <a:effectLst/>
                          <a:latin typeface="Garamond" panose="02020404030301010803" pitchFamily="18" charset="0"/>
                        </a:rPr>
                        <a:t>L'âge de l'utilisateur                                   entier                                                 </a:t>
                      </a:r>
                      <a:r>
                        <a:rPr lang="fr-FR" sz="1300" baseline="0" dirty="0" smtClean="0">
                          <a:effectLst/>
                          <a:latin typeface="Garamond" panose="02020404030301010803" pitchFamily="18" charset="0"/>
                        </a:rPr>
                        <a:t>  </a:t>
                      </a:r>
                      <a:r>
                        <a:rPr lang="fr-FR" sz="1300" dirty="0" err="1" smtClean="0">
                          <a:effectLst/>
                          <a:latin typeface="Garamond" panose="02020404030301010803" pitchFamily="18" charset="0"/>
                        </a:rPr>
                        <a:t>ageLu</a:t>
                      </a:r>
                      <a:endParaRPr lang="fr-CA" sz="11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6232405"/>
                  </a:ext>
                </a:extLst>
              </a:tr>
              <a:tr h="0">
                <a:tc>
                  <a:txBody>
                    <a:bodyPr/>
                    <a:lstStyle/>
                    <a:p>
                      <a:pPr>
                        <a:lnSpc>
                          <a:spcPct val="115000"/>
                        </a:lnSpc>
                        <a:spcAft>
                          <a:spcPts val="0"/>
                        </a:spcAft>
                      </a:pPr>
                      <a:r>
                        <a:rPr lang="fr-FR" sz="1300" dirty="0">
                          <a:effectLst/>
                          <a:latin typeface="Garamond" panose="02020404030301010803" pitchFamily="18" charset="0"/>
                        </a:rPr>
                        <a:t> </a:t>
                      </a:r>
                      <a:endParaRPr lang="fr-CA" sz="1100" dirty="0">
                        <a:effectLst/>
                        <a:latin typeface="Garamond" panose="02020404030301010803" pitchFamily="18" charset="0"/>
                      </a:endParaRPr>
                    </a:p>
                    <a:p>
                      <a:pPr>
                        <a:lnSpc>
                          <a:spcPct val="150000"/>
                        </a:lnSpc>
                        <a:spcAft>
                          <a:spcPts val="0"/>
                        </a:spcAft>
                      </a:pPr>
                      <a:r>
                        <a:rPr lang="fr-FR" sz="1300" dirty="0">
                          <a:effectLst/>
                          <a:latin typeface="Garamond" panose="02020404030301010803" pitchFamily="18" charset="0"/>
                        </a:rPr>
                        <a:t>Entrée(s)</a:t>
                      </a:r>
                      <a:endParaRPr lang="fr-CA" sz="1100" dirty="0">
                        <a:effectLst/>
                        <a:latin typeface="Garamond" panose="02020404030301010803" pitchFamily="18" charset="0"/>
                      </a:endParaRPr>
                    </a:p>
                    <a:p>
                      <a:pPr>
                        <a:lnSpc>
                          <a:spcPct val="115000"/>
                        </a:lnSpc>
                        <a:spcAft>
                          <a:spcPts val="0"/>
                        </a:spcAft>
                      </a:pPr>
                      <a:r>
                        <a:rPr lang="fr-FR" sz="1300" dirty="0">
                          <a:effectLst/>
                          <a:latin typeface="Garamond" panose="02020404030301010803" pitchFamily="18" charset="0"/>
                        </a:rPr>
                        <a:t>description                                            </a:t>
                      </a:r>
                      <a:r>
                        <a:rPr lang="fr-FR" sz="1300" dirty="0" smtClean="0">
                          <a:effectLst/>
                          <a:latin typeface="Garamond" panose="02020404030301010803" pitchFamily="18" charset="0"/>
                        </a:rPr>
                        <a:t>        </a:t>
                      </a:r>
                      <a:r>
                        <a:rPr lang="fr-FR" sz="1300" dirty="0">
                          <a:effectLst/>
                          <a:latin typeface="Garamond" panose="02020404030301010803" pitchFamily="18" charset="0"/>
                        </a:rPr>
                        <a:t>type                                              </a:t>
                      </a:r>
                      <a:r>
                        <a:rPr lang="fr-FR" sz="1300" dirty="0" smtClean="0">
                          <a:effectLst/>
                          <a:latin typeface="Garamond" panose="02020404030301010803" pitchFamily="18" charset="0"/>
                        </a:rPr>
                        <a:t>        </a:t>
                      </a:r>
                      <a:r>
                        <a:rPr lang="fr-FR" sz="1300" dirty="0">
                          <a:effectLst/>
                          <a:latin typeface="Garamond" panose="02020404030301010803" pitchFamily="18" charset="0"/>
                        </a:rPr>
                        <a:t>[</a:t>
                      </a:r>
                      <a:r>
                        <a:rPr lang="fr-FR" sz="1300" dirty="0" err="1">
                          <a:effectLst/>
                          <a:latin typeface="Garamond" panose="02020404030301010803" pitchFamily="18" charset="0"/>
                        </a:rPr>
                        <a:t>nomvariable</a:t>
                      </a:r>
                      <a:r>
                        <a:rPr lang="fr-FR" sz="1300" dirty="0">
                          <a:effectLst/>
                          <a:latin typeface="Garamond" panose="02020404030301010803" pitchFamily="18" charset="0"/>
                        </a:rPr>
                        <a:t>]</a:t>
                      </a:r>
                      <a:endParaRPr lang="fr-CA" sz="11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6869221"/>
                  </a:ext>
                </a:extLst>
              </a:tr>
              <a:tr h="0">
                <a:tc>
                  <a:txBody>
                    <a:bodyPr/>
                    <a:lstStyle/>
                    <a:p>
                      <a:pPr>
                        <a:lnSpc>
                          <a:spcPct val="115000"/>
                        </a:lnSpc>
                        <a:spcAft>
                          <a:spcPts val="0"/>
                        </a:spcAft>
                      </a:pPr>
                      <a:r>
                        <a:rPr lang="fr-FR" sz="1300" dirty="0">
                          <a:effectLst/>
                          <a:latin typeface="Garamond" panose="02020404030301010803" pitchFamily="18" charset="0"/>
                        </a:rPr>
                        <a:t>Le nom de l'utilisateur                                chaîne                                                          </a:t>
                      </a:r>
                      <a:r>
                        <a:rPr lang="fr-FR" sz="1300" dirty="0" err="1">
                          <a:effectLst/>
                          <a:latin typeface="Garamond" panose="02020404030301010803" pitchFamily="18" charset="0"/>
                        </a:rPr>
                        <a:t>nomLu</a:t>
                      </a:r>
                      <a:endParaRPr lang="fr-CA" sz="11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1440722"/>
                  </a:ext>
                </a:extLst>
              </a:tr>
              <a:tr h="0">
                <a:tc>
                  <a:txBody>
                    <a:bodyPr/>
                    <a:lstStyle/>
                    <a:p>
                      <a:pPr>
                        <a:lnSpc>
                          <a:spcPct val="115000"/>
                        </a:lnSpc>
                        <a:spcAft>
                          <a:spcPts val="0"/>
                        </a:spcAft>
                      </a:pPr>
                      <a:r>
                        <a:rPr lang="fr-FR" sz="1300" dirty="0">
                          <a:effectLst/>
                          <a:latin typeface="Garamond" panose="02020404030301010803" pitchFamily="18" charset="0"/>
                        </a:rPr>
                        <a:t>Le prix à payer pour un billet de théâtre      réel</a:t>
                      </a:r>
                      <a:endParaRPr lang="fr-CA" sz="11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3362672"/>
                  </a:ext>
                </a:extLst>
              </a:tr>
            </a:tbl>
          </a:graphicData>
        </a:graphic>
      </p:graphicFrame>
    </p:spTree>
    <p:extLst>
      <p:ext uri="{BB962C8B-B14F-4D97-AF65-F5344CB8AC3E}">
        <p14:creationId xmlns:p14="http://schemas.microsoft.com/office/powerpoint/2010/main" val="334910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1000"/>
                                        <p:tgtEl>
                                          <p:spTgt spid="4"/>
                                        </p:tgtEl>
                                      </p:cBhvr>
                                    </p:animEffect>
                                    <p:anim calcmode="lin" valueType="num">
                                      <p:cBhvr>
                                        <p:cTn id="64" dur="1000" fill="hold"/>
                                        <p:tgtEl>
                                          <p:spTgt spid="4"/>
                                        </p:tgtEl>
                                        <p:attrNameLst>
                                          <p:attrName>ppt_x</p:attrName>
                                        </p:attrNameLst>
                                      </p:cBhvr>
                                      <p:tavLst>
                                        <p:tav tm="0">
                                          <p:val>
                                            <p:strVal val="#ppt_x"/>
                                          </p:val>
                                        </p:tav>
                                        <p:tav tm="100000">
                                          <p:val>
                                            <p:strVal val="#ppt_x"/>
                                          </p:val>
                                        </p:tav>
                                      </p:tavLst>
                                    </p:anim>
                                    <p:anim calcmode="lin" valueType="num">
                                      <p:cBhvr>
                                        <p:cTn id="6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2534" y="104503"/>
            <a:ext cx="8596668" cy="1320800"/>
          </a:xfrm>
        </p:spPr>
        <p:txBody>
          <a:bodyPr/>
          <a:lstStyle/>
          <a:p>
            <a:r>
              <a:rPr lang="fr-CA" b="1" dirty="0" smtClean="0">
                <a:latin typeface="Garamond" panose="02020404030301010803" pitchFamily="18" charset="0"/>
              </a:rPr>
              <a:t>Introduction</a:t>
            </a:r>
            <a:endParaRPr lang="fr-CA" b="1" dirty="0">
              <a:latin typeface="Garamond" panose="02020404030301010803" pitchFamily="18" charset="0"/>
            </a:endParaRPr>
          </a:p>
        </p:txBody>
      </p:sp>
      <p:sp>
        <p:nvSpPr>
          <p:cNvPr id="3" name="Espace réservé du contenu 2"/>
          <p:cNvSpPr>
            <a:spLocks noGrp="1"/>
          </p:cNvSpPr>
          <p:nvPr>
            <p:ph idx="1"/>
          </p:nvPr>
        </p:nvSpPr>
        <p:spPr>
          <a:xfrm>
            <a:off x="372534" y="932681"/>
            <a:ext cx="9346232" cy="5729376"/>
          </a:xfrm>
        </p:spPr>
        <p:txBody>
          <a:bodyPr>
            <a:noAutofit/>
          </a:bodyPr>
          <a:lstStyle/>
          <a:p>
            <a:r>
              <a:rPr lang="fr-FR" dirty="0">
                <a:latin typeface="Garamond" panose="02020404030301010803" pitchFamily="18" charset="0"/>
              </a:rPr>
              <a:t>Pour résoudre tout problème informatique, le programmeur doit élaborer un </a:t>
            </a:r>
            <a:r>
              <a:rPr lang="fr-FR" b="1" dirty="0">
                <a:latin typeface="Garamond" panose="02020404030301010803" pitchFamily="18" charset="0"/>
              </a:rPr>
              <a:t>algorithme</a:t>
            </a:r>
            <a:r>
              <a:rPr lang="fr-FR" dirty="0">
                <a:latin typeface="Garamond" panose="02020404030301010803" pitchFamily="18" charset="0"/>
              </a:rPr>
              <a:t>, </a:t>
            </a:r>
            <a:r>
              <a:rPr lang="fr-FR" i="1" dirty="0">
                <a:latin typeface="Garamond" panose="02020404030301010803" pitchFamily="18" charset="0"/>
              </a:rPr>
              <a:t>suite d'actions exécutées dans un ordre spécifique</a:t>
            </a:r>
            <a:r>
              <a:rPr lang="fr-FR" dirty="0" smtClean="0">
                <a:latin typeface="Garamond" panose="02020404030301010803" pitchFamily="18" charset="0"/>
              </a:rPr>
              <a:t>.</a:t>
            </a:r>
          </a:p>
          <a:p>
            <a:r>
              <a:rPr lang="fr-FR" dirty="0" smtClean="0">
                <a:latin typeface="Garamond" panose="02020404030301010803" pitchFamily="18" charset="0"/>
              </a:rPr>
              <a:t> Dans le cadre de ce cours, nous allons écrire</a:t>
            </a:r>
            <a:r>
              <a:rPr lang="fr-FR" i="1" dirty="0" smtClean="0">
                <a:latin typeface="Garamond" panose="02020404030301010803" pitchFamily="18" charset="0"/>
              </a:rPr>
              <a:t> </a:t>
            </a:r>
            <a:r>
              <a:rPr lang="fr-FR" dirty="0">
                <a:latin typeface="Garamond" panose="02020404030301010803" pitchFamily="18" charset="0"/>
              </a:rPr>
              <a:t>d’abord l’algorithme en </a:t>
            </a:r>
            <a:r>
              <a:rPr lang="fr-FR" b="1" dirty="0" err="1">
                <a:latin typeface="Garamond" panose="02020404030301010803" pitchFamily="18" charset="0"/>
              </a:rPr>
              <a:t>pseudo-code</a:t>
            </a:r>
            <a:r>
              <a:rPr lang="fr-FR" dirty="0">
                <a:latin typeface="Garamond" panose="02020404030301010803" pitchFamily="18" charset="0"/>
              </a:rPr>
              <a:t>, et par la suite de la traduire dans un langage de</a:t>
            </a:r>
            <a:r>
              <a:rPr lang="fr-FR" i="1" dirty="0">
                <a:latin typeface="Garamond" panose="02020404030301010803" pitchFamily="18" charset="0"/>
              </a:rPr>
              <a:t> </a:t>
            </a:r>
            <a:r>
              <a:rPr lang="fr-FR" dirty="0">
                <a:latin typeface="Garamond" panose="02020404030301010803" pitchFamily="18" charset="0"/>
              </a:rPr>
              <a:t>programmation particulier</a:t>
            </a:r>
            <a:r>
              <a:rPr lang="fr-FR" dirty="0" smtClean="0">
                <a:latin typeface="Garamond" panose="02020404030301010803" pitchFamily="18" charset="0"/>
              </a:rPr>
              <a:t>.</a:t>
            </a:r>
          </a:p>
          <a:p>
            <a:r>
              <a:rPr lang="fr-FR" dirty="0">
                <a:latin typeface="Garamond" panose="02020404030301010803" pitchFamily="18" charset="0"/>
              </a:rPr>
              <a:t>Il existe un vaste choix de langages de programmation (C++, Visual Basic, Java, JavaScript</a:t>
            </a:r>
            <a:r>
              <a:rPr lang="fr-FR" dirty="0" smtClean="0">
                <a:latin typeface="Garamond" panose="02020404030301010803" pitchFamily="18" charset="0"/>
              </a:rPr>
              <a:t>, python, etc.).</a:t>
            </a:r>
          </a:p>
          <a:p>
            <a:r>
              <a:rPr lang="fr-FR" dirty="0">
                <a:latin typeface="Garamond" panose="02020404030301010803" pitchFamily="18" charset="0"/>
              </a:rPr>
              <a:t>P</a:t>
            </a:r>
            <a:r>
              <a:rPr lang="fr-FR" dirty="0" smtClean="0">
                <a:latin typeface="Garamond" panose="02020404030301010803" pitchFamily="18" charset="0"/>
              </a:rPr>
              <a:t>eu </a:t>
            </a:r>
            <a:r>
              <a:rPr lang="fr-FR" dirty="0">
                <a:latin typeface="Garamond" panose="02020404030301010803" pitchFamily="18" charset="0"/>
              </a:rPr>
              <a:t>importe le type du langage de programmation utilisé, </a:t>
            </a:r>
            <a:r>
              <a:rPr lang="fr-FR" dirty="0" smtClean="0">
                <a:latin typeface="Garamond" panose="02020404030301010803" pitchFamily="18" charset="0"/>
              </a:rPr>
              <a:t>un programmeur </a:t>
            </a:r>
            <a:r>
              <a:rPr lang="fr-FR" dirty="0">
                <a:latin typeface="Garamond" panose="02020404030301010803" pitchFamily="18" charset="0"/>
              </a:rPr>
              <a:t>se retrouvera inévitablement devant certains problèmes précis devant être résolus simplement à l'aide d'une suite d'actions ordonnées. </a:t>
            </a:r>
            <a:endParaRPr lang="fr-FR" dirty="0" smtClean="0">
              <a:latin typeface="Garamond" panose="02020404030301010803" pitchFamily="18" charset="0"/>
            </a:endParaRPr>
          </a:p>
          <a:p>
            <a:r>
              <a:rPr lang="fr-FR" dirty="0" smtClean="0">
                <a:latin typeface="Garamond" panose="02020404030301010803" pitchFamily="18" charset="0"/>
              </a:rPr>
              <a:t>Dans notre cours, </a:t>
            </a:r>
            <a:r>
              <a:rPr lang="fr-FR" dirty="0">
                <a:latin typeface="Garamond" panose="02020404030301010803" pitchFamily="18" charset="0"/>
              </a:rPr>
              <a:t>nous utiliserons le </a:t>
            </a:r>
            <a:r>
              <a:rPr lang="fr-FR" b="1" dirty="0" err="1">
                <a:latin typeface="Garamond" panose="02020404030301010803" pitchFamily="18" charset="0"/>
              </a:rPr>
              <a:t>pseudo-code</a:t>
            </a:r>
            <a:r>
              <a:rPr lang="fr-FR" dirty="0">
                <a:latin typeface="Garamond" panose="02020404030301010803" pitchFamily="18" charset="0"/>
              </a:rPr>
              <a:t> comme outil de développement d'algorithmes. Il s'agit d'un langage à mi-chemin entre le langage courant (le français) et les langages de programmation</a:t>
            </a:r>
            <a:r>
              <a:rPr lang="fr-FR" dirty="0" smtClean="0">
                <a:latin typeface="Garamond" panose="02020404030301010803" pitchFamily="18" charset="0"/>
              </a:rPr>
              <a:t>.</a:t>
            </a:r>
          </a:p>
          <a:p>
            <a:r>
              <a:rPr lang="fr-FR" dirty="0">
                <a:latin typeface="Garamond" panose="02020404030301010803" pitchFamily="18" charset="0"/>
              </a:rPr>
              <a:t>Nous présenterons d'abord les éléments du </a:t>
            </a:r>
            <a:r>
              <a:rPr lang="fr-FR" b="1" dirty="0" err="1">
                <a:latin typeface="Garamond" panose="02020404030301010803" pitchFamily="18" charset="0"/>
              </a:rPr>
              <a:t>pseudo-code</a:t>
            </a:r>
            <a:r>
              <a:rPr lang="fr-FR" dirty="0">
                <a:latin typeface="Garamond" panose="02020404030301010803" pitchFamily="18" charset="0"/>
              </a:rPr>
              <a:t>, pouvant être utilisés indépendamment du langage de programmation prévu</a:t>
            </a:r>
            <a:endParaRPr lang="fr-CA" dirty="0">
              <a:latin typeface="Garamond" panose="02020404030301010803" pitchFamily="18" charset="0"/>
            </a:endParaRPr>
          </a:p>
        </p:txBody>
      </p:sp>
    </p:spTree>
    <p:extLst>
      <p:ext uri="{BB962C8B-B14F-4D97-AF65-F5344CB8AC3E}">
        <p14:creationId xmlns:p14="http://schemas.microsoft.com/office/powerpoint/2010/main" val="71343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6077" y="217714"/>
            <a:ext cx="8596668" cy="1320800"/>
          </a:xfrm>
        </p:spPr>
        <p:txBody>
          <a:bodyPr>
            <a:normAutofit fontScale="90000"/>
          </a:bodyPr>
          <a:lstStyle/>
          <a:p>
            <a:pPr lvl="0"/>
            <a:r>
              <a:rPr lang="fr-FR" b="1" dirty="0">
                <a:latin typeface="Garamond" panose="02020404030301010803" pitchFamily="18" charset="0"/>
              </a:rPr>
              <a:t>Étapes de conception d'un programme</a:t>
            </a:r>
            <a:r>
              <a:rPr lang="fr-CA" dirty="0">
                <a:latin typeface="Garamond" panose="02020404030301010803" pitchFamily="18" charset="0"/>
              </a:rPr>
              <a:t/>
            </a:r>
            <a:br>
              <a:rPr lang="fr-CA" dirty="0">
                <a:latin typeface="Garamond" panose="02020404030301010803" pitchFamily="18" charset="0"/>
              </a:rPr>
            </a:br>
            <a:r>
              <a:rPr lang="fr-FR" dirty="0">
                <a:latin typeface="Garamond" panose="02020404030301010803" pitchFamily="18" charset="0"/>
              </a:rPr>
              <a:t> </a:t>
            </a:r>
            <a:r>
              <a:rPr lang="fr-CA" dirty="0">
                <a:latin typeface="Garamond" panose="02020404030301010803" pitchFamily="18" charset="0"/>
              </a:rPr>
              <a:t/>
            </a:r>
            <a:br>
              <a:rPr lang="fr-CA" dirty="0">
                <a:latin typeface="Garamond" panose="02020404030301010803" pitchFamily="18" charset="0"/>
              </a:rPr>
            </a:br>
            <a:endParaRPr lang="fr-CA" dirty="0">
              <a:latin typeface="Garamond" panose="02020404030301010803" pitchFamily="18" charset="0"/>
            </a:endParaRPr>
          </a:p>
        </p:txBody>
      </p:sp>
      <p:sp>
        <p:nvSpPr>
          <p:cNvPr id="3" name="Espace réservé du contenu 2"/>
          <p:cNvSpPr>
            <a:spLocks noGrp="1"/>
          </p:cNvSpPr>
          <p:nvPr>
            <p:ph idx="1"/>
          </p:nvPr>
        </p:nvSpPr>
        <p:spPr>
          <a:xfrm>
            <a:off x="416077" y="1141687"/>
            <a:ext cx="9572654" cy="5716313"/>
          </a:xfrm>
        </p:spPr>
        <p:txBody>
          <a:bodyPr>
            <a:normAutofit/>
          </a:bodyPr>
          <a:lstStyle/>
          <a:p>
            <a:r>
              <a:rPr lang="fr-FR" dirty="0">
                <a:latin typeface="Garamond" panose="02020404030301010803" pitchFamily="18" charset="0"/>
              </a:rPr>
              <a:t>U</a:t>
            </a:r>
            <a:r>
              <a:rPr lang="fr-FR" dirty="0" smtClean="0">
                <a:latin typeface="Garamond" panose="02020404030301010803" pitchFamily="18" charset="0"/>
              </a:rPr>
              <a:t>n </a:t>
            </a:r>
            <a:r>
              <a:rPr lang="fr-FR" dirty="0">
                <a:latin typeface="Garamond" panose="02020404030301010803" pitchFamily="18" charset="0"/>
              </a:rPr>
              <a:t>algorithme est une </a:t>
            </a:r>
            <a:r>
              <a:rPr lang="fr-FR" b="1" dirty="0">
                <a:latin typeface="Garamond" panose="02020404030301010803" pitchFamily="18" charset="0"/>
              </a:rPr>
              <a:t>suite d'actions ordonnées permettant de résoudre un problème</a:t>
            </a:r>
            <a:r>
              <a:rPr lang="fr-FR" dirty="0">
                <a:latin typeface="Garamond" panose="02020404030301010803" pitchFamily="18" charset="0"/>
              </a:rPr>
              <a:t>. Les étapes menant à la rédaction d'un algorithme et à son</a:t>
            </a:r>
            <a:r>
              <a:rPr lang="fr-FR" b="1" dirty="0">
                <a:latin typeface="Garamond" panose="02020404030301010803" pitchFamily="18" charset="0"/>
              </a:rPr>
              <a:t> </a:t>
            </a:r>
            <a:r>
              <a:rPr lang="fr-FR" dirty="0">
                <a:latin typeface="Garamond" panose="02020404030301010803" pitchFamily="18" charset="0"/>
              </a:rPr>
              <a:t>implantation sont </a:t>
            </a:r>
            <a:r>
              <a:rPr lang="fr-FR" dirty="0" smtClean="0">
                <a:latin typeface="Garamond" panose="02020404030301010803" pitchFamily="18" charset="0"/>
              </a:rPr>
              <a:t>:</a:t>
            </a:r>
            <a:endParaRPr lang="fr-CA" dirty="0">
              <a:latin typeface="Garamond" panose="02020404030301010803" pitchFamily="18" charset="0"/>
            </a:endParaRPr>
          </a:p>
          <a:p>
            <a:pPr lvl="1">
              <a:lnSpc>
                <a:spcPct val="150000"/>
              </a:lnSpc>
              <a:buFont typeface="+mj-lt"/>
              <a:buAutoNum type="arabicPeriod"/>
            </a:pPr>
            <a:r>
              <a:rPr lang="fr-FR" sz="1800" b="1" dirty="0">
                <a:latin typeface="Garamond" panose="02020404030301010803" pitchFamily="18" charset="0"/>
              </a:rPr>
              <a:t>Analyse du problème : </a:t>
            </a:r>
            <a:r>
              <a:rPr lang="fr-FR" sz="1800" dirty="0">
                <a:latin typeface="Garamond" panose="02020404030301010803" pitchFamily="18" charset="0"/>
              </a:rPr>
              <a:t>Tout d'abord, il s'agit de bien comprendre le problème à résoudre.</a:t>
            </a:r>
            <a:endParaRPr lang="fr-CA" sz="1800" dirty="0">
              <a:latin typeface="Garamond" panose="02020404030301010803" pitchFamily="18" charset="0"/>
            </a:endParaRPr>
          </a:p>
          <a:p>
            <a:pPr lvl="1">
              <a:lnSpc>
                <a:spcPct val="150000"/>
              </a:lnSpc>
              <a:buFont typeface="+mj-lt"/>
              <a:buAutoNum type="arabicPeriod"/>
            </a:pPr>
            <a:r>
              <a:rPr lang="fr-FR" sz="1800" b="1" dirty="0">
                <a:latin typeface="Garamond" panose="02020404030301010803" pitchFamily="18" charset="0"/>
              </a:rPr>
              <a:t>Identification des entrées et des sorties : </a:t>
            </a:r>
            <a:r>
              <a:rPr lang="fr-FR" sz="1800" dirty="0">
                <a:latin typeface="Garamond" panose="02020404030301010803" pitchFamily="18" charset="0"/>
              </a:rPr>
              <a:t>Déterminer et décrire les valeurs qui doivent être fournies au programme (les entrées ou intrants) ainsi que celles qu'il a pour mission d'afficher ou imprimer (les sorties ou extrants).</a:t>
            </a:r>
            <a:endParaRPr lang="fr-CA" sz="1800" dirty="0">
              <a:latin typeface="Garamond" panose="02020404030301010803" pitchFamily="18" charset="0"/>
            </a:endParaRPr>
          </a:p>
          <a:p>
            <a:pPr lvl="1">
              <a:lnSpc>
                <a:spcPct val="150000"/>
              </a:lnSpc>
              <a:buFont typeface="+mj-lt"/>
              <a:buAutoNum type="arabicPeriod"/>
            </a:pPr>
            <a:r>
              <a:rPr lang="fr-FR" sz="1800" b="1" dirty="0" smtClean="0">
                <a:latin typeface="Garamond" panose="02020404030301010803" pitchFamily="18" charset="0"/>
              </a:rPr>
              <a:t>Esquisse </a:t>
            </a:r>
            <a:r>
              <a:rPr lang="fr-FR" sz="1800" b="1" dirty="0">
                <a:latin typeface="Garamond" panose="02020404030301010803" pitchFamily="18" charset="0"/>
              </a:rPr>
              <a:t>de la solution : </a:t>
            </a:r>
            <a:r>
              <a:rPr lang="fr-FR" sz="1800" dirty="0">
                <a:latin typeface="Garamond" panose="02020404030301010803" pitchFamily="18" charset="0"/>
              </a:rPr>
              <a:t>Élaborer une esquisse de la solution en termes d'étapes de haut niveau, en utilisant le langage courant (le français) sans se préoccuper des détails.</a:t>
            </a:r>
            <a:endParaRPr lang="fr-CA" sz="1800" dirty="0">
              <a:latin typeface="Garamond" panose="02020404030301010803" pitchFamily="18" charset="0"/>
            </a:endParaRPr>
          </a:p>
          <a:p>
            <a:pPr lvl="1">
              <a:lnSpc>
                <a:spcPct val="150000"/>
              </a:lnSpc>
              <a:buFont typeface="+mj-lt"/>
              <a:buAutoNum type="arabicPeriod"/>
            </a:pPr>
            <a:r>
              <a:rPr lang="fr-FR" sz="1800" b="1" dirty="0">
                <a:latin typeface="Garamond" panose="02020404030301010803" pitchFamily="18" charset="0"/>
              </a:rPr>
              <a:t>Rédaction de l'algorithme : </a:t>
            </a:r>
            <a:r>
              <a:rPr lang="fr-FR" sz="1800" dirty="0">
                <a:latin typeface="Garamond" panose="02020404030301010803" pitchFamily="18" charset="0"/>
              </a:rPr>
              <a:t>Écrire, à l'aide du </a:t>
            </a:r>
            <a:r>
              <a:rPr lang="fr-FR" sz="1800" dirty="0" err="1">
                <a:latin typeface="Garamond" panose="02020404030301010803" pitchFamily="18" charset="0"/>
              </a:rPr>
              <a:t>pseudo-code</a:t>
            </a:r>
            <a:r>
              <a:rPr lang="fr-FR" sz="1800" dirty="0">
                <a:latin typeface="Garamond" panose="02020404030301010803" pitchFamily="18" charset="0"/>
              </a:rPr>
              <a:t>, la suite d'actions à exécuter.</a:t>
            </a:r>
            <a:endParaRPr lang="fr-CA" sz="1800" dirty="0">
              <a:latin typeface="Garamond" panose="02020404030301010803" pitchFamily="18" charset="0"/>
            </a:endParaRPr>
          </a:p>
          <a:p>
            <a:pPr lvl="1">
              <a:lnSpc>
                <a:spcPct val="150000"/>
              </a:lnSpc>
              <a:buFont typeface="+mj-lt"/>
              <a:buAutoNum type="arabicPeriod"/>
            </a:pPr>
            <a:r>
              <a:rPr lang="fr-FR" sz="1800" b="1" dirty="0">
                <a:latin typeface="Garamond" panose="02020404030301010803" pitchFamily="18" charset="0"/>
              </a:rPr>
              <a:t>Vérification de l'algorithme : </a:t>
            </a:r>
            <a:r>
              <a:rPr lang="fr-FR" sz="1800" dirty="0">
                <a:latin typeface="Garamond" panose="02020404030301010803" pitchFamily="18" charset="0"/>
              </a:rPr>
              <a:t>Tester l'algorithme à la main à l'aide de valeurs pour lesquelles on peut prédire le résultat (jeux d'essai).</a:t>
            </a:r>
            <a:endParaRPr lang="fr-CA" sz="1800" dirty="0">
              <a:latin typeface="Garamond" panose="02020404030301010803" pitchFamily="18" charset="0"/>
            </a:endParaRPr>
          </a:p>
          <a:p>
            <a:pPr lvl="1">
              <a:lnSpc>
                <a:spcPct val="150000"/>
              </a:lnSpc>
              <a:buFont typeface="+mj-lt"/>
              <a:buAutoNum type="arabicPeriod"/>
            </a:pPr>
            <a:r>
              <a:rPr lang="fr-FR" sz="1800" b="1" dirty="0">
                <a:latin typeface="Garamond" panose="02020404030301010803" pitchFamily="18" charset="0"/>
              </a:rPr>
              <a:t>Implantation : </a:t>
            </a:r>
            <a:r>
              <a:rPr lang="fr-FR" sz="1800" dirty="0">
                <a:latin typeface="Garamond" panose="02020404030301010803" pitchFamily="18" charset="0"/>
              </a:rPr>
              <a:t>Traduire (coder) l'algorithme dans le langage de </a:t>
            </a:r>
            <a:r>
              <a:rPr lang="fr-FR" sz="1800" dirty="0" smtClean="0">
                <a:latin typeface="Garamond" panose="02020404030301010803" pitchFamily="18" charset="0"/>
              </a:rPr>
              <a:t>programmation Python.</a:t>
            </a:r>
            <a:endParaRPr lang="fr-CA" sz="1800" dirty="0">
              <a:latin typeface="Garamond" panose="02020404030301010803" pitchFamily="18" charset="0"/>
            </a:endParaRPr>
          </a:p>
          <a:p>
            <a:endParaRPr lang="fr-CA" dirty="0">
              <a:latin typeface="Garamond" panose="02020404030301010803" pitchFamily="18" charset="0"/>
            </a:endParaRPr>
          </a:p>
        </p:txBody>
      </p:sp>
    </p:spTree>
    <p:extLst>
      <p:ext uri="{BB962C8B-B14F-4D97-AF65-F5344CB8AC3E}">
        <p14:creationId xmlns:p14="http://schemas.microsoft.com/office/powerpoint/2010/main" val="48354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0946" y="95795"/>
            <a:ext cx="8596668" cy="1320800"/>
          </a:xfrm>
        </p:spPr>
        <p:txBody>
          <a:bodyPr/>
          <a:lstStyle/>
          <a:p>
            <a:r>
              <a:rPr lang="fr-FR" b="1" dirty="0" err="1">
                <a:latin typeface="Garamond" panose="02020404030301010803" pitchFamily="18" charset="0"/>
              </a:rPr>
              <a:t>P</a:t>
            </a:r>
            <a:r>
              <a:rPr lang="fr-FR" b="1" dirty="0" err="1" smtClean="0">
                <a:latin typeface="Garamond" panose="02020404030301010803" pitchFamily="18" charset="0"/>
              </a:rPr>
              <a:t>seudo-code</a:t>
            </a:r>
            <a:endParaRPr lang="fr-CA" b="1" dirty="0"/>
          </a:p>
        </p:txBody>
      </p:sp>
      <p:sp>
        <p:nvSpPr>
          <p:cNvPr id="3" name="Espace réservé du contenu 2"/>
          <p:cNvSpPr>
            <a:spLocks noGrp="1"/>
          </p:cNvSpPr>
          <p:nvPr>
            <p:ph idx="1"/>
          </p:nvPr>
        </p:nvSpPr>
        <p:spPr>
          <a:xfrm>
            <a:off x="180945" y="889138"/>
            <a:ext cx="9590071" cy="6069011"/>
          </a:xfrm>
        </p:spPr>
        <p:txBody>
          <a:bodyPr/>
          <a:lstStyle/>
          <a:p>
            <a:pPr>
              <a:lnSpc>
                <a:spcPct val="150000"/>
              </a:lnSpc>
            </a:pPr>
            <a:r>
              <a:rPr lang="fr-FR" dirty="0">
                <a:latin typeface="Garamond" panose="02020404030301010803" pitchFamily="18" charset="0"/>
              </a:rPr>
              <a:t>L'outil que nous présentons pour développer les algorithmes est un langage appelé </a:t>
            </a:r>
            <a:r>
              <a:rPr lang="fr-FR" b="1" dirty="0">
                <a:latin typeface="Garamond" panose="02020404030301010803" pitchFamily="18" charset="0"/>
              </a:rPr>
              <a:t>pseudocode</a:t>
            </a:r>
            <a:r>
              <a:rPr lang="fr-FR" dirty="0">
                <a:latin typeface="Garamond" panose="02020404030301010803" pitchFamily="18" charset="0"/>
              </a:rPr>
              <a:t>. Il s'agit d'un langage combinant caractéristiques des langages de programmation et du langage courant (tel le français). Le </a:t>
            </a:r>
            <a:r>
              <a:rPr lang="fr-FR" b="1" dirty="0" err="1" smtClean="0">
                <a:latin typeface="Garamond" panose="02020404030301010803" pitchFamily="18" charset="0"/>
              </a:rPr>
              <a:t>pseudo-code</a:t>
            </a:r>
            <a:r>
              <a:rPr lang="fr-FR" dirty="0" smtClean="0">
                <a:latin typeface="Garamond" panose="02020404030301010803" pitchFamily="18" charset="0"/>
              </a:rPr>
              <a:t> </a:t>
            </a:r>
            <a:r>
              <a:rPr lang="fr-FR" dirty="0">
                <a:latin typeface="Garamond" panose="02020404030301010803" pitchFamily="18" charset="0"/>
              </a:rPr>
              <a:t>permet d'exprimer les différents éléments et les différentes structures de programmation utilisées dans la conception d'un algorithme. </a:t>
            </a:r>
            <a:endParaRPr lang="fr-FR" dirty="0" smtClean="0">
              <a:latin typeface="Garamond" panose="02020404030301010803" pitchFamily="18" charset="0"/>
            </a:endParaRPr>
          </a:p>
          <a:p>
            <a:pPr>
              <a:lnSpc>
                <a:spcPct val="150000"/>
              </a:lnSpc>
            </a:pPr>
            <a:r>
              <a:rPr lang="fr-FR" dirty="0">
                <a:latin typeface="Garamond" panose="02020404030301010803" pitchFamily="18" charset="0"/>
              </a:rPr>
              <a:t>En </a:t>
            </a:r>
            <a:r>
              <a:rPr lang="fr-FR" dirty="0" err="1">
                <a:latin typeface="Garamond" panose="02020404030301010803" pitchFamily="18" charset="0"/>
              </a:rPr>
              <a:t>pseudo-code</a:t>
            </a:r>
            <a:r>
              <a:rPr lang="fr-FR" dirty="0">
                <a:latin typeface="Garamond" panose="02020404030301010803" pitchFamily="18" charset="0"/>
              </a:rPr>
              <a:t>, une action à poser s'appelle une </a:t>
            </a:r>
            <a:r>
              <a:rPr lang="fr-FR" b="1" dirty="0" smtClean="0">
                <a:latin typeface="Garamond" panose="02020404030301010803" pitchFamily="18" charset="0"/>
              </a:rPr>
              <a:t>opération</a:t>
            </a:r>
          </a:p>
          <a:p>
            <a:pPr>
              <a:lnSpc>
                <a:spcPct val="150000"/>
              </a:lnSpc>
            </a:pPr>
            <a:r>
              <a:rPr lang="fr-FR" dirty="0">
                <a:latin typeface="Garamond" panose="02020404030301010803" pitchFamily="18" charset="0"/>
              </a:rPr>
              <a:t>Les opérations sont inscrites les unes à la suite des autres, et sont numérotées</a:t>
            </a:r>
            <a:r>
              <a:rPr lang="fr-FR" dirty="0" smtClean="0">
                <a:latin typeface="Garamond" panose="02020404030301010803" pitchFamily="18" charset="0"/>
              </a:rPr>
              <a:t>.</a:t>
            </a:r>
            <a:endParaRPr lang="fr-CA" dirty="0">
              <a:latin typeface="Garamond" panose="02020404030301010803" pitchFamily="18" charset="0"/>
            </a:endParaRPr>
          </a:p>
          <a:p>
            <a:pPr>
              <a:lnSpc>
                <a:spcPct val="150000"/>
              </a:lnSpc>
            </a:pPr>
            <a:r>
              <a:rPr lang="fr-FR" dirty="0">
                <a:latin typeface="Garamond" panose="02020404030301010803" pitchFamily="18" charset="0"/>
              </a:rPr>
              <a:t>Par exemple, pour calculer le montant d'une facture avec 7,5% de taxe, nous pouvons utiliser une opération lire, une opération d’affectation et une opération afficher </a:t>
            </a:r>
            <a:r>
              <a:rPr lang="fr-FR" dirty="0" smtClean="0">
                <a:latin typeface="Garamond" panose="02020404030301010803" pitchFamily="18" charset="0"/>
              </a:rPr>
              <a:t>:</a:t>
            </a:r>
          </a:p>
          <a:p>
            <a:pPr marL="1257300" lvl="3" indent="0">
              <a:buNone/>
            </a:pPr>
            <a:r>
              <a:rPr lang="fr-FR" sz="1800" b="1" dirty="0">
                <a:latin typeface="Courier New" panose="02070309020205020404" pitchFamily="49" charset="0"/>
                <a:cs typeface="Courier New" panose="02070309020205020404" pitchFamily="49" charset="0"/>
              </a:rPr>
              <a:t>1. lire </a:t>
            </a:r>
            <a:r>
              <a:rPr lang="fr-FR" sz="1800" b="1" dirty="0" err="1">
                <a:latin typeface="Courier New" panose="02070309020205020404" pitchFamily="49" charset="0"/>
                <a:cs typeface="Courier New" panose="02070309020205020404" pitchFamily="49" charset="0"/>
              </a:rPr>
              <a:t>montantLu</a:t>
            </a:r>
            <a:endParaRPr lang="fr-CA" sz="1800" b="1" dirty="0">
              <a:latin typeface="Courier New" panose="02070309020205020404" pitchFamily="49" charset="0"/>
              <a:cs typeface="Courier New" panose="02070309020205020404" pitchFamily="49" charset="0"/>
            </a:endParaRPr>
          </a:p>
          <a:p>
            <a:pPr marL="1257300" lvl="3" indent="0">
              <a:buNone/>
            </a:pPr>
            <a:r>
              <a:rPr lang="fr-FR" sz="1800" b="1" dirty="0">
                <a:latin typeface="Courier New" panose="02070309020205020404" pitchFamily="49" charset="0"/>
                <a:cs typeface="Courier New" panose="02070309020205020404" pitchFamily="49" charset="0"/>
              </a:rPr>
              <a:t>2. </a:t>
            </a:r>
            <a:r>
              <a:rPr lang="fr-FR" sz="1800" b="1" dirty="0" err="1">
                <a:latin typeface="Courier New" panose="02070309020205020404" pitchFamily="49" charset="0"/>
                <a:cs typeface="Courier New" panose="02070309020205020404" pitchFamily="49" charset="0"/>
              </a:rPr>
              <a:t>montantFacture</a:t>
            </a:r>
            <a:r>
              <a:rPr lang="fr-FR" sz="1800" b="1" dirty="0">
                <a:latin typeface="Courier New" panose="02070309020205020404" pitchFamily="49" charset="0"/>
                <a:cs typeface="Courier New" panose="02070309020205020404" pitchFamily="49" charset="0"/>
              </a:rPr>
              <a:t> </a:t>
            </a:r>
            <a:r>
              <a:rPr lang="en-CA" sz="1800" b="1" dirty="0">
                <a:latin typeface="Courier New" panose="02070309020205020404" pitchFamily="49" charset="0"/>
                <a:cs typeface="Courier New" panose="02070309020205020404" pitchFamily="49" charset="0"/>
              </a:rPr>
              <a:t>←</a:t>
            </a:r>
            <a:r>
              <a:rPr lang="fr-FR" sz="1800" b="1" dirty="0">
                <a:latin typeface="Courier New" panose="02070309020205020404" pitchFamily="49" charset="0"/>
                <a:cs typeface="Courier New" panose="02070309020205020404" pitchFamily="49" charset="0"/>
              </a:rPr>
              <a:t> </a:t>
            </a:r>
            <a:r>
              <a:rPr lang="fr-FR" sz="1800" b="1" dirty="0" err="1">
                <a:latin typeface="Courier New" panose="02070309020205020404" pitchFamily="49" charset="0"/>
                <a:cs typeface="Courier New" panose="02070309020205020404" pitchFamily="49" charset="0"/>
              </a:rPr>
              <a:t>montantLu</a:t>
            </a:r>
            <a:r>
              <a:rPr lang="fr-FR" sz="1800" b="1" dirty="0">
                <a:latin typeface="Courier New" panose="02070309020205020404" pitchFamily="49" charset="0"/>
                <a:cs typeface="Courier New" panose="02070309020205020404" pitchFamily="49" charset="0"/>
              </a:rPr>
              <a:t> * 1.075</a:t>
            </a:r>
            <a:endParaRPr lang="fr-CA" sz="1800" b="1" dirty="0">
              <a:latin typeface="Courier New" panose="02070309020205020404" pitchFamily="49" charset="0"/>
              <a:cs typeface="Courier New" panose="02070309020205020404" pitchFamily="49" charset="0"/>
            </a:endParaRPr>
          </a:p>
          <a:p>
            <a:pPr marL="1257300" lvl="3" indent="0">
              <a:buNone/>
            </a:pPr>
            <a:r>
              <a:rPr lang="fr-FR" sz="1800" b="1" dirty="0">
                <a:latin typeface="Courier New" panose="02070309020205020404" pitchFamily="49" charset="0"/>
                <a:cs typeface="Courier New" panose="02070309020205020404" pitchFamily="49" charset="0"/>
              </a:rPr>
              <a:t>3. afficher </a:t>
            </a:r>
            <a:r>
              <a:rPr lang="fr-FR" sz="1800" b="1" dirty="0" err="1">
                <a:latin typeface="Courier New" panose="02070309020205020404" pitchFamily="49" charset="0"/>
                <a:cs typeface="Courier New" panose="02070309020205020404" pitchFamily="49" charset="0"/>
              </a:rPr>
              <a:t>montantFacture</a:t>
            </a:r>
            <a:endParaRPr lang="fr-CA" sz="1800" b="1" dirty="0">
              <a:latin typeface="Courier New" panose="02070309020205020404" pitchFamily="49" charset="0"/>
              <a:cs typeface="Courier New" panose="02070309020205020404" pitchFamily="49" charset="0"/>
            </a:endParaRPr>
          </a:p>
          <a:p>
            <a:endParaRPr lang="fr-FR" dirty="0" smtClean="0">
              <a:latin typeface="Garamond" panose="02020404030301010803" pitchFamily="18" charset="0"/>
            </a:endParaRPr>
          </a:p>
          <a:p>
            <a:endParaRPr lang="fr-CA" dirty="0">
              <a:latin typeface="Garamond" panose="02020404030301010803" pitchFamily="18" charset="0"/>
            </a:endParaRPr>
          </a:p>
          <a:p>
            <a:endParaRPr lang="fr-CA" dirty="0">
              <a:latin typeface="Garamond" panose="02020404030301010803" pitchFamily="18" charset="0"/>
            </a:endParaRPr>
          </a:p>
        </p:txBody>
      </p:sp>
    </p:spTree>
    <p:extLst>
      <p:ext uri="{BB962C8B-B14F-4D97-AF65-F5344CB8AC3E}">
        <p14:creationId xmlns:p14="http://schemas.microsoft.com/office/powerpoint/2010/main" val="101200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828" y="-14513"/>
            <a:ext cx="8596668" cy="1320800"/>
          </a:xfrm>
        </p:spPr>
        <p:txBody>
          <a:bodyPr/>
          <a:lstStyle/>
          <a:p>
            <a:r>
              <a:rPr lang="fr-FR" b="1" dirty="0" smtClean="0">
                <a:latin typeface="Garamond" panose="02020404030301010803" pitchFamily="18" charset="0"/>
              </a:rPr>
              <a:t>Éléments </a:t>
            </a:r>
            <a:r>
              <a:rPr lang="fr-FR" b="1" dirty="0">
                <a:latin typeface="Garamond" panose="02020404030301010803" pitchFamily="18" charset="0"/>
              </a:rPr>
              <a:t>de base du </a:t>
            </a:r>
            <a:r>
              <a:rPr lang="fr-FR" b="1" dirty="0" err="1">
                <a:latin typeface="Garamond" panose="02020404030301010803" pitchFamily="18" charset="0"/>
              </a:rPr>
              <a:t>pseudo-code</a:t>
            </a:r>
            <a:endParaRPr lang="fr-CA" dirty="0">
              <a:latin typeface="Garamond" panose="02020404030301010803" pitchFamily="18" charset="0"/>
            </a:endParaRPr>
          </a:p>
        </p:txBody>
      </p:sp>
      <p:sp>
        <p:nvSpPr>
          <p:cNvPr id="3" name="Espace réservé du contenu 2"/>
          <p:cNvSpPr>
            <a:spLocks noGrp="1"/>
          </p:cNvSpPr>
          <p:nvPr>
            <p:ph idx="1"/>
          </p:nvPr>
        </p:nvSpPr>
        <p:spPr>
          <a:xfrm>
            <a:off x="257457" y="1073020"/>
            <a:ext cx="9595669" cy="5784979"/>
          </a:xfrm>
        </p:spPr>
        <p:txBody>
          <a:bodyPr>
            <a:normAutofit/>
          </a:bodyPr>
          <a:lstStyle/>
          <a:p>
            <a:r>
              <a:rPr lang="fr-FR" dirty="0">
                <a:latin typeface="Garamond" panose="02020404030301010803" pitchFamily="18" charset="0"/>
              </a:rPr>
              <a:t>L</a:t>
            </a:r>
            <a:r>
              <a:rPr lang="fr-FR" dirty="0" smtClean="0">
                <a:latin typeface="Garamond" panose="02020404030301010803" pitchFamily="18" charset="0"/>
              </a:rPr>
              <a:t>es </a:t>
            </a:r>
            <a:r>
              <a:rPr lang="fr-FR" dirty="0">
                <a:latin typeface="Garamond" panose="02020404030301010803" pitchFamily="18" charset="0"/>
              </a:rPr>
              <a:t>caractères utilisés dans le </a:t>
            </a:r>
            <a:r>
              <a:rPr lang="fr-FR" b="1" dirty="0" err="1">
                <a:latin typeface="Garamond" panose="02020404030301010803" pitchFamily="18" charset="0"/>
              </a:rPr>
              <a:t>pseudo-code</a:t>
            </a:r>
            <a:r>
              <a:rPr lang="fr-FR" dirty="0">
                <a:latin typeface="Garamond" panose="02020404030301010803" pitchFamily="18" charset="0"/>
              </a:rPr>
              <a:t> sont </a:t>
            </a:r>
            <a:r>
              <a:rPr lang="fr-FR" dirty="0" smtClean="0">
                <a:latin typeface="Garamond" panose="02020404030301010803" pitchFamily="18" charset="0"/>
              </a:rPr>
              <a:t>:</a:t>
            </a:r>
          </a:p>
          <a:p>
            <a:pPr lvl="1"/>
            <a:r>
              <a:rPr lang="fr-FR" sz="1800" dirty="0">
                <a:latin typeface="Garamond" panose="02020404030301010803" pitchFamily="18" charset="0"/>
              </a:rPr>
              <a:t>Les lettres de l'alphabet</a:t>
            </a:r>
            <a:endParaRPr lang="fr-CA" sz="1800" dirty="0">
              <a:latin typeface="Garamond" panose="02020404030301010803" pitchFamily="18" charset="0"/>
            </a:endParaRPr>
          </a:p>
          <a:p>
            <a:pPr lvl="1"/>
            <a:r>
              <a:rPr lang="fr-FR" sz="1800" dirty="0" smtClean="0">
                <a:latin typeface="Garamond" panose="02020404030301010803" pitchFamily="18" charset="0"/>
              </a:rPr>
              <a:t>Les </a:t>
            </a:r>
            <a:r>
              <a:rPr lang="fr-FR" sz="1800" dirty="0">
                <a:latin typeface="Garamond" panose="02020404030301010803" pitchFamily="18" charset="0"/>
              </a:rPr>
              <a:t>chiffres</a:t>
            </a:r>
            <a:endParaRPr lang="fr-CA" sz="1800" dirty="0">
              <a:latin typeface="Garamond" panose="02020404030301010803" pitchFamily="18" charset="0"/>
            </a:endParaRPr>
          </a:p>
          <a:p>
            <a:pPr lvl="1"/>
            <a:r>
              <a:rPr lang="fr-FR" sz="1800" dirty="0" smtClean="0">
                <a:latin typeface="Garamond" panose="02020404030301010803" pitchFamily="18" charset="0"/>
              </a:rPr>
              <a:t>Quelques </a:t>
            </a:r>
            <a:r>
              <a:rPr lang="fr-FR" sz="1800" dirty="0">
                <a:latin typeface="Garamond" panose="02020404030301010803" pitchFamily="18" charset="0"/>
              </a:rPr>
              <a:t>symboles spéciaux tels </a:t>
            </a:r>
            <a:r>
              <a:rPr lang="fr-FR" sz="1800" b="1" dirty="0">
                <a:latin typeface="Garamond" panose="02020404030301010803" pitchFamily="18" charset="0"/>
              </a:rPr>
              <a:t>+  -  *  ( )  &lt;  &gt;  =  ←</a:t>
            </a:r>
            <a:endParaRPr lang="fr-CA" sz="1800" dirty="0">
              <a:latin typeface="Garamond" panose="02020404030301010803" pitchFamily="18" charset="0"/>
            </a:endParaRPr>
          </a:p>
          <a:p>
            <a:pPr>
              <a:lnSpc>
                <a:spcPct val="150000"/>
              </a:lnSpc>
            </a:pPr>
            <a:r>
              <a:rPr lang="fr-FR" dirty="0">
                <a:latin typeface="Garamond" panose="02020404030301010803" pitchFamily="18" charset="0"/>
              </a:rPr>
              <a:t>Ces caractères servent à définir le lexique du </a:t>
            </a:r>
            <a:r>
              <a:rPr lang="fr-FR" dirty="0" err="1">
                <a:latin typeface="Garamond" panose="02020404030301010803" pitchFamily="18" charset="0"/>
              </a:rPr>
              <a:t>pseudo-code</a:t>
            </a:r>
            <a:r>
              <a:rPr lang="fr-FR" dirty="0">
                <a:latin typeface="Garamond" panose="02020404030301010803" pitchFamily="18" charset="0"/>
              </a:rPr>
              <a:t>, les valeurs manipulées et les identificateurs.</a:t>
            </a:r>
            <a:endParaRPr lang="fr-CA" dirty="0">
              <a:latin typeface="Garamond" panose="02020404030301010803" pitchFamily="18" charset="0"/>
            </a:endParaRPr>
          </a:p>
          <a:p>
            <a:pPr>
              <a:lnSpc>
                <a:spcPct val="150000"/>
              </a:lnSpc>
            </a:pPr>
            <a:r>
              <a:rPr lang="fr-FR" dirty="0">
                <a:latin typeface="Garamond" panose="02020404030301010803" pitchFamily="18" charset="0"/>
              </a:rPr>
              <a:t>Le </a:t>
            </a:r>
            <a:r>
              <a:rPr lang="fr-FR" b="1" dirty="0">
                <a:latin typeface="Garamond" panose="02020404030301010803" pitchFamily="18" charset="0"/>
              </a:rPr>
              <a:t>lexique </a:t>
            </a:r>
            <a:r>
              <a:rPr lang="fr-FR" dirty="0">
                <a:latin typeface="Garamond" panose="02020404030301010803" pitchFamily="18" charset="0"/>
              </a:rPr>
              <a:t>(ou dictionnaire) est l'ensemble des mots clés qui ont un sens précis dans le pseudocode. Par exemple : lire, afficher, si, alors, sinon, etc.</a:t>
            </a:r>
            <a:endParaRPr lang="fr-CA" dirty="0">
              <a:latin typeface="Garamond" panose="02020404030301010803" pitchFamily="18" charset="0"/>
            </a:endParaRPr>
          </a:p>
          <a:p>
            <a:pPr>
              <a:lnSpc>
                <a:spcPct val="150000"/>
              </a:lnSpc>
            </a:pPr>
            <a:r>
              <a:rPr lang="fr-FR" dirty="0">
                <a:latin typeface="Garamond" panose="02020404030301010803" pitchFamily="18" charset="0"/>
              </a:rPr>
              <a:t>Les programmes informatiques fonctionnent en manipulant des </a:t>
            </a:r>
            <a:r>
              <a:rPr lang="fr-FR" b="1" dirty="0">
                <a:latin typeface="Garamond" panose="02020404030301010803" pitchFamily="18" charset="0"/>
              </a:rPr>
              <a:t>valeurs constantes</a:t>
            </a:r>
            <a:r>
              <a:rPr lang="fr-FR" dirty="0">
                <a:latin typeface="Garamond" panose="02020404030301010803" pitchFamily="18" charset="0"/>
              </a:rPr>
              <a:t>, comme le nombre 3,1416 ou le texte "Le titre du cours est : Introduction à la programmation</a:t>
            </a:r>
            <a:r>
              <a:rPr lang="fr-FR" dirty="0" smtClean="0">
                <a:latin typeface="Garamond" panose="02020404030301010803" pitchFamily="18" charset="0"/>
              </a:rPr>
              <a:t>".</a:t>
            </a:r>
          </a:p>
          <a:p>
            <a:pPr>
              <a:lnSpc>
                <a:spcPct val="150000"/>
              </a:lnSpc>
            </a:pPr>
            <a:r>
              <a:rPr lang="fr-FR" dirty="0">
                <a:latin typeface="Garamond" panose="02020404030301010803" pitchFamily="18" charset="0"/>
              </a:rPr>
              <a:t>Les types de valeurs, qui peuvent être représentées et manipulées dans un langage de programmation, sont connus sous le nom de </a:t>
            </a:r>
            <a:r>
              <a:rPr lang="fr-FR" i="1" dirty="0">
                <a:latin typeface="Garamond" panose="02020404030301010803" pitchFamily="18" charset="0"/>
              </a:rPr>
              <a:t>types de données</a:t>
            </a:r>
            <a:r>
              <a:rPr lang="fr-FR" dirty="0">
                <a:latin typeface="Garamond" panose="02020404030301010803" pitchFamily="18" charset="0"/>
              </a:rPr>
              <a:t>. Chaque langage de programmation a ses propres types de données</a:t>
            </a:r>
            <a:r>
              <a:rPr lang="fr-FR" dirty="0" smtClean="0">
                <a:latin typeface="Garamond" panose="02020404030301010803" pitchFamily="18" charset="0"/>
              </a:rPr>
              <a:t>.</a:t>
            </a:r>
          </a:p>
          <a:p>
            <a:endParaRPr lang="fr-CA" dirty="0"/>
          </a:p>
          <a:p>
            <a:endParaRPr lang="fr-CA" dirty="0"/>
          </a:p>
        </p:txBody>
      </p:sp>
    </p:spTree>
    <p:extLst>
      <p:ext uri="{BB962C8B-B14F-4D97-AF65-F5344CB8AC3E}">
        <p14:creationId xmlns:p14="http://schemas.microsoft.com/office/powerpoint/2010/main" val="116703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802" y="124408"/>
            <a:ext cx="10696683" cy="1320800"/>
          </a:xfrm>
        </p:spPr>
        <p:txBody>
          <a:bodyPr/>
          <a:lstStyle/>
          <a:p>
            <a:r>
              <a:rPr lang="fr-FR" b="1" dirty="0">
                <a:latin typeface="Garamond" panose="02020404030301010803" pitchFamily="18" charset="0"/>
              </a:rPr>
              <a:t>Éléments de base du </a:t>
            </a:r>
            <a:r>
              <a:rPr lang="fr-FR" b="1" dirty="0" err="1" smtClean="0">
                <a:latin typeface="Garamond" panose="02020404030301010803" pitchFamily="18" charset="0"/>
              </a:rPr>
              <a:t>pseudo-code</a:t>
            </a:r>
            <a:r>
              <a:rPr lang="fr-FR" b="1" dirty="0" smtClean="0">
                <a:latin typeface="Garamond" panose="02020404030301010803" pitchFamily="18" charset="0"/>
              </a:rPr>
              <a:t> : les identificateur</a:t>
            </a:r>
            <a:endParaRPr lang="fr-CA" dirty="0"/>
          </a:p>
        </p:txBody>
      </p:sp>
      <p:sp>
        <p:nvSpPr>
          <p:cNvPr id="3" name="Espace réservé du contenu 2"/>
          <p:cNvSpPr>
            <a:spLocks noGrp="1"/>
          </p:cNvSpPr>
          <p:nvPr>
            <p:ph idx="1"/>
          </p:nvPr>
        </p:nvSpPr>
        <p:spPr>
          <a:xfrm>
            <a:off x="210803" y="1333240"/>
            <a:ext cx="9586340" cy="5271796"/>
          </a:xfrm>
        </p:spPr>
        <p:txBody>
          <a:bodyPr>
            <a:normAutofit/>
          </a:bodyPr>
          <a:lstStyle/>
          <a:p>
            <a:pPr>
              <a:lnSpc>
                <a:spcPct val="150000"/>
              </a:lnSpc>
            </a:pPr>
            <a:r>
              <a:rPr lang="fr-FR" dirty="0">
                <a:latin typeface="Garamond" panose="02020404030301010803" pitchFamily="18" charset="0"/>
              </a:rPr>
              <a:t>Un </a:t>
            </a:r>
            <a:r>
              <a:rPr lang="fr-FR" b="1" i="1" dirty="0">
                <a:latin typeface="Garamond" panose="02020404030301010803" pitchFamily="18" charset="0"/>
              </a:rPr>
              <a:t>identificateur </a:t>
            </a:r>
            <a:r>
              <a:rPr lang="fr-FR" dirty="0">
                <a:latin typeface="Garamond" panose="02020404030301010803" pitchFamily="18" charset="0"/>
              </a:rPr>
              <a:t>est un mot défini par le programmeur. Il peut désigner le nom d'une variable, d'une constante, d'un sous-algorithme, etc</a:t>
            </a:r>
            <a:r>
              <a:rPr lang="fr-FR" dirty="0" smtClean="0">
                <a:latin typeface="Garamond" panose="02020404030301010803" pitchFamily="18" charset="0"/>
              </a:rPr>
              <a:t>.</a:t>
            </a:r>
          </a:p>
          <a:p>
            <a:pPr>
              <a:lnSpc>
                <a:spcPct val="150000"/>
              </a:lnSpc>
            </a:pPr>
            <a:r>
              <a:rPr lang="fr-FR" dirty="0">
                <a:latin typeface="Garamond" panose="02020404030301010803" pitchFamily="18" charset="0"/>
              </a:rPr>
              <a:t>Quelques règles à respecter :</a:t>
            </a:r>
            <a:endParaRPr lang="fr-CA" dirty="0">
              <a:latin typeface="Garamond" panose="02020404030301010803" pitchFamily="18" charset="0"/>
            </a:endParaRPr>
          </a:p>
          <a:p>
            <a:pPr lvl="1">
              <a:lnSpc>
                <a:spcPct val="150000"/>
              </a:lnSpc>
            </a:pPr>
            <a:r>
              <a:rPr lang="fr-FR" sz="1800" dirty="0">
                <a:latin typeface="Garamond" panose="02020404030301010803" pitchFamily="18" charset="0"/>
              </a:rPr>
              <a:t>Tous les mots clés du </a:t>
            </a:r>
            <a:r>
              <a:rPr lang="fr-FR" sz="1800" dirty="0" err="1">
                <a:latin typeface="Garamond" panose="02020404030301010803" pitchFamily="18" charset="0"/>
              </a:rPr>
              <a:t>pseudo-code</a:t>
            </a:r>
            <a:r>
              <a:rPr lang="fr-FR" sz="1800" dirty="0">
                <a:latin typeface="Garamond" panose="02020404030301010803" pitchFamily="18" charset="0"/>
              </a:rPr>
              <a:t> apparaissent en minuscules</a:t>
            </a:r>
            <a:endParaRPr lang="fr-CA" sz="1800" dirty="0">
              <a:latin typeface="Garamond" panose="02020404030301010803" pitchFamily="18" charset="0"/>
            </a:endParaRPr>
          </a:p>
          <a:p>
            <a:pPr lvl="1">
              <a:lnSpc>
                <a:spcPct val="150000"/>
              </a:lnSpc>
            </a:pPr>
            <a:r>
              <a:rPr lang="fr-FR" sz="1800" dirty="0">
                <a:latin typeface="Garamond" panose="02020404030301010803" pitchFamily="18" charset="0"/>
              </a:rPr>
              <a:t>Chaque ligne contient une seule opération (lecture, affichage, affectation, appel de </a:t>
            </a:r>
            <a:r>
              <a:rPr lang="fr-FR" sz="1800" dirty="0" err="1" smtClean="0">
                <a:latin typeface="Garamond" panose="02020404030301010803" pitchFamily="18" charset="0"/>
              </a:rPr>
              <a:t>sousalgorithme</a:t>
            </a:r>
            <a:r>
              <a:rPr lang="fr-FR" sz="1800" dirty="0" smtClean="0">
                <a:latin typeface="Garamond" panose="02020404030301010803" pitchFamily="18" charset="0"/>
              </a:rPr>
              <a:t>,</a:t>
            </a:r>
            <a:r>
              <a:rPr lang="fr-CA" sz="1800" dirty="0">
                <a:latin typeface="Garamond" panose="02020404030301010803" pitchFamily="18" charset="0"/>
              </a:rPr>
              <a:t> </a:t>
            </a:r>
            <a:r>
              <a:rPr lang="fr-FR" dirty="0" smtClean="0">
                <a:latin typeface="Garamond" panose="02020404030301010803" pitchFamily="18" charset="0"/>
              </a:rPr>
              <a:t>etc</a:t>
            </a:r>
            <a:r>
              <a:rPr lang="fr-FR" dirty="0">
                <a:latin typeface="Garamond" panose="02020404030301010803" pitchFamily="18" charset="0"/>
              </a:rPr>
              <a:t>.)</a:t>
            </a:r>
            <a:endParaRPr lang="fr-CA" dirty="0">
              <a:latin typeface="Garamond" panose="02020404030301010803" pitchFamily="18" charset="0"/>
            </a:endParaRPr>
          </a:p>
          <a:p>
            <a:pPr lvl="1">
              <a:lnSpc>
                <a:spcPct val="150000"/>
              </a:lnSpc>
            </a:pPr>
            <a:r>
              <a:rPr lang="fr-FR" sz="1800" dirty="0">
                <a:latin typeface="Garamond" panose="02020404030301010803" pitchFamily="18" charset="0"/>
              </a:rPr>
              <a:t>Chacune des lignes est numérotée</a:t>
            </a:r>
            <a:endParaRPr lang="fr-CA" sz="1800" dirty="0">
              <a:latin typeface="Garamond" panose="02020404030301010803" pitchFamily="18" charset="0"/>
            </a:endParaRPr>
          </a:p>
          <a:p>
            <a:pPr>
              <a:lnSpc>
                <a:spcPct val="150000"/>
              </a:lnSpc>
            </a:pPr>
            <a:r>
              <a:rPr lang="fr-FR" dirty="0">
                <a:latin typeface="Garamond" panose="02020404030301010803" pitchFamily="18" charset="0"/>
              </a:rPr>
              <a:t>On peut mettre des commentaires dans un algorithme, en les encadrant par /*  </a:t>
            </a:r>
            <a:r>
              <a:rPr lang="fr-FR" dirty="0" smtClean="0">
                <a:latin typeface="Garamond" panose="02020404030301010803" pitchFamily="18" charset="0"/>
              </a:rPr>
              <a:t>*/.</a:t>
            </a:r>
            <a:endParaRPr lang="fr-CA" dirty="0">
              <a:latin typeface="Garamond" panose="02020404030301010803" pitchFamily="18" charset="0"/>
            </a:endParaRPr>
          </a:p>
          <a:p>
            <a:pPr marL="457200" lvl="1" indent="0">
              <a:lnSpc>
                <a:spcPct val="150000"/>
              </a:lnSpc>
              <a:buNone/>
            </a:pPr>
            <a:r>
              <a:rPr lang="fr-FR" b="1" i="1" dirty="0">
                <a:latin typeface="Courier New" panose="02070309020205020404" pitchFamily="49" charset="0"/>
                <a:cs typeface="Courier New" panose="02070309020205020404" pitchFamily="49" charset="0"/>
              </a:rPr>
              <a:t>/* on fait le calcul du profit </a:t>
            </a:r>
            <a:r>
              <a:rPr lang="fr-FR" b="1" i="1" dirty="0" smtClean="0">
                <a:latin typeface="Courier New" panose="02070309020205020404" pitchFamily="49" charset="0"/>
                <a:cs typeface="Courier New" panose="02070309020205020404" pitchFamily="49" charset="0"/>
              </a:rPr>
              <a:t>*/</a:t>
            </a:r>
            <a:endParaRPr lang="fr-CA" b="1" dirty="0">
              <a:latin typeface="Courier New" panose="02070309020205020404" pitchFamily="49" charset="0"/>
              <a:cs typeface="Courier New" panose="02070309020205020404" pitchFamily="49" charset="0"/>
            </a:endParaRPr>
          </a:p>
          <a:p>
            <a:pPr marL="457200" lvl="1" indent="0">
              <a:lnSpc>
                <a:spcPct val="150000"/>
              </a:lnSpc>
              <a:buNone/>
            </a:pPr>
            <a:r>
              <a:rPr lang="fr-FR" b="1" dirty="0">
                <a:latin typeface="Courier New" panose="02070309020205020404" pitchFamily="49" charset="0"/>
                <a:cs typeface="Courier New" panose="02070309020205020404" pitchFamily="49" charset="0"/>
              </a:rPr>
              <a:t>profit ← revenus – </a:t>
            </a:r>
            <a:r>
              <a:rPr lang="fr-FR" b="1" dirty="0" err="1">
                <a:latin typeface="Courier New" panose="02070309020205020404" pitchFamily="49" charset="0"/>
                <a:cs typeface="Courier New" panose="02070309020205020404" pitchFamily="49" charset="0"/>
              </a:rPr>
              <a:t>depenses</a:t>
            </a:r>
            <a:endParaRPr lang="fr-CA" b="1" dirty="0">
              <a:latin typeface="Courier New" panose="02070309020205020404" pitchFamily="49" charset="0"/>
              <a:cs typeface="Courier New" panose="02070309020205020404" pitchFamily="49" charset="0"/>
            </a:endParaRPr>
          </a:p>
          <a:p>
            <a:endParaRPr lang="fr-CA" dirty="0"/>
          </a:p>
        </p:txBody>
      </p:sp>
    </p:spTree>
    <p:extLst>
      <p:ext uri="{BB962C8B-B14F-4D97-AF65-F5344CB8AC3E}">
        <p14:creationId xmlns:p14="http://schemas.microsoft.com/office/powerpoint/2010/main" val="171816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489" y="208383"/>
            <a:ext cx="10752666" cy="1320800"/>
          </a:xfrm>
        </p:spPr>
        <p:txBody>
          <a:bodyPr/>
          <a:lstStyle/>
          <a:p>
            <a:r>
              <a:rPr lang="fr-FR" b="1" dirty="0">
                <a:latin typeface="Garamond" panose="02020404030301010803" pitchFamily="18" charset="0"/>
              </a:rPr>
              <a:t>Éléments de base du </a:t>
            </a:r>
            <a:r>
              <a:rPr lang="fr-FR" b="1" dirty="0" err="1">
                <a:latin typeface="Garamond" panose="02020404030301010803" pitchFamily="18" charset="0"/>
              </a:rPr>
              <a:t>pseudo-code</a:t>
            </a:r>
            <a:r>
              <a:rPr lang="fr-FR" b="1" dirty="0">
                <a:latin typeface="Garamond" panose="02020404030301010803" pitchFamily="18" charset="0"/>
              </a:rPr>
              <a:t> : les </a:t>
            </a:r>
            <a:r>
              <a:rPr lang="fr-FR" b="1" dirty="0" smtClean="0">
                <a:latin typeface="Garamond" panose="02020404030301010803" pitchFamily="18" charset="0"/>
              </a:rPr>
              <a:t>variables</a:t>
            </a:r>
            <a:endParaRPr lang="fr-CA" dirty="0"/>
          </a:p>
        </p:txBody>
      </p:sp>
      <p:sp>
        <p:nvSpPr>
          <p:cNvPr id="3" name="Espace réservé du contenu 2"/>
          <p:cNvSpPr>
            <a:spLocks noGrp="1"/>
          </p:cNvSpPr>
          <p:nvPr>
            <p:ph idx="1"/>
          </p:nvPr>
        </p:nvSpPr>
        <p:spPr>
          <a:xfrm>
            <a:off x="229464" y="1380931"/>
            <a:ext cx="10127515" cy="5262465"/>
          </a:xfrm>
        </p:spPr>
        <p:txBody>
          <a:bodyPr>
            <a:normAutofit/>
          </a:bodyPr>
          <a:lstStyle/>
          <a:p>
            <a:pPr>
              <a:lnSpc>
                <a:spcPct val="150000"/>
              </a:lnSpc>
            </a:pPr>
            <a:r>
              <a:rPr lang="fr-FR" dirty="0">
                <a:latin typeface="Garamond" panose="02020404030301010803" pitchFamily="18" charset="0"/>
              </a:rPr>
              <a:t>Une variable est un emplacement mémoire identifié par un nom et dont le contenu peut </a:t>
            </a:r>
            <a:r>
              <a:rPr lang="fr-FR" dirty="0" smtClean="0">
                <a:latin typeface="Garamond" panose="02020404030301010803" pitchFamily="18" charset="0"/>
              </a:rPr>
              <a:t>être modifié </a:t>
            </a:r>
            <a:r>
              <a:rPr lang="fr-FR" dirty="0">
                <a:latin typeface="Garamond" panose="02020404030301010803" pitchFamily="18" charset="0"/>
              </a:rPr>
              <a:t>en cours d’exécution</a:t>
            </a:r>
            <a:r>
              <a:rPr lang="fr-FR" dirty="0" smtClean="0">
                <a:latin typeface="Garamond" panose="02020404030301010803" pitchFamily="18" charset="0"/>
              </a:rPr>
              <a:t>.</a:t>
            </a:r>
          </a:p>
          <a:p>
            <a:pPr marL="0" indent="0">
              <a:lnSpc>
                <a:spcPct val="150000"/>
              </a:lnSpc>
              <a:buNone/>
            </a:pPr>
            <a:r>
              <a:rPr lang="fr-FR" b="1" i="1" dirty="0">
                <a:latin typeface="Garamond" panose="02020404030301010803" pitchFamily="18" charset="0"/>
              </a:rPr>
              <a:t>Nom d’une variable</a:t>
            </a:r>
            <a:endParaRPr lang="fr-CA" dirty="0">
              <a:latin typeface="Garamond" panose="02020404030301010803" pitchFamily="18" charset="0"/>
            </a:endParaRPr>
          </a:p>
          <a:p>
            <a:pPr>
              <a:lnSpc>
                <a:spcPct val="150000"/>
              </a:lnSpc>
            </a:pPr>
            <a:r>
              <a:rPr lang="fr-FR" dirty="0">
                <a:latin typeface="Garamond" panose="02020404030301010803" pitchFamily="18" charset="0"/>
              </a:rPr>
              <a:t>Le nom d'une variable doit décrire son contenu (par exemples : les variables total, </a:t>
            </a:r>
            <a:r>
              <a:rPr lang="fr-FR" dirty="0" smtClean="0">
                <a:latin typeface="Garamond" panose="02020404030301010803" pitchFamily="18" charset="0"/>
              </a:rPr>
              <a:t>max,</a:t>
            </a:r>
            <a:r>
              <a:rPr lang="fr-CA" dirty="0">
                <a:latin typeface="Garamond" panose="02020404030301010803" pitchFamily="18" charset="0"/>
              </a:rPr>
              <a:t> </a:t>
            </a:r>
            <a:r>
              <a:rPr lang="fr-FR" dirty="0" err="1" smtClean="0">
                <a:latin typeface="Garamond" panose="02020404030301010803" pitchFamily="18" charset="0"/>
              </a:rPr>
              <a:t>age</a:t>
            </a:r>
            <a:r>
              <a:rPr lang="fr-FR" dirty="0">
                <a:latin typeface="Garamond" panose="02020404030301010803" pitchFamily="18" charset="0"/>
              </a:rPr>
              <a:t>).</a:t>
            </a:r>
            <a:endParaRPr lang="fr-CA" dirty="0">
              <a:latin typeface="Garamond" panose="02020404030301010803" pitchFamily="18" charset="0"/>
            </a:endParaRPr>
          </a:p>
          <a:p>
            <a:pPr>
              <a:lnSpc>
                <a:spcPct val="150000"/>
              </a:lnSpc>
            </a:pPr>
            <a:r>
              <a:rPr lang="fr-FR" dirty="0">
                <a:latin typeface="Garamond" panose="02020404030301010803" pitchFamily="18" charset="0"/>
              </a:rPr>
              <a:t>Le nom d’une variable peut être composé de lettres et de chiffres; mais il doit commencer par une lettre (minuscule par convention).</a:t>
            </a:r>
            <a:endParaRPr lang="fr-CA" dirty="0">
              <a:latin typeface="Garamond" panose="02020404030301010803" pitchFamily="18" charset="0"/>
            </a:endParaRPr>
          </a:p>
          <a:p>
            <a:pPr>
              <a:lnSpc>
                <a:spcPct val="150000"/>
              </a:lnSpc>
            </a:pPr>
            <a:r>
              <a:rPr lang="fr-FR" dirty="0">
                <a:latin typeface="Garamond" panose="02020404030301010803" pitchFamily="18" charset="0"/>
              </a:rPr>
              <a:t>Exemples : </a:t>
            </a:r>
            <a:r>
              <a:rPr lang="fr-CA" b="1" dirty="0">
                <a:latin typeface="Courier New" panose="02070309020205020404" pitchFamily="49" charset="0"/>
                <a:cs typeface="Courier New" panose="02070309020205020404" pitchFamily="49" charset="0"/>
              </a:rPr>
              <a:t>prix, taxe, </a:t>
            </a:r>
            <a:r>
              <a:rPr lang="fr-CA" b="1" dirty="0" smtClean="0">
                <a:latin typeface="Courier New" panose="02070309020205020404" pitchFamily="49" charset="0"/>
                <a:cs typeface="Courier New" panose="02070309020205020404" pitchFamily="49" charset="0"/>
              </a:rPr>
              <a:t>liste2001</a:t>
            </a:r>
          </a:p>
          <a:p>
            <a:pPr>
              <a:lnSpc>
                <a:spcPct val="150000"/>
              </a:lnSpc>
            </a:pPr>
            <a:r>
              <a:rPr lang="fr-FR" dirty="0">
                <a:latin typeface="Garamond" panose="02020404030301010803" pitchFamily="18" charset="0"/>
              </a:rPr>
              <a:t>Il est possible de concaténer (joindre) plusieurs mots pour former le nom d'une variable. Dans ce cas, utiliser une majuscule au début de chaque mot, sauf pour le premier, et éviter les espaces.</a:t>
            </a:r>
            <a:endParaRPr lang="fr-CA" dirty="0">
              <a:latin typeface="Garamond" panose="02020404030301010803" pitchFamily="18" charset="0"/>
            </a:endParaRPr>
          </a:p>
          <a:p>
            <a:pPr>
              <a:lnSpc>
                <a:spcPct val="150000"/>
              </a:lnSpc>
            </a:pPr>
            <a:r>
              <a:rPr lang="fr-FR" dirty="0">
                <a:latin typeface="Garamond" panose="02020404030301010803" pitchFamily="18" charset="0"/>
              </a:rPr>
              <a:t>Exemples : </a:t>
            </a:r>
            <a:r>
              <a:rPr lang="fr-FR" b="1" dirty="0" err="1">
                <a:latin typeface="Courier New" panose="02070309020205020404" pitchFamily="49" charset="0"/>
                <a:cs typeface="Courier New" panose="02070309020205020404" pitchFamily="49" charset="0"/>
              </a:rPr>
              <a:t>totalDuMois</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prenomDuPere</a:t>
            </a:r>
            <a:endParaRPr lang="fr-CA" b="1" dirty="0">
              <a:latin typeface="Courier New" panose="02070309020205020404" pitchFamily="49" charset="0"/>
              <a:cs typeface="Courier New" panose="02070309020205020404" pitchFamily="49" charset="0"/>
            </a:endParaRPr>
          </a:p>
          <a:p>
            <a:endParaRPr lang="fr-CA" b="1" dirty="0">
              <a:latin typeface="Courier New" panose="02070309020205020404" pitchFamily="49" charset="0"/>
              <a:cs typeface="Courier New" panose="02070309020205020404" pitchFamily="49" charset="0"/>
            </a:endParaRPr>
          </a:p>
          <a:p>
            <a:endParaRPr lang="fr-CA"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980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2142" y="171061"/>
            <a:ext cx="10295466" cy="1320800"/>
          </a:xfrm>
        </p:spPr>
        <p:txBody>
          <a:bodyPr/>
          <a:lstStyle/>
          <a:p>
            <a:r>
              <a:rPr lang="fr-FR" b="1" dirty="0">
                <a:latin typeface="Garamond" panose="02020404030301010803" pitchFamily="18" charset="0"/>
              </a:rPr>
              <a:t>Éléments de base du </a:t>
            </a:r>
            <a:r>
              <a:rPr lang="fr-FR" b="1" dirty="0" err="1">
                <a:latin typeface="Garamond" panose="02020404030301010803" pitchFamily="18" charset="0"/>
              </a:rPr>
              <a:t>pseudo-code</a:t>
            </a:r>
            <a:r>
              <a:rPr lang="fr-FR" b="1" dirty="0">
                <a:latin typeface="Garamond" panose="02020404030301010803" pitchFamily="18" charset="0"/>
              </a:rPr>
              <a:t> : les variables</a:t>
            </a:r>
            <a:endParaRPr lang="fr-CA" dirty="0"/>
          </a:p>
        </p:txBody>
      </p:sp>
      <p:sp>
        <p:nvSpPr>
          <p:cNvPr id="3" name="Espace réservé du contenu 2"/>
          <p:cNvSpPr>
            <a:spLocks noGrp="1"/>
          </p:cNvSpPr>
          <p:nvPr>
            <p:ph idx="1"/>
          </p:nvPr>
        </p:nvSpPr>
        <p:spPr>
          <a:xfrm>
            <a:off x="192142" y="1087568"/>
            <a:ext cx="8596668" cy="3880773"/>
          </a:xfrm>
        </p:spPr>
        <p:txBody>
          <a:bodyPr/>
          <a:lstStyle/>
          <a:p>
            <a:r>
              <a:rPr lang="fr-FR" dirty="0">
                <a:latin typeface="Garamond" panose="02020404030301010803" pitchFamily="18" charset="0"/>
              </a:rPr>
              <a:t>Chaque variable a un type, qui dépend de la nature des valeurs que l'on prévoit y mémoriser.</a:t>
            </a:r>
            <a:endParaRPr lang="fr-CA" dirty="0">
              <a:latin typeface="Garamond" panose="02020404030301010803" pitchFamily="18" charset="0"/>
            </a:endParaRPr>
          </a:p>
          <a:p>
            <a:r>
              <a:rPr lang="fr-FR" dirty="0">
                <a:latin typeface="Garamond" panose="02020404030301010803" pitchFamily="18" charset="0"/>
              </a:rPr>
              <a:t>Les principaux types sont</a:t>
            </a:r>
            <a:r>
              <a:rPr lang="fr-FR" dirty="0" smtClean="0">
                <a:latin typeface="Garamond" panose="02020404030301010803" pitchFamily="18" charset="0"/>
              </a:rPr>
              <a:t>:</a:t>
            </a:r>
          </a:p>
          <a:p>
            <a:endParaRPr lang="fr-CA" dirty="0"/>
          </a:p>
        </p:txBody>
      </p:sp>
      <p:graphicFrame>
        <p:nvGraphicFramePr>
          <p:cNvPr id="4" name="Tableau 3"/>
          <p:cNvGraphicFramePr>
            <a:graphicFrameLocks noGrp="1"/>
          </p:cNvGraphicFramePr>
          <p:nvPr>
            <p:extLst>
              <p:ext uri="{D42A27DB-BD31-4B8C-83A1-F6EECF244321}">
                <p14:modId xmlns:p14="http://schemas.microsoft.com/office/powerpoint/2010/main" val="1597224753"/>
              </p:ext>
            </p:extLst>
          </p:nvPr>
        </p:nvGraphicFramePr>
        <p:xfrm>
          <a:off x="899941" y="2346465"/>
          <a:ext cx="7888868" cy="2688336"/>
        </p:xfrm>
        <a:graphic>
          <a:graphicData uri="http://schemas.openxmlformats.org/drawingml/2006/table">
            <a:tbl>
              <a:tblPr firstRow="1" firstCol="1" bandRow="1">
                <a:tableStyleId>{72833802-FEF1-4C79-8D5D-14CF1EAF98D9}</a:tableStyleId>
              </a:tblPr>
              <a:tblGrid>
                <a:gridCol w="3944434">
                  <a:extLst>
                    <a:ext uri="{9D8B030D-6E8A-4147-A177-3AD203B41FA5}">
                      <a16:colId xmlns:a16="http://schemas.microsoft.com/office/drawing/2014/main" val="680486948"/>
                    </a:ext>
                  </a:extLst>
                </a:gridCol>
                <a:gridCol w="3944434">
                  <a:extLst>
                    <a:ext uri="{9D8B030D-6E8A-4147-A177-3AD203B41FA5}">
                      <a16:colId xmlns:a16="http://schemas.microsoft.com/office/drawing/2014/main" val="1718394994"/>
                    </a:ext>
                  </a:extLst>
                </a:gridCol>
              </a:tblGrid>
              <a:tr h="0">
                <a:tc>
                  <a:txBody>
                    <a:bodyPr/>
                    <a:lstStyle/>
                    <a:p>
                      <a:pPr algn="ctr">
                        <a:lnSpc>
                          <a:spcPct val="150000"/>
                        </a:lnSpc>
                        <a:spcAft>
                          <a:spcPts val="0"/>
                        </a:spcAft>
                      </a:pPr>
                      <a:r>
                        <a:rPr lang="fr-FR" sz="1800" dirty="0">
                          <a:effectLst/>
                          <a:latin typeface="Garamond" panose="02020404030301010803" pitchFamily="18" charset="0"/>
                        </a:rPr>
                        <a:t>Type de variable</a:t>
                      </a:r>
                      <a:endParaRPr lang="fr-CA"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FR" sz="1800">
                          <a:effectLst/>
                          <a:latin typeface="Garamond" panose="02020404030301010803" pitchFamily="18" charset="0"/>
                        </a:rPr>
                        <a:t>Nature du contenu</a:t>
                      </a:r>
                      <a:endParaRPr lang="fr-CA"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0699012"/>
                  </a:ext>
                </a:extLst>
              </a:tr>
              <a:tr h="0">
                <a:tc>
                  <a:txBody>
                    <a:bodyPr/>
                    <a:lstStyle/>
                    <a:p>
                      <a:pPr>
                        <a:lnSpc>
                          <a:spcPct val="150000"/>
                        </a:lnSpc>
                        <a:spcAft>
                          <a:spcPts val="0"/>
                        </a:spcAft>
                      </a:pPr>
                      <a:r>
                        <a:rPr lang="fr-FR" sz="1800">
                          <a:effectLst/>
                          <a:latin typeface="Garamond" panose="02020404030301010803" pitchFamily="18" charset="0"/>
                        </a:rPr>
                        <a:t>entier</a:t>
                      </a:r>
                      <a:endParaRPr lang="fr-CA"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fr-FR" sz="1800">
                          <a:effectLst/>
                          <a:latin typeface="Garamond" panose="02020404030301010803" pitchFamily="18" charset="0"/>
                        </a:rPr>
                        <a:t>Valeur numérique entière (4, 301, -5)</a:t>
                      </a:r>
                      <a:endParaRPr lang="fr-CA"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0730182"/>
                  </a:ext>
                </a:extLst>
              </a:tr>
              <a:tr h="94615">
                <a:tc>
                  <a:txBody>
                    <a:bodyPr/>
                    <a:lstStyle/>
                    <a:p>
                      <a:pPr>
                        <a:lnSpc>
                          <a:spcPct val="150000"/>
                        </a:lnSpc>
                        <a:spcAft>
                          <a:spcPts val="0"/>
                        </a:spcAft>
                      </a:pPr>
                      <a:r>
                        <a:rPr lang="fr-FR" sz="1800">
                          <a:effectLst/>
                          <a:latin typeface="Garamond" panose="02020404030301010803" pitchFamily="18" charset="0"/>
                        </a:rPr>
                        <a:t>réel</a:t>
                      </a:r>
                      <a:endParaRPr lang="fr-CA"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fr-FR" sz="1800">
                          <a:effectLst/>
                          <a:latin typeface="Garamond" panose="02020404030301010803" pitchFamily="18" charset="0"/>
                        </a:rPr>
                        <a:t>Valeur numérique réelle (0.456,34.5)</a:t>
                      </a:r>
                      <a:endParaRPr lang="fr-CA"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1942063"/>
                  </a:ext>
                </a:extLst>
              </a:tr>
              <a:tr h="94615">
                <a:tc>
                  <a:txBody>
                    <a:bodyPr/>
                    <a:lstStyle/>
                    <a:p>
                      <a:pPr>
                        <a:lnSpc>
                          <a:spcPct val="150000"/>
                        </a:lnSpc>
                        <a:spcAft>
                          <a:spcPts val="0"/>
                        </a:spcAft>
                      </a:pPr>
                      <a:r>
                        <a:rPr lang="fr-FR" sz="1800">
                          <a:effectLst/>
                          <a:latin typeface="Garamond" panose="02020404030301010803" pitchFamily="18" charset="0"/>
                        </a:rPr>
                        <a:t>caractère</a:t>
                      </a:r>
                      <a:endParaRPr lang="fr-CA"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tabLst>
                          <a:tab pos="752475" algn="l"/>
                        </a:tabLst>
                      </a:pPr>
                      <a:r>
                        <a:rPr lang="fr-FR" sz="1800">
                          <a:effectLst/>
                          <a:latin typeface="Garamond" panose="02020404030301010803" pitchFamily="18" charset="0"/>
                        </a:rPr>
                        <a:t>Caractère unique ( 'a', 'W', '+', '2')</a:t>
                      </a:r>
                      <a:endParaRPr lang="fr-CA"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2876676"/>
                  </a:ext>
                </a:extLst>
              </a:tr>
              <a:tr h="94615">
                <a:tc>
                  <a:txBody>
                    <a:bodyPr/>
                    <a:lstStyle/>
                    <a:p>
                      <a:pPr>
                        <a:lnSpc>
                          <a:spcPct val="150000"/>
                        </a:lnSpc>
                        <a:spcAft>
                          <a:spcPts val="0"/>
                        </a:spcAft>
                      </a:pPr>
                      <a:r>
                        <a:rPr lang="fr-FR" sz="1800">
                          <a:effectLst/>
                          <a:latin typeface="Garamond" panose="02020404030301010803" pitchFamily="18" charset="0"/>
                        </a:rPr>
                        <a:t>chaîne</a:t>
                      </a:r>
                      <a:endParaRPr lang="fr-CA"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tabLst>
                          <a:tab pos="752475" algn="l"/>
                        </a:tabLst>
                      </a:pPr>
                      <a:r>
                        <a:rPr lang="fr-FR" sz="1800">
                          <a:effectLst/>
                          <a:latin typeface="Garamond" panose="02020404030301010803" pitchFamily="18" charset="0"/>
                        </a:rPr>
                        <a:t>Chaîne de caractères ("bonjour", "Entrez votre nom","777" )</a:t>
                      </a:r>
                      <a:endParaRPr lang="fr-CA"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124227"/>
                  </a:ext>
                </a:extLst>
              </a:tr>
              <a:tr h="94615">
                <a:tc>
                  <a:txBody>
                    <a:bodyPr/>
                    <a:lstStyle/>
                    <a:p>
                      <a:pPr>
                        <a:lnSpc>
                          <a:spcPct val="150000"/>
                        </a:lnSpc>
                        <a:spcAft>
                          <a:spcPts val="0"/>
                        </a:spcAft>
                      </a:pPr>
                      <a:r>
                        <a:rPr lang="en-CA" sz="1800">
                          <a:effectLst/>
                          <a:latin typeface="Garamond" panose="02020404030301010803" pitchFamily="18" charset="0"/>
                        </a:rPr>
                        <a:t>booléen</a:t>
                      </a:r>
                      <a:endParaRPr lang="fr-CA"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CA" sz="1800" dirty="0" err="1">
                          <a:effectLst/>
                          <a:latin typeface="Garamond" panose="02020404030301010803" pitchFamily="18" charset="0"/>
                        </a:rPr>
                        <a:t>vrai</a:t>
                      </a:r>
                      <a:r>
                        <a:rPr lang="en-CA" sz="1800" dirty="0">
                          <a:effectLst/>
                          <a:latin typeface="Garamond" panose="02020404030301010803" pitchFamily="18" charset="0"/>
                        </a:rPr>
                        <a:t> </a:t>
                      </a:r>
                      <a:r>
                        <a:rPr lang="en-CA" sz="1800" dirty="0" err="1">
                          <a:effectLst/>
                          <a:latin typeface="Garamond" panose="02020404030301010803" pitchFamily="18" charset="0"/>
                        </a:rPr>
                        <a:t>ou</a:t>
                      </a:r>
                      <a:r>
                        <a:rPr lang="en-CA" sz="1800" dirty="0">
                          <a:effectLst/>
                          <a:latin typeface="Garamond" panose="02020404030301010803" pitchFamily="18" charset="0"/>
                        </a:rPr>
                        <a:t> faux</a:t>
                      </a:r>
                      <a:endParaRPr lang="fr-CA"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9048407"/>
                  </a:ext>
                </a:extLst>
              </a:tr>
            </a:tbl>
          </a:graphicData>
        </a:graphic>
      </p:graphicFrame>
    </p:spTree>
    <p:extLst>
      <p:ext uri="{BB962C8B-B14F-4D97-AF65-F5344CB8AC3E}">
        <p14:creationId xmlns:p14="http://schemas.microsoft.com/office/powerpoint/2010/main" val="97111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861" y="115077"/>
            <a:ext cx="9791613" cy="1320800"/>
          </a:xfrm>
        </p:spPr>
        <p:txBody>
          <a:bodyPr/>
          <a:lstStyle/>
          <a:p>
            <a:r>
              <a:rPr lang="fr-FR" b="1" dirty="0">
                <a:latin typeface="Garamond" panose="02020404030301010803" pitchFamily="18" charset="0"/>
              </a:rPr>
              <a:t>Éléments de base du </a:t>
            </a:r>
            <a:r>
              <a:rPr lang="fr-FR" b="1" dirty="0" err="1">
                <a:latin typeface="Garamond" panose="02020404030301010803" pitchFamily="18" charset="0"/>
              </a:rPr>
              <a:t>pseudo-code</a:t>
            </a:r>
            <a:r>
              <a:rPr lang="fr-FR" b="1" dirty="0">
                <a:latin typeface="Garamond" panose="02020404030301010803" pitchFamily="18" charset="0"/>
              </a:rPr>
              <a:t> : les variables</a:t>
            </a:r>
            <a:endParaRPr lang="fr-CA" dirty="0"/>
          </a:p>
        </p:txBody>
      </p:sp>
      <p:sp>
        <p:nvSpPr>
          <p:cNvPr id="3" name="Espace réservé du contenu 2"/>
          <p:cNvSpPr>
            <a:spLocks noGrp="1"/>
          </p:cNvSpPr>
          <p:nvPr>
            <p:ph idx="1"/>
          </p:nvPr>
        </p:nvSpPr>
        <p:spPr>
          <a:xfrm>
            <a:off x="261257" y="1119673"/>
            <a:ext cx="10263674" cy="4921689"/>
          </a:xfrm>
        </p:spPr>
        <p:txBody>
          <a:bodyPr>
            <a:normAutofit fontScale="92500"/>
          </a:bodyPr>
          <a:lstStyle/>
          <a:p>
            <a:pPr>
              <a:lnSpc>
                <a:spcPct val="160000"/>
              </a:lnSpc>
            </a:pPr>
            <a:r>
              <a:rPr lang="fr-FR" dirty="0">
                <a:latin typeface="Garamond" panose="02020404030301010803" pitchFamily="18" charset="0"/>
              </a:rPr>
              <a:t>L'algorithme sera accompagné d'un </a:t>
            </a:r>
            <a:r>
              <a:rPr lang="fr-FR" b="1" i="1" dirty="0">
                <a:latin typeface="Garamond" panose="02020404030301010803" pitchFamily="18" charset="0"/>
              </a:rPr>
              <a:t>index des variables de travail</a:t>
            </a:r>
            <a:r>
              <a:rPr lang="fr-FR" dirty="0">
                <a:latin typeface="Garamond" panose="02020404030301010803" pitchFamily="18" charset="0"/>
              </a:rPr>
              <a:t>. Ce tableau précisera le rôle, le type et le nom de chacune des variables que l'on prévoit utiliser. Exemple </a:t>
            </a:r>
            <a:r>
              <a:rPr lang="fr-FR" dirty="0" smtClean="0">
                <a:latin typeface="Garamond" panose="02020404030301010803" pitchFamily="18" charset="0"/>
              </a:rPr>
              <a:t>:</a:t>
            </a:r>
            <a:endParaRPr lang="fr-FR" dirty="0">
              <a:latin typeface="Garamond" panose="02020404030301010803" pitchFamily="18" charset="0"/>
              <a:ea typeface="Calibri" panose="020F0502020204030204" pitchFamily="34" charset="0"/>
              <a:cs typeface="Helvetica" panose="020B0604020202020204" pitchFamily="34" charset="0"/>
            </a:endParaRPr>
          </a:p>
          <a:p>
            <a:pPr>
              <a:lnSpc>
                <a:spcPct val="150000"/>
              </a:lnSpc>
            </a:pPr>
            <a:endParaRPr lang="fr-FR" dirty="0" smtClean="0">
              <a:latin typeface="Garamond" panose="02020404030301010803" pitchFamily="18" charset="0"/>
              <a:ea typeface="Calibri" panose="020F0502020204030204" pitchFamily="34" charset="0"/>
              <a:cs typeface="Helvetica" panose="020B0604020202020204" pitchFamily="34" charset="0"/>
            </a:endParaRPr>
          </a:p>
          <a:p>
            <a:pPr>
              <a:lnSpc>
                <a:spcPct val="150000"/>
              </a:lnSpc>
            </a:pPr>
            <a:endParaRPr lang="fr-FR" dirty="0">
              <a:latin typeface="Garamond" panose="02020404030301010803" pitchFamily="18" charset="0"/>
              <a:ea typeface="Calibri" panose="020F0502020204030204" pitchFamily="34" charset="0"/>
              <a:cs typeface="Helvetica" panose="020B0604020202020204" pitchFamily="34" charset="0"/>
            </a:endParaRPr>
          </a:p>
          <a:p>
            <a:pPr>
              <a:lnSpc>
                <a:spcPct val="150000"/>
              </a:lnSpc>
            </a:pPr>
            <a:endParaRPr lang="fr-FR" dirty="0" smtClean="0">
              <a:latin typeface="Garamond" panose="02020404030301010803" pitchFamily="18" charset="0"/>
              <a:ea typeface="Calibri" panose="020F0502020204030204" pitchFamily="34" charset="0"/>
              <a:cs typeface="Helvetica" panose="020B0604020202020204" pitchFamily="34" charset="0"/>
            </a:endParaRPr>
          </a:p>
          <a:p>
            <a:pPr>
              <a:lnSpc>
                <a:spcPct val="150000"/>
              </a:lnSpc>
            </a:pPr>
            <a:r>
              <a:rPr lang="fr-FR" dirty="0" smtClean="0">
                <a:latin typeface="Garamond" panose="02020404030301010803" pitchFamily="18" charset="0"/>
                <a:ea typeface="Calibri" panose="020F0502020204030204" pitchFamily="34" charset="0"/>
                <a:cs typeface="Helvetica" panose="020B0604020202020204" pitchFamily="34" charset="0"/>
              </a:rPr>
              <a:t>Idéalement</a:t>
            </a:r>
            <a:r>
              <a:rPr lang="fr-FR" dirty="0">
                <a:latin typeface="Garamond" panose="02020404030301010803" pitchFamily="18" charset="0"/>
                <a:ea typeface="Calibri" panose="020F0502020204030204" pitchFamily="34" charset="0"/>
                <a:cs typeface="Helvetica" panose="020B0604020202020204" pitchFamily="34" charset="0"/>
              </a:rPr>
              <a:t>, on devrait pouvoir prévoir toutes les variables nécessaires avant la rédaction de l'algorithme. En pratique, l'index des variables de travail évolue à mesure que l'algorithme prend forme.</a:t>
            </a:r>
          </a:p>
          <a:p>
            <a:pPr>
              <a:lnSpc>
                <a:spcPct val="150000"/>
              </a:lnSpc>
            </a:pPr>
            <a:r>
              <a:rPr lang="fr-FR" dirty="0">
                <a:latin typeface="Garamond" panose="02020404030301010803" pitchFamily="18" charset="0"/>
                <a:ea typeface="Calibri" panose="020F0502020204030204" pitchFamily="34" charset="0"/>
                <a:cs typeface="Helvetica" panose="020B0604020202020204" pitchFamily="34" charset="0"/>
              </a:rPr>
              <a:t>Lors de l'implantation d'un algorithme dans un langage de programmation précis, l'identification des variables de travail correspond à leur déclaration. Une déclaration est une instruction qui associe un nom à un espace mémoire.</a:t>
            </a:r>
          </a:p>
          <a:p>
            <a:pPr>
              <a:lnSpc>
                <a:spcPct val="150000"/>
              </a:lnSpc>
            </a:pPr>
            <a:r>
              <a:rPr lang="fr-FR" dirty="0">
                <a:latin typeface="Garamond" panose="02020404030301010803" pitchFamily="18" charset="0"/>
                <a:ea typeface="Calibri" panose="020F0502020204030204" pitchFamily="34" charset="0"/>
                <a:cs typeface="Helvetica" panose="020B0604020202020204" pitchFamily="34" charset="0"/>
              </a:rPr>
              <a:t>Par </a:t>
            </a:r>
            <a:r>
              <a:rPr lang="fr-FR" dirty="0" smtClean="0">
                <a:latin typeface="Garamond" panose="02020404030301010803" pitchFamily="18" charset="0"/>
                <a:ea typeface="Calibri" panose="020F0502020204030204" pitchFamily="34" charset="0"/>
                <a:cs typeface="Helvetica" panose="020B0604020202020204" pitchFamily="34" charset="0"/>
              </a:rPr>
              <a:t>exemple en Python </a:t>
            </a:r>
            <a:r>
              <a:rPr lang="fr-FR" dirty="0">
                <a:latin typeface="Garamond" panose="02020404030301010803" pitchFamily="18" charset="0"/>
                <a:ea typeface="Calibri" panose="020F0502020204030204" pitchFamily="34" charset="0"/>
                <a:cs typeface="Helvetica" panose="020B0604020202020204" pitchFamily="34" charset="0"/>
              </a:rPr>
              <a:t>: </a:t>
            </a:r>
            <a:r>
              <a:rPr lang="fr-FR" dirty="0">
                <a:latin typeface="Courier New" panose="02070309020205020404" pitchFamily="49" charset="0"/>
                <a:ea typeface="Calibri" panose="020F0502020204030204" pitchFamily="34" charset="0"/>
                <a:cs typeface="Courier New" panose="02070309020205020404" pitchFamily="49" charset="0"/>
              </a:rPr>
              <a:t>x=3.14 </a:t>
            </a:r>
            <a:endParaRPr lang="fr-CA" dirty="0">
              <a:latin typeface="Courier New" panose="02070309020205020404" pitchFamily="49" charset="0"/>
              <a:ea typeface="Calibri" panose="020F0502020204030204" pitchFamily="34" charset="0"/>
              <a:cs typeface="Courier New" panose="02070309020205020404" pitchFamily="49" charset="0"/>
            </a:endParaRPr>
          </a:p>
          <a:p>
            <a:endParaRPr lang="fr-FR" dirty="0" smtClean="0">
              <a:latin typeface="Garamond" panose="02020404030301010803" pitchFamily="18" charset="0"/>
            </a:endParaRPr>
          </a:p>
          <a:p>
            <a:endParaRPr lang="fr-CA" dirty="0"/>
          </a:p>
        </p:txBody>
      </p:sp>
      <p:graphicFrame>
        <p:nvGraphicFramePr>
          <p:cNvPr id="4" name="Tableau 3"/>
          <p:cNvGraphicFramePr>
            <a:graphicFrameLocks noGrp="1"/>
          </p:cNvGraphicFramePr>
          <p:nvPr>
            <p:extLst>
              <p:ext uri="{D42A27DB-BD31-4B8C-83A1-F6EECF244321}">
                <p14:modId xmlns:p14="http://schemas.microsoft.com/office/powerpoint/2010/main" val="2849287216"/>
              </p:ext>
            </p:extLst>
          </p:nvPr>
        </p:nvGraphicFramePr>
        <p:xfrm>
          <a:off x="466530" y="2030609"/>
          <a:ext cx="9853127" cy="1549908"/>
        </p:xfrm>
        <a:graphic>
          <a:graphicData uri="http://schemas.openxmlformats.org/drawingml/2006/table">
            <a:tbl>
              <a:tblPr firstRow="1" firstCol="1" bandRow="1">
                <a:tableStyleId>{BC89EF96-8CEA-46FF-86C4-4CE0E7609802}</a:tableStyleId>
              </a:tblPr>
              <a:tblGrid>
                <a:gridCol w="9853127">
                  <a:extLst>
                    <a:ext uri="{9D8B030D-6E8A-4147-A177-3AD203B41FA5}">
                      <a16:colId xmlns:a16="http://schemas.microsoft.com/office/drawing/2014/main" val="2444673152"/>
                    </a:ext>
                  </a:extLst>
                </a:gridCol>
              </a:tblGrid>
              <a:tr h="682704">
                <a:tc>
                  <a:txBody>
                    <a:bodyPr/>
                    <a:lstStyle/>
                    <a:p>
                      <a:pPr>
                        <a:lnSpc>
                          <a:spcPct val="115000"/>
                        </a:lnSpc>
                        <a:spcAft>
                          <a:spcPts val="0"/>
                        </a:spcAft>
                      </a:pPr>
                      <a:r>
                        <a:rPr lang="fr-FR" sz="1800" dirty="0" smtClean="0">
                          <a:effectLst/>
                          <a:latin typeface="Garamond" panose="02020404030301010803" pitchFamily="18" charset="0"/>
                        </a:rPr>
                        <a:t>Variable(s</a:t>
                      </a:r>
                      <a:r>
                        <a:rPr lang="fr-FR" sz="1800" dirty="0">
                          <a:effectLst/>
                          <a:latin typeface="Garamond" panose="02020404030301010803" pitchFamily="18" charset="0"/>
                        </a:rPr>
                        <a:t>) de travail</a:t>
                      </a:r>
                      <a:endParaRPr lang="fr-CA" sz="1800" dirty="0">
                        <a:effectLst/>
                        <a:latin typeface="Garamond" panose="02020404030301010803" pitchFamily="18" charset="0"/>
                      </a:endParaRPr>
                    </a:p>
                    <a:p>
                      <a:pPr>
                        <a:lnSpc>
                          <a:spcPct val="150000"/>
                        </a:lnSpc>
                        <a:spcAft>
                          <a:spcPts val="0"/>
                        </a:spcAft>
                      </a:pPr>
                      <a:r>
                        <a:rPr lang="fr-FR" sz="1800" dirty="0">
                          <a:effectLst/>
                          <a:latin typeface="Garamond" panose="02020404030301010803" pitchFamily="18" charset="0"/>
                        </a:rPr>
                        <a:t>rôle                                                     </a:t>
                      </a:r>
                      <a:r>
                        <a:rPr lang="fr-FR" sz="1800" dirty="0" smtClean="0">
                          <a:effectLst/>
                          <a:latin typeface="Garamond" panose="02020404030301010803" pitchFamily="18" charset="0"/>
                        </a:rPr>
                        <a:t>   type                                                                  </a:t>
                      </a:r>
                      <a:r>
                        <a:rPr lang="fr-FR" sz="1800" dirty="0">
                          <a:effectLst/>
                          <a:latin typeface="Garamond" panose="02020404030301010803" pitchFamily="18" charset="0"/>
                        </a:rPr>
                        <a:t>nom</a:t>
                      </a:r>
                      <a:endParaRPr lang="fr-CA"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6146567"/>
                  </a:ext>
                </a:extLst>
              </a:tr>
              <a:tr h="772871">
                <a:tc>
                  <a:txBody>
                    <a:bodyPr/>
                    <a:lstStyle/>
                    <a:p>
                      <a:pPr>
                        <a:lnSpc>
                          <a:spcPct val="150000"/>
                        </a:lnSpc>
                        <a:spcAft>
                          <a:spcPts val="0"/>
                        </a:spcAft>
                      </a:pPr>
                      <a:r>
                        <a:rPr lang="fr-FR" sz="1800" dirty="0">
                          <a:effectLst/>
                          <a:latin typeface="Garamond" panose="02020404030301010803" pitchFamily="18" charset="0"/>
                        </a:rPr>
                        <a:t>Taux horaire de l'employé                   réel                                                               </a:t>
                      </a:r>
                      <a:r>
                        <a:rPr lang="fr-FR" sz="1800" dirty="0" err="1">
                          <a:effectLst/>
                          <a:latin typeface="Garamond" panose="02020404030301010803" pitchFamily="18" charset="0"/>
                        </a:rPr>
                        <a:t>tauxHor</a:t>
                      </a:r>
                      <a:endParaRPr lang="fr-CA" sz="1800" dirty="0">
                        <a:effectLst/>
                        <a:latin typeface="Garamond" panose="02020404030301010803" pitchFamily="18" charset="0"/>
                      </a:endParaRPr>
                    </a:p>
                    <a:p>
                      <a:pPr>
                        <a:lnSpc>
                          <a:spcPct val="150000"/>
                        </a:lnSpc>
                        <a:spcAft>
                          <a:spcPts val="0"/>
                        </a:spcAft>
                      </a:pPr>
                      <a:r>
                        <a:rPr lang="fr-FR" sz="1800" dirty="0">
                          <a:effectLst/>
                          <a:latin typeface="Garamond" panose="02020404030301010803" pitchFamily="18" charset="0"/>
                        </a:rPr>
                        <a:t>Salaire de l'employé avant impôt         réel                                                               </a:t>
                      </a:r>
                      <a:r>
                        <a:rPr lang="fr-FR" sz="1800" dirty="0" err="1">
                          <a:effectLst/>
                          <a:latin typeface="Garamond" panose="02020404030301010803" pitchFamily="18" charset="0"/>
                        </a:rPr>
                        <a:t>salaireBrut</a:t>
                      </a:r>
                      <a:endParaRPr lang="fr-CA"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3468285"/>
                  </a:ext>
                </a:extLst>
              </a:tr>
            </a:tbl>
          </a:graphicData>
        </a:graphic>
      </p:graphicFrame>
    </p:spTree>
    <p:extLst>
      <p:ext uri="{BB962C8B-B14F-4D97-AF65-F5344CB8AC3E}">
        <p14:creationId xmlns:p14="http://schemas.microsoft.com/office/powerpoint/2010/main" val="23009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192</TotalTime>
  <Words>2333</Words>
  <Application>Microsoft Office PowerPoint</Application>
  <PresentationFormat>Grand écran</PresentationFormat>
  <Paragraphs>196</Paragraphs>
  <Slides>17</Slides>
  <Notes>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17</vt:i4>
      </vt:variant>
    </vt:vector>
  </HeadingPairs>
  <TitlesOfParts>
    <vt:vector size="26" baseType="lpstr">
      <vt:lpstr>Arial</vt:lpstr>
      <vt:lpstr>Calibri</vt:lpstr>
      <vt:lpstr>Courier New</vt:lpstr>
      <vt:lpstr>Garamond</vt:lpstr>
      <vt:lpstr>Helvetica</vt:lpstr>
      <vt:lpstr>Times New Roman</vt:lpstr>
      <vt:lpstr>Trebuchet MS</vt:lpstr>
      <vt:lpstr>Wingdings 3</vt:lpstr>
      <vt:lpstr>Facette</vt:lpstr>
      <vt:lpstr>Algorithme</vt:lpstr>
      <vt:lpstr>Introduction</vt:lpstr>
      <vt:lpstr>Étapes de conception d'un programme   </vt:lpstr>
      <vt:lpstr>Pseudo-code</vt:lpstr>
      <vt:lpstr>Éléments de base du pseudo-code</vt:lpstr>
      <vt:lpstr>Éléments de base du pseudo-code : les identificateur</vt:lpstr>
      <vt:lpstr>Éléments de base du pseudo-code : les variables</vt:lpstr>
      <vt:lpstr>Éléments de base du pseudo-code : les variables</vt:lpstr>
      <vt:lpstr>Éléments de base du pseudo-code : les variables</vt:lpstr>
      <vt:lpstr>Éléments de base du pseudo-code :Constante et constante symbolique</vt:lpstr>
      <vt:lpstr>Éléments de base du pseudo-code :Opération d'affectation</vt:lpstr>
      <vt:lpstr>Éléments de base du pseudo-code : Expression arithmétique</vt:lpstr>
      <vt:lpstr>Éléments de base du pseudo-code : Priorité des opérateurs</vt:lpstr>
      <vt:lpstr>Éléments de base du pseudo-code : Opération d’écriture</vt:lpstr>
      <vt:lpstr>Éléments de base du pseudo-code : Opération de lecture</vt:lpstr>
      <vt:lpstr>Éléments de base du pseudo-code : Opération de lecture</vt:lpstr>
      <vt:lpstr>Spécification des entrées/sorties d'un algorithme</vt:lpstr>
    </vt:vector>
  </TitlesOfParts>
  <Company>Collège de Maisonneuve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dc:title>
  <dc:creator>Tagmouti, Yousra</dc:creator>
  <cp:lastModifiedBy>Tagmouti, Yousra</cp:lastModifiedBy>
  <cp:revision>16</cp:revision>
  <dcterms:created xsi:type="dcterms:W3CDTF">2020-08-24T15:45:58Z</dcterms:created>
  <dcterms:modified xsi:type="dcterms:W3CDTF">2021-08-25T13:44:09Z</dcterms:modified>
</cp:coreProperties>
</file>