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63875" y="2268348"/>
            <a:ext cx="10684933" cy="1646302"/>
          </a:xfrm>
        </p:spPr>
        <p:txBody>
          <a:bodyPr/>
          <a:lstStyle/>
          <a:p>
            <a:pPr algn="l"/>
            <a:r>
              <a:rPr lang="fr-CA" b="1" dirty="0">
                <a:latin typeface="Garamond" panose="02020404030301010803" pitchFamily="18" charset="0"/>
              </a:rPr>
              <a:t>Éléments de programmation </a:t>
            </a:r>
            <a:br>
              <a:rPr lang="fr-CA" b="1" dirty="0">
                <a:latin typeface="Garamond" panose="02020404030301010803" pitchFamily="18" charset="0"/>
              </a:rPr>
            </a:br>
            <a:r>
              <a:rPr lang="fr-CA" b="1" dirty="0">
                <a:latin typeface="Garamond" panose="02020404030301010803" pitchFamily="18" charset="0"/>
              </a:rPr>
              <a:t>structurée </a:t>
            </a:r>
          </a:p>
        </p:txBody>
      </p:sp>
    </p:spTree>
    <p:extLst>
      <p:ext uri="{BB962C8B-B14F-4D97-AF65-F5344CB8AC3E}">
        <p14:creationId xmlns:p14="http://schemas.microsoft.com/office/powerpoint/2010/main" val="47856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071" y="156755"/>
            <a:ext cx="8596668" cy="1320800"/>
          </a:xfrm>
        </p:spPr>
        <p:txBody>
          <a:bodyPr/>
          <a:lstStyle/>
          <a:p>
            <a:r>
              <a:rPr lang="fr-CA" b="1" dirty="0">
                <a:latin typeface="Garamond" panose="02020404030301010803" pitchFamily="18" charset="0"/>
              </a:rPr>
              <a:t>Exemple 2</a:t>
            </a:r>
            <a:endParaRPr lang="fr-CA" dirty="0"/>
          </a:p>
        </p:txBody>
      </p:sp>
      <p:sp>
        <p:nvSpPr>
          <p:cNvPr id="3" name="Espace réservé du contenu 2"/>
          <p:cNvSpPr>
            <a:spLocks noGrp="1"/>
          </p:cNvSpPr>
          <p:nvPr>
            <p:ph idx="1"/>
          </p:nvPr>
        </p:nvSpPr>
        <p:spPr>
          <a:xfrm>
            <a:off x="337700" y="1246189"/>
            <a:ext cx="8596668" cy="3880773"/>
          </a:xfrm>
        </p:spPr>
        <p:txBody>
          <a:bodyPr/>
          <a:lstStyle/>
          <a:p>
            <a:r>
              <a:rPr lang="fr-CA" dirty="0"/>
              <a:t> </a:t>
            </a:r>
            <a:r>
              <a:rPr lang="fr-CA" sz="2000" dirty="0">
                <a:latin typeface="Garamond" panose="02020404030301010803" pitchFamily="18" charset="0"/>
              </a:rPr>
              <a:t>Le prix régulier d'un billet de théâtre est de $30. Toutefois, les jeunes de moins de 18 ans et les personnes de l'âge d'or obtiennent un rabais de $5. </a:t>
            </a:r>
          </a:p>
        </p:txBody>
      </p:sp>
      <p:pic>
        <p:nvPicPr>
          <p:cNvPr id="4" name="Image 3"/>
          <p:cNvPicPr>
            <a:picLocks noChangeAspect="1"/>
          </p:cNvPicPr>
          <p:nvPr/>
        </p:nvPicPr>
        <p:blipFill>
          <a:blip r:embed="rId2"/>
          <a:stretch>
            <a:fillRect/>
          </a:stretch>
        </p:blipFill>
        <p:spPr>
          <a:xfrm>
            <a:off x="923109" y="1980378"/>
            <a:ext cx="9513842" cy="4782915"/>
          </a:xfrm>
          <a:prstGeom prst="rect">
            <a:avLst/>
          </a:prstGeom>
        </p:spPr>
      </p:pic>
      <p:sp>
        <p:nvSpPr>
          <p:cNvPr id="6" name="Rectangle 5"/>
          <p:cNvSpPr/>
          <p:nvPr/>
        </p:nvSpPr>
        <p:spPr>
          <a:xfrm>
            <a:off x="6587239" y="4238903"/>
            <a:ext cx="5865076" cy="677108"/>
          </a:xfrm>
          <a:prstGeom prst="rect">
            <a:avLst/>
          </a:prstGeom>
        </p:spPr>
        <p:txBody>
          <a:bodyPr wrap="square">
            <a:spAutoFit/>
          </a:bodyPr>
          <a:lstStyle/>
          <a:p>
            <a:r>
              <a:rPr lang="fr-CA" sz="2000" b="1" dirty="0">
                <a:solidFill>
                  <a:schemeClr val="accent2"/>
                </a:solidFill>
                <a:latin typeface="Garamond" panose="02020404030301010803" pitchFamily="18" charset="0"/>
              </a:rPr>
              <a:t>On aurait pu également avoir comme algorithme :</a:t>
            </a:r>
          </a:p>
          <a:p>
            <a:r>
              <a:rPr lang="fr-CA" dirty="0"/>
              <a:t> </a:t>
            </a:r>
          </a:p>
        </p:txBody>
      </p:sp>
      <p:pic>
        <p:nvPicPr>
          <p:cNvPr id="7" name="Image 6"/>
          <p:cNvPicPr>
            <a:picLocks noChangeAspect="1"/>
          </p:cNvPicPr>
          <p:nvPr/>
        </p:nvPicPr>
        <p:blipFill>
          <a:blip r:embed="rId3"/>
          <a:stretch>
            <a:fillRect/>
          </a:stretch>
        </p:blipFill>
        <p:spPr>
          <a:xfrm>
            <a:off x="7153682" y="4741726"/>
            <a:ext cx="4867907" cy="1558526"/>
          </a:xfrm>
          <a:prstGeom prst="rect">
            <a:avLst/>
          </a:prstGeom>
        </p:spPr>
      </p:pic>
    </p:spTree>
    <p:extLst>
      <p:ext uri="{BB962C8B-B14F-4D97-AF65-F5344CB8AC3E}">
        <p14:creationId xmlns:p14="http://schemas.microsoft.com/office/powerpoint/2010/main" val="347609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585291"/>
            <a:ext cx="8596668" cy="1320800"/>
          </a:xfrm>
        </p:spPr>
        <p:txBody>
          <a:bodyPr/>
          <a:lstStyle/>
          <a:p>
            <a:r>
              <a:rPr lang="fr-CA" b="1" dirty="0">
                <a:latin typeface="Garamond" panose="02020404030301010803" pitchFamily="18" charset="0"/>
              </a:rPr>
              <a:t>Évaluation des expressions logiques </a:t>
            </a:r>
          </a:p>
        </p:txBody>
      </p:sp>
      <p:sp>
        <p:nvSpPr>
          <p:cNvPr id="3" name="Espace réservé du contenu 2"/>
          <p:cNvSpPr>
            <a:spLocks noGrp="1"/>
          </p:cNvSpPr>
          <p:nvPr>
            <p:ph idx="1"/>
          </p:nvPr>
        </p:nvSpPr>
        <p:spPr/>
        <p:txBody>
          <a:bodyPr/>
          <a:lstStyle/>
          <a:p>
            <a:r>
              <a:rPr lang="fr-CA" dirty="0">
                <a:latin typeface="Garamond" panose="02020404030301010803" pitchFamily="18" charset="0"/>
              </a:rPr>
              <a:t>Voici comment s'évaluent les expressions qui utilisent les opérateurs logiques et, ou et pas. </a:t>
            </a:r>
          </a:p>
        </p:txBody>
      </p:sp>
      <p:pic>
        <p:nvPicPr>
          <p:cNvPr id="5" name="Image 4"/>
          <p:cNvPicPr>
            <a:picLocks noChangeAspect="1"/>
          </p:cNvPicPr>
          <p:nvPr/>
        </p:nvPicPr>
        <p:blipFill>
          <a:blip r:embed="rId2"/>
          <a:stretch>
            <a:fillRect/>
          </a:stretch>
        </p:blipFill>
        <p:spPr>
          <a:xfrm>
            <a:off x="1160961" y="2669585"/>
            <a:ext cx="8267700" cy="3800475"/>
          </a:xfrm>
          <a:prstGeom prst="rect">
            <a:avLst/>
          </a:prstGeom>
        </p:spPr>
      </p:pic>
    </p:spTree>
    <p:extLst>
      <p:ext uri="{BB962C8B-B14F-4D97-AF65-F5344CB8AC3E}">
        <p14:creationId xmlns:p14="http://schemas.microsoft.com/office/powerpoint/2010/main" val="343531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596668" cy="1320800"/>
          </a:xfrm>
        </p:spPr>
        <p:txBody>
          <a:bodyPr/>
          <a:lstStyle/>
          <a:p>
            <a:r>
              <a:rPr lang="fr-CA" b="1" dirty="0">
                <a:latin typeface="Garamond" panose="02020404030301010803" pitchFamily="18" charset="0"/>
              </a:rPr>
              <a:t>Évaluation des expressions logiques </a:t>
            </a:r>
            <a:endParaRPr lang="fr-CA" dirty="0"/>
          </a:p>
        </p:txBody>
      </p:sp>
      <p:sp>
        <p:nvSpPr>
          <p:cNvPr id="3" name="Espace réservé du contenu 2"/>
          <p:cNvSpPr>
            <a:spLocks noGrp="1"/>
          </p:cNvSpPr>
          <p:nvPr>
            <p:ph idx="1"/>
          </p:nvPr>
        </p:nvSpPr>
        <p:spPr>
          <a:xfrm>
            <a:off x="424784" y="660400"/>
            <a:ext cx="9981958" cy="6110514"/>
          </a:xfrm>
        </p:spPr>
        <p:txBody>
          <a:bodyPr>
            <a:normAutofit fontScale="92500" lnSpcReduction="20000"/>
          </a:bodyPr>
          <a:lstStyle/>
          <a:p>
            <a:r>
              <a:rPr lang="fr-CA" dirty="0">
                <a:latin typeface="Garamond" panose="02020404030301010803" pitchFamily="18" charset="0"/>
              </a:rPr>
              <a:t>S'il n'y a aucune parenthèse, la priorité est la suivante : 1) </a:t>
            </a:r>
            <a:r>
              <a:rPr lang="fr-CA" b="1" dirty="0">
                <a:latin typeface="Garamond" panose="02020404030301010803" pitchFamily="18" charset="0"/>
              </a:rPr>
              <a:t>pas</a:t>
            </a:r>
            <a:r>
              <a:rPr lang="fr-CA" dirty="0">
                <a:latin typeface="Garamond" panose="02020404030301010803" pitchFamily="18" charset="0"/>
              </a:rPr>
              <a:t>  2) </a:t>
            </a:r>
            <a:r>
              <a:rPr lang="fr-CA" b="1" dirty="0">
                <a:latin typeface="Garamond" panose="02020404030301010803" pitchFamily="18" charset="0"/>
              </a:rPr>
              <a:t>et</a:t>
            </a:r>
            <a:r>
              <a:rPr lang="fr-CA" dirty="0">
                <a:latin typeface="Garamond" panose="02020404030301010803" pitchFamily="18" charset="0"/>
              </a:rPr>
              <a:t>  3) </a:t>
            </a:r>
            <a:r>
              <a:rPr lang="fr-CA" b="1" dirty="0">
                <a:latin typeface="Garamond" panose="02020404030301010803" pitchFamily="18" charset="0"/>
              </a:rPr>
              <a:t>ou</a:t>
            </a:r>
            <a:r>
              <a:rPr lang="fr-CA" dirty="0">
                <a:latin typeface="Garamond" panose="02020404030301010803" pitchFamily="18" charset="0"/>
              </a:rPr>
              <a:t>. </a:t>
            </a:r>
          </a:p>
          <a:p>
            <a:r>
              <a:rPr lang="fr-CA" dirty="0">
                <a:latin typeface="Garamond" panose="02020404030301010803" pitchFamily="18" charset="0"/>
              </a:rPr>
              <a:t>Par exemple, si a=0, alors l'expression : </a:t>
            </a:r>
          </a:p>
          <a:p>
            <a:pPr marL="457200" lvl="1" indent="0">
              <a:buNone/>
            </a:pPr>
            <a:r>
              <a:rPr lang="fr-CA" dirty="0">
                <a:latin typeface="Courier New" panose="02070309020205020404" pitchFamily="49" charset="0"/>
                <a:cs typeface="Courier New" panose="02070309020205020404" pitchFamily="49" charset="0"/>
              </a:rPr>
              <a:t>(a &lt; 2) ou (a = 0) et (a &gt; 10) </a:t>
            </a:r>
            <a:r>
              <a:rPr lang="fr-CA" dirty="0">
                <a:latin typeface="Garamond" panose="02020404030301010803" pitchFamily="18" charset="0"/>
              </a:rPr>
              <a:t>est vraie, </a:t>
            </a:r>
          </a:p>
          <a:p>
            <a:pPr marL="457200" lvl="1" indent="0">
              <a:buNone/>
            </a:pPr>
            <a:r>
              <a:rPr lang="fr-CA" dirty="0">
                <a:latin typeface="Garamond" panose="02020404030301010803" pitchFamily="18" charset="0"/>
              </a:rPr>
              <a:t> car on évalue d'abord la partie (a = 0) et (a &gt; 10 (c'est faux) et ensuite (a &lt; 2) ou faux  (c'est vrai). </a:t>
            </a:r>
          </a:p>
          <a:p>
            <a:pPr>
              <a:lnSpc>
                <a:spcPct val="170000"/>
              </a:lnSpc>
            </a:pPr>
            <a:r>
              <a:rPr lang="fr-CA" sz="1600" dirty="0">
                <a:latin typeface="Garamond" panose="02020404030301010803" pitchFamily="18" charset="0"/>
              </a:rPr>
              <a:t>Pour sa part, l'opérateur </a:t>
            </a:r>
            <a:r>
              <a:rPr lang="fr-CA" sz="1600" b="1" dirty="0">
                <a:latin typeface="Garamond" panose="02020404030301010803" pitchFamily="18" charset="0"/>
              </a:rPr>
              <a:t>pas</a:t>
            </a:r>
            <a:r>
              <a:rPr lang="fr-CA" sz="1600" dirty="0">
                <a:latin typeface="Garamond" panose="02020404030301010803" pitchFamily="18" charset="0"/>
              </a:rPr>
              <a:t> est l'opérateur de négation. Avec l’opérateur pas, un vrai devient faux, et un faux devient vrai. Exemple : </a:t>
            </a:r>
          </a:p>
          <a:p>
            <a:pPr marL="457200" lvl="1" indent="0">
              <a:buNone/>
            </a:pPr>
            <a:r>
              <a:rPr lang="fr-CA" dirty="0">
                <a:latin typeface="Courier New" panose="02070309020205020404" pitchFamily="49" charset="0"/>
                <a:cs typeface="Courier New" panose="02070309020205020404" pitchFamily="49" charset="0"/>
              </a:rPr>
              <a:t>si pas (</a:t>
            </a:r>
            <a:r>
              <a:rPr lang="fr-CA" dirty="0" err="1">
                <a:latin typeface="Courier New" panose="02070309020205020404" pitchFamily="49" charset="0"/>
                <a:cs typeface="Courier New" panose="02070309020205020404" pitchFamily="49" charset="0"/>
              </a:rPr>
              <a:t>ageLu</a:t>
            </a:r>
            <a:r>
              <a:rPr lang="fr-CA" dirty="0">
                <a:latin typeface="Courier New" panose="02070309020205020404" pitchFamily="49" charset="0"/>
                <a:cs typeface="Courier New" panose="02070309020205020404" pitchFamily="49" charset="0"/>
              </a:rPr>
              <a:t> &gt;= 18) alors  </a:t>
            </a:r>
          </a:p>
          <a:p>
            <a:pPr marL="857250" lvl="2" indent="0">
              <a:buNone/>
            </a:pPr>
            <a:r>
              <a:rPr lang="fr-CA" sz="1600" dirty="0">
                <a:latin typeface="Courier New" panose="02070309020205020404" pitchFamily="49" charset="0"/>
                <a:cs typeface="Courier New" panose="02070309020205020404" pitchFamily="49" charset="0"/>
              </a:rPr>
              <a:t>afficher "Mineur" </a:t>
            </a:r>
          </a:p>
          <a:p>
            <a:pPr marL="457200" lvl="1" indent="0">
              <a:buNone/>
            </a:pPr>
            <a:r>
              <a:rPr lang="fr-CA" dirty="0">
                <a:latin typeface="Courier New" panose="02070309020205020404" pitchFamily="49" charset="0"/>
                <a:cs typeface="Courier New" panose="02070309020205020404" pitchFamily="49" charset="0"/>
              </a:rPr>
              <a:t>sinon  </a:t>
            </a:r>
          </a:p>
          <a:p>
            <a:pPr marL="857250" lvl="2" indent="0">
              <a:buNone/>
            </a:pPr>
            <a:r>
              <a:rPr lang="fr-CA" sz="1600" dirty="0">
                <a:latin typeface="Courier New" panose="02070309020205020404" pitchFamily="49" charset="0"/>
                <a:cs typeface="Courier New" panose="02070309020205020404" pitchFamily="49" charset="0"/>
              </a:rPr>
              <a:t>afficher "Adulte" </a:t>
            </a:r>
          </a:p>
          <a:p>
            <a:pPr marL="457200" lvl="1" indent="0">
              <a:buNone/>
            </a:pPr>
            <a:r>
              <a:rPr lang="fr-CA" dirty="0">
                <a:latin typeface="Courier New" panose="02070309020205020404" pitchFamily="49" charset="0"/>
                <a:cs typeface="Courier New" panose="02070309020205020404" pitchFamily="49" charset="0"/>
              </a:rPr>
              <a:t>fin si </a:t>
            </a:r>
          </a:p>
          <a:p>
            <a:r>
              <a:rPr lang="fr-CA" dirty="0">
                <a:latin typeface="Garamond" panose="02020404030301010803" pitchFamily="18" charset="0"/>
              </a:rPr>
              <a:t>Notez qu'on peut toujours éviter d'utiliser l’opérateur pas. Ici on aurait écrit : </a:t>
            </a:r>
          </a:p>
          <a:p>
            <a:pPr marL="400050" lvl="1" indent="0">
              <a:buNone/>
            </a:pPr>
            <a:r>
              <a:rPr lang="fr-CA" sz="1400" dirty="0">
                <a:latin typeface="Courier New" panose="02070309020205020404" pitchFamily="49" charset="0"/>
                <a:cs typeface="Courier New" panose="02070309020205020404" pitchFamily="49" charset="0"/>
              </a:rPr>
              <a:t>s</a:t>
            </a:r>
            <a:r>
              <a:rPr lang="fr-CA" sz="1700" dirty="0">
                <a:latin typeface="Courier New" panose="02070309020205020404" pitchFamily="49" charset="0"/>
                <a:cs typeface="Courier New" panose="02070309020205020404" pitchFamily="49" charset="0"/>
              </a:rPr>
              <a:t>i  </a:t>
            </a:r>
            <a:r>
              <a:rPr lang="fr-CA" sz="1700" dirty="0" err="1">
                <a:latin typeface="Courier New" panose="02070309020205020404" pitchFamily="49" charset="0"/>
                <a:cs typeface="Courier New" panose="02070309020205020404" pitchFamily="49" charset="0"/>
              </a:rPr>
              <a:t>ageLu</a:t>
            </a:r>
            <a:r>
              <a:rPr lang="fr-CA" sz="1700" dirty="0">
                <a:latin typeface="Courier New" panose="02070309020205020404" pitchFamily="49" charset="0"/>
                <a:cs typeface="Courier New" panose="02070309020205020404" pitchFamily="49" charset="0"/>
              </a:rPr>
              <a:t> &lt; 18 </a:t>
            </a:r>
          </a:p>
          <a:p>
            <a:pPr marL="400050" lvl="1" indent="0">
              <a:buNone/>
            </a:pPr>
            <a:r>
              <a:rPr lang="fr-CA" sz="1700" dirty="0">
                <a:latin typeface="Courier New" panose="02070309020205020404" pitchFamily="49" charset="0"/>
                <a:cs typeface="Courier New" panose="02070309020205020404" pitchFamily="49" charset="0"/>
              </a:rPr>
              <a:t>alors  </a:t>
            </a:r>
          </a:p>
          <a:p>
            <a:pPr marL="400050" lvl="1" indent="0">
              <a:buNone/>
            </a:pPr>
            <a:r>
              <a:rPr lang="fr-CA" sz="1700" dirty="0">
                <a:latin typeface="Courier New" panose="02070309020205020404" pitchFamily="49" charset="0"/>
                <a:cs typeface="Courier New" panose="02070309020205020404" pitchFamily="49" charset="0"/>
              </a:rPr>
              <a:t>  afficher "Mineur" </a:t>
            </a:r>
          </a:p>
          <a:p>
            <a:pPr marL="400050" lvl="1" indent="0">
              <a:buNone/>
            </a:pPr>
            <a:r>
              <a:rPr lang="fr-CA" sz="1700" dirty="0">
                <a:latin typeface="Courier New" panose="02070309020205020404" pitchFamily="49" charset="0"/>
                <a:cs typeface="Courier New" panose="02070309020205020404" pitchFamily="49" charset="0"/>
              </a:rPr>
              <a:t>sinon  </a:t>
            </a:r>
          </a:p>
          <a:p>
            <a:pPr marL="400050" lvl="1" indent="0">
              <a:buNone/>
            </a:pPr>
            <a:r>
              <a:rPr lang="fr-CA" sz="1700" dirty="0">
                <a:latin typeface="Courier New" panose="02070309020205020404" pitchFamily="49" charset="0"/>
                <a:cs typeface="Courier New" panose="02070309020205020404" pitchFamily="49" charset="0"/>
              </a:rPr>
              <a:t>  afficher "Adulte" fin si</a:t>
            </a:r>
          </a:p>
          <a:p>
            <a:r>
              <a:rPr lang="fr-CA" dirty="0">
                <a:latin typeface="Garamond" panose="02020404030301010803" pitchFamily="18" charset="0"/>
              </a:rPr>
              <a:t>On peut utiliser l'opérateur pas lorsqu'il est plus facile d'exprimer la condition sous sa forme négative. </a:t>
            </a:r>
          </a:p>
        </p:txBody>
      </p:sp>
    </p:spTree>
    <p:extLst>
      <p:ext uri="{BB962C8B-B14F-4D97-AF65-F5344CB8AC3E}">
        <p14:creationId xmlns:p14="http://schemas.microsoft.com/office/powerpoint/2010/main" val="105014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1000"/>
                                        <p:tgtEl>
                                          <p:spTgt spid="3">
                                            <p:txEl>
                                              <p:pRg st="15" end="15"/>
                                            </p:txEl>
                                          </p:spTgt>
                                        </p:tgtEl>
                                      </p:cBhvr>
                                    </p:animEffect>
                                    <p:anim calcmode="lin" valueType="num">
                                      <p:cBhvr>
                                        <p:cTn id="9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Effect transition="in" filter="fade">
                                      <p:cBhvr>
                                        <p:cTn id="99" dur="1000"/>
                                        <p:tgtEl>
                                          <p:spTgt spid="3">
                                            <p:txEl>
                                              <p:pRg st="16" end="16"/>
                                            </p:txEl>
                                          </p:spTgt>
                                        </p:tgtEl>
                                      </p:cBhvr>
                                    </p:animEffect>
                                    <p:anim calcmode="lin" valueType="num">
                                      <p:cBhvr>
                                        <p:cTn id="10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403" y="95795"/>
            <a:ext cx="8596668" cy="1320800"/>
          </a:xfrm>
        </p:spPr>
        <p:txBody>
          <a:bodyPr/>
          <a:lstStyle/>
          <a:p>
            <a:r>
              <a:rPr lang="fr-CA" b="1" dirty="0">
                <a:latin typeface="Garamond" panose="02020404030301010803" pitchFamily="18" charset="0"/>
              </a:rPr>
              <a:t>Opérations si imbriquées </a:t>
            </a:r>
          </a:p>
        </p:txBody>
      </p:sp>
      <p:sp>
        <p:nvSpPr>
          <p:cNvPr id="3" name="Espace réservé du contenu 2"/>
          <p:cNvSpPr>
            <a:spLocks noGrp="1"/>
          </p:cNvSpPr>
          <p:nvPr>
            <p:ph idx="1"/>
          </p:nvPr>
        </p:nvSpPr>
        <p:spPr>
          <a:xfrm>
            <a:off x="346408" y="1045892"/>
            <a:ext cx="8596668" cy="3880773"/>
          </a:xfrm>
        </p:spPr>
        <p:txBody>
          <a:bodyPr/>
          <a:lstStyle/>
          <a:p>
            <a:r>
              <a:rPr lang="fr-CA" dirty="0">
                <a:latin typeface="Garamond" panose="02020404030301010803" pitchFamily="18" charset="0"/>
              </a:rPr>
              <a:t>Une structure conditionnelle peut très bien en contenir une autre, et il n'y a pas de limite théorique au nombre d'imbrications qu'on peut faire. </a:t>
            </a:r>
          </a:p>
          <a:p>
            <a:r>
              <a:rPr lang="fr-CA" dirty="0">
                <a:latin typeface="Garamond" panose="02020404030301010803" pitchFamily="18" charset="0"/>
              </a:rPr>
              <a:t> Exemple d'algorithme qui classe un joueur d'équipe sportive selon son poids et sa taille : </a:t>
            </a:r>
          </a:p>
        </p:txBody>
      </p:sp>
      <p:pic>
        <p:nvPicPr>
          <p:cNvPr id="5" name="Image 4"/>
          <p:cNvPicPr>
            <a:picLocks noChangeAspect="1"/>
          </p:cNvPicPr>
          <p:nvPr/>
        </p:nvPicPr>
        <p:blipFill>
          <a:blip r:embed="rId2"/>
          <a:stretch>
            <a:fillRect/>
          </a:stretch>
        </p:blipFill>
        <p:spPr>
          <a:xfrm>
            <a:off x="981731" y="2029096"/>
            <a:ext cx="7691506" cy="4828904"/>
          </a:xfrm>
          <a:prstGeom prst="rect">
            <a:avLst/>
          </a:prstGeom>
        </p:spPr>
      </p:pic>
    </p:spTree>
    <p:extLst>
      <p:ext uri="{BB962C8B-B14F-4D97-AF65-F5344CB8AC3E}">
        <p14:creationId xmlns:p14="http://schemas.microsoft.com/office/powerpoint/2010/main" val="4556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6111" y="261257"/>
            <a:ext cx="8596668" cy="1320800"/>
          </a:xfrm>
        </p:spPr>
        <p:txBody>
          <a:bodyPr/>
          <a:lstStyle/>
          <a:p>
            <a:r>
              <a:rPr lang="fr-CA" b="1" dirty="0">
                <a:latin typeface="Garamond" panose="02020404030301010803" pitchFamily="18" charset="0"/>
              </a:rPr>
              <a:t>Exemples d'implantation  </a:t>
            </a:r>
          </a:p>
        </p:txBody>
      </p:sp>
      <p:sp>
        <p:nvSpPr>
          <p:cNvPr id="3" name="Espace réservé du contenu 2"/>
          <p:cNvSpPr>
            <a:spLocks noGrp="1"/>
          </p:cNvSpPr>
          <p:nvPr>
            <p:ph idx="1"/>
          </p:nvPr>
        </p:nvSpPr>
        <p:spPr>
          <a:xfrm>
            <a:off x="224488" y="921657"/>
            <a:ext cx="9415900" cy="5119777"/>
          </a:xfrm>
        </p:spPr>
        <p:txBody>
          <a:bodyPr/>
          <a:lstStyle/>
          <a:p>
            <a:r>
              <a:rPr lang="fr-CA" dirty="0">
                <a:latin typeface="Garamond" panose="02020404030301010803" pitchFamily="18" charset="0"/>
              </a:rPr>
              <a:t>Soit l'extrait d'algorithme suivant : </a:t>
            </a:r>
          </a:p>
          <a:p>
            <a:pPr marL="0" indent="0">
              <a:buNone/>
            </a:pPr>
            <a:r>
              <a:rPr lang="fr-CA" dirty="0"/>
              <a:t>    </a:t>
            </a:r>
            <a:r>
              <a:rPr lang="fr-CA" dirty="0">
                <a:latin typeface="Courier New" panose="02070309020205020404" pitchFamily="49" charset="0"/>
                <a:cs typeface="Courier New" panose="02070309020205020404" pitchFamily="49" charset="0"/>
              </a:rPr>
              <a:t>si </a:t>
            </a:r>
            <a:r>
              <a:rPr lang="fr-CA" dirty="0" err="1">
                <a:latin typeface="Courier New" panose="02070309020205020404" pitchFamily="49" charset="0"/>
                <a:cs typeface="Courier New" panose="02070309020205020404" pitchFamily="49" charset="0"/>
              </a:rPr>
              <a:t>ageLu</a:t>
            </a:r>
            <a:r>
              <a:rPr lang="fr-CA" dirty="0">
                <a:latin typeface="Courier New" panose="02070309020205020404" pitchFamily="49" charset="0"/>
                <a:cs typeface="Courier New" panose="02070309020205020404" pitchFamily="49" charset="0"/>
              </a:rPr>
              <a:t> &gt;= 18 alors      </a:t>
            </a:r>
          </a:p>
          <a:p>
            <a:pPr marL="0" indent="0">
              <a:buNone/>
            </a:pPr>
            <a:r>
              <a:rPr lang="fr-CA" dirty="0">
                <a:latin typeface="Courier New" panose="02070309020205020404" pitchFamily="49" charset="0"/>
                <a:cs typeface="Courier New" panose="02070309020205020404" pitchFamily="49" charset="0"/>
              </a:rPr>
              <a:t>         </a:t>
            </a:r>
            <a:r>
              <a:rPr lang="fr-CA" dirty="0" err="1">
                <a:latin typeface="Courier New" panose="02070309020205020404" pitchFamily="49" charset="0"/>
                <a:cs typeface="Courier New" panose="02070309020205020404" pitchFamily="49" charset="0"/>
              </a:rPr>
              <a:t>typeClient</a:t>
            </a:r>
            <a:r>
              <a:rPr lang="fr-CA" dirty="0">
                <a:latin typeface="Courier New" panose="02070309020205020404" pitchFamily="49" charset="0"/>
                <a:cs typeface="Courier New" panose="02070309020205020404" pitchFamily="49" charset="0"/>
              </a:rPr>
              <a:t> ← "Adulte" </a:t>
            </a:r>
          </a:p>
          <a:p>
            <a:pPr marL="0" indent="0">
              <a:buNone/>
            </a:pPr>
            <a:r>
              <a:rPr lang="fr-CA" dirty="0">
                <a:latin typeface="Courier New" panose="02070309020205020404" pitchFamily="49" charset="0"/>
                <a:cs typeface="Courier New" panose="02070309020205020404" pitchFamily="49" charset="0"/>
              </a:rPr>
              <a:t>  sinon    </a:t>
            </a:r>
          </a:p>
          <a:p>
            <a:pPr marL="0" indent="0">
              <a:buNone/>
            </a:pPr>
            <a:r>
              <a:rPr lang="fr-CA" dirty="0">
                <a:latin typeface="Courier New" panose="02070309020205020404" pitchFamily="49" charset="0"/>
                <a:cs typeface="Courier New" panose="02070309020205020404" pitchFamily="49" charset="0"/>
              </a:rPr>
              <a:t>         </a:t>
            </a:r>
            <a:r>
              <a:rPr lang="fr-CA" dirty="0" err="1">
                <a:latin typeface="Courier New" panose="02070309020205020404" pitchFamily="49" charset="0"/>
                <a:cs typeface="Courier New" panose="02070309020205020404" pitchFamily="49" charset="0"/>
              </a:rPr>
              <a:t>typeClient</a:t>
            </a:r>
            <a:r>
              <a:rPr lang="fr-CA" dirty="0">
                <a:latin typeface="Courier New" panose="02070309020205020404" pitchFamily="49" charset="0"/>
                <a:cs typeface="Courier New" panose="02070309020205020404" pitchFamily="49" charset="0"/>
              </a:rPr>
              <a:t> ← "Jeune" </a:t>
            </a:r>
          </a:p>
          <a:p>
            <a:pPr marL="0" indent="0">
              <a:buNone/>
            </a:pPr>
            <a:r>
              <a:rPr lang="fr-CA" dirty="0">
                <a:latin typeface="Courier New" panose="02070309020205020404" pitchFamily="49" charset="0"/>
                <a:cs typeface="Courier New" panose="02070309020205020404" pitchFamily="49" charset="0"/>
              </a:rPr>
              <a:t>  fin si</a:t>
            </a:r>
          </a:p>
          <a:p>
            <a:r>
              <a:rPr lang="fr-CA" dirty="0">
                <a:latin typeface="Courier New" panose="02070309020205020404" pitchFamily="49" charset="0"/>
                <a:cs typeface="Courier New" panose="02070309020205020404" pitchFamily="49" charset="0"/>
              </a:rPr>
              <a:t> </a:t>
            </a:r>
            <a:r>
              <a:rPr lang="fr-CA" dirty="0">
                <a:latin typeface="Garamond" panose="02020404030301010803" pitchFamily="18" charset="0"/>
              </a:rPr>
              <a:t>Voici comment cette structure conditionnelle pourrait être implantée : </a:t>
            </a:r>
          </a:p>
          <a:p>
            <a:endParaRPr lang="fr-CA" dirty="0">
              <a:latin typeface="Garamond" panose="02020404030301010803"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324266347"/>
              </p:ext>
            </p:extLst>
          </p:nvPr>
        </p:nvGraphicFramePr>
        <p:xfrm>
          <a:off x="1162792" y="3742127"/>
          <a:ext cx="8251174" cy="2959707"/>
        </p:xfrm>
        <a:graphic>
          <a:graphicData uri="http://schemas.openxmlformats.org/drawingml/2006/table">
            <a:tbl>
              <a:tblPr firstRow="1" bandRow="1">
                <a:tableStyleId>{BC89EF96-8CEA-46FF-86C4-4CE0E7609802}</a:tableStyleId>
              </a:tblPr>
              <a:tblGrid>
                <a:gridCol w="4231329">
                  <a:extLst>
                    <a:ext uri="{9D8B030D-6E8A-4147-A177-3AD203B41FA5}">
                      <a16:colId xmlns:a16="http://schemas.microsoft.com/office/drawing/2014/main" val="2782331404"/>
                    </a:ext>
                  </a:extLst>
                </a:gridCol>
                <a:gridCol w="4019845">
                  <a:extLst>
                    <a:ext uri="{9D8B030D-6E8A-4147-A177-3AD203B41FA5}">
                      <a16:colId xmlns:a16="http://schemas.microsoft.com/office/drawing/2014/main" val="2205853897"/>
                    </a:ext>
                  </a:extLst>
                </a:gridCol>
              </a:tblGrid>
              <a:tr h="460679">
                <a:tc>
                  <a:txBody>
                    <a:bodyPr/>
                    <a:lstStyle/>
                    <a:p>
                      <a:r>
                        <a:rPr lang="fr-CA" dirty="0">
                          <a:latin typeface="Garamond" panose="02020404030301010803" pitchFamily="18" charset="0"/>
                        </a:rPr>
                        <a:t>Python</a:t>
                      </a:r>
                    </a:p>
                  </a:txBody>
                  <a:tcPr/>
                </a:tc>
                <a:tc>
                  <a:txBody>
                    <a:bodyPr/>
                    <a:lstStyle/>
                    <a:p>
                      <a:r>
                        <a:rPr lang="fr-CA" dirty="0">
                          <a:latin typeface="Garamond" panose="02020404030301010803" pitchFamily="18" charset="0"/>
                        </a:rPr>
                        <a:t>JavaScript</a:t>
                      </a:r>
                    </a:p>
                  </a:txBody>
                  <a:tcPr/>
                </a:tc>
                <a:extLst>
                  <a:ext uri="{0D108BD9-81ED-4DB2-BD59-A6C34878D82A}">
                    <a16:rowId xmlns:a16="http://schemas.microsoft.com/office/drawing/2014/main" val="2130372375"/>
                  </a:ext>
                </a:extLst>
              </a:tr>
              <a:tr h="2499028">
                <a:tc>
                  <a:txBody>
                    <a:bodyPr/>
                    <a:lstStyle/>
                    <a:p>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if </a:t>
                      </a:r>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ageLu</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&gt;= 18 :</a:t>
                      </a:r>
                      <a:b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b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typeClient</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 "Adulte"</a:t>
                      </a:r>
                      <a:b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br>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else</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b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b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typeClient</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 "Jeune" </a:t>
                      </a:r>
                    </a:p>
                  </a:txBody>
                  <a:tcPr/>
                </a:tc>
                <a:tc>
                  <a:txBody>
                    <a:bodyPr/>
                    <a:lstStyle/>
                    <a:p>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if ( </a:t>
                      </a:r>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ageLu</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&gt;= 18 ) </a:t>
                      </a:r>
                    </a:p>
                    <a:p>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p>
                    <a:p>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typeClient</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 "Adulte"; </a:t>
                      </a:r>
                    </a:p>
                    <a:p>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p>
                    <a:p>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else</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p>
                    <a:p>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p>
                    <a:p>
                      <a:r>
                        <a:rPr lang="fr-CA" sz="1800" kern="1200" dirty="0" err="1">
                          <a:solidFill>
                            <a:schemeClr val="tx1">
                              <a:lumMod val="75000"/>
                              <a:lumOff val="25000"/>
                            </a:schemeClr>
                          </a:solidFill>
                          <a:latin typeface="Courier New" panose="02070309020205020404" pitchFamily="49" charset="0"/>
                          <a:ea typeface="+mn-ea"/>
                          <a:cs typeface="Courier New" panose="02070309020205020404" pitchFamily="49" charset="0"/>
                        </a:rPr>
                        <a:t>typeClient</a:t>
                      </a:r>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 "Jeune"; </a:t>
                      </a:r>
                    </a:p>
                    <a:p>
                      <a:r>
                        <a:rPr lang="fr-CA" sz="1800" kern="1200" dirty="0">
                          <a:solidFill>
                            <a:schemeClr val="tx1">
                              <a:lumMod val="75000"/>
                              <a:lumOff val="25000"/>
                            </a:schemeClr>
                          </a:solidFill>
                          <a:latin typeface="Courier New" panose="02070309020205020404" pitchFamily="49" charset="0"/>
                          <a:ea typeface="+mn-ea"/>
                          <a:cs typeface="Courier New" panose="02070309020205020404" pitchFamily="49" charset="0"/>
                        </a:rPr>
                        <a:t>} </a:t>
                      </a:r>
                    </a:p>
                  </a:txBody>
                  <a:tcPr/>
                </a:tc>
                <a:extLst>
                  <a:ext uri="{0D108BD9-81ED-4DB2-BD59-A6C34878D82A}">
                    <a16:rowId xmlns:a16="http://schemas.microsoft.com/office/drawing/2014/main" val="3174459240"/>
                  </a:ext>
                </a:extLst>
              </a:tr>
            </a:tbl>
          </a:graphicData>
        </a:graphic>
      </p:graphicFrame>
    </p:spTree>
    <p:extLst>
      <p:ext uri="{BB962C8B-B14F-4D97-AF65-F5344CB8AC3E}">
        <p14:creationId xmlns:p14="http://schemas.microsoft.com/office/powerpoint/2010/main" val="359544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98660" y="252548"/>
            <a:ext cx="8596668" cy="1320800"/>
          </a:xfrm>
        </p:spPr>
        <p:txBody>
          <a:bodyPr/>
          <a:lstStyle/>
          <a:p>
            <a:r>
              <a:rPr lang="fr-CA" b="1" dirty="0">
                <a:latin typeface="Garamond" panose="02020404030301010803" pitchFamily="18" charset="0"/>
              </a:rPr>
              <a:t>Introduction</a:t>
            </a:r>
          </a:p>
        </p:txBody>
      </p:sp>
      <p:sp>
        <p:nvSpPr>
          <p:cNvPr id="3" name="Espace réservé du contenu 2"/>
          <p:cNvSpPr>
            <a:spLocks noGrp="1"/>
          </p:cNvSpPr>
          <p:nvPr>
            <p:ph idx="1"/>
          </p:nvPr>
        </p:nvSpPr>
        <p:spPr>
          <a:xfrm>
            <a:off x="302865" y="1011058"/>
            <a:ext cx="9259146" cy="5772919"/>
          </a:xfrm>
        </p:spPr>
        <p:txBody>
          <a:bodyPr>
            <a:noAutofit/>
          </a:bodyPr>
          <a:lstStyle/>
          <a:p>
            <a:pPr>
              <a:lnSpc>
                <a:spcPct val="160000"/>
              </a:lnSpc>
            </a:pPr>
            <a:r>
              <a:rPr lang="fr-CA" sz="2000" dirty="0">
                <a:latin typeface="Garamond" panose="02020404030301010803" pitchFamily="18" charset="0"/>
              </a:rPr>
              <a:t>Avant les années 1970, les langages de programmation permettaient de spécifier des sauts arbitraires d'une instruction à l'autre. Les programmes qui en résultaient étaient difficiles à comprendre et à mettre à jour. C'est pour pallier à ces problèmes que les règles de la programmation structurée ont été définies.  </a:t>
            </a:r>
          </a:p>
          <a:p>
            <a:pPr>
              <a:lnSpc>
                <a:spcPct val="160000"/>
              </a:lnSpc>
            </a:pPr>
            <a:r>
              <a:rPr lang="fr-CA" sz="2000" dirty="0">
                <a:latin typeface="Garamond" panose="02020404030301010803" pitchFamily="18" charset="0"/>
              </a:rPr>
              <a:t>Les opérations sont regroupées et appartiennent à l'une des structures suivantes : </a:t>
            </a:r>
          </a:p>
          <a:p>
            <a:pPr lvl="1">
              <a:lnSpc>
                <a:spcPct val="160000"/>
              </a:lnSpc>
            </a:pPr>
            <a:r>
              <a:rPr lang="fr-CA" sz="2000" dirty="0">
                <a:latin typeface="Garamond" panose="02020404030301010803" pitchFamily="18" charset="0"/>
              </a:rPr>
              <a:t>Structure séquentielle </a:t>
            </a:r>
          </a:p>
          <a:p>
            <a:pPr lvl="1">
              <a:lnSpc>
                <a:spcPct val="160000"/>
              </a:lnSpc>
            </a:pPr>
            <a:r>
              <a:rPr lang="fr-CA" sz="2000" dirty="0">
                <a:latin typeface="Garamond" panose="02020404030301010803" pitchFamily="18" charset="0"/>
              </a:rPr>
              <a:t>Structure conditionnelle </a:t>
            </a:r>
          </a:p>
          <a:p>
            <a:pPr lvl="1">
              <a:lnSpc>
                <a:spcPct val="160000"/>
              </a:lnSpc>
            </a:pPr>
            <a:r>
              <a:rPr lang="fr-CA" sz="2000" dirty="0">
                <a:latin typeface="Garamond" panose="02020404030301010803" pitchFamily="18" charset="0"/>
              </a:rPr>
              <a:t>Structure répétitive </a:t>
            </a:r>
          </a:p>
          <a:p>
            <a:pPr>
              <a:lnSpc>
                <a:spcPct val="160000"/>
              </a:lnSpc>
            </a:pPr>
            <a:r>
              <a:rPr lang="fr-CA" sz="2000" dirty="0">
                <a:latin typeface="Garamond" panose="02020404030301010803" pitchFamily="18" charset="0"/>
              </a:rPr>
              <a:t>Dans cette section, nous verrons comment représenter ces structures en </a:t>
            </a:r>
            <a:r>
              <a:rPr lang="fr-CA" sz="2000" dirty="0" err="1">
                <a:latin typeface="Garamond" panose="02020404030301010803" pitchFamily="18" charset="0"/>
              </a:rPr>
              <a:t>pseudo-code</a:t>
            </a:r>
            <a:r>
              <a:rPr lang="fr-CA" sz="2000" dirty="0">
                <a:latin typeface="Garamond" panose="02020404030301010803" pitchFamily="18" charset="0"/>
              </a:rPr>
              <a:t>. Nous terminerons par une discussion sur l'agencement de ces structures entre elles. </a:t>
            </a:r>
          </a:p>
        </p:txBody>
      </p:sp>
    </p:spTree>
    <p:extLst>
      <p:ext uri="{BB962C8B-B14F-4D97-AF65-F5344CB8AC3E}">
        <p14:creationId xmlns:p14="http://schemas.microsoft.com/office/powerpoint/2010/main" val="87060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b="1" dirty="0">
                <a:latin typeface="Garamond" panose="02020404030301010803" pitchFamily="18" charset="0"/>
              </a:rPr>
              <a:t>La structure séquentielle </a:t>
            </a:r>
            <a:br>
              <a:rPr lang="fr-CA" b="1" dirty="0">
                <a:latin typeface="Garamond" panose="02020404030301010803" pitchFamily="18" charset="0"/>
              </a:rPr>
            </a:br>
            <a:r>
              <a:rPr lang="fr-CA" dirty="0"/>
              <a:t> </a:t>
            </a:r>
            <a:br>
              <a:rPr lang="fr-CA" dirty="0"/>
            </a:br>
            <a:endParaRPr lang="fr-CA" dirty="0"/>
          </a:p>
        </p:txBody>
      </p:sp>
      <p:sp>
        <p:nvSpPr>
          <p:cNvPr id="3" name="Espace réservé du contenu 2"/>
          <p:cNvSpPr>
            <a:spLocks noGrp="1"/>
          </p:cNvSpPr>
          <p:nvPr>
            <p:ph idx="1"/>
          </p:nvPr>
        </p:nvSpPr>
        <p:spPr/>
        <p:txBody>
          <a:bodyPr/>
          <a:lstStyle/>
          <a:p>
            <a:endParaRPr lang="fr-CA" dirty="0"/>
          </a:p>
          <a:p>
            <a:pPr>
              <a:lnSpc>
                <a:spcPct val="200000"/>
              </a:lnSpc>
            </a:pPr>
            <a:r>
              <a:rPr lang="fr-CA" sz="2000" dirty="0">
                <a:latin typeface="Garamond" panose="02020404030301010803" pitchFamily="18" charset="0"/>
              </a:rPr>
              <a:t>La structure séquentielle consiste simplement à placer les opérations les unes à la suite des autres. C'est celle que nous utilisons depuis le début du cours. </a:t>
            </a:r>
          </a:p>
          <a:p>
            <a:endParaRPr lang="fr-CA" dirty="0"/>
          </a:p>
        </p:txBody>
      </p:sp>
    </p:spTree>
    <p:extLst>
      <p:ext uri="{BB962C8B-B14F-4D97-AF65-F5344CB8AC3E}">
        <p14:creationId xmlns:p14="http://schemas.microsoft.com/office/powerpoint/2010/main" val="238120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2203" y="209006"/>
            <a:ext cx="8596668" cy="1320800"/>
          </a:xfrm>
        </p:spPr>
        <p:txBody>
          <a:bodyPr/>
          <a:lstStyle/>
          <a:p>
            <a:r>
              <a:rPr lang="fr-CA" b="1" dirty="0">
                <a:latin typeface="Garamond" panose="02020404030301010803" pitchFamily="18" charset="0"/>
              </a:rPr>
              <a:t>Les structures conditionnelles </a:t>
            </a:r>
          </a:p>
        </p:txBody>
      </p:sp>
      <p:sp>
        <p:nvSpPr>
          <p:cNvPr id="3" name="Espace réservé du contenu 2"/>
          <p:cNvSpPr>
            <a:spLocks noGrp="1"/>
          </p:cNvSpPr>
          <p:nvPr>
            <p:ph idx="1"/>
          </p:nvPr>
        </p:nvSpPr>
        <p:spPr>
          <a:xfrm>
            <a:off x="505097" y="1384663"/>
            <a:ext cx="8768905" cy="4656699"/>
          </a:xfrm>
        </p:spPr>
        <p:txBody>
          <a:bodyPr>
            <a:normAutofit/>
          </a:bodyPr>
          <a:lstStyle/>
          <a:p>
            <a:pPr>
              <a:lnSpc>
                <a:spcPct val="200000"/>
              </a:lnSpc>
            </a:pPr>
            <a:r>
              <a:rPr lang="fr-CA" sz="2000" dirty="0">
                <a:latin typeface="Garamond" panose="02020404030301010803" pitchFamily="18" charset="0"/>
              </a:rPr>
              <a:t>Il est souvent nécessaire de choisir entre plusieurs voies de traitement, choix basé sur le résultat de l'évaluation d'une condition.</a:t>
            </a:r>
          </a:p>
          <a:p>
            <a:pPr>
              <a:lnSpc>
                <a:spcPct val="200000"/>
              </a:lnSpc>
            </a:pPr>
            <a:r>
              <a:rPr lang="fr-CA" sz="2000" dirty="0">
                <a:latin typeface="Garamond" panose="02020404030301010803" pitchFamily="18" charset="0"/>
              </a:rPr>
              <a:t> Dans le </a:t>
            </a:r>
            <a:r>
              <a:rPr lang="fr-CA" sz="2000" dirty="0" err="1">
                <a:latin typeface="Garamond" panose="02020404030301010803" pitchFamily="18" charset="0"/>
              </a:rPr>
              <a:t>pseudo-code</a:t>
            </a:r>
            <a:r>
              <a:rPr lang="fr-CA" sz="2000" dirty="0">
                <a:latin typeface="Garamond" panose="02020404030301010803" pitchFamily="18" charset="0"/>
              </a:rPr>
              <a:t>, ces choix s'expriment en utilisant une structure conditionnelle (aussi appelée structure sélective). </a:t>
            </a:r>
          </a:p>
          <a:p>
            <a:pPr>
              <a:lnSpc>
                <a:spcPct val="200000"/>
              </a:lnSpc>
            </a:pPr>
            <a:r>
              <a:rPr lang="fr-CA" sz="2000" dirty="0">
                <a:latin typeface="Garamond" panose="02020404030301010803" pitchFamily="18" charset="0"/>
              </a:rPr>
              <a:t>Il existe deux grands  types de structure conditionnelle : la structure </a:t>
            </a:r>
            <a:r>
              <a:rPr lang="fr-CA" sz="2000" b="1" dirty="0">
                <a:latin typeface="Garamond" panose="02020404030301010803" pitchFamily="18" charset="0"/>
              </a:rPr>
              <a:t>si...alors </a:t>
            </a:r>
            <a:r>
              <a:rPr lang="fr-CA" sz="2000" dirty="0">
                <a:latin typeface="Garamond" panose="02020404030301010803" pitchFamily="18" charset="0"/>
              </a:rPr>
              <a:t>et la structure </a:t>
            </a:r>
            <a:r>
              <a:rPr lang="fr-CA" sz="2000" b="1" dirty="0">
                <a:latin typeface="Garamond" panose="02020404030301010803" pitchFamily="18" charset="0"/>
              </a:rPr>
              <a:t>sélection...parmi</a:t>
            </a:r>
            <a:r>
              <a:rPr lang="fr-CA" sz="2000" dirty="0">
                <a:latin typeface="Garamond" panose="02020404030301010803" pitchFamily="18" charset="0"/>
              </a:rPr>
              <a:t>. </a:t>
            </a:r>
          </a:p>
        </p:txBody>
      </p:sp>
    </p:spTree>
    <p:extLst>
      <p:ext uri="{BB962C8B-B14F-4D97-AF65-F5344CB8AC3E}">
        <p14:creationId xmlns:p14="http://schemas.microsoft.com/office/powerpoint/2010/main" val="76313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401" y="365760"/>
            <a:ext cx="9450735" cy="1320800"/>
          </a:xfrm>
        </p:spPr>
        <p:txBody>
          <a:bodyPr>
            <a:normAutofit fontScale="90000"/>
          </a:bodyPr>
          <a:lstStyle/>
          <a:p>
            <a:r>
              <a:rPr lang="fr-CA" b="1" dirty="0">
                <a:latin typeface="Garamond" panose="02020404030301010803" pitchFamily="18" charset="0"/>
              </a:rPr>
              <a:t>Les structures conditionnelles : Structure si…alors </a:t>
            </a:r>
            <a:br>
              <a:rPr lang="fr-CA" dirty="0"/>
            </a:br>
            <a:endParaRPr lang="fr-CA" dirty="0"/>
          </a:p>
        </p:txBody>
      </p:sp>
      <p:sp>
        <p:nvSpPr>
          <p:cNvPr id="3" name="Espace réservé du contenu 2"/>
          <p:cNvSpPr>
            <a:spLocks noGrp="1"/>
          </p:cNvSpPr>
          <p:nvPr>
            <p:ph idx="1"/>
          </p:nvPr>
        </p:nvSpPr>
        <p:spPr>
          <a:xfrm>
            <a:off x="207071" y="1176520"/>
            <a:ext cx="8596668" cy="3880773"/>
          </a:xfrm>
        </p:spPr>
        <p:txBody>
          <a:bodyPr/>
          <a:lstStyle/>
          <a:p>
            <a:pPr marL="0" indent="0">
              <a:buNone/>
            </a:pPr>
            <a:r>
              <a:rPr lang="fr-CA" dirty="0"/>
              <a:t> </a:t>
            </a:r>
          </a:p>
          <a:p>
            <a:pPr>
              <a:lnSpc>
                <a:spcPct val="150000"/>
              </a:lnSpc>
            </a:pPr>
            <a:r>
              <a:rPr lang="fr-CA" sz="2000" dirty="0">
                <a:latin typeface="Garamond" panose="02020404030301010803" pitchFamily="18" charset="0"/>
              </a:rPr>
              <a:t>La syntaxe générale de l'opération si...alors peut prendre deux formes : </a:t>
            </a:r>
          </a:p>
          <a:p>
            <a:pPr lvl="1">
              <a:lnSpc>
                <a:spcPct val="150000"/>
              </a:lnSpc>
            </a:pPr>
            <a:r>
              <a:rPr lang="fr-CA" sz="2000" dirty="0">
                <a:latin typeface="Garamond" panose="02020404030301010803" pitchFamily="18" charset="0"/>
              </a:rPr>
              <a:t>la forme si...alors </a:t>
            </a:r>
          </a:p>
          <a:p>
            <a:pPr lvl="1">
              <a:lnSpc>
                <a:spcPct val="150000"/>
              </a:lnSpc>
            </a:pPr>
            <a:r>
              <a:rPr lang="fr-CA" sz="2000" dirty="0">
                <a:latin typeface="Garamond" panose="02020404030301010803" pitchFamily="18" charset="0"/>
              </a:rPr>
              <a:t>et la forme si ...alors ...sinon.  </a:t>
            </a:r>
          </a:p>
        </p:txBody>
      </p:sp>
      <p:graphicFrame>
        <p:nvGraphicFramePr>
          <p:cNvPr id="4" name="Tableau 3"/>
          <p:cNvGraphicFramePr>
            <a:graphicFrameLocks noGrp="1"/>
          </p:cNvGraphicFramePr>
          <p:nvPr>
            <p:extLst>
              <p:ext uri="{D42A27DB-BD31-4B8C-83A1-F6EECF244321}">
                <p14:modId xmlns:p14="http://schemas.microsoft.com/office/powerpoint/2010/main" val="3819049754"/>
              </p:ext>
            </p:extLst>
          </p:nvPr>
        </p:nvGraphicFramePr>
        <p:xfrm>
          <a:off x="441405" y="3453600"/>
          <a:ext cx="8128000" cy="3207385"/>
        </p:xfrm>
        <a:graphic>
          <a:graphicData uri="http://schemas.openxmlformats.org/drawingml/2006/table">
            <a:tbl>
              <a:tblPr firstRow="1" bandRow="1">
                <a:tableStyleId>{5DA37D80-6434-44D0-A028-1B22A696006F}</a:tableStyleId>
              </a:tblPr>
              <a:tblGrid>
                <a:gridCol w="4064000">
                  <a:extLst>
                    <a:ext uri="{9D8B030D-6E8A-4147-A177-3AD203B41FA5}">
                      <a16:colId xmlns:a16="http://schemas.microsoft.com/office/drawing/2014/main" val="2809018022"/>
                    </a:ext>
                  </a:extLst>
                </a:gridCol>
                <a:gridCol w="4064000">
                  <a:extLst>
                    <a:ext uri="{9D8B030D-6E8A-4147-A177-3AD203B41FA5}">
                      <a16:colId xmlns:a16="http://schemas.microsoft.com/office/drawing/2014/main" val="4132158793"/>
                    </a:ext>
                  </a:extLst>
                </a:gridCol>
              </a:tblGrid>
              <a:tr h="370840">
                <a:tc>
                  <a:txBody>
                    <a:bodyPr/>
                    <a:lstStyle/>
                    <a:p>
                      <a:r>
                        <a:rPr lang="fr-CA" dirty="0">
                          <a:solidFill>
                            <a:schemeClr val="accent2">
                              <a:lumMod val="60000"/>
                              <a:lumOff val="40000"/>
                            </a:schemeClr>
                          </a:solidFill>
                          <a:latin typeface="Garamond" panose="02020404030301010803" pitchFamily="18" charset="0"/>
                        </a:rPr>
                        <a:t>Première forme : </a:t>
                      </a:r>
                    </a:p>
                    <a:p>
                      <a:r>
                        <a:rPr lang="fr-CA" dirty="0">
                          <a:latin typeface="Garamond" panose="02020404030301010803" pitchFamily="18" charset="0"/>
                        </a:rPr>
                        <a:t> </a:t>
                      </a:r>
                    </a:p>
                    <a:p>
                      <a:pPr>
                        <a:lnSpc>
                          <a:spcPct val="150000"/>
                        </a:lnSpc>
                      </a:pPr>
                      <a:r>
                        <a:rPr lang="fr-CA" dirty="0">
                          <a:latin typeface="Garamond" panose="02020404030301010803" pitchFamily="18" charset="0"/>
                        </a:rPr>
                        <a:t> </a:t>
                      </a:r>
                      <a:r>
                        <a:rPr lang="fr-CA" b="0" dirty="0">
                          <a:latin typeface="Garamond" panose="02020404030301010803" pitchFamily="18" charset="0"/>
                        </a:rPr>
                        <a:t>opération0 </a:t>
                      </a:r>
                    </a:p>
                    <a:p>
                      <a:pPr>
                        <a:lnSpc>
                          <a:spcPct val="150000"/>
                        </a:lnSpc>
                      </a:pPr>
                      <a:r>
                        <a:rPr lang="fr-CA" dirty="0">
                          <a:latin typeface="Garamond" panose="02020404030301010803" pitchFamily="18" charset="0"/>
                        </a:rPr>
                        <a:t> si &lt;condition&gt; alors   </a:t>
                      </a:r>
                    </a:p>
                    <a:p>
                      <a:pPr>
                        <a:lnSpc>
                          <a:spcPct val="150000"/>
                        </a:lnSpc>
                      </a:pPr>
                      <a:r>
                        <a:rPr lang="fr-CA" dirty="0">
                          <a:latin typeface="Garamond" panose="02020404030301010803" pitchFamily="18" charset="0"/>
                        </a:rPr>
                        <a:t>     </a:t>
                      </a:r>
                      <a:r>
                        <a:rPr lang="fr-CA" b="0" dirty="0">
                          <a:latin typeface="Garamond" panose="02020404030301010803" pitchFamily="18" charset="0"/>
                        </a:rPr>
                        <a:t>opération1  </a:t>
                      </a:r>
                    </a:p>
                    <a:p>
                      <a:pPr>
                        <a:lnSpc>
                          <a:spcPct val="150000"/>
                        </a:lnSpc>
                      </a:pPr>
                      <a:r>
                        <a:rPr lang="fr-CA" dirty="0">
                          <a:latin typeface="Garamond" panose="02020404030301010803" pitchFamily="18" charset="0"/>
                        </a:rPr>
                        <a:t> fin si </a:t>
                      </a:r>
                    </a:p>
                    <a:p>
                      <a:pPr>
                        <a:lnSpc>
                          <a:spcPct val="150000"/>
                        </a:lnSpc>
                      </a:pPr>
                      <a:r>
                        <a:rPr lang="fr-CA" b="0" dirty="0">
                          <a:latin typeface="Garamond" panose="02020404030301010803" pitchFamily="18" charset="0"/>
                        </a:rPr>
                        <a:t>opération2 </a:t>
                      </a:r>
                    </a:p>
                  </a:txBody>
                  <a:tcPr/>
                </a:tc>
                <a:tc>
                  <a:txBody>
                    <a:bodyPr/>
                    <a:lstStyle/>
                    <a:p>
                      <a:r>
                        <a:rPr lang="fr-CA" dirty="0">
                          <a:solidFill>
                            <a:schemeClr val="accent2">
                              <a:lumMod val="60000"/>
                              <a:lumOff val="40000"/>
                            </a:schemeClr>
                          </a:solidFill>
                          <a:latin typeface="Garamond" panose="02020404030301010803" pitchFamily="18" charset="0"/>
                        </a:rPr>
                        <a:t>Deuxième</a:t>
                      </a:r>
                      <a:r>
                        <a:rPr lang="fr-CA" baseline="0" dirty="0">
                          <a:solidFill>
                            <a:schemeClr val="accent2">
                              <a:lumMod val="60000"/>
                              <a:lumOff val="40000"/>
                            </a:schemeClr>
                          </a:solidFill>
                          <a:latin typeface="Garamond" panose="02020404030301010803" pitchFamily="18" charset="0"/>
                        </a:rPr>
                        <a:t> </a:t>
                      </a:r>
                      <a:r>
                        <a:rPr lang="fr-CA" dirty="0">
                          <a:solidFill>
                            <a:schemeClr val="accent2">
                              <a:lumMod val="60000"/>
                              <a:lumOff val="40000"/>
                            </a:schemeClr>
                          </a:solidFill>
                          <a:latin typeface="Garamond" panose="02020404030301010803" pitchFamily="18" charset="0"/>
                        </a:rPr>
                        <a:t>forme : </a:t>
                      </a:r>
                    </a:p>
                    <a:p>
                      <a:pPr>
                        <a:lnSpc>
                          <a:spcPct val="150000"/>
                        </a:lnSpc>
                      </a:pPr>
                      <a:r>
                        <a:rPr lang="fr-CA" sz="1800" b="0" kern="1200" dirty="0">
                          <a:solidFill>
                            <a:schemeClr val="tx1"/>
                          </a:solidFill>
                          <a:latin typeface="Garamond" panose="02020404030301010803" pitchFamily="18" charset="0"/>
                          <a:ea typeface="+mn-ea"/>
                          <a:cs typeface="+mn-cs"/>
                        </a:rPr>
                        <a:t>opération0    </a:t>
                      </a:r>
                    </a:p>
                    <a:p>
                      <a:pPr>
                        <a:lnSpc>
                          <a:spcPct val="150000"/>
                        </a:lnSpc>
                      </a:pPr>
                      <a:r>
                        <a:rPr lang="fr-CA" sz="1800" b="1" kern="1200" dirty="0">
                          <a:solidFill>
                            <a:schemeClr val="tx1"/>
                          </a:solidFill>
                          <a:latin typeface="Garamond" panose="02020404030301010803" pitchFamily="18" charset="0"/>
                          <a:ea typeface="+mn-ea"/>
                          <a:cs typeface="+mn-cs"/>
                        </a:rPr>
                        <a:t>si &lt;condition&gt; alors   </a:t>
                      </a:r>
                    </a:p>
                    <a:p>
                      <a:pPr>
                        <a:lnSpc>
                          <a:spcPct val="150000"/>
                        </a:lnSpc>
                      </a:pPr>
                      <a:r>
                        <a:rPr lang="fr-CA" sz="1800" b="1" kern="1200" dirty="0">
                          <a:solidFill>
                            <a:schemeClr val="tx1"/>
                          </a:solidFill>
                          <a:latin typeface="Garamond" panose="02020404030301010803" pitchFamily="18" charset="0"/>
                          <a:ea typeface="+mn-ea"/>
                          <a:cs typeface="+mn-cs"/>
                        </a:rPr>
                        <a:t>   </a:t>
                      </a:r>
                      <a:r>
                        <a:rPr lang="fr-CA" sz="1800" b="0" kern="1200" dirty="0">
                          <a:solidFill>
                            <a:schemeClr val="tx1"/>
                          </a:solidFill>
                          <a:latin typeface="Garamond" panose="02020404030301010803" pitchFamily="18" charset="0"/>
                          <a:ea typeface="+mn-ea"/>
                          <a:cs typeface="+mn-cs"/>
                        </a:rPr>
                        <a:t>opération1 </a:t>
                      </a:r>
                      <a:r>
                        <a:rPr lang="fr-CA" sz="1800" b="1" kern="1200" dirty="0">
                          <a:solidFill>
                            <a:schemeClr val="tx1"/>
                          </a:solidFill>
                          <a:latin typeface="Garamond" panose="02020404030301010803" pitchFamily="18" charset="0"/>
                          <a:ea typeface="+mn-ea"/>
                          <a:cs typeface="+mn-cs"/>
                        </a:rPr>
                        <a:t> </a:t>
                      </a:r>
                    </a:p>
                    <a:p>
                      <a:pPr>
                        <a:lnSpc>
                          <a:spcPct val="150000"/>
                        </a:lnSpc>
                      </a:pPr>
                      <a:r>
                        <a:rPr lang="fr-CA" sz="1800" b="1" kern="1200" dirty="0">
                          <a:solidFill>
                            <a:schemeClr val="tx1"/>
                          </a:solidFill>
                          <a:latin typeface="Garamond" panose="02020404030301010803" pitchFamily="18" charset="0"/>
                          <a:ea typeface="+mn-ea"/>
                          <a:cs typeface="+mn-cs"/>
                        </a:rPr>
                        <a:t>sinon   </a:t>
                      </a:r>
                    </a:p>
                    <a:p>
                      <a:pPr>
                        <a:lnSpc>
                          <a:spcPct val="150000"/>
                        </a:lnSpc>
                      </a:pPr>
                      <a:r>
                        <a:rPr lang="fr-CA" sz="1800" b="1" kern="1200" dirty="0">
                          <a:solidFill>
                            <a:schemeClr val="tx1"/>
                          </a:solidFill>
                          <a:latin typeface="Garamond" panose="02020404030301010803" pitchFamily="18" charset="0"/>
                          <a:ea typeface="+mn-ea"/>
                          <a:cs typeface="+mn-cs"/>
                        </a:rPr>
                        <a:t>   </a:t>
                      </a:r>
                      <a:r>
                        <a:rPr lang="fr-CA" sz="1800" b="0" kern="1200" dirty="0">
                          <a:solidFill>
                            <a:schemeClr val="tx1"/>
                          </a:solidFill>
                          <a:latin typeface="Garamond" panose="02020404030301010803" pitchFamily="18" charset="0"/>
                          <a:ea typeface="+mn-ea"/>
                          <a:cs typeface="+mn-cs"/>
                        </a:rPr>
                        <a:t>opération2  </a:t>
                      </a:r>
                    </a:p>
                    <a:p>
                      <a:pPr>
                        <a:lnSpc>
                          <a:spcPct val="150000"/>
                        </a:lnSpc>
                      </a:pPr>
                      <a:r>
                        <a:rPr lang="fr-CA" sz="1800" b="1" kern="1200" dirty="0">
                          <a:solidFill>
                            <a:schemeClr val="tx1"/>
                          </a:solidFill>
                          <a:latin typeface="Garamond" panose="02020404030301010803" pitchFamily="18" charset="0"/>
                          <a:ea typeface="+mn-ea"/>
                          <a:cs typeface="+mn-cs"/>
                        </a:rPr>
                        <a:t>fin si </a:t>
                      </a:r>
                    </a:p>
                    <a:p>
                      <a:pPr>
                        <a:lnSpc>
                          <a:spcPct val="150000"/>
                        </a:lnSpc>
                      </a:pPr>
                      <a:r>
                        <a:rPr lang="fr-CA" sz="1800" b="0" kern="1200" dirty="0">
                          <a:solidFill>
                            <a:schemeClr val="tx1"/>
                          </a:solidFill>
                          <a:latin typeface="Garamond" panose="02020404030301010803" pitchFamily="18" charset="0"/>
                          <a:ea typeface="+mn-ea"/>
                          <a:cs typeface="+mn-cs"/>
                        </a:rPr>
                        <a:t>opération3 </a:t>
                      </a:r>
                    </a:p>
                  </a:txBody>
                  <a:tcPr/>
                </a:tc>
                <a:extLst>
                  <a:ext uri="{0D108BD9-81ED-4DB2-BD59-A6C34878D82A}">
                    <a16:rowId xmlns:a16="http://schemas.microsoft.com/office/drawing/2014/main" val="4202714150"/>
                  </a:ext>
                </a:extLst>
              </a:tr>
            </a:tbl>
          </a:graphicData>
        </a:graphic>
      </p:graphicFrame>
      <p:sp>
        <p:nvSpPr>
          <p:cNvPr id="5" name="Rectangle 4"/>
          <p:cNvSpPr/>
          <p:nvPr/>
        </p:nvSpPr>
        <p:spPr>
          <a:xfrm>
            <a:off x="296091" y="1956815"/>
            <a:ext cx="6096000" cy="1477328"/>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r>
              <a:rPr lang="fr-CA" dirty="0">
                <a:solidFill>
                  <a:schemeClr val="accent2"/>
                </a:solidFill>
                <a:latin typeface="Garamond" panose="02020404030301010803" pitchFamily="18" charset="0"/>
              </a:rPr>
              <a:t>Dans la </a:t>
            </a:r>
            <a:r>
              <a:rPr lang="fr-CA" b="1" dirty="0">
                <a:solidFill>
                  <a:schemeClr val="accent2"/>
                </a:solidFill>
                <a:latin typeface="Garamond" panose="02020404030301010803" pitchFamily="18" charset="0"/>
              </a:rPr>
              <a:t>première forme</a:t>
            </a:r>
            <a:r>
              <a:rPr lang="fr-CA" dirty="0">
                <a:solidFill>
                  <a:schemeClr val="accent2"/>
                </a:solidFill>
                <a:latin typeface="Garamond" panose="02020404030301010803" pitchFamily="18" charset="0"/>
              </a:rPr>
              <a:t>, </a:t>
            </a:r>
            <a:r>
              <a:rPr lang="fr-CA" b="1" dirty="0">
                <a:solidFill>
                  <a:schemeClr val="accent2"/>
                </a:solidFill>
                <a:latin typeface="Garamond" panose="02020404030301010803" pitchFamily="18" charset="0"/>
              </a:rPr>
              <a:t>l'opération0</a:t>
            </a:r>
            <a:r>
              <a:rPr lang="fr-CA" dirty="0">
                <a:solidFill>
                  <a:schemeClr val="accent2"/>
                </a:solidFill>
                <a:latin typeface="Garamond" panose="02020404030301010803" pitchFamily="18" charset="0"/>
              </a:rPr>
              <a:t> s'exécute toujours. Puis, la condition est évaluée. Si la condition est vraie (remplie) alors on exécute </a:t>
            </a:r>
            <a:r>
              <a:rPr lang="fr-CA" b="1" dirty="0">
                <a:solidFill>
                  <a:schemeClr val="accent2"/>
                </a:solidFill>
                <a:latin typeface="Garamond" panose="02020404030301010803" pitchFamily="18" charset="0"/>
              </a:rPr>
              <a:t>l'opération1</a:t>
            </a:r>
            <a:r>
              <a:rPr lang="fr-CA" dirty="0">
                <a:solidFill>
                  <a:schemeClr val="accent2"/>
                </a:solidFill>
                <a:latin typeface="Garamond" panose="02020404030301010803" pitchFamily="18" charset="0"/>
              </a:rPr>
              <a:t>, puis </a:t>
            </a:r>
            <a:r>
              <a:rPr lang="fr-CA" b="1" dirty="0">
                <a:solidFill>
                  <a:schemeClr val="accent2"/>
                </a:solidFill>
                <a:latin typeface="Garamond" panose="02020404030301010803" pitchFamily="18" charset="0"/>
              </a:rPr>
              <a:t>l'opération2</a:t>
            </a:r>
            <a:r>
              <a:rPr lang="fr-CA" dirty="0">
                <a:solidFill>
                  <a:schemeClr val="accent2"/>
                </a:solidFill>
                <a:latin typeface="Garamond" panose="02020404030301010803" pitchFamily="18" charset="0"/>
              </a:rPr>
              <a:t>. Si la condition est fausse, alors on saute directement à </a:t>
            </a:r>
            <a:r>
              <a:rPr lang="fr-CA" b="1" dirty="0">
                <a:solidFill>
                  <a:schemeClr val="accent2"/>
                </a:solidFill>
                <a:latin typeface="Garamond" panose="02020404030301010803" pitchFamily="18" charset="0"/>
              </a:rPr>
              <a:t>l'opération2</a:t>
            </a:r>
            <a:r>
              <a:rPr lang="fr-CA" dirty="0">
                <a:solidFill>
                  <a:schemeClr val="accent2"/>
                </a:solidFill>
                <a:latin typeface="Garamond" panose="02020404030301010803" pitchFamily="18" charset="0"/>
              </a:rPr>
              <a:t>. </a:t>
            </a:r>
          </a:p>
          <a:p>
            <a:r>
              <a:rPr lang="fr-CA" dirty="0"/>
              <a:t> </a:t>
            </a:r>
          </a:p>
        </p:txBody>
      </p:sp>
      <p:cxnSp>
        <p:nvCxnSpPr>
          <p:cNvPr id="7" name="Connecteur droit avec flèche 6"/>
          <p:cNvCxnSpPr/>
          <p:nvPr/>
        </p:nvCxnSpPr>
        <p:spPr>
          <a:xfrm flipH="1">
            <a:off x="2246811" y="3434143"/>
            <a:ext cx="139337" cy="2960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9"/>
          <p:cNvSpPr/>
          <p:nvPr/>
        </p:nvSpPr>
        <p:spPr>
          <a:xfrm>
            <a:off x="6959828" y="1481657"/>
            <a:ext cx="4701205"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CA" dirty="0">
                <a:solidFill>
                  <a:schemeClr val="accent2"/>
                </a:solidFill>
                <a:latin typeface="Garamond" panose="02020404030301010803" pitchFamily="18" charset="0"/>
              </a:rPr>
              <a:t>Dans la deuxième forme, </a:t>
            </a:r>
            <a:r>
              <a:rPr lang="fr-CA" b="1" dirty="0">
                <a:solidFill>
                  <a:schemeClr val="accent2"/>
                </a:solidFill>
                <a:latin typeface="Garamond" panose="02020404030301010803" pitchFamily="18" charset="0"/>
              </a:rPr>
              <a:t>l'opération0</a:t>
            </a:r>
            <a:r>
              <a:rPr lang="fr-CA" dirty="0">
                <a:solidFill>
                  <a:schemeClr val="accent2"/>
                </a:solidFill>
                <a:latin typeface="Garamond" panose="02020404030301010803" pitchFamily="18" charset="0"/>
              </a:rPr>
              <a:t> s'exécute toujours. Puis, la condition est évaluée. Si la condition est vraie alors on exécute </a:t>
            </a:r>
            <a:r>
              <a:rPr lang="fr-CA" b="1" dirty="0">
                <a:solidFill>
                  <a:schemeClr val="accent2"/>
                </a:solidFill>
                <a:latin typeface="Garamond" panose="02020404030301010803" pitchFamily="18" charset="0"/>
              </a:rPr>
              <a:t>l'opération1</a:t>
            </a:r>
            <a:r>
              <a:rPr lang="fr-CA" dirty="0">
                <a:solidFill>
                  <a:schemeClr val="accent2"/>
                </a:solidFill>
                <a:latin typeface="Garamond" panose="02020404030301010803" pitchFamily="18" charset="0"/>
              </a:rPr>
              <a:t>, puis on saute </a:t>
            </a:r>
            <a:r>
              <a:rPr lang="fr-CA" b="1" dirty="0">
                <a:solidFill>
                  <a:schemeClr val="accent2"/>
                </a:solidFill>
                <a:latin typeface="Garamond" panose="02020404030301010803" pitchFamily="18" charset="0"/>
              </a:rPr>
              <a:t>l'opération2</a:t>
            </a:r>
            <a:r>
              <a:rPr lang="fr-CA" dirty="0">
                <a:solidFill>
                  <a:schemeClr val="accent2"/>
                </a:solidFill>
                <a:latin typeface="Garamond" panose="02020404030301010803" pitchFamily="18" charset="0"/>
              </a:rPr>
              <a:t> et on reprend  à </a:t>
            </a:r>
            <a:r>
              <a:rPr lang="fr-CA" b="1" dirty="0">
                <a:solidFill>
                  <a:schemeClr val="accent2"/>
                </a:solidFill>
                <a:latin typeface="Garamond" panose="02020404030301010803" pitchFamily="18" charset="0"/>
              </a:rPr>
              <a:t>l'opération3</a:t>
            </a:r>
            <a:r>
              <a:rPr lang="fr-CA" dirty="0">
                <a:solidFill>
                  <a:schemeClr val="accent2"/>
                </a:solidFill>
                <a:latin typeface="Garamond" panose="02020404030301010803" pitchFamily="18" charset="0"/>
              </a:rPr>
              <a:t>. À l'inverse, si la condition est fausse, alors on saute l'opération1, on exécute plutôt </a:t>
            </a:r>
            <a:r>
              <a:rPr lang="fr-CA" b="1" dirty="0">
                <a:solidFill>
                  <a:schemeClr val="accent2"/>
                </a:solidFill>
                <a:latin typeface="Garamond" panose="02020404030301010803" pitchFamily="18" charset="0"/>
              </a:rPr>
              <a:t>l'opération2</a:t>
            </a:r>
            <a:r>
              <a:rPr lang="fr-CA" dirty="0">
                <a:solidFill>
                  <a:schemeClr val="accent2"/>
                </a:solidFill>
                <a:latin typeface="Garamond" panose="02020404030301010803" pitchFamily="18" charset="0"/>
              </a:rPr>
              <a:t> et on reprend ensuite à </a:t>
            </a:r>
            <a:r>
              <a:rPr lang="fr-CA" b="1" dirty="0">
                <a:solidFill>
                  <a:schemeClr val="accent2"/>
                </a:solidFill>
                <a:latin typeface="Garamond" panose="02020404030301010803" pitchFamily="18" charset="0"/>
              </a:rPr>
              <a:t>l'opération3</a:t>
            </a:r>
            <a:r>
              <a:rPr lang="fr-CA" dirty="0">
                <a:solidFill>
                  <a:schemeClr val="accent2"/>
                </a:solidFill>
                <a:latin typeface="Garamond" panose="02020404030301010803" pitchFamily="18" charset="0"/>
              </a:rPr>
              <a:t>. </a:t>
            </a:r>
          </a:p>
        </p:txBody>
      </p:sp>
      <p:cxnSp>
        <p:nvCxnSpPr>
          <p:cNvPr id="11" name="Connecteur droit avec flèche 10"/>
          <p:cNvCxnSpPr/>
          <p:nvPr/>
        </p:nvCxnSpPr>
        <p:spPr>
          <a:xfrm flipH="1">
            <a:off x="7903028" y="3522028"/>
            <a:ext cx="139337" cy="2960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Rectangle 11"/>
          <p:cNvSpPr/>
          <p:nvPr/>
        </p:nvSpPr>
        <p:spPr>
          <a:xfrm>
            <a:off x="6147938" y="4846495"/>
            <a:ext cx="499032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CA" dirty="0">
                <a:solidFill>
                  <a:schemeClr val="accent2"/>
                </a:solidFill>
                <a:latin typeface="Garamond" panose="02020404030301010803" pitchFamily="18" charset="0"/>
              </a:rPr>
              <a:t>Les opérations à l'intérieur de l'opération </a:t>
            </a:r>
            <a:r>
              <a:rPr lang="fr-CA" b="1" dirty="0">
                <a:solidFill>
                  <a:schemeClr val="accent2"/>
                </a:solidFill>
                <a:latin typeface="Garamond" panose="02020404030301010803" pitchFamily="18" charset="0"/>
              </a:rPr>
              <a:t>si</a:t>
            </a:r>
            <a:r>
              <a:rPr lang="fr-CA" dirty="0">
                <a:solidFill>
                  <a:schemeClr val="accent2"/>
                </a:solidFill>
                <a:latin typeface="Garamond" panose="02020404030301010803" pitchFamily="18" charset="0"/>
              </a:rPr>
              <a:t> doivent être indentées, c'est à dire déplacées d'un nombre fixe d'espaces vers la droite (ou mises en retrait). L'indentation se termine lorsque l'opération si se termine.  L'indentation est essentielle pour assurer la clarté d'un algorithme. </a:t>
            </a:r>
          </a:p>
        </p:txBody>
      </p:sp>
    </p:spTree>
    <p:extLst>
      <p:ext uri="{BB962C8B-B14F-4D97-AF65-F5344CB8AC3E}">
        <p14:creationId xmlns:p14="http://schemas.microsoft.com/office/powerpoint/2010/main" val="147308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237" y="0"/>
            <a:ext cx="8596668" cy="1320800"/>
          </a:xfrm>
        </p:spPr>
        <p:txBody>
          <a:bodyPr>
            <a:normAutofit fontScale="90000"/>
          </a:bodyPr>
          <a:lstStyle/>
          <a:p>
            <a:r>
              <a:rPr lang="fr-CA" b="1" dirty="0">
                <a:latin typeface="Garamond" panose="02020404030301010803" pitchFamily="18" charset="0"/>
              </a:rPr>
              <a:t>Exemple d'algorithme contenant une structure conditionnelle</a:t>
            </a:r>
            <a:br>
              <a:rPr lang="fr-CA" dirty="0"/>
            </a:br>
            <a:r>
              <a:rPr lang="fr-CA" dirty="0"/>
              <a:t> </a:t>
            </a:r>
          </a:p>
        </p:txBody>
      </p:sp>
      <p:pic>
        <p:nvPicPr>
          <p:cNvPr id="4" name="Image 3"/>
          <p:cNvPicPr>
            <a:picLocks noChangeAspect="1"/>
          </p:cNvPicPr>
          <p:nvPr/>
        </p:nvPicPr>
        <p:blipFill>
          <a:blip r:embed="rId2"/>
          <a:stretch>
            <a:fillRect/>
          </a:stretch>
        </p:blipFill>
        <p:spPr>
          <a:xfrm>
            <a:off x="0" y="1038245"/>
            <a:ext cx="9958115" cy="5567206"/>
          </a:xfrm>
          <a:prstGeom prst="rect">
            <a:avLst/>
          </a:prstGeom>
        </p:spPr>
      </p:pic>
      <p:sp>
        <p:nvSpPr>
          <p:cNvPr id="5" name="Rectangle 4"/>
          <p:cNvSpPr/>
          <p:nvPr/>
        </p:nvSpPr>
        <p:spPr>
          <a:xfrm>
            <a:off x="6313715" y="4309528"/>
            <a:ext cx="5660571" cy="163121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CA" sz="2000" b="1" dirty="0">
                <a:solidFill>
                  <a:schemeClr val="accent2"/>
                </a:solidFill>
                <a:latin typeface="Garamond" panose="02020404030301010803" pitchFamily="18" charset="0"/>
              </a:rPr>
              <a:t>La condition diviseur = 0 est évaluée. Si elle est vraie, alors c'est la partie alors qui est exécutée. Si la condition est fausse, alors c'est la partie sinon qui est exécutée. Dans les deux cas, l'opération afficher "Au revoir" est ensuite exécutée.</a:t>
            </a:r>
          </a:p>
        </p:txBody>
      </p:sp>
    </p:spTree>
    <p:extLst>
      <p:ext uri="{BB962C8B-B14F-4D97-AF65-F5344CB8AC3E}">
        <p14:creationId xmlns:p14="http://schemas.microsoft.com/office/powerpoint/2010/main" val="414189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287796" cy="1320800"/>
          </a:xfrm>
        </p:spPr>
        <p:txBody>
          <a:bodyPr>
            <a:normAutofit/>
          </a:bodyPr>
          <a:lstStyle/>
          <a:p>
            <a:r>
              <a:rPr lang="fr-CA" sz="3200" b="1" dirty="0">
                <a:solidFill>
                  <a:schemeClr val="accent2"/>
                </a:solidFill>
                <a:latin typeface="Garamond" panose="02020404030301010803" pitchFamily="18" charset="0"/>
              </a:rPr>
              <a:t>Les opérateurs relationnels (de relation ou de </a:t>
            </a:r>
            <a:br>
              <a:rPr lang="fr-CA" sz="3200" b="1" dirty="0">
                <a:solidFill>
                  <a:schemeClr val="accent2"/>
                </a:solidFill>
                <a:latin typeface="Garamond" panose="02020404030301010803" pitchFamily="18" charset="0"/>
              </a:rPr>
            </a:br>
            <a:r>
              <a:rPr lang="fr-CA" sz="3200" b="1" dirty="0">
                <a:solidFill>
                  <a:schemeClr val="accent2"/>
                </a:solidFill>
                <a:latin typeface="Garamond" panose="02020404030301010803" pitchFamily="18" charset="0"/>
              </a:rPr>
              <a:t>comparaison) </a:t>
            </a:r>
          </a:p>
        </p:txBody>
      </p:sp>
      <p:sp>
        <p:nvSpPr>
          <p:cNvPr id="3" name="Espace réservé du contenu 2"/>
          <p:cNvSpPr>
            <a:spLocks noGrp="1"/>
          </p:cNvSpPr>
          <p:nvPr>
            <p:ph idx="1"/>
          </p:nvPr>
        </p:nvSpPr>
        <p:spPr>
          <a:xfrm>
            <a:off x="407369" y="1320800"/>
            <a:ext cx="8596668" cy="3880773"/>
          </a:xfrm>
        </p:spPr>
        <p:txBody>
          <a:bodyPr>
            <a:noAutofit/>
          </a:bodyPr>
          <a:lstStyle/>
          <a:p>
            <a:pPr>
              <a:lnSpc>
                <a:spcPct val="150000"/>
              </a:lnSpc>
            </a:pPr>
            <a:r>
              <a:rPr lang="fr-CA" dirty="0">
                <a:latin typeface="Garamond" panose="02020404030301010803" pitchFamily="18" charset="0"/>
              </a:rPr>
              <a:t>Pour exprimer des conditions, nous devons utiliser des opérateurs pour effectuer des comparaisons entre deux expressions. Rappelons qu'une expression est une constante, une variable ou une combinaison de constantes, de variables et d'opérateurs. </a:t>
            </a:r>
          </a:p>
          <a:p>
            <a:pPr>
              <a:lnSpc>
                <a:spcPct val="150000"/>
              </a:lnSpc>
            </a:pPr>
            <a:r>
              <a:rPr lang="fr-CA" dirty="0">
                <a:latin typeface="Garamond" panose="02020404030301010803" pitchFamily="18" charset="0"/>
              </a:rPr>
              <a:t>En </a:t>
            </a:r>
            <a:r>
              <a:rPr lang="fr-CA" dirty="0" err="1">
                <a:latin typeface="Garamond" panose="02020404030301010803" pitchFamily="18" charset="0"/>
              </a:rPr>
              <a:t>pseudo-code</a:t>
            </a:r>
            <a:r>
              <a:rPr lang="fr-CA" dirty="0">
                <a:latin typeface="Garamond" panose="02020404030301010803" pitchFamily="18" charset="0"/>
              </a:rPr>
              <a:t>, les opérateurs relationnels sont : </a:t>
            </a:r>
          </a:p>
          <a:p>
            <a:pPr lvl="1">
              <a:lnSpc>
                <a:spcPct val="150000"/>
              </a:lnSpc>
            </a:pPr>
            <a:r>
              <a:rPr lang="fr-CA" sz="1800" dirty="0">
                <a:latin typeface="Garamond" panose="02020404030301010803" pitchFamily="18" charset="0"/>
              </a:rPr>
              <a:t> &lt; plus petit que  </a:t>
            </a:r>
          </a:p>
          <a:p>
            <a:pPr lvl="1">
              <a:lnSpc>
                <a:spcPct val="150000"/>
              </a:lnSpc>
            </a:pPr>
            <a:r>
              <a:rPr lang="fr-CA" sz="1800" dirty="0">
                <a:latin typeface="Garamond" panose="02020404030301010803" pitchFamily="18" charset="0"/>
              </a:rPr>
              <a:t>&gt; plus grand que  </a:t>
            </a:r>
          </a:p>
          <a:p>
            <a:pPr lvl="1">
              <a:lnSpc>
                <a:spcPct val="150000"/>
              </a:lnSpc>
            </a:pPr>
            <a:r>
              <a:rPr lang="fr-CA" sz="1800" dirty="0">
                <a:latin typeface="Garamond" panose="02020404030301010803" pitchFamily="18" charset="0"/>
              </a:rPr>
              <a:t>≤ (ou &lt;=) plus petit ou égal à </a:t>
            </a:r>
          </a:p>
          <a:p>
            <a:pPr lvl="1">
              <a:lnSpc>
                <a:spcPct val="150000"/>
              </a:lnSpc>
            </a:pPr>
            <a:r>
              <a:rPr lang="fr-CA" sz="1800" dirty="0">
                <a:latin typeface="Garamond" panose="02020404030301010803" pitchFamily="18" charset="0"/>
              </a:rPr>
              <a:t>≥ (ou &gt;=) plus grand ou égal à </a:t>
            </a:r>
          </a:p>
          <a:p>
            <a:pPr lvl="1">
              <a:lnSpc>
                <a:spcPct val="150000"/>
              </a:lnSpc>
            </a:pPr>
            <a:r>
              <a:rPr lang="fr-CA" sz="1800" dirty="0">
                <a:latin typeface="Garamond" panose="02020404030301010803" pitchFamily="18" charset="0"/>
              </a:rPr>
              <a:t>=   égal à</a:t>
            </a:r>
          </a:p>
          <a:p>
            <a:pPr lvl="1">
              <a:lnSpc>
                <a:spcPct val="150000"/>
              </a:lnSpc>
            </a:pPr>
            <a:r>
              <a:rPr lang="fr-CA" sz="1800" dirty="0">
                <a:latin typeface="Garamond" panose="02020404030301010803" pitchFamily="18" charset="0"/>
              </a:rPr>
              <a:t> ≠ (ou &lt;&gt;)  différent de </a:t>
            </a:r>
          </a:p>
        </p:txBody>
      </p:sp>
      <p:sp>
        <p:nvSpPr>
          <p:cNvPr id="4" name="Rectangle 3"/>
          <p:cNvSpPr/>
          <p:nvPr/>
        </p:nvSpPr>
        <p:spPr>
          <a:xfrm>
            <a:off x="4232363" y="3429830"/>
            <a:ext cx="6914607" cy="2308324"/>
          </a:xfrm>
          <a:prstGeom prst="rect">
            <a:avLst/>
          </a:prstGeom>
          <a:ln>
            <a:solidFill>
              <a:schemeClr val="accent2"/>
            </a:solidFill>
          </a:ln>
        </p:spPr>
        <p:txBody>
          <a:bodyPr wrap="square">
            <a:spAutoFit/>
          </a:bodyPr>
          <a:lstStyle/>
          <a:p>
            <a:r>
              <a:rPr lang="fr-CA" b="1" dirty="0">
                <a:solidFill>
                  <a:schemeClr val="accent2"/>
                </a:solidFill>
                <a:latin typeface="Garamond" panose="02020404030301010803" pitchFamily="18" charset="0"/>
              </a:rPr>
              <a:t>Rappel : </a:t>
            </a:r>
          </a:p>
          <a:p>
            <a:r>
              <a:rPr lang="fr-CA" b="1" dirty="0">
                <a:solidFill>
                  <a:schemeClr val="accent2"/>
                </a:solidFill>
                <a:latin typeface="Garamond" panose="02020404030301010803" pitchFamily="18" charset="0"/>
              </a:rPr>
              <a:t>utiliser l’opérateur = dans une condition et l'opérateur  ← dans une opération d’affectation. </a:t>
            </a:r>
          </a:p>
          <a:p>
            <a:r>
              <a:rPr lang="fr-CA" b="1" dirty="0">
                <a:solidFill>
                  <a:schemeClr val="accent2"/>
                </a:solidFill>
                <a:latin typeface="Garamond" panose="02020404030301010803" pitchFamily="18" charset="0"/>
              </a:rPr>
              <a:t>  si a = b alors /* opérateur de relation dans une condition */   </a:t>
            </a:r>
          </a:p>
          <a:p>
            <a:r>
              <a:rPr lang="fr-CA" b="1" dirty="0">
                <a:solidFill>
                  <a:schemeClr val="accent2"/>
                </a:solidFill>
                <a:latin typeface="Garamond" panose="02020404030301010803" pitchFamily="18" charset="0"/>
              </a:rPr>
              <a:t>    a ←c     /* opérateur d'affectation */ </a:t>
            </a:r>
          </a:p>
          <a:p>
            <a:r>
              <a:rPr lang="fr-CA" b="1" dirty="0">
                <a:solidFill>
                  <a:schemeClr val="accent2"/>
                </a:solidFill>
                <a:latin typeface="Garamond" panose="02020404030301010803" pitchFamily="18" charset="0"/>
              </a:rPr>
              <a:t>  fin si </a:t>
            </a:r>
          </a:p>
          <a:p>
            <a:endParaRPr lang="fr-CA" b="1" dirty="0">
              <a:solidFill>
                <a:schemeClr val="accent2"/>
              </a:solidFill>
              <a:latin typeface="Garamond" panose="02020404030301010803" pitchFamily="18" charset="0"/>
            </a:endParaRPr>
          </a:p>
          <a:p>
            <a:r>
              <a:rPr lang="fr-CA" b="1" dirty="0">
                <a:solidFill>
                  <a:schemeClr val="accent2"/>
                </a:solidFill>
                <a:latin typeface="Garamond" panose="02020404030301010803" pitchFamily="18" charset="0"/>
              </a:rPr>
              <a:t>Le résultat de la comparaison est vrai ou faux. </a:t>
            </a:r>
          </a:p>
        </p:txBody>
      </p:sp>
    </p:spTree>
    <p:extLst>
      <p:ext uri="{BB962C8B-B14F-4D97-AF65-F5344CB8AC3E}">
        <p14:creationId xmlns:p14="http://schemas.microsoft.com/office/powerpoint/2010/main" val="4138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407" y="522514"/>
            <a:ext cx="8596668" cy="1320800"/>
          </a:xfrm>
        </p:spPr>
        <p:txBody>
          <a:bodyPr/>
          <a:lstStyle/>
          <a:p>
            <a:r>
              <a:rPr lang="fr-CA" sz="3200" b="1" dirty="0">
                <a:solidFill>
                  <a:schemeClr val="accent2"/>
                </a:solidFill>
                <a:latin typeface="Garamond" panose="02020404030301010803" pitchFamily="18" charset="0"/>
              </a:rPr>
              <a:t>Les</a:t>
            </a:r>
            <a:r>
              <a:rPr lang="fr-CA" dirty="0"/>
              <a:t> </a:t>
            </a:r>
            <a:r>
              <a:rPr lang="fr-CA" sz="3200" b="1" dirty="0">
                <a:solidFill>
                  <a:schemeClr val="accent2"/>
                </a:solidFill>
                <a:latin typeface="Garamond" panose="02020404030301010803" pitchFamily="18" charset="0"/>
              </a:rPr>
              <a:t>opérateurs</a:t>
            </a:r>
            <a:r>
              <a:rPr lang="fr-CA" dirty="0"/>
              <a:t> </a:t>
            </a:r>
            <a:r>
              <a:rPr lang="fr-CA" sz="3200" b="1" dirty="0">
                <a:solidFill>
                  <a:schemeClr val="accent2"/>
                </a:solidFill>
                <a:latin typeface="Garamond" panose="02020404030301010803" pitchFamily="18" charset="0"/>
              </a:rPr>
              <a:t>logiques</a:t>
            </a:r>
            <a:r>
              <a:rPr lang="fr-CA" dirty="0"/>
              <a:t> </a:t>
            </a:r>
          </a:p>
        </p:txBody>
      </p:sp>
      <p:sp>
        <p:nvSpPr>
          <p:cNvPr id="3" name="Espace réservé du contenu 2"/>
          <p:cNvSpPr>
            <a:spLocks noGrp="1"/>
          </p:cNvSpPr>
          <p:nvPr>
            <p:ph idx="1"/>
          </p:nvPr>
        </p:nvSpPr>
        <p:spPr>
          <a:xfrm>
            <a:off x="128695" y="2360886"/>
            <a:ext cx="8596668" cy="3880773"/>
          </a:xfrm>
        </p:spPr>
        <p:txBody>
          <a:bodyPr>
            <a:normAutofit/>
          </a:bodyPr>
          <a:lstStyle/>
          <a:p>
            <a:pPr>
              <a:lnSpc>
                <a:spcPct val="200000"/>
              </a:lnSpc>
            </a:pPr>
            <a:r>
              <a:rPr lang="fr-CA" sz="2200" dirty="0">
                <a:latin typeface="Garamond" panose="02020404030301010803" pitchFamily="18" charset="0"/>
              </a:rPr>
              <a:t>Les opérateurs logiques permettent de lier entre elles des conditions. Les opérateurs logiques sont : </a:t>
            </a:r>
            <a:r>
              <a:rPr lang="fr-CA" sz="2200" b="1" dirty="0">
                <a:latin typeface="Garamond" panose="02020404030301010803" pitchFamily="18" charset="0"/>
              </a:rPr>
              <a:t>et ou pas </a:t>
            </a:r>
            <a:r>
              <a:rPr lang="fr-CA" sz="2200" dirty="0">
                <a:latin typeface="Garamond" panose="02020404030301010803" pitchFamily="18" charset="0"/>
              </a:rPr>
              <a:t>(ou non)  </a:t>
            </a:r>
          </a:p>
          <a:p>
            <a:pPr>
              <a:lnSpc>
                <a:spcPct val="200000"/>
              </a:lnSpc>
            </a:pPr>
            <a:r>
              <a:rPr lang="fr-CA" sz="2200" dirty="0">
                <a:latin typeface="Garamond" panose="02020404030301010803" pitchFamily="18" charset="0"/>
              </a:rPr>
              <a:t>Le résultat de l’évaluation d’une expression conditionnelle, dans laquelle se trouvent un ou plusieurs opérateurs logiques, est vrai ou faux. </a:t>
            </a:r>
          </a:p>
        </p:txBody>
      </p:sp>
    </p:spTree>
    <p:extLst>
      <p:ext uri="{BB962C8B-B14F-4D97-AF65-F5344CB8AC3E}">
        <p14:creationId xmlns:p14="http://schemas.microsoft.com/office/powerpoint/2010/main" val="22911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403" y="63308"/>
            <a:ext cx="8596668" cy="1320800"/>
          </a:xfrm>
        </p:spPr>
        <p:txBody>
          <a:bodyPr>
            <a:normAutofit/>
          </a:bodyPr>
          <a:lstStyle/>
          <a:p>
            <a:r>
              <a:rPr lang="fr-CA" b="1" dirty="0">
                <a:latin typeface="Garamond" panose="02020404030301010803" pitchFamily="18" charset="0"/>
              </a:rPr>
              <a:t>Exemple 1</a:t>
            </a:r>
          </a:p>
        </p:txBody>
      </p:sp>
      <p:sp>
        <p:nvSpPr>
          <p:cNvPr id="3" name="Espace réservé du contenu 2"/>
          <p:cNvSpPr>
            <a:spLocks noGrp="1"/>
          </p:cNvSpPr>
          <p:nvPr>
            <p:ph idx="1"/>
          </p:nvPr>
        </p:nvSpPr>
        <p:spPr>
          <a:xfrm>
            <a:off x="259324" y="915263"/>
            <a:ext cx="8596668" cy="3880773"/>
          </a:xfrm>
        </p:spPr>
        <p:txBody>
          <a:bodyPr/>
          <a:lstStyle/>
          <a:p>
            <a:r>
              <a:rPr lang="fr-CA" dirty="0">
                <a:latin typeface="Garamond" panose="02020404030301010803" pitchFamily="18" charset="0"/>
              </a:rPr>
              <a:t>Le gouvernement offre un remboursement d'impôts à toute famille avec enfants dont le revenu est inférieur à $20 000. Sous la forme d'un algorithme, on pourrait avoir : </a:t>
            </a:r>
            <a:br>
              <a:rPr lang="fr-CA" dirty="0">
                <a:latin typeface="Garamond" panose="02020404030301010803" pitchFamily="18" charset="0"/>
              </a:rPr>
            </a:br>
            <a:endParaRPr lang="fr-CA" dirty="0">
              <a:latin typeface="Garamond" panose="02020404030301010803" pitchFamily="18" charset="0"/>
            </a:endParaRPr>
          </a:p>
        </p:txBody>
      </p:sp>
      <p:pic>
        <p:nvPicPr>
          <p:cNvPr id="4" name="Image 3"/>
          <p:cNvPicPr>
            <a:picLocks noChangeAspect="1"/>
          </p:cNvPicPr>
          <p:nvPr/>
        </p:nvPicPr>
        <p:blipFill>
          <a:blip r:embed="rId2"/>
          <a:stretch>
            <a:fillRect/>
          </a:stretch>
        </p:blipFill>
        <p:spPr>
          <a:xfrm>
            <a:off x="566058" y="1832632"/>
            <a:ext cx="9559153" cy="4912700"/>
          </a:xfrm>
          <a:prstGeom prst="rect">
            <a:avLst/>
          </a:prstGeom>
        </p:spPr>
      </p:pic>
    </p:spTree>
    <p:extLst>
      <p:ext uri="{BB962C8B-B14F-4D97-AF65-F5344CB8AC3E}">
        <p14:creationId xmlns:p14="http://schemas.microsoft.com/office/powerpoint/2010/main" val="922939862"/>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258</TotalTime>
  <Words>1098</Words>
  <Application>Microsoft Office PowerPoint</Application>
  <PresentationFormat>Grand écran</PresentationFormat>
  <Paragraphs>108</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Courier New</vt:lpstr>
      <vt:lpstr>Garamond</vt:lpstr>
      <vt:lpstr>Trebuchet MS</vt:lpstr>
      <vt:lpstr>Wingdings 3</vt:lpstr>
      <vt:lpstr>Facette</vt:lpstr>
      <vt:lpstr>Éléments de programmation  structurée </vt:lpstr>
      <vt:lpstr>Introduction</vt:lpstr>
      <vt:lpstr>La structure séquentielle    </vt:lpstr>
      <vt:lpstr>Les structures conditionnelles </vt:lpstr>
      <vt:lpstr>Les structures conditionnelles : Structure si…alors  </vt:lpstr>
      <vt:lpstr>Exemple d'algorithme contenant une structure conditionnelle  </vt:lpstr>
      <vt:lpstr>Les opérateurs relationnels (de relation ou de  comparaison) </vt:lpstr>
      <vt:lpstr>Les opérateurs logiques </vt:lpstr>
      <vt:lpstr>Exemple 1</vt:lpstr>
      <vt:lpstr>Exemple 2</vt:lpstr>
      <vt:lpstr>Évaluation des expressions logiques </vt:lpstr>
      <vt:lpstr>Évaluation des expressions logiques </vt:lpstr>
      <vt:lpstr>Opérations si imbriquées </vt:lpstr>
      <vt:lpstr>Exemples d'implantation  </vt:lpstr>
    </vt:vector>
  </TitlesOfParts>
  <Company>Collège de Maisonneuve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Éléments de programmation  structurée</dc:title>
  <dc:creator>Tagmouti, Yousra</dc:creator>
  <cp:lastModifiedBy>Tagmouti, Yousra</cp:lastModifiedBy>
  <cp:revision>18</cp:revision>
  <dcterms:created xsi:type="dcterms:W3CDTF">2020-09-01T17:46:51Z</dcterms:created>
  <dcterms:modified xsi:type="dcterms:W3CDTF">2022-09-07T12:09:58Z</dcterms:modified>
</cp:coreProperties>
</file>