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709BF-5BBE-98FF-012E-FD0BFFBCBB0E}" v="3" dt="2022-09-14T12:46:41.38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6" d="100"/>
          <a:sy n="76"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 Wilson" userId="S::e2254323@cmaisonneuve.qc.ca::4c31ee44-b4a3-4da3-8942-af86f428e9d3" providerId="AD" clId="Web-{5F1709BF-5BBE-98FF-012E-FD0BFFBCBB0E}"/>
    <pc:docChg chg="modSld">
      <pc:chgData name="Ly, Wilson" userId="S::e2254323@cmaisonneuve.qc.ca::4c31ee44-b4a3-4da3-8942-af86f428e9d3" providerId="AD" clId="Web-{5F1709BF-5BBE-98FF-012E-FD0BFFBCBB0E}" dt="2022-09-14T12:46:41.388" v="2" actId="1076"/>
      <pc:docMkLst>
        <pc:docMk/>
      </pc:docMkLst>
      <pc:sldChg chg="modSp">
        <pc:chgData name="Ly, Wilson" userId="S::e2254323@cmaisonneuve.qc.ca::4c31ee44-b4a3-4da3-8942-af86f428e9d3" providerId="AD" clId="Web-{5F1709BF-5BBE-98FF-012E-FD0BFFBCBB0E}" dt="2022-09-14T12:46:41.388" v="2" actId="1076"/>
        <pc:sldMkLst>
          <pc:docMk/>
          <pc:sldMk cId="2894057005" sldId="265"/>
        </pc:sldMkLst>
        <pc:picChg chg="mod">
          <ac:chgData name="Ly, Wilson" userId="S::e2254323@cmaisonneuve.qc.ca::4c31ee44-b4a3-4da3-8942-af86f428e9d3" providerId="AD" clId="Web-{5F1709BF-5BBE-98FF-012E-FD0BFFBCBB0E}" dt="2022-09-14T12:46:41.388" v="2" actId="1076"/>
          <ac:picMkLst>
            <pc:docMk/>
            <pc:sldMk cId="2894057005" sldId="265"/>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etbrains.com/fr-fr/pycharm/download/#section=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dirty="0">
                <a:latin typeface="Garamond" panose="02020404030301010803" pitchFamily="18" charset="0"/>
              </a:rPr>
              <a:t>Introduction Python</a:t>
            </a:r>
          </a:p>
        </p:txBody>
      </p:sp>
    </p:spTree>
    <p:extLst>
      <p:ext uri="{BB962C8B-B14F-4D97-AF65-F5344CB8AC3E}">
        <p14:creationId xmlns:p14="http://schemas.microsoft.com/office/powerpoint/2010/main" val="164870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9668"/>
            <a:ext cx="8596668" cy="1320800"/>
          </a:xfrm>
        </p:spPr>
        <p:txBody>
          <a:bodyPr/>
          <a:lstStyle/>
          <a:p>
            <a:r>
              <a:rPr lang="fr-CA" b="1" dirty="0">
                <a:latin typeface="Garamond" panose="02020404030301010803" pitchFamily="18" charset="0"/>
              </a:rPr>
              <a:t>Entrées/sorties</a:t>
            </a:r>
            <a:endParaRPr lang="fr-CA" dirty="0"/>
          </a:p>
        </p:txBody>
      </p:sp>
      <p:sp>
        <p:nvSpPr>
          <p:cNvPr id="3" name="Espace réservé du contenu 2"/>
          <p:cNvSpPr>
            <a:spLocks noGrp="1"/>
          </p:cNvSpPr>
          <p:nvPr>
            <p:ph sz="half" idx="1"/>
          </p:nvPr>
        </p:nvSpPr>
        <p:spPr>
          <a:xfrm>
            <a:off x="114299" y="993640"/>
            <a:ext cx="4779918" cy="3880772"/>
          </a:xfrm>
        </p:spPr>
        <p:txBody>
          <a:bodyPr>
            <a:normAutofit lnSpcReduction="10000"/>
          </a:bodyPr>
          <a:lstStyle/>
          <a:p>
            <a:r>
              <a:rPr lang="fr-CA" dirty="0">
                <a:latin typeface="Garamond" panose="02020404030301010803" pitchFamily="18" charset="0"/>
              </a:rPr>
              <a:t>Nous pouvons également faire un affichage d’expression avec la méthode </a:t>
            </a:r>
            <a:r>
              <a:rPr lang="fr-CA" dirty="0" err="1">
                <a:latin typeface="Garamond" panose="02020404030301010803" pitchFamily="18" charset="0"/>
              </a:rPr>
              <a:t>print</a:t>
            </a:r>
            <a:r>
              <a:rPr lang="fr-CA" dirty="0">
                <a:latin typeface="Garamond" panose="02020404030301010803" pitchFamily="18" charset="0"/>
              </a:rPr>
              <a:t>() </a:t>
            </a:r>
          </a:p>
          <a:p>
            <a:pPr marL="0" indent="0">
              <a:buNone/>
            </a:pPr>
            <a:r>
              <a:rPr lang="fr-CA" b="1" dirty="0">
                <a:latin typeface="Garamond" panose="02020404030301010803" pitchFamily="18" charset="0"/>
              </a:rPr>
              <a:t>Exemple :</a:t>
            </a:r>
          </a:p>
          <a:p>
            <a:pPr marL="0" indent="0">
              <a:lnSpc>
                <a:spcPct val="150000"/>
              </a:lnSpc>
              <a:buNone/>
            </a:pPr>
            <a:r>
              <a:rPr lang="fr-FR" altLang="fr-FR" sz="1700" b="1" dirty="0">
                <a:solidFill>
                  <a:srgbClr val="A9B7C6"/>
                </a:solidFill>
                <a:latin typeface="Garamond" panose="02020404030301010803" pitchFamily="18" charset="0"/>
              </a:rPr>
              <a:t>a=</a:t>
            </a:r>
            <a:r>
              <a:rPr lang="fr-FR" altLang="fr-FR" sz="1700" b="1" dirty="0">
                <a:solidFill>
                  <a:srgbClr val="6897BB"/>
                </a:solidFill>
                <a:latin typeface="Garamond" panose="02020404030301010803" pitchFamily="18" charset="0"/>
              </a:rPr>
              <a:t>1</a:t>
            </a:r>
            <a:br>
              <a:rPr lang="fr-FR" altLang="fr-FR" sz="1700" b="1" dirty="0">
                <a:solidFill>
                  <a:srgbClr val="6897BB"/>
                </a:solidFill>
                <a:latin typeface="Garamond" panose="02020404030301010803" pitchFamily="18" charset="0"/>
              </a:rPr>
            </a:br>
            <a:r>
              <a:rPr lang="fr-FR" altLang="fr-FR" sz="1700" b="1" dirty="0">
                <a:solidFill>
                  <a:srgbClr val="A9B7C6"/>
                </a:solidFill>
                <a:latin typeface="Garamond" panose="02020404030301010803" pitchFamily="18" charset="0"/>
              </a:rPr>
              <a:t>b=</a:t>
            </a:r>
            <a:r>
              <a:rPr lang="fr-FR" altLang="fr-FR" sz="1700" b="1" dirty="0">
                <a:solidFill>
                  <a:srgbClr val="6897BB"/>
                </a:solidFill>
                <a:latin typeface="Garamond" panose="02020404030301010803" pitchFamily="18" charset="0"/>
              </a:rPr>
              <a:t>2</a:t>
            </a:r>
            <a:br>
              <a:rPr lang="fr-FR" altLang="fr-FR" sz="1700" b="1" dirty="0">
                <a:solidFill>
                  <a:srgbClr val="6897BB"/>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t>
            </a:r>
            <a:r>
              <a:rPr lang="fr-FR" altLang="fr-FR" sz="1700" b="1" dirty="0">
                <a:solidFill>
                  <a:srgbClr val="6A8759"/>
                </a:solidFill>
                <a:latin typeface="Garamond" panose="02020404030301010803" pitchFamily="18" charset="0"/>
              </a:rPr>
              <a:t>"Somme :"</a:t>
            </a:r>
            <a:r>
              <a:rPr lang="fr-FR" altLang="fr-FR" sz="1700" b="1" dirty="0">
                <a:solidFill>
                  <a:srgbClr val="CC7832"/>
                </a:solidFill>
                <a:latin typeface="Garamond" panose="02020404030301010803" pitchFamily="18" charset="0"/>
              </a:rPr>
              <a:t>, </a:t>
            </a:r>
            <a:r>
              <a:rPr lang="fr-FR" altLang="fr-FR" sz="1700" b="1" dirty="0">
                <a:solidFill>
                  <a:srgbClr val="A9B7C6"/>
                </a:solidFill>
                <a:latin typeface="Garamond" panose="02020404030301010803" pitchFamily="18" charset="0"/>
              </a:rPr>
              <a:t>a + b)</a:t>
            </a:r>
            <a:br>
              <a:rPr lang="fr-FR" altLang="fr-FR" sz="1700" b="1" dirty="0">
                <a:solidFill>
                  <a:srgbClr val="A9B7C6"/>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 - b</a:t>
            </a:r>
            <a:r>
              <a:rPr lang="fr-FR" altLang="fr-FR" sz="1700" b="1" dirty="0">
                <a:solidFill>
                  <a:srgbClr val="CC7832"/>
                </a:solidFill>
                <a:latin typeface="Garamond" panose="02020404030301010803" pitchFamily="18" charset="0"/>
              </a:rPr>
              <a:t>, </a:t>
            </a:r>
            <a:r>
              <a:rPr lang="fr-FR" altLang="fr-FR" sz="1700" b="1" dirty="0">
                <a:solidFill>
                  <a:srgbClr val="6A8759"/>
                </a:solidFill>
                <a:latin typeface="Garamond" panose="02020404030301010803" pitchFamily="18" charset="0"/>
              </a:rPr>
              <a:t>"est la différence"</a:t>
            </a:r>
            <a:r>
              <a:rPr lang="fr-FR" altLang="fr-FR" sz="1700" b="1" dirty="0">
                <a:solidFill>
                  <a:srgbClr val="A9B7C6"/>
                </a:solidFill>
                <a:latin typeface="Garamond" panose="02020404030301010803" pitchFamily="18" charset="0"/>
              </a:rPr>
              <a:t>)</a:t>
            </a:r>
            <a:br>
              <a:rPr lang="fr-FR" altLang="fr-FR" sz="1700" b="1" dirty="0">
                <a:solidFill>
                  <a:srgbClr val="A9B7C6"/>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t>
            </a:r>
            <a:r>
              <a:rPr lang="fr-FR" altLang="fr-FR" sz="1700" b="1" dirty="0">
                <a:solidFill>
                  <a:srgbClr val="6A8759"/>
                </a:solidFill>
                <a:latin typeface="Garamond" panose="02020404030301010803" pitchFamily="18" charset="0"/>
              </a:rPr>
              <a:t>"Le produit de"</a:t>
            </a:r>
            <a:r>
              <a:rPr lang="fr-FR" altLang="fr-FR" sz="1700" b="1" dirty="0">
                <a:solidFill>
                  <a:srgbClr val="CC7832"/>
                </a:solidFill>
                <a:latin typeface="Garamond" panose="02020404030301010803" pitchFamily="18" charset="0"/>
              </a:rPr>
              <a:t>, </a:t>
            </a:r>
            <a:r>
              <a:rPr lang="fr-FR" altLang="fr-FR" sz="1700" b="1" dirty="0">
                <a:solidFill>
                  <a:srgbClr val="A9B7C6"/>
                </a:solidFill>
                <a:latin typeface="Garamond" panose="02020404030301010803" pitchFamily="18" charset="0"/>
              </a:rPr>
              <a:t>a</a:t>
            </a:r>
            <a:r>
              <a:rPr lang="fr-FR" altLang="fr-FR" sz="1700" b="1" dirty="0">
                <a:solidFill>
                  <a:srgbClr val="CC7832"/>
                </a:solidFill>
                <a:latin typeface="Garamond" panose="02020404030301010803" pitchFamily="18" charset="0"/>
              </a:rPr>
              <a:t>, </a:t>
            </a:r>
            <a:r>
              <a:rPr lang="fr-FR" altLang="fr-FR" sz="1700" b="1" dirty="0">
                <a:solidFill>
                  <a:srgbClr val="6A8759"/>
                </a:solidFill>
                <a:latin typeface="Garamond" panose="02020404030301010803" pitchFamily="18" charset="0"/>
              </a:rPr>
              <a:t>"par"</a:t>
            </a:r>
            <a:r>
              <a:rPr lang="fr-FR" altLang="fr-FR" sz="1700" b="1" dirty="0">
                <a:solidFill>
                  <a:srgbClr val="CC7832"/>
                </a:solidFill>
                <a:latin typeface="Garamond" panose="02020404030301010803" pitchFamily="18" charset="0"/>
              </a:rPr>
              <a:t>, </a:t>
            </a:r>
            <a:r>
              <a:rPr lang="fr-FR" altLang="fr-FR" sz="1700" b="1" dirty="0">
                <a:solidFill>
                  <a:srgbClr val="A9B7C6"/>
                </a:solidFill>
                <a:latin typeface="Garamond" panose="02020404030301010803" pitchFamily="18" charset="0"/>
              </a:rPr>
              <a:t>b</a:t>
            </a:r>
            <a:r>
              <a:rPr lang="fr-FR" altLang="fr-FR" sz="1700" b="1" dirty="0">
                <a:solidFill>
                  <a:srgbClr val="CC7832"/>
                </a:solidFill>
                <a:latin typeface="Garamond" panose="02020404030301010803" pitchFamily="18" charset="0"/>
              </a:rPr>
              <a:t>, </a:t>
            </a:r>
            <a:r>
              <a:rPr lang="fr-FR" altLang="fr-FR" sz="1700" b="1" dirty="0">
                <a:solidFill>
                  <a:srgbClr val="6A8759"/>
                </a:solidFill>
                <a:latin typeface="Garamond" panose="02020404030301010803" pitchFamily="18" charset="0"/>
              </a:rPr>
              <a:t>"vaut :"</a:t>
            </a:r>
            <a:r>
              <a:rPr lang="fr-FR" altLang="fr-FR" sz="1700" b="1" dirty="0">
                <a:solidFill>
                  <a:srgbClr val="CC7832"/>
                </a:solidFill>
                <a:latin typeface="Garamond" panose="02020404030301010803" pitchFamily="18" charset="0"/>
              </a:rPr>
              <a:t>, </a:t>
            </a:r>
            <a:r>
              <a:rPr lang="fr-FR" altLang="fr-FR" sz="1700" b="1" dirty="0">
                <a:solidFill>
                  <a:srgbClr val="A9B7C6"/>
                </a:solidFill>
                <a:latin typeface="Garamond" panose="02020404030301010803" pitchFamily="18" charset="0"/>
              </a:rPr>
              <a:t>a * b)</a:t>
            </a:r>
            <a:br>
              <a:rPr lang="fr-FR" altLang="fr-FR" sz="1700" b="1" dirty="0">
                <a:solidFill>
                  <a:srgbClr val="A9B7C6"/>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t>
            </a:r>
            <a:r>
              <a:rPr lang="fr-FR" altLang="fr-FR" sz="1700" b="1" dirty="0">
                <a:solidFill>
                  <a:srgbClr val="6A8759"/>
                </a:solidFill>
                <a:latin typeface="Garamond" panose="02020404030301010803" pitchFamily="18" charset="0"/>
              </a:rPr>
              <a:t>"On a &lt;"</a:t>
            </a:r>
            <a:r>
              <a:rPr lang="fr-FR" altLang="fr-FR" sz="1700" b="1" dirty="0">
                <a:solidFill>
                  <a:srgbClr val="CC7832"/>
                </a:solidFill>
                <a:latin typeface="Garamond" panose="02020404030301010803" pitchFamily="18" charset="0"/>
              </a:rPr>
              <a:t>, </a:t>
            </a:r>
            <a:r>
              <a:rPr lang="fr-FR" altLang="fr-FR" sz="1700" b="1" dirty="0">
                <a:solidFill>
                  <a:srgbClr val="6897BB"/>
                </a:solidFill>
                <a:latin typeface="Garamond" panose="02020404030301010803" pitchFamily="18" charset="0"/>
              </a:rPr>
              <a:t>2</a:t>
            </a:r>
            <a:r>
              <a:rPr lang="fr-FR" altLang="fr-FR" sz="1700" b="1" dirty="0">
                <a:solidFill>
                  <a:srgbClr val="A9B7C6"/>
                </a:solidFill>
                <a:latin typeface="Garamond" panose="02020404030301010803" pitchFamily="18" charset="0"/>
              </a:rPr>
              <a:t>**</a:t>
            </a:r>
            <a:r>
              <a:rPr lang="fr-FR" altLang="fr-FR" sz="1700" b="1" dirty="0">
                <a:solidFill>
                  <a:srgbClr val="6897BB"/>
                </a:solidFill>
                <a:latin typeface="Garamond" panose="02020404030301010803" pitchFamily="18" charset="0"/>
              </a:rPr>
              <a:t>32</a:t>
            </a:r>
            <a:r>
              <a:rPr lang="fr-FR" altLang="fr-FR" sz="1700" b="1" dirty="0">
                <a:solidFill>
                  <a:srgbClr val="CC7832"/>
                </a:solidFill>
                <a:latin typeface="Garamond" panose="02020404030301010803" pitchFamily="18" charset="0"/>
              </a:rPr>
              <a:t>, </a:t>
            </a:r>
            <a:r>
              <a:rPr lang="fr-FR" altLang="fr-FR" sz="1700" b="1" dirty="0">
                <a:solidFill>
                  <a:srgbClr val="6A8759"/>
                </a:solidFill>
                <a:latin typeface="Garamond" panose="02020404030301010803" pitchFamily="18" charset="0"/>
              </a:rPr>
              <a:t>"&gt; cas !"</a:t>
            </a:r>
            <a:r>
              <a:rPr lang="fr-FR" altLang="fr-FR" sz="1700" b="1" dirty="0">
                <a:solidFill>
                  <a:srgbClr val="CC7832"/>
                </a:solidFill>
                <a:latin typeface="Garamond" panose="02020404030301010803" pitchFamily="18" charset="0"/>
              </a:rPr>
              <a:t>, </a:t>
            </a:r>
            <a:r>
              <a:rPr lang="fr-FR" altLang="fr-FR" sz="1700" b="1" dirty="0">
                <a:solidFill>
                  <a:srgbClr val="AA4926"/>
                </a:solidFill>
                <a:latin typeface="Garamond" panose="02020404030301010803" pitchFamily="18" charset="0"/>
              </a:rPr>
              <a:t>sep</a:t>
            </a:r>
            <a:r>
              <a:rPr lang="fr-FR" altLang="fr-FR" sz="1700" b="1" dirty="0">
                <a:solidFill>
                  <a:srgbClr val="A9B7C6"/>
                </a:solidFill>
                <a:latin typeface="Garamond" panose="02020404030301010803" pitchFamily="18" charset="0"/>
              </a:rPr>
              <a:t>=</a:t>
            </a:r>
            <a:r>
              <a:rPr lang="fr-FR" altLang="fr-FR" sz="1700" b="1" dirty="0">
                <a:solidFill>
                  <a:srgbClr val="6A8759"/>
                </a:solidFill>
                <a:latin typeface="Garamond" panose="02020404030301010803" pitchFamily="18" charset="0"/>
              </a:rPr>
              <a:t>"###"</a:t>
            </a:r>
            <a:r>
              <a:rPr lang="fr-FR" altLang="fr-FR" sz="1700" b="1" dirty="0">
                <a:solidFill>
                  <a:srgbClr val="A9B7C6"/>
                </a:solidFill>
                <a:latin typeface="Garamond" panose="02020404030301010803" pitchFamily="18" charset="0"/>
              </a:rPr>
              <a:t>)</a:t>
            </a:r>
            <a:br>
              <a:rPr lang="fr-FR" altLang="fr-FR" sz="1700" b="1" dirty="0">
                <a:solidFill>
                  <a:srgbClr val="A9B7C6"/>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a:t>
            </a:r>
            <a:r>
              <a:rPr lang="fr-FR" altLang="fr-FR" sz="1700" b="1" dirty="0">
                <a:solidFill>
                  <a:srgbClr val="CC7832"/>
                </a:solidFill>
                <a:latin typeface="Garamond" panose="02020404030301010803" pitchFamily="18" charset="0"/>
              </a:rPr>
              <a:t>, </a:t>
            </a:r>
            <a:r>
              <a:rPr lang="fr-FR" altLang="fr-FR" sz="1700" b="1" dirty="0">
                <a:solidFill>
                  <a:srgbClr val="AA4926"/>
                </a:solidFill>
                <a:latin typeface="Garamond" panose="02020404030301010803" pitchFamily="18" charset="0"/>
              </a:rPr>
              <a:t>end</a:t>
            </a:r>
            <a:r>
              <a:rPr lang="fr-FR" altLang="fr-FR" sz="1700" b="1" dirty="0">
                <a:solidFill>
                  <a:srgbClr val="A9B7C6"/>
                </a:solidFill>
                <a:latin typeface="Garamond" panose="02020404030301010803" pitchFamily="18" charset="0"/>
              </a:rPr>
              <a:t>=</a:t>
            </a:r>
            <a:r>
              <a:rPr lang="fr-FR" altLang="fr-FR" sz="1700" b="1" dirty="0">
                <a:solidFill>
                  <a:srgbClr val="6A8759"/>
                </a:solidFill>
                <a:latin typeface="Garamond" panose="02020404030301010803" pitchFamily="18" charset="0"/>
              </a:rPr>
              <a:t>"@"</a:t>
            </a:r>
            <a:r>
              <a:rPr lang="fr-FR" altLang="fr-FR" sz="1700" b="1" dirty="0">
                <a:solidFill>
                  <a:srgbClr val="A9B7C6"/>
                </a:solidFill>
                <a:latin typeface="Garamond" panose="02020404030301010803" pitchFamily="18" charset="0"/>
              </a:rPr>
              <a:t>); </a:t>
            </a: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(b)</a:t>
            </a:r>
            <a:endParaRPr lang="fr-FR" altLang="fr-FR" sz="1700" b="1" dirty="0">
              <a:solidFill>
                <a:schemeClr val="tx1"/>
              </a:solidFill>
              <a:latin typeface="Garamond" panose="02020404030301010803" pitchFamily="18" charset="0"/>
            </a:endParaRPr>
          </a:p>
          <a:p>
            <a:pPr marL="0" indent="0">
              <a:buNone/>
            </a:pPr>
            <a:endParaRPr lang="fr-CA" b="1" dirty="0">
              <a:latin typeface="Garamond" panose="02020404030301010803" pitchFamily="18" charset="0"/>
            </a:endParaRPr>
          </a:p>
          <a:p>
            <a:pPr marL="0" indent="0">
              <a:buNone/>
            </a:pPr>
            <a:endParaRPr lang="fr-CA" b="1" dirty="0">
              <a:latin typeface="Garamond" panose="02020404030301010803" pitchFamily="18" charset="0"/>
            </a:endParaRPr>
          </a:p>
          <a:p>
            <a:pPr marL="0" indent="0">
              <a:buNone/>
            </a:pPr>
            <a:endParaRPr lang="fr-CA" dirty="0">
              <a:latin typeface="Garamond" panose="02020404030301010803" pitchFamily="18" charset="0"/>
            </a:endParaRPr>
          </a:p>
        </p:txBody>
      </p:sp>
      <p:pic>
        <p:nvPicPr>
          <p:cNvPr id="6" name="Image 5"/>
          <p:cNvPicPr>
            <a:picLocks noChangeAspect="1"/>
          </p:cNvPicPr>
          <p:nvPr/>
        </p:nvPicPr>
        <p:blipFill>
          <a:blip r:embed="rId2"/>
          <a:stretch>
            <a:fillRect/>
          </a:stretch>
        </p:blipFill>
        <p:spPr>
          <a:xfrm>
            <a:off x="4816286" y="878015"/>
            <a:ext cx="7414934" cy="3914041"/>
          </a:xfrm>
          <a:prstGeom prst="rect">
            <a:avLst/>
          </a:prstGeom>
        </p:spPr>
      </p:pic>
    </p:spTree>
    <p:extLst>
      <p:ext uri="{BB962C8B-B14F-4D97-AF65-F5344CB8AC3E}">
        <p14:creationId xmlns:p14="http://schemas.microsoft.com/office/powerpoint/2010/main" val="28940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12771"/>
            <a:ext cx="8596668" cy="1320800"/>
          </a:xfrm>
        </p:spPr>
        <p:txBody>
          <a:bodyPr/>
          <a:lstStyle/>
          <a:p>
            <a:pPr lvl="1"/>
            <a:r>
              <a:rPr lang="fr-CA" sz="3600" b="1" kern="1200" dirty="0">
                <a:solidFill>
                  <a:schemeClr val="accent1"/>
                </a:solidFill>
                <a:latin typeface="Garamond" panose="02020404030301010803" pitchFamily="18" charset="0"/>
                <a:ea typeface="+mj-ea"/>
                <a:cs typeface="+mj-cs"/>
              </a:rPr>
              <a:t>Typage</a:t>
            </a:r>
            <a:r>
              <a:rPr lang="fr-CA" b="1" dirty="0"/>
              <a:t> </a:t>
            </a:r>
            <a:r>
              <a:rPr lang="fr-CA" sz="3600" b="1" kern="1200" dirty="0">
                <a:solidFill>
                  <a:schemeClr val="accent1"/>
                </a:solidFill>
                <a:latin typeface="Garamond" panose="02020404030301010803" pitchFamily="18" charset="0"/>
                <a:ea typeface="+mj-ea"/>
                <a:cs typeface="+mj-cs"/>
              </a:rPr>
              <a:t>Dynamique</a:t>
            </a:r>
          </a:p>
        </p:txBody>
      </p:sp>
      <p:sp>
        <p:nvSpPr>
          <p:cNvPr id="5" name="Espace réservé du contenu 4"/>
          <p:cNvSpPr>
            <a:spLocks noGrp="1"/>
          </p:cNvSpPr>
          <p:nvPr>
            <p:ph idx="1"/>
          </p:nvPr>
        </p:nvSpPr>
        <p:spPr>
          <a:xfrm>
            <a:off x="372535" y="1533571"/>
            <a:ext cx="8596668" cy="3880773"/>
          </a:xfrm>
        </p:spPr>
        <p:txBody>
          <a:bodyPr/>
          <a:lstStyle/>
          <a:p>
            <a:pPr>
              <a:lnSpc>
                <a:spcPct val="150000"/>
              </a:lnSpc>
            </a:pPr>
            <a:r>
              <a:rPr lang="fr-CA" dirty="0">
                <a:latin typeface="Garamond" panose="02020404030301010803" pitchFamily="18" charset="0"/>
              </a:rPr>
              <a:t>Sous Python, il n’est pas nécessaire de définir le type d'une variable avant de l'utiliser. Il suffit d'assigner une valeur à un nom de variable pour que celle-ci soit automatiquement créée avec le type qui correspond au mieux à la valeur fournie. </a:t>
            </a:r>
          </a:p>
          <a:p>
            <a:pPr>
              <a:lnSpc>
                <a:spcPct val="150000"/>
              </a:lnSpc>
            </a:pPr>
            <a:r>
              <a:rPr lang="fr-CA" dirty="0">
                <a:latin typeface="Garamond" panose="02020404030301010803" pitchFamily="18" charset="0"/>
              </a:rPr>
              <a:t>Python est caractérisé par un typage dynamique (comme Lisp, </a:t>
            </a:r>
            <a:r>
              <a:rPr lang="fr-CA" dirty="0" err="1">
                <a:latin typeface="Garamond" panose="02020404030301010803" pitchFamily="18" charset="0"/>
              </a:rPr>
              <a:t>Scheme</a:t>
            </a:r>
            <a:r>
              <a:rPr lang="fr-CA" dirty="0">
                <a:latin typeface="Garamond" panose="02020404030301010803" pitchFamily="18" charset="0"/>
              </a:rPr>
              <a:t>) et non un typage statique (C, Java, etc.). </a:t>
            </a:r>
          </a:p>
          <a:p>
            <a:pPr>
              <a:lnSpc>
                <a:spcPct val="150000"/>
              </a:lnSpc>
            </a:pPr>
            <a:r>
              <a:rPr lang="fr-CA" dirty="0">
                <a:latin typeface="Garamond" panose="02020404030301010803" pitchFamily="18" charset="0"/>
              </a:rPr>
              <a:t>Dans les langages statiques, il faut </a:t>
            </a:r>
            <a:r>
              <a:rPr lang="fr-CA" b="1" dirty="0">
                <a:latin typeface="Garamond" panose="02020404030301010803" pitchFamily="18" charset="0"/>
              </a:rPr>
              <a:t>toujours</a:t>
            </a:r>
            <a:r>
              <a:rPr lang="fr-CA" dirty="0">
                <a:latin typeface="Garamond" panose="02020404030301010803" pitchFamily="18" charset="0"/>
              </a:rPr>
              <a:t> d’abord déclarer (définir) le nom </a:t>
            </a:r>
            <a:r>
              <a:rPr lang="fr-CA" b="1" dirty="0">
                <a:latin typeface="Garamond" panose="02020404030301010803" pitchFamily="18" charset="0"/>
              </a:rPr>
              <a:t>et le type des variables</a:t>
            </a:r>
            <a:r>
              <a:rPr lang="fr-CA" dirty="0">
                <a:latin typeface="Garamond" panose="02020404030301010803" pitchFamily="18" charset="0"/>
              </a:rPr>
              <a:t>, et ensuite seulement leur assigner un contenu, lequel doit bien entendu </a:t>
            </a:r>
            <a:r>
              <a:rPr lang="fr-CA" b="1" dirty="0">
                <a:latin typeface="Garamond" panose="02020404030301010803" pitchFamily="18" charset="0"/>
              </a:rPr>
              <a:t>être compatible avec le type déclaré</a:t>
            </a:r>
            <a:r>
              <a:rPr lang="fr-CA" dirty="0">
                <a:latin typeface="Garamond" panose="02020404030301010803" pitchFamily="18" charset="0"/>
              </a:rPr>
              <a:t>. </a:t>
            </a:r>
          </a:p>
        </p:txBody>
      </p:sp>
    </p:spTree>
    <p:extLst>
      <p:ext uri="{BB962C8B-B14F-4D97-AF65-F5344CB8AC3E}">
        <p14:creationId xmlns:p14="http://schemas.microsoft.com/office/powerpoint/2010/main" val="36534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2465" y="2978332"/>
            <a:ext cx="8596668" cy="1320800"/>
          </a:xfrm>
        </p:spPr>
        <p:txBody>
          <a:bodyPr>
            <a:normAutofit/>
          </a:bodyPr>
          <a:lstStyle/>
          <a:p>
            <a:pPr lvl="1"/>
            <a:r>
              <a:rPr lang="fr-CA" sz="3600" b="1" kern="1200" dirty="0">
                <a:solidFill>
                  <a:schemeClr val="accent1"/>
                </a:solidFill>
                <a:latin typeface="Garamond" panose="02020404030301010803" pitchFamily="18" charset="0"/>
                <a:ea typeface="+mj-ea"/>
                <a:cs typeface="+mj-cs"/>
              </a:rPr>
              <a:t>Types de base de Python </a:t>
            </a:r>
          </a:p>
        </p:txBody>
      </p:sp>
    </p:spTree>
    <p:extLst>
      <p:ext uri="{BB962C8B-B14F-4D97-AF65-F5344CB8AC3E}">
        <p14:creationId xmlns:p14="http://schemas.microsoft.com/office/powerpoint/2010/main" val="423435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568" y="0"/>
            <a:ext cx="8596668" cy="1320800"/>
          </a:xfrm>
        </p:spPr>
        <p:txBody>
          <a:bodyPr>
            <a:normAutofit/>
          </a:bodyPr>
          <a:lstStyle/>
          <a:p>
            <a:pPr lvl="2"/>
            <a:r>
              <a:rPr lang="fr-CA" sz="3000" b="1" kern="1200" dirty="0">
                <a:solidFill>
                  <a:schemeClr val="accent1"/>
                </a:solidFill>
                <a:latin typeface="Garamond" panose="02020404030301010803" pitchFamily="18" charset="0"/>
                <a:ea typeface="+mj-ea"/>
                <a:cs typeface="+mj-cs"/>
              </a:rPr>
              <a:t>Le type </a:t>
            </a:r>
            <a:r>
              <a:rPr lang="fr-CA" sz="3000" b="1" kern="1200" dirty="0" err="1">
                <a:solidFill>
                  <a:schemeClr val="accent1"/>
                </a:solidFill>
                <a:latin typeface="Garamond" panose="02020404030301010803" pitchFamily="18" charset="0"/>
                <a:ea typeface="+mj-ea"/>
                <a:cs typeface="+mj-cs"/>
              </a:rPr>
              <a:t>bool</a:t>
            </a:r>
            <a:endParaRPr lang="fr-CA" sz="3000" b="1" kern="1200" dirty="0">
              <a:solidFill>
                <a:schemeClr val="accent1"/>
              </a:solidFill>
              <a:latin typeface="Garamond" panose="02020404030301010803" pitchFamily="18" charset="0"/>
              <a:ea typeface="+mj-ea"/>
              <a:cs typeface="+mj-cs"/>
            </a:endParaRPr>
          </a:p>
        </p:txBody>
      </p:sp>
      <p:sp>
        <p:nvSpPr>
          <p:cNvPr id="3" name="Espace réservé du contenu 2"/>
          <p:cNvSpPr>
            <a:spLocks noGrp="1"/>
          </p:cNvSpPr>
          <p:nvPr>
            <p:ph idx="1"/>
          </p:nvPr>
        </p:nvSpPr>
        <p:spPr>
          <a:xfrm>
            <a:off x="102568" y="583474"/>
            <a:ext cx="4870027" cy="6183086"/>
          </a:xfrm>
          <a:ln>
            <a:solidFill>
              <a:schemeClr val="accent2"/>
            </a:solidFill>
          </a:ln>
        </p:spPr>
        <p:txBody>
          <a:bodyPr>
            <a:normAutofit fontScale="92500" lnSpcReduction="20000"/>
          </a:bodyPr>
          <a:lstStyle/>
          <a:p>
            <a:r>
              <a:rPr lang="fr-CA" sz="1700" dirty="0">
                <a:latin typeface="Garamond" panose="02020404030301010803" pitchFamily="18" charset="0"/>
              </a:rPr>
              <a:t>En Python le variable de type booléen peut contenir deux valeurs : </a:t>
            </a:r>
            <a:r>
              <a:rPr lang="fr-CA" sz="1700" b="1" dirty="0" err="1">
                <a:latin typeface="Garamond" panose="02020404030301010803" pitchFamily="18" charset="0"/>
              </a:rPr>
              <a:t>True</a:t>
            </a:r>
            <a:r>
              <a:rPr lang="fr-CA" sz="1700" dirty="0">
                <a:latin typeface="Garamond" panose="02020404030301010803" pitchFamily="18" charset="0"/>
              </a:rPr>
              <a:t> ou </a:t>
            </a:r>
            <a:r>
              <a:rPr lang="fr-CA" sz="1700" b="1" dirty="0">
                <a:latin typeface="Garamond" panose="02020404030301010803" pitchFamily="18" charset="0"/>
              </a:rPr>
              <a:t>False</a:t>
            </a:r>
          </a:p>
          <a:p>
            <a:pPr marL="0" indent="0">
              <a:buNone/>
            </a:pPr>
            <a:r>
              <a:rPr lang="fr-CA" sz="1700" b="1" dirty="0">
                <a:latin typeface="Garamond" panose="02020404030301010803" pitchFamily="18" charset="0"/>
              </a:rPr>
              <a:t>Exemple :</a:t>
            </a:r>
          </a:p>
          <a:p>
            <a:pPr marL="400050" lvl="1" indent="0">
              <a:buNone/>
            </a:pP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(type(</a:t>
            </a:r>
            <a:r>
              <a:rPr lang="fr-FR" altLang="fr-FR" sz="1700" b="1" dirty="0" err="1">
                <a:solidFill>
                  <a:srgbClr val="CC7832"/>
                </a:solidFill>
                <a:latin typeface="Garamond" panose="02020404030301010803" pitchFamily="18" charset="0"/>
              </a:rPr>
              <a:t>True</a:t>
            </a:r>
            <a:r>
              <a:rPr lang="fr-FR" altLang="fr-FR" sz="1700" b="1" dirty="0">
                <a:solidFill>
                  <a:srgbClr val="CC7832"/>
                </a:solidFill>
                <a:latin typeface="Garamond" panose="02020404030301010803" pitchFamily="18" charset="0"/>
              </a:rPr>
              <a:t>)</a:t>
            </a:r>
            <a:r>
              <a:rPr lang="fr-FR" altLang="fr-FR" sz="1700" b="1" dirty="0">
                <a:solidFill>
                  <a:srgbClr val="A9B7C6"/>
                </a:solidFill>
                <a:latin typeface="Garamond" panose="02020404030301010803" pitchFamily="18" charset="0"/>
              </a:rPr>
              <a:t>)</a:t>
            </a:r>
            <a:br>
              <a:rPr lang="fr-FR" altLang="fr-FR" sz="1700" b="1" dirty="0">
                <a:solidFill>
                  <a:srgbClr val="A9B7C6"/>
                </a:solidFill>
                <a:latin typeface="Garamond" panose="02020404030301010803" pitchFamily="18" charset="0"/>
              </a:rPr>
            </a:b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(type(</a:t>
            </a:r>
            <a:r>
              <a:rPr lang="fr-FR" altLang="fr-FR" sz="1700" b="1" dirty="0">
                <a:solidFill>
                  <a:srgbClr val="CC7832"/>
                </a:solidFill>
                <a:latin typeface="Garamond" panose="02020404030301010803" pitchFamily="18" charset="0"/>
              </a:rPr>
              <a:t>False)</a:t>
            </a:r>
            <a:r>
              <a:rPr lang="fr-FR" altLang="fr-FR" sz="1700" b="1" dirty="0">
                <a:solidFill>
                  <a:srgbClr val="A9B7C6"/>
                </a:solidFill>
                <a:latin typeface="Garamond" panose="02020404030301010803" pitchFamily="18" charset="0"/>
              </a:rPr>
              <a:t>)</a:t>
            </a:r>
          </a:p>
          <a:p>
            <a:pPr marL="0" indent="0">
              <a:buNone/>
            </a:pPr>
            <a:r>
              <a:rPr lang="fr-FR" altLang="fr-FR" sz="1700" b="1" dirty="0">
                <a:solidFill>
                  <a:schemeClr val="tx2"/>
                </a:solidFill>
                <a:latin typeface="Garamond" panose="02020404030301010803" pitchFamily="18" charset="0"/>
              </a:rPr>
              <a:t>Ce qui affiche :</a:t>
            </a:r>
          </a:p>
          <a:p>
            <a:pPr marL="400050" lvl="1" indent="0">
              <a:buNone/>
            </a:pPr>
            <a:r>
              <a:rPr lang="fr-FR" altLang="fr-FR" sz="1700" b="1" dirty="0">
                <a:solidFill>
                  <a:srgbClr val="8888C6"/>
                </a:solidFill>
                <a:latin typeface="Garamond" panose="02020404030301010803" pitchFamily="18" charset="0"/>
              </a:rPr>
              <a:t>&lt;class '</a:t>
            </a:r>
            <a:r>
              <a:rPr lang="fr-FR" altLang="fr-FR" sz="1700" b="1" dirty="0" err="1">
                <a:solidFill>
                  <a:srgbClr val="8888C6"/>
                </a:solidFill>
                <a:latin typeface="Garamond" panose="02020404030301010803" pitchFamily="18" charset="0"/>
              </a:rPr>
              <a:t>bool</a:t>
            </a:r>
            <a:r>
              <a:rPr lang="fr-FR" altLang="fr-FR" sz="1700" b="1" dirty="0">
                <a:solidFill>
                  <a:srgbClr val="8888C6"/>
                </a:solidFill>
                <a:latin typeface="Garamond" panose="02020404030301010803" pitchFamily="18" charset="0"/>
              </a:rPr>
              <a:t>'&gt;</a:t>
            </a:r>
          </a:p>
          <a:p>
            <a:pPr marL="400050" lvl="1" indent="0">
              <a:buNone/>
            </a:pPr>
            <a:r>
              <a:rPr lang="fr-FR" altLang="fr-FR" sz="1700" b="1" dirty="0">
                <a:solidFill>
                  <a:srgbClr val="8888C6"/>
                </a:solidFill>
                <a:latin typeface="Garamond" panose="02020404030301010803" pitchFamily="18" charset="0"/>
              </a:rPr>
              <a:t>&lt;class '</a:t>
            </a:r>
            <a:r>
              <a:rPr lang="fr-FR" altLang="fr-FR" sz="1700" b="1" dirty="0" err="1">
                <a:solidFill>
                  <a:srgbClr val="8888C6"/>
                </a:solidFill>
                <a:latin typeface="Garamond" panose="02020404030301010803" pitchFamily="18" charset="0"/>
              </a:rPr>
              <a:t>bool</a:t>
            </a:r>
            <a:r>
              <a:rPr lang="fr-FR" altLang="fr-FR" sz="1700" b="1" dirty="0">
                <a:solidFill>
                  <a:srgbClr val="8888C6"/>
                </a:solidFill>
                <a:latin typeface="Garamond" panose="02020404030301010803" pitchFamily="18" charset="0"/>
              </a:rPr>
              <a:t>'&gt;</a:t>
            </a:r>
          </a:p>
          <a:p>
            <a:pPr marL="0" indent="0">
              <a:buNone/>
            </a:pPr>
            <a:r>
              <a:rPr lang="fr-CA" sz="1700" b="1" dirty="0">
                <a:latin typeface="Garamond" panose="02020404030301010803" pitchFamily="18" charset="0"/>
              </a:rPr>
              <a:t>Opérations sur les booléens</a:t>
            </a:r>
          </a:p>
          <a:p>
            <a:pPr marL="0" lvl="0" indent="0">
              <a:buNone/>
            </a:pPr>
            <a:r>
              <a:rPr lang="fr-CA" sz="1700" b="1" dirty="0">
                <a:latin typeface="Garamond" panose="02020404030301010803" pitchFamily="18" charset="0"/>
              </a:rPr>
              <a:t>1. La disjonction</a:t>
            </a:r>
          </a:p>
          <a:p>
            <a:pPr marL="0" indent="0">
              <a:buNone/>
            </a:pPr>
            <a:r>
              <a:rPr lang="fr-CA" sz="1700" dirty="0">
                <a:latin typeface="Garamond" panose="02020404030301010803" pitchFamily="18" charset="0"/>
              </a:rPr>
              <a:t>La disjonction se fait à l’aide de l’opérateur </a:t>
            </a:r>
            <a:r>
              <a:rPr lang="fr-CA" sz="1700" b="1" dirty="0">
                <a:latin typeface="Garamond" panose="02020404030301010803" pitchFamily="18" charset="0"/>
              </a:rPr>
              <a:t>or</a:t>
            </a:r>
            <a:r>
              <a:rPr lang="fr-CA" sz="1700" dirty="0">
                <a:latin typeface="Garamond" panose="02020404030301010803" pitchFamily="18" charset="0"/>
              </a:rPr>
              <a:t>.</a:t>
            </a:r>
          </a:p>
          <a:p>
            <a:pPr marL="400050" lvl="1" indent="0">
              <a:buNone/>
            </a:pP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t>
            </a:r>
            <a:r>
              <a:rPr lang="fr-FR" altLang="fr-FR" sz="1700" b="1" dirty="0">
                <a:solidFill>
                  <a:srgbClr val="CC7832"/>
                </a:solidFill>
                <a:latin typeface="Garamond" panose="02020404030301010803" pitchFamily="18" charset="0"/>
              </a:rPr>
              <a:t>False or </a:t>
            </a:r>
            <a:r>
              <a:rPr lang="fr-FR" altLang="fr-FR" sz="1700" b="1" dirty="0" err="1">
                <a:solidFill>
                  <a:srgbClr val="CC7832"/>
                </a:solidFill>
                <a:latin typeface="Garamond" panose="02020404030301010803" pitchFamily="18" charset="0"/>
              </a:rPr>
              <a:t>True</a:t>
            </a:r>
            <a:r>
              <a:rPr lang="fr-FR" altLang="fr-FR" sz="1700" b="1" dirty="0">
                <a:solidFill>
                  <a:srgbClr val="CC7832"/>
                </a:solidFill>
                <a:latin typeface="Garamond" panose="02020404030301010803" pitchFamily="18" charset="0"/>
              </a:rPr>
              <a:t> or </a:t>
            </a:r>
            <a:r>
              <a:rPr lang="fr-FR" altLang="fr-FR" sz="1700" b="1" dirty="0" err="1">
                <a:solidFill>
                  <a:srgbClr val="CC7832"/>
                </a:solidFill>
                <a:latin typeface="Garamond" panose="02020404030301010803" pitchFamily="18" charset="0"/>
              </a:rPr>
              <a:t>True</a:t>
            </a:r>
            <a:r>
              <a:rPr lang="fr-FR" altLang="fr-FR" sz="1700" b="1" dirty="0">
                <a:solidFill>
                  <a:srgbClr val="A9B7C6"/>
                </a:solidFill>
                <a:latin typeface="Garamond" panose="02020404030301010803" pitchFamily="18" charset="0"/>
              </a:rPr>
              <a:t>)</a:t>
            </a:r>
            <a:endParaRPr lang="fr-FR" altLang="fr-FR" sz="1700" b="1" dirty="0">
              <a:solidFill>
                <a:schemeClr val="tx1"/>
              </a:solidFill>
              <a:latin typeface="Garamond" panose="02020404030301010803" pitchFamily="18" charset="0"/>
            </a:endParaRPr>
          </a:p>
          <a:p>
            <a:pPr marL="0" indent="0">
              <a:buNone/>
            </a:pPr>
            <a:r>
              <a:rPr lang="fr-FR" altLang="fr-FR" sz="1700" b="1" dirty="0">
                <a:solidFill>
                  <a:schemeClr val="tx2"/>
                </a:solidFill>
                <a:latin typeface="Garamond" panose="02020404030301010803" pitchFamily="18" charset="0"/>
              </a:rPr>
              <a:t>Ce qui affiche :</a:t>
            </a:r>
          </a:p>
          <a:p>
            <a:pPr marL="0" indent="0">
              <a:buNone/>
            </a:pPr>
            <a:r>
              <a:rPr lang="fr-CA" sz="1700" b="1" dirty="0">
                <a:latin typeface="Garamond" panose="02020404030301010803" pitchFamily="18" charset="0"/>
              </a:rPr>
              <a:t>	</a:t>
            </a:r>
            <a:r>
              <a:rPr lang="fr-CA" sz="1700" b="1" dirty="0" err="1">
                <a:latin typeface="Garamond" panose="02020404030301010803" pitchFamily="18" charset="0"/>
              </a:rPr>
              <a:t>True</a:t>
            </a:r>
            <a:endParaRPr lang="fr-CA" sz="1700" b="1" dirty="0">
              <a:latin typeface="Garamond" panose="02020404030301010803" pitchFamily="18" charset="0"/>
            </a:endParaRPr>
          </a:p>
          <a:p>
            <a:pPr marL="0" lvl="0" indent="0">
              <a:buNone/>
            </a:pPr>
            <a:r>
              <a:rPr lang="fr-CA" sz="1700" b="1" dirty="0">
                <a:latin typeface="Garamond" panose="02020404030301010803" pitchFamily="18" charset="0"/>
              </a:rPr>
              <a:t>2.  La conjonction</a:t>
            </a:r>
          </a:p>
          <a:p>
            <a:r>
              <a:rPr lang="fr-CA" sz="1700" dirty="0">
                <a:latin typeface="Garamond" panose="02020404030301010803" pitchFamily="18" charset="0"/>
              </a:rPr>
              <a:t>La conjonction se fait à l’aide de l’opérateur and.</a:t>
            </a:r>
          </a:p>
          <a:p>
            <a:pPr marL="0" indent="0">
              <a:buNone/>
            </a:pPr>
            <a:r>
              <a:rPr lang="fr-CA" sz="1700" b="1" dirty="0">
                <a:latin typeface="Garamond" panose="02020404030301010803" pitchFamily="18" charset="0"/>
              </a:rPr>
              <a:t>Exemple :</a:t>
            </a:r>
          </a:p>
          <a:p>
            <a:pPr marL="0" indent="0">
              <a:buNone/>
            </a:pPr>
            <a:r>
              <a:rPr lang="fr-FR" altLang="fr-FR" sz="1700" dirty="0">
                <a:solidFill>
                  <a:srgbClr val="8888C6"/>
                </a:solidFill>
                <a:latin typeface="Consolas" panose="020B0609020204030204" pitchFamily="49" charset="0"/>
              </a:rPr>
              <a:t>	</a:t>
            </a:r>
            <a:r>
              <a:rPr lang="fr-FR" altLang="fr-FR" sz="1700" b="1" dirty="0" err="1">
                <a:solidFill>
                  <a:srgbClr val="8888C6"/>
                </a:solidFill>
                <a:latin typeface="Garamond" panose="02020404030301010803" pitchFamily="18" charset="0"/>
              </a:rPr>
              <a:t>print</a:t>
            </a:r>
            <a:r>
              <a:rPr lang="fr-FR" altLang="fr-FR" sz="1700" b="1" dirty="0">
                <a:solidFill>
                  <a:srgbClr val="A9B7C6"/>
                </a:solidFill>
                <a:latin typeface="Garamond" panose="02020404030301010803" pitchFamily="18" charset="0"/>
              </a:rPr>
              <a:t>(</a:t>
            </a:r>
            <a:r>
              <a:rPr lang="fr-FR" altLang="fr-FR" sz="1700" b="1" dirty="0" err="1">
                <a:solidFill>
                  <a:srgbClr val="CC7832"/>
                </a:solidFill>
                <a:latin typeface="Garamond" panose="02020404030301010803" pitchFamily="18" charset="0"/>
              </a:rPr>
              <a:t>True</a:t>
            </a:r>
            <a:r>
              <a:rPr lang="fr-FR" altLang="fr-FR" sz="1700" b="1" dirty="0">
                <a:solidFill>
                  <a:srgbClr val="CC7832"/>
                </a:solidFill>
                <a:latin typeface="Garamond" panose="02020404030301010803" pitchFamily="18" charset="0"/>
              </a:rPr>
              <a:t> and </a:t>
            </a:r>
            <a:r>
              <a:rPr lang="fr-FR" altLang="fr-FR" sz="1700" b="1" dirty="0">
                <a:solidFill>
                  <a:srgbClr val="A9B7C6"/>
                </a:solidFill>
                <a:latin typeface="Garamond" panose="02020404030301010803" pitchFamily="18" charset="0"/>
              </a:rPr>
              <a:t>(</a:t>
            </a:r>
            <a:r>
              <a:rPr lang="fr-FR" altLang="fr-FR" sz="1700" b="1" dirty="0">
                <a:solidFill>
                  <a:srgbClr val="CC7832"/>
                </a:solidFill>
                <a:latin typeface="Garamond" panose="02020404030301010803" pitchFamily="18" charset="0"/>
              </a:rPr>
              <a:t>False or </a:t>
            </a:r>
            <a:r>
              <a:rPr lang="fr-FR" altLang="fr-FR" sz="1700" b="1" dirty="0" err="1">
                <a:solidFill>
                  <a:srgbClr val="CC7832"/>
                </a:solidFill>
                <a:latin typeface="Garamond" panose="02020404030301010803" pitchFamily="18" charset="0"/>
              </a:rPr>
              <a:t>True</a:t>
            </a:r>
            <a:r>
              <a:rPr lang="fr-FR" altLang="fr-FR" sz="1700" b="1" dirty="0">
                <a:solidFill>
                  <a:srgbClr val="A9B7C6"/>
                </a:solidFill>
                <a:latin typeface="Garamond" panose="02020404030301010803" pitchFamily="18" charset="0"/>
              </a:rPr>
              <a:t>))</a:t>
            </a:r>
            <a:endParaRPr lang="fr-FR" altLang="fr-FR" sz="1700" b="1" dirty="0">
              <a:solidFill>
                <a:schemeClr val="tx2"/>
              </a:solidFill>
              <a:latin typeface="Garamond" panose="02020404030301010803" pitchFamily="18" charset="0"/>
            </a:endParaRPr>
          </a:p>
          <a:p>
            <a:pPr marL="0" indent="0">
              <a:buNone/>
            </a:pPr>
            <a:r>
              <a:rPr lang="fr-FR" altLang="fr-FR" sz="1700" b="1" dirty="0">
                <a:solidFill>
                  <a:schemeClr val="tx2"/>
                </a:solidFill>
                <a:latin typeface="Garamond" panose="02020404030301010803" pitchFamily="18" charset="0"/>
              </a:rPr>
              <a:t>Ce qui affiche :</a:t>
            </a:r>
          </a:p>
          <a:p>
            <a:pPr marL="0" indent="0">
              <a:buNone/>
            </a:pPr>
            <a:r>
              <a:rPr lang="fr-CA" sz="1700" b="1" dirty="0">
                <a:latin typeface="Garamond" panose="02020404030301010803" pitchFamily="18" charset="0"/>
              </a:rPr>
              <a:t>	</a:t>
            </a:r>
            <a:r>
              <a:rPr lang="fr-CA" sz="1700" b="1" dirty="0" err="1">
                <a:latin typeface="Garamond" panose="02020404030301010803" pitchFamily="18" charset="0"/>
              </a:rPr>
              <a:t>True</a:t>
            </a:r>
            <a:endParaRPr lang="fr-CA" sz="1700" b="1" dirty="0">
              <a:latin typeface="Garamond" panose="02020404030301010803" pitchFamily="18" charset="0"/>
            </a:endParaRPr>
          </a:p>
          <a:p>
            <a:pPr marL="0" indent="0">
              <a:buNone/>
            </a:pPr>
            <a:endParaRPr lang="fr-FR" altLang="fr-FR" sz="3600" b="1" dirty="0">
              <a:solidFill>
                <a:schemeClr val="tx1"/>
              </a:solidFill>
              <a:latin typeface="Garamond" panose="02020404030301010803" pitchFamily="18" charset="0"/>
            </a:endParaRPr>
          </a:p>
          <a:p>
            <a:endParaRPr lang="fr-CA" sz="1600" b="1" dirty="0">
              <a:latin typeface="Garamond" panose="02020404030301010803" pitchFamily="18" charset="0"/>
            </a:endParaRPr>
          </a:p>
          <a:p>
            <a:endParaRPr lang="fr-CA" sz="1600" dirty="0">
              <a:latin typeface="Garamond" panose="02020404030301010803" pitchFamily="18" charset="0"/>
            </a:endParaRPr>
          </a:p>
          <a:p>
            <a:pPr marL="0" indent="0">
              <a:buNone/>
            </a:pPr>
            <a:endParaRPr lang="fr-CA" dirty="0">
              <a:latin typeface="Garamond" panose="02020404030301010803" pitchFamily="18" charset="0"/>
            </a:endParaRPr>
          </a:p>
          <a:p>
            <a:pPr marL="0" indent="0">
              <a:buNone/>
            </a:pPr>
            <a:endParaRPr lang="fr-FR" altLang="fr-FR" sz="1600" b="1" dirty="0">
              <a:solidFill>
                <a:srgbClr val="8888C6"/>
              </a:solidFill>
              <a:latin typeface="Garamond" panose="02020404030301010803" pitchFamily="18" charset="0"/>
            </a:endParaRPr>
          </a:p>
          <a:p>
            <a:pPr marL="0" indent="0">
              <a:buNone/>
            </a:pPr>
            <a:endParaRPr lang="fr-CA" b="1" dirty="0">
              <a:latin typeface="Garamond" panose="02020404030301010803" pitchFamily="18" charset="0"/>
            </a:endParaRPr>
          </a:p>
          <a:p>
            <a:pPr marL="0" indent="0">
              <a:buNone/>
            </a:pPr>
            <a:endParaRPr lang="fr-CA" b="1" dirty="0">
              <a:latin typeface="Garamond" panose="02020404030301010803" pitchFamily="18" charset="0"/>
            </a:endParaRPr>
          </a:p>
        </p:txBody>
      </p:sp>
      <p:sp>
        <p:nvSpPr>
          <p:cNvPr id="7" name="Espace réservé du contenu 2"/>
          <p:cNvSpPr txBox="1">
            <a:spLocks/>
          </p:cNvSpPr>
          <p:nvPr/>
        </p:nvSpPr>
        <p:spPr>
          <a:xfrm>
            <a:off x="5244980" y="433978"/>
            <a:ext cx="4870027" cy="6183086"/>
          </a:xfrm>
          <a:prstGeom prst="rect">
            <a:avLst/>
          </a:prstGeom>
          <a:ln>
            <a:solidFill>
              <a:schemeClr val="accent2"/>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r>
              <a:rPr lang="fr-CA" sz="1500" b="1" dirty="0">
                <a:latin typeface="Garamond" panose="02020404030301010803" pitchFamily="18" charset="0"/>
              </a:rPr>
              <a:t>3. La négation</a:t>
            </a:r>
            <a:endParaRPr lang="fr-CA" sz="1500" dirty="0">
              <a:latin typeface="Garamond" panose="02020404030301010803" pitchFamily="18" charset="0"/>
            </a:endParaRPr>
          </a:p>
          <a:p>
            <a:r>
              <a:rPr lang="fr-CA" sz="1500" dirty="0">
                <a:latin typeface="Garamond" panose="02020404030301010803" pitchFamily="18" charset="0"/>
              </a:rPr>
              <a:t>La négation se fait à l’aide de l’opérateur not.</a:t>
            </a:r>
          </a:p>
          <a:p>
            <a:pPr marL="0" indent="0">
              <a:buNone/>
            </a:pPr>
            <a:r>
              <a:rPr lang="fr-CA" sz="1500" b="1" dirty="0">
                <a:latin typeface="Garamond" panose="02020404030301010803" pitchFamily="18" charset="0"/>
              </a:rPr>
              <a:t>Exemple :</a:t>
            </a:r>
          </a:p>
          <a:p>
            <a:pPr marL="0" indent="0">
              <a:buNone/>
            </a:pPr>
            <a:r>
              <a:rPr lang="fr-FR" altLang="fr-FR" sz="1600" b="1" dirty="0" err="1">
                <a:solidFill>
                  <a:srgbClr val="8888C6"/>
                </a:solidFill>
                <a:latin typeface="Garamond" panose="02020404030301010803" pitchFamily="18" charset="0"/>
              </a:rPr>
              <a:t>print</a:t>
            </a:r>
            <a:r>
              <a:rPr lang="fr-FR" altLang="fr-FR" sz="1600" b="1" dirty="0">
                <a:solidFill>
                  <a:srgbClr val="A9B7C6"/>
                </a:solidFill>
                <a:latin typeface="Garamond" panose="02020404030301010803" pitchFamily="18" charset="0"/>
              </a:rPr>
              <a:t>((</a:t>
            </a:r>
            <a:r>
              <a:rPr lang="fr-FR" altLang="fr-FR" sz="1600" b="1" dirty="0">
                <a:solidFill>
                  <a:srgbClr val="CC7832"/>
                </a:solidFill>
                <a:latin typeface="Garamond" panose="02020404030301010803" pitchFamily="18" charset="0"/>
              </a:rPr>
              <a:t>not </a:t>
            </a:r>
            <a:r>
              <a:rPr lang="fr-FR" altLang="fr-FR" sz="1600" b="1" dirty="0" err="1">
                <a:solidFill>
                  <a:srgbClr val="CC7832"/>
                </a:solidFill>
                <a:latin typeface="Garamond" panose="02020404030301010803" pitchFamily="18" charset="0"/>
              </a:rPr>
              <a:t>True</a:t>
            </a:r>
            <a:r>
              <a:rPr lang="fr-FR" altLang="fr-FR" sz="1600" b="1" dirty="0">
                <a:solidFill>
                  <a:srgbClr val="A9B7C6"/>
                </a:solidFill>
                <a:latin typeface="Garamond" panose="02020404030301010803" pitchFamily="18" charset="0"/>
              </a:rPr>
              <a:t>) </a:t>
            </a:r>
            <a:r>
              <a:rPr lang="fr-FR" altLang="fr-FR" sz="1600" b="1" dirty="0">
                <a:solidFill>
                  <a:srgbClr val="CC7832"/>
                </a:solidFill>
                <a:latin typeface="Garamond" panose="02020404030301010803" pitchFamily="18" charset="0"/>
              </a:rPr>
              <a:t>or </a:t>
            </a:r>
            <a:r>
              <a:rPr lang="fr-FR" altLang="fr-FR" sz="1600" b="1" dirty="0">
                <a:solidFill>
                  <a:srgbClr val="A9B7C6"/>
                </a:solidFill>
                <a:latin typeface="Garamond" panose="02020404030301010803" pitchFamily="18" charset="0"/>
              </a:rPr>
              <a:t>(</a:t>
            </a:r>
            <a:r>
              <a:rPr lang="fr-FR" altLang="fr-FR" sz="1600" b="1" dirty="0">
                <a:solidFill>
                  <a:srgbClr val="CC7832"/>
                </a:solidFill>
                <a:latin typeface="Garamond" panose="02020404030301010803" pitchFamily="18" charset="0"/>
              </a:rPr>
              <a:t>not False</a:t>
            </a:r>
            <a:r>
              <a:rPr lang="fr-FR" altLang="fr-FR" sz="1600" b="1" dirty="0">
                <a:solidFill>
                  <a:srgbClr val="A9B7C6"/>
                </a:solidFill>
                <a:latin typeface="Garamond" panose="02020404030301010803" pitchFamily="18" charset="0"/>
              </a:rPr>
              <a:t>))</a:t>
            </a:r>
          </a:p>
          <a:p>
            <a:pPr marL="0" indent="0">
              <a:buNone/>
            </a:pPr>
            <a:r>
              <a:rPr lang="fr-FR" altLang="fr-FR" sz="1600" b="1" dirty="0">
                <a:solidFill>
                  <a:schemeClr val="tx2"/>
                </a:solidFill>
                <a:latin typeface="Garamond" panose="02020404030301010803" pitchFamily="18" charset="0"/>
              </a:rPr>
              <a:t>Ce qui affiche :</a:t>
            </a:r>
          </a:p>
          <a:p>
            <a:pPr marL="0" indent="0">
              <a:buNone/>
            </a:pPr>
            <a:r>
              <a:rPr lang="fr-CA" sz="1600" b="1" dirty="0">
                <a:latin typeface="Garamond" panose="02020404030301010803" pitchFamily="18" charset="0"/>
              </a:rPr>
              <a:t>	</a:t>
            </a:r>
            <a:r>
              <a:rPr lang="fr-CA" sz="1600" b="1" dirty="0" err="1">
                <a:latin typeface="Garamond" panose="02020404030301010803" pitchFamily="18" charset="0"/>
              </a:rPr>
              <a:t>True</a:t>
            </a:r>
            <a:endParaRPr lang="fr-CA" sz="1600" b="1" dirty="0">
              <a:latin typeface="Garamond" panose="02020404030301010803" pitchFamily="18" charset="0"/>
            </a:endParaRPr>
          </a:p>
          <a:p>
            <a:pPr marL="0" indent="0">
              <a:buNone/>
            </a:pPr>
            <a:endParaRPr lang="fr-CA" sz="1500" b="1" dirty="0">
              <a:latin typeface="Garamond" panose="02020404030301010803" pitchFamily="18" charset="0"/>
            </a:endParaRPr>
          </a:p>
          <a:p>
            <a:pPr marL="0" indent="0">
              <a:buNone/>
            </a:pPr>
            <a:endParaRPr lang="fr-CA" sz="1500" b="1" dirty="0">
              <a:latin typeface="Garamond" panose="02020404030301010803" pitchFamily="18" charset="0"/>
            </a:endParaRPr>
          </a:p>
          <a:p>
            <a:pPr marL="0" indent="0">
              <a:buNone/>
            </a:pPr>
            <a:endParaRPr lang="fr-CA" sz="1500" dirty="0">
              <a:latin typeface="Garamond" panose="02020404030301010803" pitchFamily="18" charset="0"/>
            </a:endParaRPr>
          </a:p>
          <a:p>
            <a:pPr marL="0" indent="0">
              <a:buFont typeface="Wingdings 3" charset="2"/>
              <a:buNone/>
            </a:pPr>
            <a:endParaRPr lang="fr-FR" altLang="fr-FR" sz="3600" b="1" dirty="0">
              <a:solidFill>
                <a:schemeClr val="tx1"/>
              </a:solidFill>
              <a:latin typeface="Garamond" panose="02020404030301010803" pitchFamily="18" charset="0"/>
            </a:endParaRPr>
          </a:p>
          <a:p>
            <a:endParaRPr lang="fr-CA" sz="1600" b="1" dirty="0">
              <a:latin typeface="Garamond" panose="02020404030301010803" pitchFamily="18" charset="0"/>
            </a:endParaRPr>
          </a:p>
          <a:p>
            <a:endParaRPr lang="fr-CA" sz="1600" dirty="0">
              <a:latin typeface="Garamond" panose="02020404030301010803" pitchFamily="18" charset="0"/>
            </a:endParaRPr>
          </a:p>
          <a:p>
            <a:pPr marL="0" indent="0">
              <a:buFont typeface="Wingdings 3" charset="2"/>
              <a:buNone/>
            </a:pPr>
            <a:endParaRPr lang="fr-CA" dirty="0">
              <a:latin typeface="Garamond" panose="02020404030301010803" pitchFamily="18" charset="0"/>
            </a:endParaRPr>
          </a:p>
          <a:p>
            <a:pPr marL="0" indent="0">
              <a:buFont typeface="Wingdings 3" charset="2"/>
              <a:buNone/>
            </a:pPr>
            <a:endParaRPr lang="fr-FR" altLang="fr-FR" sz="1600" b="1" dirty="0">
              <a:solidFill>
                <a:srgbClr val="8888C6"/>
              </a:solidFill>
              <a:latin typeface="Garamond" panose="02020404030301010803" pitchFamily="18" charset="0"/>
            </a:endParaRPr>
          </a:p>
          <a:p>
            <a:pPr marL="0" indent="0">
              <a:buFont typeface="Wingdings 3" charset="2"/>
              <a:buNone/>
            </a:pPr>
            <a:endParaRPr lang="fr-CA" b="1" dirty="0">
              <a:latin typeface="Garamond" panose="02020404030301010803" pitchFamily="18" charset="0"/>
            </a:endParaRPr>
          </a:p>
          <a:p>
            <a:pPr marL="0" indent="0">
              <a:buFont typeface="Wingdings 3" charset="2"/>
              <a:buNone/>
            </a:pPr>
            <a:endParaRPr lang="fr-CA" b="1" dirty="0">
              <a:latin typeface="Garamond" panose="02020404030301010803" pitchFamily="18" charset="0"/>
            </a:endParaRPr>
          </a:p>
        </p:txBody>
      </p:sp>
    </p:spTree>
    <p:extLst>
      <p:ext uri="{BB962C8B-B14F-4D97-AF65-F5344CB8AC3E}">
        <p14:creationId xmlns:p14="http://schemas.microsoft.com/office/powerpoint/2010/main" val="183470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1000"/>
                                        <p:tgtEl>
                                          <p:spTgt spid="3">
                                            <p:txEl>
                                              <p:pRg st="14" end="14"/>
                                            </p:txEl>
                                          </p:spTgt>
                                        </p:tgtEl>
                                      </p:cBhvr>
                                    </p:animEffect>
                                    <p:anim calcmode="lin" valueType="num">
                                      <p:cBhvr>
                                        <p:cTn id="9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fade">
                                      <p:cBhvr>
                                        <p:cTn id="94" dur="1000"/>
                                        <p:tgtEl>
                                          <p:spTgt spid="3">
                                            <p:txEl>
                                              <p:pRg st="15" end="15"/>
                                            </p:txEl>
                                          </p:spTgt>
                                        </p:tgtEl>
                                      </p:cBhvr>
                                    </p:animEffect>
                                    <p:anim calcmode="lin" valueType="num">
                                      <p:cBhvr>
                                        <p:cTn id="9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1000"/>
                                        <p:tgtEl>
                                          <p:spTgt spid="3">
                                            <p:txEl>
                                              <p:pRg st="16" end="16"/>
                                            </p:txEl>
                                          </p:spTgt>
                                        </p:tgtEl>
                                      </p:cBhvr>
                                    </p:animEffect>
                                    <p:anim calcmode="lin" valueType="num">
                                      <p:cBhvr>
                                        <p:cTn id="10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17" end="17"/>
                                            </p:txEl>
                                          </p:spTgt>
                                        </p:tgtEl>
                                        <p:attrNameLst>
                                          <p:attrName>style.visibility</p:attrName>
                                        </p:attrNameLst>
                                      </p:cBhvr>
                                      <p:to>
                                        <p:strVal val="visible"/>
                                      </p:to>
                                    </p:set>
                                    <p:animEffect transition="in" filter="fade">
                                      <p:cBhvr>
                                        <p:cTn id="104" dur="1000"/>
                                        <p:tgtEl>
                                          <p:spTgt spid="3">
                                            <p:txEl>
                                              <p:pRg st="17" end="17"/>
                                            </p:txEl>
                                          </p:spTgt>
                                        </p:tgtEl>
                                      </p:cBhvr>
                                    </p:animEffect>
                                    <p:anim calcmode="lin" valueType="num">
                                      <p:cBhvr>
                                        <p:cTn id="105"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7">
                                            <p:txEl>
                                              <p:pRg st="0" end="0"/>
                                            </p:txEl>
                                          </p:spTgt>
                                        </p:tgtEl>
                                        <p:attrNameLst>
                                          <p:attrName>style.visibility</p:attrName>
                                        </p:attrNameLst>
                                      </p:cBhvr>
                                      <p:to>
                                        <p:strVal val="visible"/>
                                      </p:to>
                                    </p:set>
                                    <p:animEffect transition="in" filter="fade">
                                      <p:cBhvr>
                                        <p:cTn id="111" dur="1000"/>
                                        <p:tgtEl>
                                          <p:spTgt spid="7">
                                            <p:txEl>
                                              <p:pRg st="0" end="0"/>
                                            </p:txEl>
                                          </p:spTgt>
                                        </p:tgtEl>
                                      </p:cBhvr>
                                    </p:animEffect>
                                    <p:anim calcmode="lin" valueType="num">
                                      <p:cBhvr>
                                        <p:cTn id="1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1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7">
                                            <p:txEl>
                                              <p:pRg st="1" end="1"/>
                                            </p:txEl>
                                          </p:spTgt>
                                        </p:tgtEl>
                                        <p:attrNameLst>
                                          <p:attrName>style.visibility</p:attrName>
                                        </p:attrNameLst>
                                      </p:cBhvr>
                                      <p:to>
                                        <p:strVal val="visible"/>
                                      </p:to>
                                    </p:set>
                                    <p:animEffect transition="in" filter="fade">
                                      <p:cBhvr>
                                        <p:cTn id="118" dur="1000"/>
                                        <p:tgtEl>
                                          <p:spTgt spid="7">
                                            <p:txEl>
                                              <p:pRg st="1" end="1"/>
                                            </p:txEl>
                                          </p:spTgt>
                                        </p:tgtEl>
                                      </p:cBhvr>
                                    </p:animEffect>
                                    <p:anim calcmode="lin" valueType="num">
                                      <p:cBhvr>
                                        <p:cTn id="1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2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7">
                                            <p:txEl>
                                              <p:pRg st="2" end="2"/>
                                            </p:txEl>
                                          </p:spTgt>
                                        </p:tgtEl>
                                        <p:attrNameLst>
                                          <p:attrName>style.visibility</p:attrName>
                                        </p:attrNameLst>
                                      </p:cBhvr>
                                      <p:to>
                                        <p:strVal val="visible"/>
                                      </p:to>
                                    </p:set>
                                    <p:animEffect transition="in" filter="fade">
                                      <p:cBhvr>
                                        <p:cTn id="123" dur="1000"/>
                                        <p:tgtEl>
                                          <p:spTgt spid="7">
                                            <p:txEl>
                                              <p:pRg st="2" end="2"/>
                                            </p:txEl>
                                          </p:spTgt>
                                        </p:tgtEl>
                                      </p:cBhvr>
                                    </p:animEffect>
                                    <p:anim calcmode="lin" valueType="num">
                                      <p:cBhvr>
                                        <p:cTn id="1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2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7">
                                            <p:txEl>
                                              <p:pRg st="3" end="3"/>
                                            </p:txEl>
                                          </p:spTgt>
                                        </p:tgtEl>
                                        <p:attrNameLst>
                                          <p:attrName>style.visibility</p:attrName>
                                        </p:attrNameLst>
                                      </p:cBhvr>
                                      <p:to>
                                        <p:strVal val="visible"/>
                                      </p:to>
                                    </p:set>
                                    <p:animEffect transition="in" filter="fade">
                                      <p:cBhvr>
                                        <p:cTn id="128" dur="1000"/>
                                        <p:tgtEl>
                                          <p:spTgt spid="7">
                                            <p:txEl>
                                              <p:pRg st="3" end="3"/>
                                            </p:txEl>
                                          </p:spTgt>
                                        </p:tgtEl>
                                      </p:cBhvr>
                                    </p:animEffect>
                                    <p:anim calcmode="lin" valueType="num">
                                      <p:cBhvr>
                                        <p:cTn id="1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3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7">
                                            <p:txEl>
                                              <p:pRg st="4" end="4"/>
                                            </p:txEl>
                                          </p:spTgt>
                                        </p:tgtEl>
                                        <p:attrNameLst>
                                          <p:attrName>style.visibility</p:attrName>
                                        </p:attrNameLst>
                                      </p:cBhvr>
                                      <p:to>
                                        <p:strVal val="visible"/>
                                      </p:to>
                                    </p:set>
                                    <p:animEffect transition="in" filter="fade">
                                      <p:cBhvr>
                                        <p:cTn id="133" dur="1000"/>
                                        <p:tgtEl>
                                          <p:spTgt spid="7">
                                            <p:txEl>
                                              <p:pRg st="4" end="4"/>
                                            </p:txEl>
                                          </p:spTgt>
                                        </p:tgtEl>
                                      </p:cBhvr>
                                    </p:animEffect>
                                    <p:anim calcmode="lin" valueType="num">
                                      <p:cBhvr>
                                        <p:cTn id="1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7">
                                            <p:txEl>
                                              <p:pRg st="5" end="5"/>
                                            </p:txEl>
                                          </p:spTgt>
                                        </p:tgtEl>
                                        <p:attrNameLst>
                                          <p:attrName>style.visibility</p:attrName>
                                        </p:attrNameLst>
                                      </p:cBhvr>
                                      <p:to>
                                        <p:strVal val="visible"/>
                                      </p:to>
                                    </p:set>
                                    <p:animEffect transition="in" filter="fade">
                                      <p:cBhvr>
                                        <p:cTn id="138" dur="1000"/>
                                        <p:tgtEl>
                                          <p:spTgt spid="7">
                                            <p:txEl>
                                              <p:pRg st="5" end="5"/>
                                            </p:txEl>
                                          </p:spTgt>
                                        </p:tgtEl>
                                      </p:cBhvr>
                                    </p:animEffect>
                                    <p:anim calcmode="lin" valueType="num">
                                      <p:cBhvr>
                                        <p:cTn id="1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0960"/>
            <a:ext cx="8596668" cy="1320800"/>
          </a:xfrm>
        </p:spPr>
        <p:txBody>
          <a:bodyPr/>
          <a:lstStyle/>
          <a:p>
            <a:r>
              <a:rPr lang="fr-CA" b="1" dirty="0">
                <a:latin typeface="Garamond" panose="02020404030301010803" pitchFamily="18" charset="0"/>
              </a:rPr>
              <a:t>Le type </a:t>
            </a:r>
            <a:r>
              <a:rPr lang="fr-CA" b="1" dirty="0" err="1">
                <a:latin typeface="Garamond" panose="02020404030301010803" pitchFamily="18" charset="0"/>
              </a:rPr>
              <a:t>int</a:t>
            </a:r>
            <a:endParaRPr lang="fr-CA" dirty="0"/>
          </a:p>
        </p:txBody>
      </p:sp>
      <p:sp>
        <p:nvSpPr>
          <p:cNvPr id="3" name="Espace réservé du contenu 2"/>
          <p:cNvSpPr>
            <a:spLocks noGrp="1"/>
          </p:cNvSpPr>
          <p:nvPr>
            <p:ph idx="1"/>
          </p:nvPr>
        </p:nvSpPr>
        <p:spPr>
          <a:xfrm>
            <a:off x="93860" y="897846"/>
            <a:ext cx="9659740" cy="5651000"/>
          </a:xfrm>
        </p:spPr>
        <p:txBody>
          <a:bodyPr>
            <a:normAutofit/>
          </a:bodyPr>
          <a:lstStyle/>
          <a:p>
            <a:r>
              <a:rPr lang="fr-CA" dirty="0">
                <a:latin typeface="Garamond" panose="02020404030301010803" pitchFamily="18" charset="0"/>
              </a:rPr>
              <a:t>En Python, les nombres entiers (positifs et négatifs), ont le type </a:t>
            </a:r>
            <a:r>
              <a:rPr lang="fr-CA" b="1" dirty="0" err="1">
                <a:latin typeface="Garamond" panose="02020404030301010803" pitchFamily="18" charset="0"/>
              </a:rPr>
              <a:t>int</a:t>
            </a:r>
            <a:r>
              <a:rPr lang="fr-CA" dirty="0">
                <a:latin typeface="Garamond" panose="02020404030301010803" pitchFamily="18" charset="0"/>
              </a:rPr>
              <a:t>. Contrairement à beaucoup d’autres langages, les entiers en Python ont une taille infinie, c’est-à-dire qu’en interne, Python choisira la représentation adaptée, permettant à l’utilisateur de lui faire manipuler des entiers quelle que soit leur taille.</a:t>
            </a:r>
          </a:p>
          <a:p>
            <a:pPr marL="0" indent="0">
              <a:buNone/>
            </a:pPr>
            <a:r>
              <a:rPr lang="fr-CA" dirty="0">
                <a:latin typeface="Garamond" panose="02020404030301010803" pitchFamily="18" charset="0"/>
              </a:rPr>
              <a:t>Exemple :</a:t>
            </a:r>
          </a:p>
          <a:p>
            <a:pPr marL="0" indent="0">
              <a:buNone/>
            </a:pPr>
            <a:r>
              <a:rPr lang="fr-FR" altLang="fr-FR" sz="1600" b="1" dirty="0" err="1">
                <a:solidFill>
                  <a:srgbClr val="8888C6"/>
                </a:solidFill>
                <a:latin typeface="Garamond" panose="02020404030301010803" pitchFamily="18" charset="0"/>
              </a:rPr>
              <a:t>print</a:t>
            </a:r>
            <a:r>
              <a:rPr lang="fr-FR" altLang="fr-FR" sz="1600" b="1" dirty="0">
                <a:solidFill>
                  <a:srgbClr val="A9B7C6"/>
                </a:solidFill>
                <a:latin typeface="Garamond" panose="02020404030301010803" pitchFamily="18" charset="0"/>
              </a:rPr>
              <a:t>(</a:t>
            </a:r>
            <a:r>
              <a:rPr lang="fr-FR" altLang="fr-FR" sz="1600" b="1" dirty="0">
                <a:solidFill>
                  <a:srgbClr val="8888C6"/>
                </a:solidFill>
                <a:latin typeface="Garamond" panose="02020404030301010803" pitchFamily="18" charset="0"/>
              </a:rPr>
              <a:t>type</a:t>
            </a:r>
            <a:r>
              <a:rPr lang="fr-FR" altLang="fr-FR" sz="1600" b="1" dirty="0">
                <a:solidFill>
                  <a:srgbClr val="A9B7C6"/>
                </a:solidFill>
                <a:latin typeface="Garamond" panose="02020404030301010803" pitchFamily="18" charset="0"/>
              </a:rPr>
              <a:t>(</a:t>
            </a:r>
            <a:r>
              <a:rPr lang="fr-FR" altLang="fr-FR" sz="1600" b="1" dirty="0">
                <a:solidFill>
                  <a:srgbClr val="6897BB"/>
                </a:solidFill>
                <a:latin typeface="Garamond" panose="02020404030301010803" pitchFamily="18" charset="0"/>
              </a:rPr>
              <a:t>1</a:t>
            </a:r>
            <a:r>
              <a:rPr lang="fr-FR" altLang="fr-FR" sz="1600" b="1" dirty="0">
                <a:solidFill>
                  <a:srgbClr val="A9B7C6"/>
                </a:solidFill>
                <a:latin typeface="Garamond" panose="02020404030301010803" pitchFamily="18" charset="0"/>
              </a:rPr>
              <a:t>))</a:t>
            </a:r>
            <a:br>
              <a:rPr lang="fr-FR" altLang="fr-FR" sz="1600" b="1" dirty="0">
                <a:solidFill>
                  <a:srgbClr val="A9B7C6"/>
                </a:solidFill>
                <a:latin typeface="Garamond" panose="02020404030301010803" pitchFamily="18" charset="0"/>
              </a:rPr>
            </a:br>
            <a:r>
              <a:rPr lang="fr-FR" altLang="fr-FR" sz="1600" b="1" dirty="0" err="1">
                <a:solidFill>
                  <a:srgbClr val="8888C6"/>
                </a:solidFill>
                <a:latin typeface="Garamond" panose="02020404030301010803" pitchFamily="18" charset="0"/>
              </a:rPr>
              <a:t>print</a:t>
            </a:r>
            <a:r>
              <a:rPr lang="fr-FR" altLang="fr-FR" sz="1600" b="1" dirty="0">
                <a:solidFill>
                  <a:srgbClr val="A9B7C6"/>
                </a:solidFill>
                <a:latin typeface="Garamond" panose="02020404030301010803" pitchFamily="18" charset="0"/>
              </a:rPr>
              <a:t>(</a:t>
            </a:r>
            <a:r>
              <a:rPr lang="fr-FR" altLang="fr-FR" sz="1600" b="1" dirty="0">
                <a:solidFill>
                  <a:srgbClr val="8888C6"/>
                </a:solidFill>
                <a:latin typeface="Garamond" panose="02020404030301010803" pitchFamily="18" charset="0"/>
              </a:rPr>
              <a:t>type</a:t>
            </a:r>
            <a:r>
              <a:rPr lang="fr-FR" altLang="fr-FR" sz="1600" b="1" dirty="0">
                <a:solidFill>
                  <a:srgbClr val="A9B7C6"/>
                </a:solidFill>
                <a:latin typeface="Garamond" panose="02020404030301010803" pitchFamily="18" charset="0"/>
              </a:rPr>
              <a:t>(-</a:t>
            </a:r>
            <a:r>
              <a:rPr lang="fr-FR" altLang="fr-FR" sz="1600" b="1" dirty="0">
                <a:solidFill>
                  <a:srgbClr val="6897BB"/>
                </a:solidFill>
                <a:latin typeface="Garamond" panose="02020404030301010803" pitchFamily="18" charset="0"/>
              </a:rPr>
              <a:t>6</a:t>
            </a:r>
            <a:r>
              <a:rPr lang="fr-FR" altLang="fr-FR" sz="1600" b="1" dirty="0">
                <a:solidFill>
                  <a:srgbClr val="A9B7C6"/>
                </a:solidFill>
                <a:latin typeface="Garamond" panose="02020404030301010803" pitchFamily="18" charset="0"/>
              </a:rPr>
              <a:t>))</a:t>
            </a:r>
            <a:br>
              <a:rPr lang="fr-FR" altLang="fr-FR" sz="1600" b="1" dirty="0">
                <a:solidFill>
                  <a:srgbClr val="A9B7C6"/>
                </a:solidFill>
                <a:latin typeface="Garamond" panose="02020404030301010803" pitchFamily="18" charset="0"/>
              </a:rPr>
            </a:br>
            <a:r>
              <a:rPr lang="fr-FR" altLang="fr-FR" sz="1600" b="1" dirty="0" err="1">
                <a:solidFill>
                  <a:srgbClr val="8888C6"/>
                </a:solidFill>
                <a:latin typeface="Garamond" panose="02020404030301010803" pitchFamily="18" charset="0"/>
              </a:rPr>
              <a:t>print</a:t>
            </a:r>
            <a:r>
              <a:rPr lang="fr-FR" altLang="fr-FR" sz="1600" b="1" dirty="0">
                <a:solidFill>
                  <a:srgbClr val="A9B7C6"/>
                </a:solidFill>
                <a:latin typeface="Garamond" panose="02020404030301010803" pitchFamily="18" charset="0"/>
              </a:rPr>
              <a:t>(</a:t>
            </a:r>
            <a:r>
              <a:rPr lang="fr-FR" altLang="fr-FR" sz="1600" b="1" dirty="0">
                <a:solidFill>
                  <a:srgbClr val="6897BB"/>
                </a:solidFill>
                <a:latin typeface="Garamond" panose="02020404030301010803" pitchFamily="18" charset="0"/>
              </a:rPr>
              <a:t>2 </a:t>
            </a:r>
            <a:r>
              <a:rPr lang="fr-FR" altLang="fr-FR" sz="1600" b="1" dirty="0">
                <a:solidFill>
                  <a:srgbClr val="A9B7C6"/>
                </a:solidFill>
                <a:latin typeface="Garamond" panose="02020404030301010803" pitchFamily="18" charset="0"/>
              </a:rPr>
              <a:t>** </a:t>
            </a:r>
            <a:r>
              <a:rPr lang="fr-FR" altLang="fr-FR" sz="1600" b="1" dirty="0">
                <a:solidFill>
                  <a:srgbClr val="6897BB"/>
                </a:solidFill>
                <a:latin typeface="Garamond" panose="02020404030301010803" pitchFamily="18" charset="0"/>
              </a:rPr>
              <a:t>222</a:t>
            </a:r>
            <a:r>
              <a:rPr lang="fr-FR" altLang="fr-FR" sz="1600" b="1" dirty="0">
                <a:solidFill>
                  <a:srgbClr val="A9B7C6"/>
                </a:solidFill>
                <a:latin typeface="Garamond" panose="02020404030301010803" pitchFamily="18" charset="0"/>
              </a:rPr>
              <a:t>)</a:t>
            </a:r>
            <a:endParaRPr lang="fr-FR" altLang="fr-FR" sz="1600" b="1" dirty="0">
              <a:solidFill>
                <a:schemeClr val="tx1"/>
              </a:solidFill>
              <a:latin typeface="Garamond" panose="02020404030301010803" pitchFamily="18" charset="0"/>
            </a:endParaRPr>
          </a:p>
          <a:p>
            <a:pPr marL="0" indent="0">
              <a:buNone/>
            </a:pPr>
            <a:r>
              <a:rPr lang="fr-CA" dirty="0">
                <a:latin typeface="Garamond" panose="02020404030301010803" pitchFamily="18" charset="0"/>
              </a:rPr>
              <a:t>Ce qui affiche :</a:t>
            </a:r>
          </a:p>
          <a:p>
            <a:pPr marL="400050" lvl="1" indent="0">
              <a:buNone/>
            </a:pPr>
            <a:r>
              <a:rPr lang="en-US" b="1" dirty="0">
                <a:latin typeface="Garamond" panose="02020404030301010803" pitchFamily="18" charset="0"/>
              </a:rPr>
              <a:t>&lt;class '</a:t>
            </a:r>
            <a:r>
              <a:rPr lang="en-US" b="1" dirty="0" err="1">
                <a:latin typeface="Garamond" panose="02020404030301010803" pitchFamily="18" charset="0"/>
              </a:rPr>
              <a:t>int</a:t>
            </a:r>
            <a:r>
              <a:rPr lang="en-US" b="1" dirty="0">
                <a:latin typeface="Garamond" panose="02020404030301010803" pitchFamily="18" charset="0"/>
              </a:rPr>
              <a:t>'&gt;</a:t>
            </a:r>
          </a:p>
          <a:p>
            <a:pPr marL="400050" lvl="1" indent="0">
              <a:buNone/>
            </a:pPr>
            <a:r>
              <a:rPr lang="en-US" b="1" dirty="0">
                <a:latin typeface="Garamond" panose="02020404030301010803" pitchFamily="18" charset="0"/>
              </a:rPr>
              <a:t>&lt;class '</a:t>
            </a:r>
            <a:r>
              <a:rPr lang="en-US" b="1" dirty="0" err="1">
                <a:latin typeface="Garamond" panose="02020404030301010803" pitchFamily="18" charset="0"/>
              </a:rPr>
              <a:t>int</a:t>
            </a:r>
            <a:r>
              <a:rPr lang="en-US" b="1" dirty="0">
                <a:latin typeface="Garamond" panose="02020404030301010803" pitchFamily="18" charset="0"/>
              </a:rPr>
              <a:t>'&gt;</a:t>
            </a:r>
          </a:p>
          <a:p>
            <a:pPr marL="400050" lvl="1" indent="0">
              <a:buNone/>
            </a:pPr>
            <a:r>
              <a:rPr lang="en-US" b="1" dirty="0">
                <a:latin typeface="Garamond" panose="02020404030301010803" pitchFamily="18" charset="0"/>
              </a:rPr>
              <a:t>6739986666787659948666753771754907668409286105635143120275902562304</a:t>
            </a:r>
          </a:p>
          <a:p>
            <a:pPr marL="285750"/>
            <a:r>
              <a:rPr lang="fr-CA" dirty="0">
                <a:latin typeface="Garamond" panose="02020404030301010803" pitchFamily="18" charset="0"/>
              </a:rPr>
              <a:t>Les opérations sur les </a:t>
            </a:r>
            <a:r>
              <a:rPr lang="fr-CA" dirty="0" err="1">
                <a:latin typeface="Garamond" panose="02020404030301010803" pitchFamily="18" charset="0"/>
              </a:rPr>
              <a:t>int</a:t>
            </a:r>
            <a:endParaRPr lang="fr-CA" dirty="0">
              <a:latin typeface="Garamond" panose="02020404030301010803" pitchFamily="18" charset="0"/>
            </a:endParaRPr>
          </a:p>
          <a:p>
            <a:pPr marL="285750"/>
            <a:endParaRPr lang="fr-CA" dirty="0">
              <a:latin typeface="Garamond" panose="02020404030301010803" pitchFamily="18" charset="0"/>
            </a:endParaRPr>
          </a:p>
          <a:p>
            <a:pPr marL="285750"/>
            <a:endParaRPr lang="fr-CA" sz="2000" dirty="0">
              <a:latin typeface="Garamond" panose="02020404030301010803" pitchFamily="18" charset="0"/>
            </a:endParaRPr>
          </a:p>
          <a:p>
            <a:pPr marL="400050" lvl="1" indent="0">
              <a:buNone/>
            </a:pPr>
            <a:endParaRPr lang="fr-CA" b="1" dirty="0">
              <a:latin typeface="Garamond" panose="02020404030301010803" pitchFamily="18" charset="0"/>
            </a:endParaRPr>
          </a:p>
          <a:p>
            <a:pPr marL="0" indent="0">
              <a:buNone/>
            </a:pPr>
            <a:endParaRPr lang="fr-CA" dirty="0">
              <a:latin typeface="Garamond" panose="02020404030301010803"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468803031"/>
              </p:ext>
            </p:extLst>
          </p:nvPr>
        </p:nvGraphicFramePr>
        <p:xfrm>
          <a:off x="437719" y="5451566"/>
          <a:ext cx="9498760" cy="1038352"/>
        </p:xfrm>
        <a:graphic>
          <a:graphicData uri="http://schemas.openxmlformats.org/drawingml/2006/table">
            <a:tbl>
              <a:tblPr firstRow="1" firstCol="1" bandRow="1">
                <a:tableStyleId>{5DA37D80-6434-44D0-A028-1B22A696006F}</a:tableStyleId>
              </a:tblPr>
              <a:tblGrid>
                <a:gridCol w="1195691">
                  <a:extLst>
                    <a:ext uri="{9D8B030D-6E8A-4147-A177-3AD203B41FA5}">
                      <a16:colId xmlns:a16="http://schemas.microsoft.com/office/drawing/2014/main" val="1117475811"/>
                    </a:ext>
                  </a:extLst>
                </a:gridCol>
                <a:gridCol w="1593228">
                  <a:extLst>
                    <a:ext uri="{9D8B030D-6E8A-4147-A177-3AD203B41FA5}">
                      <a16:colId xmlns:a16="http://schemas.microsoft.com/office/drawing/2014/main" val="272078034"/>
                    </a:ext>
                  </a:extLst>
                </a:gridCol>
                <a:gridCol w="1144330">
                  <a:extLst>
                    <a:ext uri="{9D8B030D-6E8A-4147-A177-3AD203B41FA5}">
                      <a16:colId xmlns:a16="http://schemas.microsoft.com/office/drawing/2014/main" val="72032138"/>
                    </a:ext>
                  </a:extLst>
                </a:gridCol>
                <a:gridCol w="1174120">
                  <a:extLst>
                    <a:ext uri="{9D8B030D-6E8A-4147-A177-3AD203B41FA5}">
                      <a16:colId xmlns:a16="http://schemas.microsoft.com/office/drawing/2014/main" val="3862851528"/>
                    </a:ext>
                  </a:extLst>
                </a:gridCol>
                <a:gridCol w="1189528">
                  <a:extLst>
                    <a:ext uri="{9D8B030D-6E8A-4147-A177-3AD203B41FA5}">
                      <a16:colId xmlns:a16="http://schemas.microsoft.com/office/drawing/2014/main" val="2986138354"/>
                    </a:ext>
                  </a:extLst>
                </a:gridCol>
                <a:gridCol w="1332312">
                  <a:extLst>
                    <a:ext uri="{9D8B030D-6E8A-4147-A177-3AD203B41FA5}">
                      <a16:colId xmlns:a16="http://schemas.microsoft.com/office/drawing/2014/main" val="2823315673"/>
                    </a:ext>
                  </a:extLst>
                </a:gridCol>
                <a:gridCol w="692350">
                  <a:extLst>
                    <a:ext uri="{9D8B030D-6E8A-4147-A177-3AD203B41FA5}">
                      <a16:colId xmlns:a16="http://schemas.microsoft.com/office/drawing/2014/main" val="3156574397"/>
                    </a:ext>
                  </a:extLst>
                </a:gridCol>
                <a:gridCol w="1177201">
                  <a:extLst>
                    <a:ext uri="{9D8B030D-6E8A-4147-A177-3AD203B41FA5}">
                      <a16:colId xmlns:a16="http://schemas.microsoft.com/office/drawing/2014/main" val="165274347"/>
                    </a:ext>
                  </a:extLst>
                </a:gridCol>
              </a:tblGrid>
              <a:tr h="192405">
                <a:tc>
                  <a:txBody>
                    <a:bodyPr/>
                    <a:lstStyle/>
                    <a:p>
                      <a:pPr algn="just">
                        <a:lnSpc>
                          <a:spcPct val="150000"/>
                        </a:lnSpc>
                        <a:spcAft>
                          <a:spcPts val="0"/>
                        </a:spcAft>
                      </a:pPr>
                      <a:r>
                        <a:rPr lang="fr-CA" sz="1200">
                          <a:effectLst/>
                        </a:rPr>
                        <a:t>addition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Soustraction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Produit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Division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Division entière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puissance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Reste de la division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Valeur absolue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3426134"/>
                  </a:ext>
                </a:extLst>
              </a:tr>
              <a:tr h="0">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fr-CA" sz="1200" dirty="0">
                          <a:effectLst/>
                        </a:rPr>
                        <a:t>abs</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9335650"/>
                  </a:ext>
                </a:extLst>
              </a:tr>
            </a:tbl>
          </a:graphicData>
        </a:graphic>
      </p:graphicFrame>
    </p:spTree>
    <p:extLst>
      <p:ext uri="{BB962C8B-B14F-4D97-AF65-F5344CB8AC3E}">
        <p14:creationId xmlns:p14="http://schemas.microsoft.com/office/powerpoint/2010/main" val="165078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80" y="0"/>
            <a:ext cx="8446688" cy="609599"/>
          </a:xfrm>
        </p:spPr>
        <p:txBody>
          <a:bodyPr>
            <a:normAutofit fontScale="90000"/>
          </a:bodyPr>
          <a:lstStyle/>
          <a:p>
            <a:r>
              <a:rPr lang="fr-CA" b="1" dirty="0">
                <a:latin typeface="Garamond" panose="02020404030301010803" pitchFamily="18" charset="0"/>
              </a:rPr>
              <a:t>Le type </a:t>
            </a:r>
            <a:r>
              <a:rPr lang="fr-CA" b="1" dirty="0" err="1">
                <a:latin typeface="Garamond" panose="02020404030301010803" pitchFamily="18" charset="0"/>
              </a:rPr>
              <a:t>int</a:t>
            </a:r>
            <a:r>
              <a:rPr lang="fr-CA" b="1" dirty="0">
                <a:latin typeface="Garamond" panose="02020404030301010803" pitchFamily="18" charset="0"/>
              </a:rPr>
              <a:t> : exemple</a:t>
            </a:r>
            <a:endParaRPr lang="fr-CA" dirty="0"/>
          </a:p>
        </p:txBody>
      </p:sp>
      <p:sp>
        <p:nvSpPr>
          <p:cNvPr id="3" name="Espace réservé du contenu 2"/>
          <p:cNvSpPr>
            <a:spLocks noGrp="1"/>
          </p:cNvSpPr>
          <p:nvPr>
            <p:ph idx="1"/>
          </p:nvPr>
        </p:nvSpPr>
        <p:spPr>
          <a:xfrm>
            <a:off x="121920" y="1384663"/>
            <a:ext cx="9091122" cy="4308356"/>
          </a:xfrm>
        </p:spPr>
        <p:txBody>
          <a:bodyPr>
            <a:normAutofit fontScale="92500" lnSpcReduction="10000"/>
          </a:bodyPr>
          <a:lstStyle/>
          <a:p>
            <a:pPr marL="0" indent="0">
              <a:buNone/>
            </a:pPr>
            <a:r>
              <a:rPr lang="fr-CA" b="1" dirty="0">
                <a:latin typeface="Garamond" panose="02020404030301010803" pitchFamily="18" charset="0"/>
              </a:rPr>
              <a:t>Exemple :</a:t>
            </a:r>
          </a:p>
          <a:p>
            <a:pPr marL="400050" lvl="1" indent="0">
              <a:buNone/>
            </a:pP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8</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3</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8</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3</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 -</a:t>
            </a:r>
            <a:r>
              <a:rPr lang="fr-FR" altLang="fr-FR" b="1" dirty="0">
                <a:solidFill>
                  <a:srgbClr val="6897BB"/>
                </a:solidFill>
                <a:latin typeface="Garamond" panose="02020404030301010803" pitchFamily="18" charset="0"/>
              </a:rPr>
              <a:t>5</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2</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8888C6"/>
                </a:solidFill>
                <a:latin typeface="Garamond" panose="02020404030301010803" pitchFamily="18" charset="0"/>
              </a:rPr>
              <a:t>abs</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3</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8888C6"/>
                </a:solidFill>
                <a:latin typeface="Garamond" panose="02020404030301010803" pitchFamily="18" charset="0"/>
              </a:rPr>
              <a:t>abs</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3</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5</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2</a:t>
            </a:r>
            <a:r>
              <a:rPr lang="fr-FR" altLang="fr-FR" b="1" dirty="0">
                <a:solidFill>
                  <a:srgbClr val="A9B7C6"/>
                </a:solidFill>
                <a:latin typeface="Garamond" panose="02020404030301010803" pitchFamily="18" charset="0"/>
              </a:rPr>
              <a:t>)</a:t>
            </a:r>
            <a:endParaRPr lang="fr-FR" altLang="fr-FR" sz="3800" b="1" dirty="0">
              <a:solidFill>
                <a:schemeClr val="tx1"/>
              </a:solidFill>
              <a:latin typeface="Garamond" panose="02020404030301010803" pitchFamily="18" charset="0"/>
            </a:endParaRPr>
          </a:p>
          <a:p>
            <a:pPr marL="0" indent="0">
              <a:buNone/>
            </a:pPr>
            <a:r>
              <a:rPr lang="fr-CA" b="1" dirty="0">
                <a:solidFill>
                  <a:schemeClr val="tx1"/>
                </a:solidFill>
                <a:latin typeface="Garamond" panose="02020404030301010803" pitchFamily="18" charset="0"/>
              </a:rPr>
              <a:t>Ce qui affiche :</a:t>
            </a:r>
          </a:p>
          <a:p>
            <a:pPr marL="400050" lvl="1" indent="0">
              <a:buNone/>
            </a:pPr>
            <a:r>
              <a:rPr lang="fr-CA" b="1" dirty="0">
                <a:solidFill>
                  <a:schemeClr val="tx1"/>
                </a:solidFill>
                <a:latin typeface="Garamond" panose="02020404030301010803" pitchFamily="18" charset="0"/>
              </a:rPr>
              <a:t>2.6666666666666665</a:t>
            </a:r>
          </a:p>
          <a:p>
            <a:pPr marL="400050" lvl="1" indent="0">
              <a:buNone/>
            </a:pPr>
            <a:r>
              <a:rPr lang="fr-CA" b="1" dirty="0">
                <a:solidFill>
                  <a:schemeClr val="tx1"/>
                </a:solidFill>
                <a:latin typeface="Garamond" panose="02020404030301010803" pitchFamily="18" charset="0"/>
              </a:rPr>
              <a:t>2</a:t>
            </a:r>
          </a:p>
          <a:p>
            <a:pPr marL="400050" lvl="1" indent="0">
              <a:buNone/>
            </a:pPr>
            <a:r>
              <a:rPr lang="fr-CA" b="1" dirty="0">
                <a:solidFill>
                  <a:schemeClr val="tx1"/>
                </a:solidFill>
                <a:latin typeface="Garamond" panose="02020404030301010803" pitchFamily="18" charset="0"/>
              </a:rPr>
              <a:t>-3</a:t>
            </a:r>
          </a:p>
          <a:p>
            <a:pPr marL="400050" lvl="1" indent="0">
              <a:buNone/>
            </a:pPr>
            <a:r>
              <a:rPr lang="fr-CA" b="1" dirty="0">
                <a:solidFill>
                  <a:schemeClr val="tx1"/>
                </a:solidFill>
                <a:latin typeface="Garamond" panose="02020404030301010803" pitchFamily="18" charset="0"/>
              </a:rPr>
              <a:t>3</a:t>
            </a:r>
          </a:p>
          <a:p>
            <a:pPr marL="400050" lvl="1" indent="0">
              <a:buNone/>
            </a:pPr>
            <a:r>
              <a:rPr lang="fr-CA" b="1" dirty="0">
                <a:solidFill>
                  <a:schemeClr val="tx1"/>
                </a:solidFill>
                <a:latin typeface="Garamond" panose="02020404030301010803" pitchFamily="18" charset="0"/>
              </a:rPr>
              <a:t>3</a:t>
            </a:r>
          </a:p>
          <a:p>
            <a:pPr marL="400050" lvl="1" indent="0">
              <a:buNone/>
            </a:pPr>
            <a:r>
              <a:rPr lang="fr-CA" b="1" dirty="0">
                <a:solidFill>
                  <a:schemeClr val="tx1"/>
                </a:solidFill>
                <a:latin typeface="Garamond" panose="02020404030301010803" pitchFamily="18" charset="0"/>
              </a:rPr>
              <a:t>1</a:t>
            </a:r>
          </a:p>
          <a:p>
            <a:pPr marL="0" indent="0">
              <a:buNone/>
            </a:pPr>
            <a:endParaRPr lang="fr-CA" b="1" dirty="0">
              <a:latin typeface="Garamond" panose="02020404030301010803" pitchFamily="18" charset="0"/>
            </a:endParaRPr>
          </a:p>
        </p:txBody>
      </p:sp>
    </p:spTree>
    <p:extLst>
      <p:ext uri="{BB962C8B-B14F-4D97-AF65-F5344CB8AC3E}">
        <p14:creationId xmlns:p14="http://schemas.microsoft.com/office/powerpoint/2010/main" val="56496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820" y="174172"/>
            <a:ext cx="8596668" cy="1320800"/>
          </a:xfrm>
        </p:spPr>
        <p:txBody>
          <a:bodyPr>
            <a:normAutofit/>
          </a:bodyPr>
          <a:lstStyle/>
          <a:p>
            <a:pPr lvl="2"/>
            <a:r>
              <a:rPr lang="fr-CA" sz="3200" b="1" kern="1200" dirty="0">
                <a:solidFill>
                  <a:schemeClr val="accent1"/>
                </a:solidFill>
                <a:latin typeface="Garamond" panose="02020404030301010803" pitchFamily="18" charset="0"/>
                <a:ea typeface="+mj-ea"/>
                <a:cs typeface="+mj-cs"/>
              </a:rPr>
              <a:t>Le type </a:t>
            </a:r>
            <a:r>
              <a:rPr lang="fr-CA" sz="3200" b="1" kern="1200" dirty="0" err="1">
                <a:solidFill>
                  <a:schemeClr val="accent1"/>
                </a:solidFill>
                <a:latin typeface="Garamond" panose="02020404030301010803" pitchFamily="18" charset="0"/>
                <a:ea typeface="+mj-ea"/>
                <a:cs typeface="+mj-cs"/>
              </a:rPr>
              <a:t>float</a:t>
            </a:r>
            <a:endParaRPr lang="fr-CA" sz="3200" b="1" kern="1200" dirty="0">
              <a:solidFill>
                <a:schemeClr val="accent1"/>
              </a:solidFill>
              <a:latin typeface="Garamond" panose="02020404030301010803" pitchFamily="18" charset="0"/>
              <a:ea typeface="+mj-ea"/>
              <a:cs typeface="+mj-cs"/>
            </a:endParaRPr>
          </a:p>
        </p:txBody>
      </p:sp>
      <p:sp>
        <p:nvSpPr>
          <p:cNvPr id="3" name="Espace réservé du contenu 2"/>
          <p:cNvSpPr>
            <a:spLocks noGrp="1"/>
          </p:cNvSpPr>
          <p:nvPr>
            <p:ph idx="1"/>
          </p:nvPr>
        </p:nvSpPr>
        <p:spPr>
          <a:xfrm>
            <a:off x="276740" y="1202646"/>
            <a:ext cx="9015306" cy="4797560"/>
          </a:xfrm>
        </p:spPr>
        <p:txBody>
          <a:bodyPr>
            <a:normAutofit/>
          </a:bodyPr>
          <a:lstStyle/>
          <a:p>
            <a:r>
              <a:rPr lang="fr-CA" dirty="0">
                <a:latin typeface="Garamond" panose="02020404030301010803" pitchFamily="18" charset="0"/>
              </a:rPr>
              <a:t>En Python, les nombres à virgule flottante ont le type </a:t>
            </a:r>
            <a:r>
              <a:rPr lang="fr-CA" b="1" dirty="0" err="1">
                <a:latin typeface="Garamond" panose="02020404030301010803" pitchFamily="18" charset="0"/>
              </a:rPr>
              <a:t>float</a:t>
            </a:r>
            <a:r>
              <a:rPr lang="fr-CA" dirty="0">
                <a:latin typeface="Garamond" panose="02020404030301010803" pitchFamily="18" charset="0"/>
              </a:rPr>
              <a:t>.</a:t>
            </a:r>
          </a:p>
          <a:p>
            <a:r>
              <a:rPr lang="fr-CA" dirty="0">
                <a:latin typeface="Garamond" panose="02020404030301010803" pitchFamily="18" charset="0"/>
              </a:rPr>
              <a:t>Les opérations sur les </a:t>
            </a:r>
            <a:r>
              <a:rPr lang="fr-CA" b="1" dirty="0" err="1">
                <a:latin typeface="Garamond" panose="02020404030301010803" pitchFamily="18" charset="0"/>
              </a:rPr>
              <a:t>float</a:t>
            </a:r>
            <a:endParaRPr lang="fr-CA" b="1" dirty="0">
              <a:latin typeface="Garamond" panose="02020404030301010803" pitchFamily="18" charset="0"/>
            </a:endParaRPr>
          </a:p>
          <a:p>
            <a:endParaRPr lang="fr-CA" b="1" dirty="0">
              <a:latin typeface="Garamond" panose="02020404030301010803" pitchFamily="18" charset="0"/>
            </a:endParaRPr>
          </a:p>
          <a:p>
            <a:endParaRPr lang="fr-CA" b="1" dirty="0">
              <a:latin typeface="Garamond" panose="02020404030301010803" pitchFamily="18" charset="0"/>
            </a:endParaRPr>
          </a:p>
          <a:p>
            <a:endParaRPr lang="fr-CA" b="1" dirty="0">
              <a:latin typeface="Garamond" panose="02020404030301010803" pitchFamily="18" charset="0"/>
            </a:endParaRPr>
          </a:p>
          <a:p>
            <a:pPr marL="0" indent="0">
              <a:buNone/>
            </a:pPr>
            <a:r>
              <a:rPr lang="fr-CA" b="1" dirty="0">
                <a:latin typeface="Garamond" panose="02020404030301010803" pitchFamily="18" charset="0"/>
              </a:rPr>
              <a:t>Exemple :</a:t>
            </a:r>
          </a:p>
          <a:p>
            <a:pPr marL="400050" lvl="1" indent="0">
              <a:buNone/>
            </a:pP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8888C6"/>
                </a:solidFill>
                <a:latin typeface="Garamond" panose="02020404030301010803" pitchFamily="18" charset="0"/>
              </a:rPr>
              <a:t>abs</a:t>
            </a:r>
            <a:r>
              <a:rPr lang="fr-FR" altLang="fr-FR" b="1" dirty="0">
                <a:solidFill>
                  <a:srgbClr val="A9B7C6"/>
                </a:solidFill>
                <a:latin typeface="Garamond" panose="02020404030301010803" pitchFamily="18" charset="0"/>
              </a:rPr>
              <a:t>(- </a:t>
            </a:r>
            <a:r>
              <a:rPr lang="fr-FR" altLang="fr-FR" b="1" dirty="0">
                <a:solidFill>
                  <a:srgbClr val="6897BB"/>
                </a:solidFill>
                <a:latin typeface="Garamond" panose="02020404030301010803" pitchFamily="18" charset="0"/>
              </a:rPr>
              <a:t>3.52</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1.5 </a:t>
            </a:r>
            <a:r>
              <a:rPr lang="fr-FR" altLang="fr-FR" b="1" dirty="0">
                <a:solidFill>
                  <a:srgbClr val="A9B7C6"/>
                </a:solidFill>
                <a:latin typeface="Garamond" panose="02020404030301010803" pitchFamily="18" charset="0"/>
              </a:rPr>
              <a:t>** </a:t>
            </a:r>
            <a:r>
              <a:rPr lang="fr-FR" altLang="fr-FR" b="1" dirty="0">
                <a:solidFill>
                  <a:srgbClr val="6897BB"/>
                </a:solidFill>
                <a:latin typeface="Garamond" panose="02020404030301010803" pitchFamily="18" charset="0"/>
              </a:rPr>
              <a:t>3.5</a:t>
            </a:r>
            <a:r>
              <a:rPr lang="fr-FR" altLang="fr-FR" b="1" dirty="0">
                <a:solidFill>
                  <a:srgbClr val="A9B7C6"/>
                </a:solidFill>
                <a:latin typeface="Garamond" panose="02020404030301010803" pitchFamily="18" charset="0"/>
              </a:rPr>
              <a:t>)</a:t>
            </a:r>
            <a:endParaRPr lang="fr-CA" b="1" dirty="0">
              <a:latin typeface="Garamond" panose="02020404030301010803" pitchFamily="18" charset="0"/>
            </a:endParaRPr>
          </a:p>
          <a:p>
            <a:pPr marL="0" indent="0">
              <a:buNone/>
            </a:pPr>
            <a:r>
              <a:rPr lang="fr-CA" b="1" dirty="0">
                <a:latin typeface="Garamond" panose="02020404030301010803" pitchFamily="18" charset="0"/>
              </a:rPr>
              <a:t>Ce qui affiche :</a:t>
            </a:r>
          </a:p>
          <a:p>
            <a:pPr marL="400050" lvl="1" indent="0">
              <a:buNone/>
            </a:pPr>
            <a:r>
              <a:rPr lang="fr-CA" sz="1400" b="1" dirty="0">
                <a:solidFill>
                  <a:srgbClr val="8888C6"/>
                </a:solidFill>
                <a:latin typeface="Garamond" panose="02020404030301010803" pitchFamily="18" charset="0"/>
              </a:rPr>
              <a:t>3.52</a:t>
            </a:r>
          </a:p>
          <a:p>
            <a:pPr marL="400050" lvl="1" indent="0">
              <a:buNone/>
            </a:pPr>
            <a:r>
              <a:rPr lang="fr-CA" sz="1400" b="1" dirty="0">
                <a:solidFill>
                  <a:srgbClr val="8888C6"/>
                </a:solidFill>
                <a:latin typeface="Garamond" panose="02020404030301010803" pitchFamily="18" charset="0"/>
              </a:rPr>
              <a:t>4.133513940946613</a:t>
            </a:r>
          </a:p>
          <a:p>
            <a:pPr marL="0" indent="0">
              <a:buNone/>
            </a:pPr>
            <a:endParaRPr lang="fr-CA" b="1" dirty="0">
              <a:latin typeface="Garamond" panose="02020404030301010803" pitchFamily="18" charset="0"/>
            </a:endParaRPr>
          </a:p>
          <a:p>
            <a:endParaRPr lang="fr-CA" b="1" dirty="0">
              <a:latin typeface="Garamond" panose="02020404030301010803" pitchFamily="18" charset="0"/>
            </a:endParaRPr>
          </a:p>
          <a:p>
            <a:endParaRPr lang="fr-CA" dirty="0">
              <a:latin typeface="Garamond" panose="02020404030301010803" pitchFamily="18"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3277119138"/>
              </p:ext>
            </p:extLst>
          </p:nvPr>
        </p:nvGraphicFramePr>
        <p:xfrm>
          <a:off x="483983" y="2141430"/>
          <a:ext cx="7170850" cy="845610"/>
        </p:xfrm>
        <a:graphic>
          <a:graphicData uri="http://schemas.openxmlformats.org/drawingml/2006/table">
            <a:tbl>
              <a:tblPr firstRow="1" firstCol="1" bandRow="1">
                <a:tableStyleId>{5DA37D80-6434-44D0-A028-1B22A696006F}</a:tableStyleId>
              </a:tblPr>
              <a:tblGrid>
                <a:gridCol w="1012841">
                  <a:extLst>
                    <a:ext uri="{9D8B030D-6E8A-4147-A177-3AD203B41FA5}">
                      <a16:colId xmlns:a16="http://schemas.microsoft.com/office/drawing/2014/main" val="1685898344"/>
                    </a:ext>
                  </a:extLst>
                </a:gridCol>
                <a:gridCol w="1208247">
                  <a:extLst>
                    <a:ext uri="{9D8B030D-6E8A-4147-A177-3AD203B41FA5}">
                      <a16:colId xmlns:a16="http://schemas.microsoft.com/office/drawing/2014/main" val="3858326482"/>
                    </a:ext>
                  </a:extLst>
                </a:gridCol>
                <a:gridCol w="1005834">
                  <a:extLst>
                    <a:ext uri="{9D8B030D-6E8A-4147-A177-3AD203B41FA5}">
                      <a16:colId xmlns:a16="http://schemas.microsoft.com/office/drawing/2014/main" val="4233942047"/>
                    </a:ext>
                  </a:extLst>
                </a:gridCol>
                <a:gridCol w="977029">
                  <a:extLst>
                    <a:ext uri="{9D8B030D-6E8A-4147-A177-3AD203B41FA5}">
                      <a16:colId xmlns:a16="http://schemas.microsoft.com/office/drawing/2014/main" val="3013282840"/>
                    </a:ext>
                  </a:extLst>
                </a:gridCol>
                <a:gridCol w="1003499">
                  <a:extLst>
                    <a:ext uri="{9D8B030D-6E8A-4147-A177-3AD203B41FA5}">
                      <a16:colId xmlns:a16="http://schemas.microsoft.com/office/drawing/2014/main" val="3664905044"/>
                    </a:ext>
                  </a:extLst>
                </a:gridCol>
                <a:gridCol w="981700">
                  <a:extLst>
                    <a:ext uri="{9D8B030D-6E8A-4147-A177-3AD203B41FA5}">
                      <a16:colId xmlns:a16="http://schemas.microsoft.com/office/drawing/2014/main" val="904808917"/>
                    </a:ext>
                  </a:extLst>
                </a:gridCol>
                <a:gridCol w="981700">
                  <a:extLst>
                    <a:ext uri="{9D8B030D-6E8A-4147-A177-3AD203B41FA5}">
                      <a16:colId xmlns:a16="http://schemas.microsoft.com/office/drawing/2014/main" val="4140527128"/>
                    </a:ext>
                  </a:extLst>
                </a:gridCol>
              </a:tblGrid>
              <a:tr h="574610">
                <a:tc>
                  <a:txBody>
                    <a:bodyPr/>
                    <a:lstStyle/>
                    <a:p>
                      <a:pPr algn="just">
                        <a:lnSpc>
                          <a:spcPct val="150000"/>
                        </a:lnSpc>
                        <a:spcAft>
                          <a:spcPts val="0"/>
                        </a:spcAft>
                      </a:pPr>
                      <a:r>
                        <a:rPr lang="fr-CA" sz="1200">
                          <a:effectLst/>
                        </a:rPr>
                        <a:t>addition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Soustraction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Produit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Division</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Division entière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puissance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Valeur absolue</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072744"/>
                  </a:ext>
                </a:extLst>
              </a:tr>
              <a:tr h="271000">
                <a:tc>
                  <a:txBody>
                    <a:bodyPr/>
                    <a:lstStyle/>
                    <a:p>
                      <a:pPr algn="just">
                        <a:lnSpc>
                          <a:spcPct val="150000"/>
                        </a:lnSpc>
                        <a:spcAft>
                          <a:spcPts val="0"/>
                        </a:spcAft>
                      </a:pPr>
                      <a:r>
                        <a:rPr lang="fr-CA" sz="1200">
                          <a:effectLst/>
                        </a:rPr>
                        <a:t>+ </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 </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a:effectLst/>
                        </a:rPr>
                        <a:t>**</a:t>
                      </a:r>
                      <a:endParaRPr lang="fr-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CA" sz="1200" dirty="0">
                          <a:effectLst/>
                        </a:rPr>
                        <a:t>abs</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7900614"/>
                  </a:ext>
                </a:extLst>
              </a:tr>
            </a:tbl>
          </a:graphicData>
        </a:graphic>
      </p:graphicFrame>
    </p:spTree>
    <p:extLst>
      <p:ext uri="{BB962C8B-B14F-4D97-AF65-F5344CB8AC3E}">
        <p14:creationId xmlns:p14="http://schemas.microsoft.com/office/powerpoint/2010/main" val="149801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402" y="121920"/>
            <a:ext cx="8596668" cy="1320800"/>
          </a:xfrm>
        </p:spPr>
        <p:txBody>
          <a:bodyPr/>
          <a:lstStyle/>
          <a:p>
            <a:r>
              <a:rPr lang="fr-CA" b="1" dirty="0">
                <a:latin typeface="Garamond" panose="02020404030301010803" pitchFamily="18" charset="0"/>
              </a:rPr>
              <a:t>Le type </a:t>
            </a:r>
            <a:r>
              <a:rPr lang="fr-CA" b="1" dirty="0" err="1">
                <a:latin typeface="Garamond" panose="02020404030301010803" pitchFamily="18" charset="0"/>
              </a:rPr>
              <a:t>float</a:t>
            </a:r>
            <a:r>
              <a:rPr lang="fr-CA" b="1" dirty="0">
                <a:latin typeface="Garamond" panose="02020404030301010803" pitchFamily="18" charset="0"/>
              </a:rPr>
              <a:t> : autres opérations</a:t>
            </a:r>
            <a:endParaRPr lang="fr-CA" dirty="0"/>
          </a:p>
        </p:txBody>
      </p:sp>
      <p:sp>
        <p:nvSpPr>
          <p:cNvPr id="3" name="Espace réservé du contenu 2"/>
          <p:cNvSpPr>
            <a:spLocks noGrp="1"/>
          </p:cNvSpPr>
          <p:nvPr>
            <p:ph idx="1"/>
          </p:nvPr>
        </p:nvSpPr>
        <p:spPr>
          <a:xfrm>
            <a:off x="311573" y="1089435"/>
            <a:ext cx="10312884" cy="5590039"/>
          </a:xfrm>
        </p:spPr>
        <p:txBody>
          <a:bodyPr/>
          <a:lstStyle/>
          <a:p>
            <a:r>
              <a:rPr lang="fr-CA" dirty="0">
                <a:latin typeface="Garamond" panose="02020404030301010803" pitchFamily="18" charset="0"/>
              </a:rPr>
              <a:t>Il existe également d'autres fonctions intéressantes à appliquer sur des instances du type </a:t>
            </a:r>
            <a:r>
              <a:rPr lang="fr-CA" dirty="0" err="1">
                <a:latin typeface="Garamond" panose="02020404030301010803" pitchFamily="18" charset="0"/>
              </a:rPr>
              <a:t>float</a:t>
            </a:r>
            <a:r>
              <a:rPr lang="fr-CA" dirty="0">
                <a:latin typeface="Garamond" panose="02020404030301010803" pitchFamily="18" charset="0"/>
              </a:rPr>
              <a:t>. Nous citons les suivantes:</a:t>
            </a:r>
          </a:p>
          <a:p>
            <a:pPr marL="0" lvl="0" indent="0">
              <a:buNone/>
            </a:pPr>
            <a:r>
              <a:rPr lang="fr-CA" b="1" dirty="0" err="1">
                <a:latin typeface="Garamond" panose="02020404030301010803" pitchFamily="18" charset="0"/>
              </a:rPr>
              <a:t>float.as_integer_ratio</a:t>
            </a:r>
            <a:r>
              <a:rPr lang="fr-CA" b="1" dirty="0">
                <a:latin typeface="Garamond" panose="02020404030301010803" pitchFamily="18" charset="0"/>
              </a:rPr>
              <a:t>()</a:t>
            </a:r>
          </a:p>
          <a:p>
            <a:r>
              <a:rPr lang="fr-CA" dirty="0">
                <a:latin typeface="Garamond" panose="02020404030301010803" pitchFamily="18" charset="0"/>
              </a:rPr>
              <a:t>Renvoie une paire de nombres entiers dont le rapport est exactement égal au nombre d’origine et avec un dénominateur positif. </a:t>
            </a:r>
          </a:p>
          <a:p>
            <a:pPr marL="0" indent="0">
              <a:buNone/>
            </a:pPr>
            <a:r>
              <a:rPr lang="fr-CA" b="1" dirty="0">
                <a:latin typeface="Garamond" panose="02020404030301010803" pitchFamily="18" charset="0"/>
              </a:rPr>
              <a:t>Exemple :</a:t>
            </a:r>
          </a:p>
          <a:p>
            <a:pPr marL="400050" lvl="1" indent="0">
              <a:buNone/>
            </a:pP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3.5</a:t>
            </a:r>
            <a:r>
              <a:rPr lang="fr-FR" altLang="fr-FR" b="1" dirty="0">
                <a:solidFill>
                  <a:srgbClr val="A9B7C6"/>
                </a:solidFill>
                <a:latin typeface="Garamond" panose="02020404030301010803" pitchFamily="18" charset="0"/>
              </a:rPr>
              <a:t>).</a:t>
            </a:r>
            <a:r>
              <a:rPr lang="fr-FR" altLang="fr-FR" b="1" dirty="0" err="1">
                <a:solidFill>
                  <a:srgbClr val="A9B7C6"/>
                </a:solidFill>
                <a:latin typeface="Garamond" panose="02020404030301010803" pitchFamily="18" charset="0"/>
              </a:rPr>
              <a:t>as_integer_ratio</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6897BB"/>
                </a:solidFill>
                <a:latin typeface="Garamond" panose="02020404030301010803" pitchFamily="18" charset="0"/>
              </a:rPr>
              <a:t>2.25</a:t>
            </a:r>
            <a:r>
              <a:rPr lang="fr-FR" altLang="fr-FR" b="1" dirty="0">
                <a:solidFill>
                  <a:srgbClr val="A9B7C6"/>
                </a:solidFill>
                <a:latin typeface="Garamond" panose="02020404030301010803" pitchFamily="18" charset="0"/>
              </a:rPr>
              <a:t>).</a:t>
            </a:r>
            <a:r>
              <a:rPr lang="fr-FR" altLang="fr-FR" b="1" dirty="0" err="1">
                <a:solidFill>
                  <a:srgbClr val="A9B7C6"/>
                </a:solidFill>
                <a:latin typeface="Garamond" panose="02020404030301010803" pitchFamily="18" charset="0"/>
              </a:rPr>
              <a:t>as_integer_ratio</a:t>
            </a:r>
            <a:r>
              <a:rPr lang="fr-FR" altLang="fr-FR" b="1" dirty="0">
                <a:solidFill>
                  <a:srgbClr val="A9B7C6"/>
                </a:solidFill>
                <a:latin typeface="Garamond" panose="02020404030301010803" pitchFamily="18" charset="0"/>
              </a:rPr>
              <a:t>())</a:t>
            </a:r>
          </a:p>
          <a:p>
            <a:pPr marL="0" indent="0">
              <a:buNone/>
            </a:pPr>
            <a:r>
              <a:rPr lang="fr-FR" altLang="fr-FR" b="1" dirty="0">
                <a:latin typeface="Garamond" panose="02020404030301010803" pitchFamily="18" charset="0"/>
              </a:rPr>
              <a:t>Ce qui affiche :</a:t>
            </a:r>
          </a:p>
          <a:p>
            <a:pPr marL="400050" lvl="1" indent="0">
              <a:buNone/>
            </a:pPr>
            <a:r>
              <a:rPr lang="fr-CA" sz="1400" b="1" dirty="0">
                <a:latin typeface="Garamond" panose="02020404030301010803" pitchFamily="18" charset="0"/>
              </a:rPr>
              <a:t>(-7, 2)</a:t>
            </a:r>
          </a:p>
          <a:p>
            <a:pPr marL="400050" lvl="1" indent="0">
              <a:buNone/>
            </a:pPr>
            <a:r>
              <a:rPr lang="fr-CA" sz="1400" b="1" dirty="0">
                <a:latin typeface="Garamond" panose="02020404030301010803" pitchFamily="18" charset="0"/>
              </a:rPr>
              <a:t>(9, 4)</a:t>
            </a:r>
          </a:p>
          <a:p>
            <a:pPr lvl="0"/>
            <a:r>
              <a:rPr lang="fr-CA" b="1" dirty="0" err="1"/>
              <a:t>float.is_integer</a:t>
            </a:r>
            <a:r>
              <a:rPr lang="fr-CA" b="1" dirty="0"/>
              <a:t>()</a:t>
            </a:r>
            <a:endParaRPr lang="fr-CA" dirty="0"/>
          </a:p>
          <a:p>
            <a:r>
              <a:rPr lang="fr-CA" dirty="0"/>
              <a:t>	Retourne vrai si le nombre (instance de </a:t>
            </a:r>
            <a:r>
              <a:rPr lang="fr-CA" dirty="0" err="1"/>
              <a:t>float</a:t>
            </a:r>
            <a:r>
              <a:rPr lang="fr-CA" dirty="0"/>
              <a:t>)  est une valeur entière, faux sinon.</a:t>
            </a:r>
          </a:p>
          <a:p>
            <a:pPr marL="0" indent="0">
              <a:buNone/>
            </a:pPr>
            <a:endParaRPr lang="fr-FR" altLang="fr-FR" b="1" dirty="0">
              <a:latin typeface="Garamond" panose="02020404030301010803" pitchFamily="18" charset="0"/>
            </a:endParaRPr>
          </a:p>
          <a:p>
            <a:pPr marL="0" indent="0">
              <a:buNone/>
            </a:pPr>
            <a:endParaRPr lang="fr-FR" altLang="fr-FR" sz="4000" dirty="0">
              <a:solidFill>
                <a:schemeClr val="tx1"/>
              </a:solidFill>
              <a:latin typeface="Arial" panose="020B0604020202020204" pitchFamily="34" charset="0"/>
            </a:endParaRPr>
          </a:p>
          <a:p>
            <a:pPr marL="0" indent="0">
              <a:buNone/>
            </a:pPr>
            <a:endParaRPr lang="fr-CA" dirty="0">
              <a:latin typeface="Garamond" panose="02020404030301010803" pitchFamily="18" charset="0"/>
            </a:endParaRPr>
          </a:p>
          <a:p>
            <a:endParaRPr lang="fr-CA" dirty="0">
              <a:latin typeface="Garamond" panose="02020404030301010803" pitchFamily="18" charset="0"/>
            </a:endParaRPr>
          </a:p>
        </p:txBody>
      </p:sp>
      <p:sp>
        <p:nvSpPr>
          <p:cNvPr id="6" name="Rectangle 5"/>
          <p:cNvSpPr/>
          <p:nvPr/>
        </p:nvSpPr>
        <p:spPr>
          <a:xfrm>
            <a:off x="3048000" y="3105835"/>
            <a:ext cx="6096000" cy="369332"/>
          </a:xfrm>
          <a:prstGeom prst="rect">
            <a:avLst/>
          </a:prstGeom>
        </p:spPr>
        <p:txBody>
          <a:bodyPr>
            <a:spAutoFit/>
          </a:bodyPr>
          <a:lstStyle/>
          <a:p>
            <a:endParaRPr lang="fr-CA" dirty="0"/>
          </a:p>
        </p:txBody>
      </p:sp>
    </p:spTree>
    <p:extLst>
      <p:ext uri="{BB962C8B-B14F-4D97-AF65-F5344CB8AC3E}">
        <p14:creationId xmlns:p14="http://schemas.microsoft.com/office/powerpoint/2010/main" val="253233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CA" b="1" dirty="0">
                <a:latin typeface="Garamond" panose="02020404030301010803" pitchFamily="18" charset="0"/>
              </a:rPr>
              <a:t>Conditions IF, ELIF, ELSE</a:t>
            </a:r>
          </a:p>
        </p:txBody>
      </p:sp>
      <p:sp>
        <p:nvSpPr>
          <p:cNvPr id="3" name="Espace réservé du contenu 2"/>
          <p:cNvSpPr>
            <a:spLocks noGrp="1"/>
          </p:cNvSpPr>
          <p:nvPr>
            <p:ph idx="1"/>
          </p:nvPr>
        </p:nvSpPr>
        <p:spPr>
          <a:xfrm>
            <a:off x="677334" y="1681618"/>
            <a:ext cx="8596668" cy="3880773"/>
          </a:xfrm>
        </p:spPr>
        <p:txBody>
          <a:bodyPr/>
          <a:lstStyle/>
          <a:p>
            <a:r>
              <a:rPr lang="fr-CA" dirty="0">
                <a:latin typeface="Garamond" panose="02020404030301010803" pitchFamily="18" charset="0"/>
              </a:rPr>
              <a:t>En python, le mot-clé if sert à introduire une condition. Des alternatives peuvent être spécifiées par des blocs optionnels </a:t>
            </a:r>
            <a:r>
              <a:rPr lang="fr-CA" dirty="0" err="1">
                <a:latin typeface="Garamond" panose="02020404030301010803" pitchFamily="18" charset="0"/>
              </a:rPr>
              <a:t>elif</a:t>
            </a:r>
            <a:r>
              <a:rPr lang="fr-CA" dirty="0">
                <a:latin typeface="Garamond" panose="02020404030301010803" pitchFamily="18" charset="0"/>
              </a:rPr>
              <a:t> et </a:t>
            </a:r>
            <a:r>
              <a:rPr lang="fr-CA" dirty="0" err="1">
                <a:latin typeface="Garamond" panose="02020404030301010803" pitchFamily="18" charset="0"/>
              </a:rPr>
              <a:t>else</a:t>
            </a:r>
            <a:r>
              <a:rPr lang="fr-CA" dirty="0">
                <a:latin typeface="Garamond" panose="02020404030301010803" pitchFamily="18" charset="0"/>
              </a:rPr>
              <a:t>.</a:t>
            </a:r>
          </a:p>
          <a:p>
            <a:r>
              <a:rPr lang="fr-CA" dirty="0">
                <a:latin typeface="Garamond" panose="02020404030301010803" pitchFamily="18" charset="0"/>
              </a:rPr>
              <a:t>Attention à la syntaxe : les deux points (':') doivent terminer la ligne de la condition, et chaque ligne à l'intérieur d’un bloc doit être indentée avec [TAB]:</a:t>
            </a:r>
          </a:p>
          <a:p>
            <a:endParaRPr lang="fr-CA" dirty="0"/>
          </a:p>
        </p:txBody>
      </p:sp>
      <p:sp>
        <p:nvSpPr>
          <p:cNvPr id="4" name="Rectangle 3"/>
          <p:cNvSpPr/>
          <p:nvPr/>
        </p:nvSpPr>
        <p:spPr>
          <a:xfrm>
            <a:off x="487680" y="3924637"/>
            <a:ext cx="6096000" cy="263149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sz="2000" b="1" dirty="0">
                <a:latin typeface="Garamond" panose="02020404030301010803" pitchFamily="18" charset="0"/>
                <a:ea typeface="Calibri" panose="020F0502020204030204" pitchFamily="34" charset="0"/>
              </a:rPr>
              <a:t>Exemples de syntaxes:</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b="1" dirty="0">
                <a:latin typeface="Courier New" panose="02070309020205020404" pitchFamily="49" charset="0"/>
                <a:ea typeface="Calibri" panose="020F0502020204030204" pitchFamily="34" charset="0"/>
              </a:rPr>
              <a:t>if </a:t>
            </a:r>
            <a:r>
              <a:rPr lang="fr-CA" dirty="0">
                <a:latin typeface="Courier New" panose="02070309020205020404" pitchFamily="49" charset="0"/>
                <a:ea typeface="Calibri" panose="020F0502020204030204" pitchFamily="34" charset="0"/>
              </a:rPr>
              <a:t>condition </a:t>
            </a:r>
            <a:r>
              <a:rPr lang="fr-CA" b="1" dirty="0">
                <a:latin typeface="Courier New" panose="02070309020205020404" pitchFamily="49" charset="0"/>
                <a:ea typeface="Calibri" panose="020F0502020204030204" pitchFamily="34" charset="0"/>
              </a:rPr>
              <a:t>:</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expression12</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#etc. on change de tabulation (revenir en arrière) quand l'instruction if termine</a:t>
            </a:r>
            <a:endParaRPr lang="fr-CA" sz="20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25552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r>
              <a:rPr lang="fr-CA" b="1" dirty="0">
                <a:latin typeface="Garamond" panose="02020404030301010803" pitchFamily="18" charset="0"/>
              </a:rPr>
              <a:t>Conditions IF, ELIF, ELSE</a:t>
            </a:r>
          </a:p>
        </p:txBody>
      </p:sp>
      <p:sp>
        <p:nvSpPr>
          <p:cNvPr id="6" name="Rectangle 5"/>
          <p:cNvSpPr/>
          <p:nvPr/>
        </p:nvSpPr>
        <p:spPr>
          <a:xfrm>
            <a:off x="592183" y="2009480"/>
            <a:ext cx="4362994"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spcAft>
                <a:spcPts val="0"/>
              </a:spcAft>
            </a:pPr>
            <a:r>
              <a:rPr lang="fr-CA" b="1" dirty="0">
                <a:latin typeface="Courier New" panose="02070309020205020404" pitchFamily="49" charset="0"/>
                <a:ea typeface="Calibri" panose="020F0502020204030204" pitchFamily="34" charset="0"/>
              </a:rPr>
              <a:t>if </a:t>
            </a:r>
            <a:r>
              <a:rPr lang="fr-CA" dirty="0">
                <a:latin typeface="Courier New" panose="02070309020205020404" pitchFamily="49" charset="0"/>
                <a:ea typeface="Calibri" panose="020F0502020204030204" pitchFamily="34" charset="0"/>
              </a:rPr>
              <a:t>condition </a:t>
            </a:r>
            <a:r>
              <a:rPr lang="fr-CA" b="1" dirty="0">
                <a:latin typeface="Courier New" panose="02070309020205020404" pitchFamily="49" charset="0"/>
                <a:ea typeface="Calibri" panose="020F0502020204030204" pitchFamily="34" charset="0"/>
              </a:rPr>
              <a:t>:</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expression12</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#etc.</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b="1" dirty="0" err="1">
                <a:latin typeface="Courier New" panose="02070309020205020404" pitchFamily="49" charset="0"/>
                <a:ea typeface="Calibri" panose="020F0502020204030204" pitchFamily="34" charset="0"/>
              </a:rPr>
              <a:t>else</a:t>
            </a:r>
            <a:r>
              <a:rPr lang="fr-CA" b="1" dirty="0">
                <a:latin typeface="Courier New" panose="02070309020205020404" pitchFamily="49" charset="0"/>
                <a:ea typeface="Calibri" panose="020F0502020204030204" pitchFamily="34" charset="0"/>
              </a:rPr>
              <a:t>:</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expression21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expression21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 on change de tabulation (revenir en arrière) quand l'instruction if termine.</a:t>
            </a:r>
            <a:endParaRPr lang="fr-CA" sz="2000" dirty="0">
              <a:effectLst/>
              <a:latin typeface="Arial" panose="020B0604020202020204" pitchFamily="34" charset="0"/>
              <a:ea typeface="Calibri" panose="020F0502020204030204" pitchFamily="34" charset="0"/>
            </a:endParaRPr>
          </a:p>
        </p:txBody>
      </p:sp>
      <p:sp>
        <p:nvSpPr>
          <p:cNvPr id="7" name="Rectangle 6"/>
          <p:cNvSpPr/>
          <p:nvPr/>
        </p:nvSpPr>
        <p:spPr>
          <a:xfrm>
            <a:off x="5904412" y="2130143"/>
            <a:ext cx="6096000" cy="341632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b="1" dirty="0">
                <a:latin typeface="Courier New" panose="02070309020205020404" pitchFamily="49" charset="0"/>
                <a:ea typeface="Calibri" panose="020F0502020204030204" pitchFamily="34" charset="0"/>
              </a:rPr>
              <a:t>if </a:t>
            </a:r>
            <a:r>
              <a:rPr lang="fr-CA" dirty="0">
                <a:latin typeface="Courier New" panose="02070309020205020404" pitchFamily="49" charset="0"/>
                <a:ea typeface="Calibri" panose="020F0502020204030204" pitchFamily="34" charset="0"/>
              </a:rPr>
              <a:t>condition </a:t>
            </a:r>
            <a:r>
              <a:rPr lang="fr-CA" b="1" dirty="0">
                <a:latin typeface="Courier New" panose="02070309020205020404" pitchFamily="49" charset="0"/>
                <a:ea typeface="Calibri" panose="020F0502020204030204" pitchFamily="34" charset="0"/>
              </a:rPr>
              <a:t>:</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expression12</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#etc.</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b="1" dirty="0" err="1">
                <a:latin typeface="Courier New" panose="02070309020205020404" pitchFamily="49" charset="0"/>
                <a:ea typeface="Calibri" panose="020F0502020204030204" pitchFamily="34" charset="0"/>
              </a:rPr>
              <a:t>elif</a:t>
            </a:r>
            <a:r>
              <a:rPr lang="fr-CA" b="1" dirty="0">
                <a:latin typeface="Courier New" panose="02070309020205020404" pitchFamily="49" charset="0"/>
                <a:ea typeface="Calibri" panose="020F0502020204030204" pitchFamily="34" charset="0"/>
              </a:rPr>
              <a:t> </a:t>
            </a:r>
            <a:r>
              <a:rPr lang="fr-CA" dirty="0">
                <a:latin typeface="Courier New" panose="02070309020205020404" pitchFamily="49" charset="0"/>
                <a:ea typeface="Calibri" panose="020F0502020204030204" pitchFamily="34" charset="0"/>
              </a:rPr>
              <a:t>condition </a:t>
            </a:r>
            <a:r>
              <a:rPr lang="fr-CA" b="1" dirty="0">
                <a:latin typeface="Courier New" panose="02070309020205020404" pitchFamily="49" charset="0"/>
                <a:ea typeface="Calibri" panose="020F0502020204030204" pitchFamily="34" charset="0"/>
              </a:rPr>
              <a:t>: </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expression21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expression21</a:t>
            </a:r>
            <a:endParaRPr lang="fr-CA" sz="2000" dirty="0">
              <a:latin typeface="Arial" panose="020B0604020202020204" pitchFamily="34" charset="0"/>
              <a:ea typeface="Calibri" panose="020F0502020204030204" pitchFamily="34" charset="0"/>
            </a:endParaRPr>
          </a:p>
          <a:p>
            <a:pPr>
              <a:lnSpc>
                <a:spcPct val="150000"/>
              </a:lnSpc>
              <a:spcAft>
                <a:spcPts val="0"/>
              </a:spcAft>
            </a:pPr>
            <a:r>
              <a:rPr lang="fr-CA" dirty="0">
                <a:latin typeface="Courier New" panose="02070309020205020404" pitchFamily="49" charset="0"/>
                <a:ea typeface="Calibri" panose="020F0502020204030204" pitchFamily="34" charset="0"/>
              </a:rPr>
              <a:t>	#etc.</a:t>
            </a:r>
            <a:endParaRPr lang="fr-CA" sz="20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26084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227" y="202119"/>
            <a:ext cx="8596668" cy="1320800"/>
          </a:xfrm>
        </p:spPr>
        <p:txBody>
          <a:bodyPr>
            <a:noAutofit/>
          </a:bodyPr>
          <a:lstStyle/>
          <a:p>
            <a:pPr lvl="1"/>
            <a:r>
              <a:rPr lang="fr-CA" sz="3600" b="1" kern="1200" dirty="0">
                <a:solidFill>
                  <a:schemeClr val="accent1"/>
                </a:solidFill>
                <a:latin typeface="Garamond" panose="02020404030301010803" pitchFamily="18" charset="0"/>
                <a:ea typeface="+mj-ea"/>
                <a:cs typeface="+mj-cs"/>
              </a:rPr>
              <a:t>Python: Un langage semi-interprété</a:t>
            </a:r>
          </a:p>
        </p:txBody>
      </p:sp>
      <p:sp>
        <p:nvSpPr>
          <p:cNvPr id="3" name="Espace réservé du contenu 2"/>
          <p:cNvSpPr>
            <a:spLocks noGrp="1"/>
          </p:cNvSpPr>
          <p:nvPr>
            <p:ph idx="1"/>
          </p:nvPr>
        </p:nvSpPr>
        <p:spPr>
          <a:xfrm>
            <a:off x="382411" y="1522919"/>
            <a:ext cx="9186513" cy="4770877"/>
          </a:xfrm>
        </p:spPr>
        <p:txBody>
          <a:bodyPr>
            <a:normAutofit/>
          </a:bodyPr>
          <a:lstStyle/>
          <a:p>
            <a:r>
              <a:rPr lang="fr-CA" dirty="0">
                <a:latin typeface="Garamond" panose="02020404030301010803" pitchFamily="18" charset="0"/>
              </a:rPr>
              <a:t>Python est un langage de programmation puissant et facile à apprendre. </a:t>
            </a:r>
          </a:p>
          <a:p>
            <a:r>
              <a:rPr lang="fr-CA" dirty="0">
                <a:latin typeface="Garamond" panose="02020404030301010803" pitchFamily="18" charset="0"/>
              </a:rPr>
              <a:t>Il dispose de structures de données de haut niveau et d’une approche de la programmation orientée objet simple mais efficace.</a:t>
            </a:r>
          </a:p>
          <a:p>
            <a:r>
              <a:rPr lang="fr-CA" dirty="0">
                <a:latin typeface="Garamond" panose="02020404030301010803" pitchFamily="18" charset="0"/>
              </a:rPr>
              <a:t>Python est un langage interprété avec typage dynamique</a:t>
            </a:r>
          </a:p>
          <a:p>
            <a:r>
              <a:rPr lang="fr-CA" dirty="0">
                <a:latin typeface="Garamond" panose="02020404030301010803" pitchFamily="18" charset="0"/>
              </a:rPr>
              <a:t>Un langage de programmation est dit compilé, si le code source n’est pas directement lisible par la machine : il est nécessaire de le compiler pour le transformer en langage machine. On obtient alors un exécutable qui constitue le programme. </a:t>
            </a:r>
          </a:p>
          <a:p>
            <a:r>
              <a:rPr lang="fr-CA" dirty="0">
                <a:latin typeface="Garamond" panose="02020404030301010803" pitchFamily="18" charset="0"/>
              </a:rPr>
              <a:t>Un langage de programmation est dit interprété, si le code source est transformé directement par un interpréteur en langage machine, en temps réel, lors de l’exécution.</a:t>
            </a:r>
          </a:p>
          <a:p>
            <a:r>
              <a:rPr lang="fr-CA" dirty="0">
                <a:latin typeface="Garamond" panose="02020404030301010803" pitchFamily="18" charset="0"/>
              </a:rPr>
              <a:t>Python est un langage idéal pour l’écriture de scripts et le développement rapide d’applications dans de nombreux domaines et sur de nombreuses plateformes.</a:t>
            </a:r>
          </a:p>
        </p:txBody>
      </p:sp>
    </p:spTree>
    <p:extLst>
      <p:ext uri="{BB962C8B-B14F-4D97-AF65-F5344CB8AC3E}">
        <p14:creationId xmlns:p14="http://schemas.microsoft.com/office/powerpoint/2010/main" val="401324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Conditions IF, ELIF, ELSE</a:t>
            </a:r>
            <a:endParaRPr lang="fr-CA" dirty="0"/>
          </a:p>
        </p:txBody>
      </p:sp>
      <p:sp>
        <p:nvSpPr>
          <p:cNvPr id="5" name="Rectangle 4"/>
          <p:cNvSpPr/>
          <p:nvPr/>
        </p:nvSpPr>
        <p:spPr>
          <a:xfrm>
            <a:off x="313509" y="1146320"/>
            <a:ext cx="6096000" cy="590931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b="1" dirty="0">
                <a:latin typeface="Garamond" panose="02020404030301010803" pitchFamily="18" charset="0"/>
                <a:ea typeface="Calibri" panose="020F0502020204030204" pitchFamily="34" charset="0"/>
              </a:rPr>
              <a:t>if </a:t>
            </a:r>
            <a:r>
              <a:rPr lang="fr-CA" dirty="0">
                <a:latin typeface="Garamond" panose="02020404030301010803" pitchFamily="18" charset="0"/>
                <a:ea typeface="Calibri" panose="020F0502020204030204" pitchFamily="34" charset="0"/>
              </a:rPr>
              <a:t>condition </a:t>
            </a:r>
            <a:r>
              <a:rPr lang="fr-CA" b="1" dirty="0">
                <a:latin typeface="Garamond" panose="02020404030301010803" pitchFamily="18" charset="0"/>
                <a:ea typeface="Calibri" panose="020F0502020204030204" pitchFamily="34" charset="0"/>
              </a:rPr>
              <a:t>:</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expression11</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expression12</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#etc.</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b="1" dirty="0" err="1">
                <a:latin typeface="Garamond" panose="02020404030301010803" pitchFamily="18" charset="0"/>
                <a:ea typeface="Calibri" panose="020F0502020204030204" pitchFamily="34" charset="0"/>
              </a:rPr>
              <a:t>elif</a:t>
            </a:r>
            <a:r>
              <a:rPr lang="fr-CA" b="1" dirty="0">
                <a:latin typeface="Garamond" panose="02020404030301010803" pitchFamily="18" charset="0"/>
                <a:ea typeface="Calibri" panose="020F0502020204030204" pitchFamily="34" charset="0"/>
              </a:rPr>
              <a:t> </a:t>
            </a:r>
            <a:r>
              <a:rPr lang="fr-CA" dirty="0">
                <a:latin typeface="Garamond" panose="02020404030301010803" pitchFamily="18" charset="0"/>
                <a:ea typeface="Calibri" panose="020F0502020204030204" pitchFamily="34" charset="0"/>
              </a:rPr>
              <a:t>condition </a:t>
            </a:r>
            <a:r>
              <a:rPr lang="fr-CA" b="1" dirty="0">
                <a:latin typeface="Garamond" panose="02020404030301010803" pitchFamily="18" charset="0"/>
                <a:ea typeface="Calibri" panose="020F0502020204030204" pitchFamily="34" charset="0"/>
              </a:rPr>
              <a:t>: </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expression21</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expression21</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#etc.</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#d'autres </a:t>
            </a:r>
            <a:r>
              <a:rPr lang="fr-CA" dirty="0" err="1">
                <a:latin typeface="Garamond" panose="02020404030301010803" pitchFamily="18" charset="0"/>
                <a:ea typeface="Calibri" panose="020F0502020204030204" pitchFamily="34" charset="0"/>
              </a:rPr>
              <a:t>elif</a:t>
            </a:r>
            <a:r>
              <a:rPr lang="fr-CA" dirty="0">
                <a:latin typeface="Garamond" panose="02020404030301010803" pitchFamily="18" charset="0"/>
                <a:ea typeface="Calibri" panose="020F0502020204030204" pitchFamily="34" charset="0"/>
              </a:rPr>
              <a:t> si nécessaire</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b="1" dirty="0" err="1">
                <a:latin typeface="Garamond" panose="02020404030301010803" pitchFamily="18" charset="0"/>
                <a:ea typeface="Calibri" panose="020F0502020204030204" pitchFamily="34" charset="0"/>
              </a:rPr>
              <a:t>else</a:t>
            </a:r>
            <a:r>
              <a:rPr lang="fr-CA" b="1" dirty="0">
                <a:latin typeface="Garamond" panose="02020404030301010803" pitchFamily="18" charset="0"/>
                <a:ea typeface="Calibri" panose="020F0502020204030204" pitchFamily="34" charset="0"/>
              </a:rPr>
              <a:t>:</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expression21</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expression21</a:t>
            </a:r>
            <a:endParaRPr lang="fr-CA" dirty="0">
              <a:latin typeface="Arial" panose="020B0604020202020204" pitchFamily="34" charset="0"/>
              <a:ea typeface="Calibri" panose="020F0502020204030204" pitchFamily="34" charset="0"/>
            </a:endParaRPr>
          </a:p>
          <a:p>
            <a:pPr>
              <a:lnSpc>
                <a:spcPct val="150000"/>
              </a:lnSpc>
              <a:spcAft>
                <a:spcPts val="0"/>
              </a:spcAft>
            </a:pPr>
            <a:r>
              <a:rPr lang="fr-CA" dirty="0">
                <a:latin typeface="Garamond" panose="02020404030301010803" pitchFamily="18" charset="0"/>
                <a:ea typeface="Calibri" panose="020F0502020204030204" pitchFamily="34" charset="0"/>
              </a:rPr>
              <a:t>	# on change de tabulation (revenir en arrière) quand l'instruction if termine.</a:t>
            </a:r>
            <a:endParaRPr lang="fr-CA"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22505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8659"/>
            <a:ext cx="8596668" cy="1320800"/>
          </a:xfrm>
        </p:spPr>
        <p:txBody>
          <a:bodyPr/>
          <a:lstStyle/>
          <a:p>
            <a:r>
              <a:rPr lang="fr-CA" b="1" dirty="0">
                <a:latin typeface="Garamond" panose="02020404030301010803" pitchFamily="18" charset="0"/>
              </a:rPr>
              <a:t>Exemples de programmes:</a:t>
            </a:r>
            <a:br>
              <a:rPr lang="fr-CA" dirty="0">
                <a:latin typeface="Garamond" panose="02020404030301010803" pitchFamily="18" charset="0"/>
              </a:rPr>
            </a:br>
            <a:endParaRPr lang="fr-CA" dirty="0">
              <a:latin typeface="Garamond" panose="02020404030301010803" pitchFamily="18" charset="0"/>
            </a:endParaRPr>
          </a:p>
        </p:txBody>
      </p:sp>
      <p:sp>
        <p:nvSpPr>
          <p:cNvPr id="5" name="Rectangle 4"/>
          <p:cNvSpPr/>
          <p:nvPr/>
        </p:nvSpPr>
        <p:spPr>
          <a:xfrm>
            <a:off x="0" y="719059"/>
            <a:ext cx="6096000" cy="110171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sz="1500" b="1" dirty="0">
                <a:latin typeface="Courier New" panose="02070309020205020404" pitchFamily="49" charset="0"/>
                <a:ea typeface="Batang"/>
              </a:rPr>
              <a:t>a=</a:t>
            </a:r>
            <a:r>
              <a:rPr lang="fr-CA" sz="1500" b="1" dirty="0" err="1">
                <a:latin typeface="Courier New" panose="02070309020205020404" pitchFamily="49" charset="0"/>
                <a:ea typeface="Batang"/>
              </a:rPr>
              <a:t>int</a:t>
            </a:r>
            <a:r>
              <a:rPr lang="fr-CA" sz="1500" b="1" dirty="0">
                <a:latin typeface="Courier New" panose="02070309020205020404" pitchFamily="49" charset="0"/>
                <a:ea typeface="Batang"/>
              </a:rPr>
              <a:t>(input("</a:t>
            </a:r>
            <a:r>
              <a:rPr lang="fr-CA" sz="1500" b="1" dirty="0" err="1">
                <a:latin typeface="Courier New" panose="02070309020205020404" pitchFamily="49" charset="0"/>
                <a:ea typeface="Batang"/>
              </a:rPr>
              <a:t>enrez</a:t>
            </a:r>
            <a:r>
              <a:rPr lang="fr-CA" sz="1500" b="1" dirty="0">
                <a:latin typeface="Courier New" panose="02070309020205020404" pitchFamily="49" charset="0"/>
                <a:ea typeface="Batang"/>
              </a:rPr>
              <a:t> une valeur entière:\n"))</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if a &gt; 0 :</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 est plus grand que 0")</a:t>
            </a:r>
            <a:endParaRPr lang="fr-CA" sz="15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60960" y="2039859"/>
            <a:ext cx="6096000" cy="1794209"/>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sz="1500" b="1" dirty="0">
                <a:latin typeface="Courier New" panose="02070309020205020404" pitchFamily="49" charset="0"/>
                <a:ea typeface="Batang"/>
              </a:rPr>
              <a:t>a=</a:t>
            </a:r>
            <a:r>
              <a:rPr lang="fr-CA" sz="1500" b="1" dirty="0" err="1">
                <a:latin typeface="Courier New" panose="02070309020205020404" pitchFamily="49" charset="0"/>
                <a:ea typeface="Batang"/>
              </a:rPr>
              <a:t>int</a:t>
            </a:r>
            <a:r>
              <a:rPr lang="fr-CA" sz="1500" b="1" dirty="0">
                <a:latin typeface="Courier New" panose="02070309020205020404" pitchFamily="49" charset="0"/>
                <a:ea typeface="Batang"/>
              </a:rPr>
              <a:t>(input("</a:t>
            </a:r>
            <a:r>
              <a:rPr lang="fr-CA" sz="1500" b="1" dirty="0" err="1">
                <a:latin typeface="Courier New" panose="02070309020205020404" pitchFamily="49" charset="0"/>
                <a:ea typeface="Batang"/>
              </a:rPr>
              <a:t>enrez</a:t>
            </a:r>
            <a:r>
              <a:rPr lang="fr-CA" sz="1500" b="1" dirty="0">
                <a:latin typeface="Courier New" panose="02070309020205020404" pitchFamily="49" charset="0"/>
                <a:ea typeface="Batang"/>
              </a:rPr>
              <a:t> une valeur entière:\n"))</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if a &gt; 0 :</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 est plus grand que 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err="1">
                <a:latin typeface="Courier New" panose="02070309020205020404" pitchFamily="49" charset="0"/>
                <a:ea typeface="Batang"/>
              </a:rPr>
              <a:t>else</a:t>
            </a:r>
            <a:r>
              <a:rPr lang="fr-CA" sz="1500" b="1" dirty="0">
                <a:latin typeface="Courier New" panose="02070309020205020404" pitchFamily="49" charset="0"/>
                <a:ea typeface="Batang"/>
              </a:rPr>
              <a:t>:</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"n'est pas plus grand que 0")</a:t>
            </a:r>
            <a:endParaRPr lang="fr-CA" sz="15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0" y="4053156"/>
            <a:ext cx="5904412" cy="17942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spcAft>
                <a:spcPts val="0"/>
              </a:spcAft>
            </a:pPr>
            <a:r>
              <a:rPr lang="fr-CA" sz="1500" b="1" dirty="0">
                <a:latin typeface="Courier New" panose="02070309020205020404" pitchFamily="49" charset="0"/>
                <a:ea typeface="Batang"/>
              </a:rPr>
              <a:t>if a &gt; 0 :</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 est plus grand que 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err="1">
                <a:latin typeface="Courier New" panose="02070309020205020404" pitchFamily="49" charset="0"/>
                <a:ea typeface="Batang"/>
              </a:rPr>
              <a:t>elif</a:t>
            </a:r>
            <a:r>
              <a:rPr lang="fr-CA" sz="1500" b="1" dirty="0">
                <a:latin typeface="Courier New" panose="02070309020205020404" pitchFamily="49" charset="0"/>
                <a:ea typeface="Batang"/>
              </a:rPr>
              <a:t> a &gt; -10 :</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 est plus grand que -10")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("bye </a:t>
            </a:r>
            <a:r>
              <a:rPr lang="fr-CA" sz="1500" b="1" dirty="0" err="1">
                <a:latin typeface="Courier New" panose="02070309020205020404" pitchFamily="49" charset="0"/>
                <a:ea typeface="Batang"/>
              </a:rPr>
              <a:t>bye</a:t>
            </a:r>
            <a:r>
              <a:rPr lang="fr-CA" sz="1500" b="1" dirty="0">
                <a:latin typeface="Courier New" panose="02070309020205020404" pitchFamily="49" charset="0"/>
                <a:ea typeface="Batang"/>
              </a:rPr>
              <a:t>")</a:t>
            </a:r>
            <a:endParaRPr lang="fr-CA" sz="15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6365966" y="719059"/>
            <a:ext cx="6096000" cy="2486706"/>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sz="1500" b="1" dirty="0">
                <a:latin typeface="Courier New" panose="02070309020205020404" pitchFamily="49" charset="0"/>
                <a:ea typeface="Batang"/>
              </a:rPr>
              <a:t>a=</a:t>
            </a:r>
            <a:r>
              <a:rPr lang="fr-CA" sz="1500" b="1" dirty="0" err="1">
                <a:latin typeface="Courier New" panose="02070309020205020404" pitchFamily="49" charset="0"/>
                <a:ea typeface="Batang"/>
              </a:rPr>
              <a:t>int</a:t>
            </a:r>
            <a:r>
              <a:rPr lang="fr-CA" sz="1500" b="1" dirty="0">
                <a:latin typeface="Courier New" panose="02070309020205020404" pitchFamily="49" charset="0"/>
                <a:ea typeface="Batang"/>
              </a:rPr>
              <a:t>(input("</a:t>
            </a:r>
            <a:r>
              <a:rPr lang="fr-CA" sz="1500" b="1" dirty="0" err="1">
                <a:latin typeface="Courier New" panose="02070309020205020404" pitchFamily="49" charset="0"/>
                <a:ea typeface="Batang"/>
              </a:rPr>
              <a:t>enrez</a:t>
            </a:r>
            <a:r>
              <a:rPr lang="fr-CA" sz="1500" b="1" dirty="0">
                <a:latin typeface="Courier New" panose="02070309020205020404" pitchFamily="49" charset="0"/>
                <a:ea typeface="Batang"/>
              </a:rPr>
              <a:t> une valeur entière:\n"))</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if a &gt; 0 :</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 est plus grand que 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err="1">
                <a:latin typeface="Courier New" panose="02070309020205020404" pitchFamily="49" charset="0"/>
                <a:ea typeface="Batang"/>
              </a:rPr>
              <a:t>elif</a:t>
            </a:r>
            <a:r>
              <a:rPr lang="fr-CA" sz="1500" b="1" dirty="0">
                <a:latin typeface="Courier New" panose="02070309020205020404" pitchFamily="49" charset="0"/>
                <a:ea typeface="Batang"/>
              </a:rPr>
              <a:t> a == 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est égal à 0")</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err="1">
                <a:latin typeface="Courier New" panose="02070309020205020404" pitchFamily="49" charset="0"/>
                <a:ea typeface="Batang"/>
              </a:rPr>
              <a:t>else</a:t>
            </a:r>
            <a:r>
              <a:rPr lang="fr-CA" sz="1500" b="1" dirty="0">
                <a:latin typeface="Courier New" panose="02070309020205020404" pitchFamily="49" charset="0"/>
                <a:ea typeface="Batang"/>
              </a:rPr>
              <a:t>:</a:t>
            </a:r>
            <a:endParaRPr lang="fr-CA" sz="1500" dirty="0">
              <a:latin typeface="Times New Roman" panose="02020603050405020304" pitchFamily="18" charset="0"/>
              <a:ea typeface="Times New Roman" panose="02020603050405020304" pitchFamily="18" charset="0"/>
            </a:endParaRPr>
          </a:p>
          <a:p>
            <a:pPr>
              <a:lnSpc>
                <a:spcPct val="150000"/>
              </a:lnSpc>
              <a:spcAft>
                <a:spcPts val="0"/>
              </a:spcAft>
            </a:pPr>
            <a:r>
              <a:rPr lang="fr-CA" sz="1500" b="1" dirty="0">
                <a:latin typeface="Courier New" panose="02070309020205020404" pitchFamily="49" charset="0"/>
                <a:ea typeface="Batang"/>
              </a:rPr>
              <a:t>    </a:t>
            </a:r>
            <a:r>
              <a:rPr lang="fr-CA" sz="1500" b="1" dirty="0" err="1">
                <a:latin typeface="Courier New" panose="02070309020205020404" pitchFamily="49" charset="0"/>
                <a:ea typeface="Batang"/>
              </a:rPr>
              <a:t>print</a:t>
            </a:r>
            <a:r>
              <a:rPr lang="fr-CA" sz="1500" b="1" dirty="0">
                <a:latin typeface="Courier New" panose="02070309020205020404" pitchFamily="49" charset="0"/>
                <a:ea typeface="Batang"/>
              </a:rPr>
              <a:t>(a," est plus petit que 0")</a:t>
            </a:r>
            <a:endParaRPr lang="fr-CA" sz="15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6288896" y="3449849"/>
            <a:ext cx="6096000" cy="300082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nSpc>
                <a:spcPct val="150000"/>
              </a:lnSpc>
              <a:spcAft>
                <a:spcPts val="0"/>
              </a:spcAft>
            </a:pPr>
            <a:r>
              <a:rPr lang="fr-CA" sz="1400" b="1" dirty="0">
                <a:latin typeface="Courier New" panose="02070309020205020404" pitchFamily="49" charset="0"/>
                <a:ea typeface="Batang"/>
              </a:rPr>
              <a:t>a=</a:t>
            </a:r>
            <a:r>
              <a:rPr lang="fr-CA" sz="1400" b="1" dirty="0" err="1">
                <a:latin typeface="Courier New" panose="02070309020205020404" pitchFamily="49" charset="0"/>
                <a:ea typeface="Batang"/>
              </a:rPr>
              <a:t>int</a:t>
            </a:r>
            <a:r>
              <a:rPr lang="fr-CA" sz="1400" b="1" dirty="0">
                <a:latin typeface="Courier New" panose="02070309020205020404" pitchFamily="49" charset="0"/>
                <a:ea typeface="Batang"/>
              </a:rPr>
              <a:t>(input("</a:t>
            </a:r>
            <a:r>
              <a:rPr lang="fr-CA" sz="1400" b="1" dirty="0" err="1">
                <a:latin typeface="Courier New" panose="02070309020205020404" pitchFamily="49" charset="0"/>
                <a:ea typeface="Batang"/>
              </a:rPr>
              <a:t>enrez</a:t>
            </a:r>
            <a:r>
              <a:rPr lang="fr-CA" sz="1400" b="1" dirty="0">
                <a:latin typeface="Courier New" panose="02070309020205020404" pitchFamily="49" charset="0"/>
                <a:ea typeface="Batang"/>
              </a:rPr>
              <a:t> une valeur entière:\n"))</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a:latin typeface="Courier New" panose="02070309020205020404" pitchFamily="49" charset="0"/>
                <a:ea typeface="Batang"/>
              </a:rPr>
              <a:t>if a &gt; 0 :</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a:latin typeface="Courier New" panose="02070309020205020404" pitchFamily="49" charset="0"/>
                <a:ea typeface="Batang"/>
              </a:rPr>
              <a:t>    </a:t>
            </a:r>
            <a:r>
              <a:rPr lang="fr-CA" sz="1400" b="1" dirty="0" err="1">
                <a:latin typeface="Courier New" panose="02070309020205020404" pitchFamily="49" charset="0"/>
                <a:ea typeface="Batang"/>
              </a:rPr>
              <a:t>print</a:t>
            </a:r>
            <a:r>
              <a:rPr lang="fr-CA" sz="1400" b="1" dirty="0">
                <a:latin typeface="Courier New" panose="02070309020205020404" pitchFamily="49" charset="0"/>
                <a:ea typeface="Batang"/>
              </a:rPr>
              <a:t>(a, " est plus grand que 0")</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err="1">
                <a:latin typeface="Courier New" panose="02070309020205020404" pitchFamily="49" charset="0"/>
                <a:ea typeface="Batang"/>
              </a:rPr>
              <a:t>elif</a:t>
            </a:r>
            <a:r>
              <a:rPr lang="fr-CA" sz="1400" b="1" dirty="0">
                <a:latin typeface="Courier New" panose="02070309020205020404" pitchFamily="49" charset="0"/>
                <a:ea typeface="Batang"/>
              </a:rPr>
              <a:t> a ==0:</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a:latin typeface="Courier New" panose="02070309020205020404" pitchFamily="49" charset="0"/>
                <a:ea typeface="Batang"/>
              </a:rPr>
              <a:t>    </a:t>
            </a:r>
            <a:r>
              <a:rPr lang="fr-CA" sz="1400" b="1" dirty="0" err="1">
                <a:latin typeface="Courier New" panose="02070309020205020404" pitchFamily="49" charset="0"/>
                <a:ea typeface="Batang"/>
              </a:rPr>
              <a:t>print</a:t>
            </a:r>
            <a:r>
              <a:rPr lang="fr-CA" sz="1400" b="1" dirty="0">
                <a:latin typeface="Courier New" panose="02070309020205020404" pitchFamily="49" charset="0"/>
                <a:ea typeface="Batang"/>
              </a:rPr>
              <a:t>(a," est égal à 0")</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err="1">
                <a:latin typeface="Courier New" panose="02070309020205020404" pitchFamily="49" charset="0"/>
                <a:ea typeface="Batang"/>
              </a:rPr>
              <a:t>elif</a:t>
            </a:r>
            <a:r>
              <a:rPr lang="fr-CA" sz="1400" b="1" dirty="0">
                <a:latin typeface="Courier New" panose="02070309020205020404" pitchFamily="49" charset="0"/>
                <a:ea typeface="Batang"/>
              </a:rPr>
              <a:t> a&gt; -10:</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a:latin typeface="Courier New" panose="02070309020205020404" pitchFamily="49" charset="0"/>
                <a:ea typeface="Batang"/>
              </a:rPr>
              <a:t>    </a:t>
            </a:r>
            <a:r>
              <a:rPr lang="fr-CA" sz="1400" b="1" dirty="0" err="1">
                <a:latin typeface="Courier New" panose="02070309020205020404" pitchFamily="49" charset="0"/>
                <a:ea typeface="Batang"/>
              </a:rPr>
              <a:t>print</a:t>
            </a:r>
            <a:r>
              <a:rPr lang="fr-CA" sz="1400" b="1" dirty="0">
                <a:latin typeface="Courier New" panose="02070309020205020404" pitchFamily="49" charset="0"/>
                <a:ea typeface="Batang"/>
              </a:rPr>
              <a:t>(a," est négatif et supérieur  à -10")</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err="1">
                <a:latin typeface="Courier New" panose="02070309020205020404" pitchFamily="49" charset="0"/>
                <a:ea typeface="Batang"/>
              </a:rPr>
              <a:t>else</a:t>
            </a:r>
            <a:r>
              <a:rPr lang="fr-CA" sz="1400" b="1" dirty="0">
                <a:latin typeface="Courier New" panose="02070309020205020404" pitchFamily="49" charset="0"/>
                <a:ea typeface="Batang"/>
              </a:rPr>
              <a:t>:</a:t>
            </a:r>
            <a:endParaRPr lang="fr-CA" sz="1400" dirty="0">
              <a:latin typeface="Times New Roman" panose="02020603050405020304" pitchFamily="18" charset="0"/>
              <a:ea typeface="Times New Roman" panose="02020603050405020304" pitchFamily="18" charset="0"/>
            </a:endParaRPr>
          </a:p>
          <a:p>
            <a:pPr>
              <a:lnSpc>
                <a:spcPct val="150000"/>
              </a:lnSpc>
              <a:spcAft>
                <a:spcPts val="0"/>
              </a:spcAft>
            </a:pPr>
            <a:r>
              <a:rPr lang="fr-CA" sz="1400" b="1" dirty="0">
                <a:latin typeface="Courier New" panose="02070309020205020404" pitchFamily="49" charset="0"/>
                <a:ea typeface="Batang"/>
              </a:rPr>
              <a:t>    </a:t>
            </a:r>
            <a:r>
              <a:rPr lang="fr-CA" sz="1400" b="1" dirty="0" err="1">
                <a:latin typeface="Courier New" panose="02070309020205020404" pitchFamily="49" charset="0"/>
                <a:ea typeface="Batang"/>
              </a:rPr>
              <a:t>print</a:t>
            </a:r>
            <a:r>
              <a:rPr lang="fr-CA" sz="1400" b="1" dirty="0">
                <a:latin typeface="Courier New" panose="02070309020205020404" pitchFamily="49" charset="0"/>
                <a:ea typeface="Batang"/>
              </a:rPr>
              <a:t>(a," est plus petit que -10")</a:t>
            </a:r>
            <a:endParaRPr lang="fr-CA"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664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r>
              <a:rPr lang="fr-CA" sz="3600" b="1" kern="1200" dirty="0">
                <a:solidFill>
                  <a:schemeClr val="accent1"/>
                </a:solidFill>
                <a:latin typeface="Garamond" panose="02020404030301010803" pitchFamily="18" charset="0"/>
                <a:ea typeface="+mj-ea"/>
                <a:cs typeface="+mj-cs"/>
              </a:rPr>
              <a:t>Python: Un langage polyvalent</a:t>
            </a:r>
          </a:p>
        </p:txBody>
      </p:sp>
      <p:sp>
        <p:nvSpPr>
          <p:cNvPr id="3" name="Espace réservé du contenu 2"/>
          <p:cNvSpPr>
            <a:spLocks noGrp="1"/>
          </p:cNvSpPr>
          <p:nvPr>
            <p:ph idx="1"/>
          </p:nvPr>
        </p:nvSpPr>
        <p:spPr>
          <a:xfrm>
            <a:off x="453597" y="1479653"/>
            <a:ext cx="10188462" cy="4784960"/>
          </a:xfrm>
        </p:spPr>
        <p:txBody>
          <a:bodyPr>
            <a:normAutofit fontScale="92500" lnSpcReduction="10000"/>
          </a:bodyPr>
          <a:lstStyle/>
          <a:p>
            <a:r>
              <a:rPr lang="fr-CA" sz="2000" dirty="0">
                <a:latin typeface="Garamond" panose="02020404030301010803" pitchFamily="18" charset="0"/>
              </a:rPr>
              <a:t>Python est un langage qui peut être utilisé dans divers domaines. Voici une liste non exhaustive de ce que l’on peut faire en python :</a:t>
            </a:r>
          </a:p>
          <a:p>
            <a:pPr lvl="1"/>
            <a:r>
              <a:rPr lang="fr-CA" sz="2000" b="1" dirty="0">
                <a:latin typeface="Garamond" panose="02020404030301010803" pitchFamily="18" charset="0"/>
              </a:rPr>
              <a:t>Scripting</a:t>
            </a:r>
            <a:r>
              <a:rPr lang="fr-CA" sz="2000" dirty="0">
                <a:latin typeface="Garamond" panose="02020404030301010803" pitchFamily="18" charset="0"/>
              </a:rPr>
              <a:t> : python est disponible par défaut dans la plupart des distributions linux et est pratique pour écrire de petits scripts afin d’exécuter des opérations d'automatisation, de traitement de fichiers, de gestion de processus, etc.</a:t>
            </a:r>
            <a:r>
              <a:rPr lang="fr-CA" sz="2000" b="1" dirty="0">
                <a:latin typeface="Garamond" panose="02020404030301010803" pitchFamily="18" charset="0"/>
              </a:rPr>
              <a:t> </a:t>
            </a:r>
            <a:endParaRPr lang="fr-CA" sz="2000" dirty="0">
              <a:latin typeface="Garamond" panose="02020404030301010803" pitchFamily="18" charset="0"/>
            </a:endParaRPr>
          </a:p>
          <a:p>
            <a:pPr lvl="1"/>
            <a:r>
              <a:rPr lang="fr-CA" sz="2000" b="1" dirty="0">
                <a:latin typeface="Garamond" panose="02020404030301010803" pitchFamily="18" charset="0"/>
              </a:rPr>
              <a:t>Développement web</a:t>
            </a:r>
            <a:r>
              <a:rPr lang="fr-CA" sz="2000" dirty="0">
                <a:latin typeface="Garamond" panose="02020404030301010803" pitchFamily="18" charset="0"/>
              </a:rPr>
              <a:t> : différents </a:t>
            </a:r>
            <a:r>
              <a:rPr lang="fr-CA" sz="2000" dirty="0" err="1">
                <a:latin typeface="Garamond" panose="02020404030301010803" pitchFamily="18" charset="0"/>
              </a:rPr>
              <a:t>frameworks</a:t>
            </a:r>
            <a:r>
              <a:rPr lang="fr-CA" sz="2000" dirty="0">
                <a:latin typeface="Garamond" panose="02020404030301010803" pitchFamily="18" charset="0"/>
              </a:rPr>
              <a:t> web existent en python (comme </a:t>
            </a:r>
            <a:r>
              <a:rPr lang="fr-CA" sz="2000" dirty="0" err="1">
                <a:latin typeface="Garamond" panose="02020404030301010803" pitchFamily="18" charset="0"/>
              </a:rPr>
              <a:t>flask</a:t>
            </a:r>
            <a:r>
              <a:rPr lang="fr-CA" sz="2000" dirty="0">
                <a:latin typeface="Garamond" panose="02020404030301010803" pitchFamily="18" charset="0"/>
              </a:rPr>
              <a:t> et </a:t>
            </a:r>
            <a:r>
              <a:rPr lang="fr-CA" sz="2000" dirty="0" err="1">
                <a:latin typeface="Garamond" panose="02020404030301010803" pitchFamily="18" charset="0"/>
              </a:rPr>
              <a:t>django</a:t>
            </a:r>
            <a:r>
              <a:rPr lang="fr-CA" sz="2000" dirty="0">
                <a:latin typeface="Garamond" panose="02020404030301010803" pitchFamily="18" charset="0"/>
              </a:rPr>
              <a:t>)</a:t>
            </a:r>
          </a:p>
          <a:p>
            <a:pPr lvl="1"/>
            <a:r>
              <a:rPr lang="fr-CA" sz="2000" b="1" dirty="0">
                <a:latin typeface="Garamond" panose="02020404030301010803" pitchFamily="18" charset="0"/>
              </a:rPr>
              <a:t>Science des données</a:t>
            </a:r>
            <a:r>
              <a:rPr lang="fr-CA" sz="2000" dirty="0">
                <a:latin typeface="Garamond" panose="02020404030301010803" pitchFamily="18" charset="0"/>
              </a:rPr>
              <a:t> : Plusieurs  packages et </a:t>
            </a:r>
            <a:r>
              <a:rPr lang="fr-CA" sz="2000" dirty="0" err="1">
                <a:latin typeface="Garamond" panose="02020404030301010803" pitchFamily="18" charset="0"/>
              </a:rPr>
              <a:t>frameworks</a:t>
            </a:r>
            <a:r>
              <a:rPr lang="fr-CA" sz="2000" dirty="0">
                <a:latin typeface="Garamond" panose="02020404030301010803" pitchFamily="18" charset="0"/>
              </a:rPr>
              <a:t> ont été développés en python pour faire de la "Data Science" (comme </a:t>
            </a:r>
            <a:r>
              <a:rPr lang="fr-CA" sz="2000" dirty="0" err="1">
                <a:latin typeface="Garamond" panose="02020404030301010803" pitchFamily="18" charset="0"/>
              </a:rPr>
              <a:t>numpy</a:t>
            </a:r>
            <a:r>
              <a:rPr lang="fr-CA" sz="2000" dirty="0">
                <a:latin typeface="Garamond" panose="02020404030301010803" pitchFamily="18" charset="0"/>
              </a:rPr>
              <a:t>: qui permet de faire du calcul numérique, pandas: qui permet de manipuler efficacement des tableaux de données).</a:t>
            </a:r>
          </a:p>
          <a:p>
            <a:pPr lvl="1"/>
            <a:r>
              <a:rPr lang="fr-CA" sz="2000" b="1" dirty="0">
                <a:latin typeface="Garamond" panose="02020404030301010803" pitchFamily="18" charset="0"/>
              </a:rPr>
              <a:t>Développement logiciel </a:t>
            </a:r>
            <a:r>
              <a:rPr lang="fr-CA" sz="2000" dirty="0">
                <a:latin typeface="Garamond" panose="02020404030301010803" pitchFamily="18" charset="0"/>
              </a:rPr>
              <a:t>: Avec de solides paradigmes pour la programmation orientée objet, python est très adapté au développement de logiciels complexes et modulaires. Python propose, en plus des concepts usuels comme l'héritage, d'autres éléments facilitant l’abstraction, tels que les décorateurs qui sont des fonctions de Python dont le rôle est de modifier le comportement par défaut d'autres fonctions ou classes ou les </a:t>
            </a:r>
            <a:r>
              <a:rPr lang="fr-CA" sz="2000" dirty="0" err="1">
                <a:latin typeface="Garamond" panose="02020404030301010803" pitchFamily="18" charset="0"/>
              </a:rPr>
              <a:t>métaclasses</a:t>
            </a:r>
            <a:r>
              <a:rPr lang="fr-CA" sz="2000" dirty="0">
                <a:latin typeface="Garamond" panose="02020404030301010803" pitchFamily="18" charset="0"/>
              </a:rPr>
              <a:t>.</a:t>
            </a:r>
          </a:p>
          <a:p>
            <a:pPr lvl="1"/>
            <a:r>
              <a:rPr lang="fr-CA" sz="2000" b="1" dirty="0">
                <a:latin typeface="Garamond" panose="02020404030301010803" pitchFamily="18" charset="0"/>
              </a:rPr>
              <a:t>Etc.</a:t>
            </a:r>
          </a:p>
          <a:p>
            <a:pPr lvl="1"/>
            <a:endParaRPr lang="fr-CA" sz="2000" dirty="0">
              <a:latin typeface="Garamond" panose="02020404030301010803" pitchFamily="18" charset="0"/>
            </a:endParaRPr>
          </a:p>
        </p:txBody>
      </p:sp>
    </p:spTree>
    <p:extLst>
      <p:ext uri="{BB962C8B-B14F-4D97-AF65-F5344CB8AC3E}">
        <p14:creationId xmlns:p14="http://schemas.microsoft.com/office/powerpoint/2010/main" val="294408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47" y="0"/>
            <a:ext cx="8596668" cy="1320800"/>
          </a:xfrm>
        </p:spPr>
        <p:txBody>
          <a:bodyPr>
            <a:normAutofit/>
          </a:bodyPr>
          <a:lstStyle/>
          <a:p>
            <a:r>
              <a:rPr lang="fr-CA" b="1" dirty="0">
                <a:latin typeface="Garamond" panose="02020404030301010803" pitchFamily="18" charset="0"/>
              </a:rPr>
              <a:t>Python: Différentes caractéristiques</a:t>
            </a:r>
          </a:p>
        </p:txBody>
      </p:sp>
      <p:sp>
        <p:nvSpPr>
          <p:cNvPr id="3" name="Espace réservé du contenu 2"/>
          <p:cNvSpPr>
            <a:spLocks noGrp="1"/>
          </p:cNvSpPr>
          <p:nvPr>
            <p:ph idx="1"/>
          </p:nvPr>
        </p:nvSpPr>
        <p:spPr>
          <a:xfrm>
            <a:off x="570329" y="1197551"/>
            <a:ext cx="11239049" cy="3880773"/>
          </a:xfrm>
        </p:spPr>
        <p:txBody>
          <a:bodyPr>
            <a:noAutofit/>
          </a:bodyPr>
          <a:lstStyle/>
          <a:p>
            <a:pPr lvl="0"/>
            <a:r>
              <a:rPr lang="fr-CA" sz="1900" dirty="0">
                <a:latin typeface="Garamond" panose="02020404030301010803" pitchFamily="18" charset="0"/>
              </a:rPr>
              <a:t>Python est </a:t>
            </a:r>
            <a:r>
              <a:rPr lang="fr-CA" sz="1900" b="1" dirty="0">
                <a:latin typeface="Garamond" panose="02020404030301010803" pitchFamily="18" charset="0"/>
              </a:rPr>
              <a:t>portable</a:t>
            </a:r>
            <a:r>
              <a:rPr lang="fr-CA" sz="1900" dirty="0">
                <a:latin typeface="Garamond" panose="02020404030301010803" pitchFamily="18" charset="0"/>
              </a:rPr>
              <a:t>, non seulement sur les différentes variantes d’</a:t>
            </a:r>
            <a:r>
              <a:rPr lang="fr-CA" sz="1900" i="1" dirty="0">
                <a:latin typeface="Garamond" panose="02020404030301010803" pitchFamily="18" charset="0"/>
              </a:rPr>
              <a:t>Unix</a:t>
            </a:r>
            <a:r>
              <a:rPr lang="fr-CA" sz="1900" dirty="0">
                <a:latin typeface="Garamond" panose="02020404030301010803" pitchFamily="18" charset="0"/>
              </a:rPr>
              <a:t>, mais aussi sur les OS propriétaires : </a:t>
            </a:r>
            <a:r>
              <a:rPr lang="fr-CA" sz="1900" i="1" dirty="0">
                <a:latin typeface="Garamond" panose="02020404030301010803" pitchFamily="18" charset="0"/>
              </a:rPr>
              <a:t>Mac OS</a:t>
            </a:r>
            <a:r>
              <a:rPr lang="fr-CA" sz="1900" dirty="0">
                <a:latin typeface="Garamond" panose="02020404030301010803" pitchFamily="18" charset="0"/>
              </a:rPr>
              <a:t>, </a:t>
            </a:r>
            <a:r>
              <a:rPr lang="fr-CA" sz="1900" i="1" dirty="0" err="1">
                <a:latin typeface="Garamond" panose="02020404030301010803" pitchFamily="18" charset="0"/>
              </a:rPr>
              <a:t>BeOS</a:t>
            </a:r>
            <a:r>
              <a:rPr lang="fr-CA" sz="1900" dirty="0">
                <a:latin typeface="Garamond" panose="02020404030301010803" pitchFamily="18" charset="0"/>
              </a:rPr>
              <a:t>, </a:t>
            </a:r>
            <a:r>
              <a:rPr lang="fr-CA" sz="1900" i="1" dirty="0" err="1">
                <a:latin typeface="Garamond" panose="02020404030301010803" pitchFamily="18" charset="0"/>
              </a:rPr>
              <a:t>NeXTStep</a:t>
            </a:r>
            <a:r>
              <a:rPr lang="fr-CA" sz="1900" dirty="0">
                <a:latin typeface="Garamond" panose="02020404030301010803" pitchFamily="18" charset="0"/>
              </a:rPr>
              <a:t>, </a:t>
            </a:r>
            <a:r>
              <a:rPr lang="fr-CA" sz="1900" i="1" dirty="0">
                <a:latin typeface="Garamond" panose="02020404030301010803" pitchFamily="18" charset="0"/>
              </a:rPr>
              <a:t>MS-DOS</a:t>
            </a:r>
            <a:r>
              <a:rPr lang="fr-CA" sz="1900" dirty="0">
                <a:latin typeface="Garamond" panose="02020404030301010803" pitchFamily="18" charset="0"/>
              </a:rPr>
              <a:t> et les différentes variantes de </a:t>
            </a:r>
            <a:r>
              <a:rPr lang="fr-CA" sz="1900" i="1" dirty="0">
                <a:latin typeface="Garamond" panose="02020404030301010803" pitchFamily="18" charset="0"/>
              </a:rPr>
              <a:t>Windows</a:t>
            </a:r>
            <a:r>
              <a:rPr lang="fr-CA" sz="1900" dirty="0">
                <a:latin typeface="Garamond" panose="02020404030301010803" pitchFamily="18" charset="0"/>
              </a:rPr>
              <a:t>. Un nouveau compilateur, baptisé </a:t>
            </a:r>
            <a:r>
              <a:rPr lang="fr-CA" sz="1900" i="1" dirty="0" err="1">
                <a:latin typeface="Garamond" panose="02020404030301010803" pitchFamily="18" charset="0"/>
              </a:rPr>
              <a:t>JPython</a:t>
            </a:r>
            <a:r>
              <a:rPr lang="fr-CA" sz="1900" dirty="0">
                <a:latin typeface="Garamond" panose="02020404030301010803" pitchFamily="18" charset="0"/>
              </a:rPr>
              <a:t>, est écrit en Java et génère du </a:t>
            </a:r>
            <a:r>
              <a:rPr lang="fr-CA" sz="1900" i="1" dirty="0" err="1">
                <a:latin typeface="Garamond" panose="02020404030301010803" pitchFamily="18" charset="0"/>
              </a:rPr>
              <a:t>bytecode</a:t>
            </a:r>
            <a:r>
              <a:rPr lang="fr-CA" sz="1900" dirty="0">
                <a:latin typeface="Garamond" panose="02020404030301010803" pitchFamily="18" charset="0"/>
              </a:rPr>
              <a:t> Java.</a:t>
            </a:r>
          </a:p>
          <a:p>
            <a:pPr lvl="0"/>
            <a:r>
              <a:rPr lang="fr-CA" sz="1900" dirty="0">
                <a:latin typeface="Garamond" panose="02020404030301010803" pitchFamily="18" charset="0"/>
              </a:rPr>
              <a:t>Python est </a:t>
            </a:r>
            <a:r>
              <a:rPr lang="fr-CA" sz="1900" b="1" dirty="0">
                <a:latin typeface="Garamond" panose="02020404030301010803" pitchFamily="18" charset="0"/>
              </a:rPr>
              <a:t>gratuit</a:t>
            </a:r>
            <a:r>
              <a:rPr lang="fr-CA" sz="1900" dirty="0">
                <a:latin typeface="Garamond" panose="02020404030301010803" pitchFamily="18" charset="0"/>
              </a:rPr>
              <a:t> et on peut l’utiliser sans restriction dans des projets commerciaux.</a:t>
            </a:r>
          </a:p>
          <a:p>
            <a:pPr lvl="0"/>
            <a:r>
              <a:rPr lang="fr-CA" sz="1900" dirty="0">
                <a:latin typeface="Garamond" panose="02020404030301010803" pitchFamily="18" charset="0"/>
              </a:rPr>
              <a:t>Python convient aussi bien à des </a:t>
            </a:r>
            <a:r>
              <a:rPr lang="fr-CA" sz="1900" b="1" dirty="0">
                <a:latin typeface="Garamond" panose="02020404030301010803" pitchFamily="18" charset="0"/>
              </a:rPr>
              <a:t>scripts</a:t>
            </a:r>
            <a:r>
              <a:rPr lang="fr-CA" sz="1900" dirty="0">
                <a:latin typeface="Garamond" panose="02020404030301010803" pitchFamily="18" charset="0"/>
              </a:rPr>
              <a:t> d’une dizaine de lignes qu’à des </a:t>
            </a:r>
            <a:r>
              <a:rPr lang="fr-CA" sz="1900" b="1" dirty="0">
                <a:latin typeface="Garamond" panose="02020404030301010803" pitchFamily="18" charset="0"/>
              </a:rPr>
              <a:t>projets complexes </a:t>
            </a:r>
            <a:r>
              <a:rPr lang="fr-CA" sz="1900" dirty="0">
                <a:latin typeface="Garamond" panose="02020404030301010803" pitchFamily="18" charset="0"/>
              </a:rPr>
              <a:t>de plusieurs dizaines de milliers de lignes.</a:t>
            </a:r>
          </a:p>
          <a:p>
            <a:pPr lvl="0"/>
            <a:r>
              <a:rPr lang="fr-CA" sz="1900" dirty="0">
                <a:latin typeface="Garamond" panose="02020404030301010803" pitchFamily="18" charset="0"/>
              </a:rPr>
              <a:t>La </a:t>
            </a:r>
            <a:r>
              <a:rPr lang="fr-CA" sz="1900" b="1" dirty="0">
                <a:latin typeface="Garamond" panose="02020404030301010803" pitchFamily="18" charset="0"/>
              </a:rPr>
              <a:t>syntaxe</a:t>
            </a:r>
            <a:r>
              <a:rPr lang="fr-CA" sz="1900" dirty="0">
                <a:latin typeface="Garamond" panose="02020404030301010803" pitchFamily="18" charset="0"/>
              </a:rPr>
              <a:t> de Python est </a:t>
            </a:r>
            <a:r>
              <a:rPr lang="fr-CA" sz="1900" b="1" dirty="0">
                <a:latin typeface="Garamond" panose="02020404030301010803" pitchFamily="18" charset="0"/>
              </a:rPr>
              <a:t>très simple</a:t>
            </a:r>
            <a:r>
              <a:rPr lang="fr-CA" sz="1900" dirty="0">
                <a:latin typeface="Garamond" panose="02020404030301010803" pitchFamily="18" charset="0"/>
              </a:rPr>
              <a:t> et, combinée à des </a:t>
            </a:r>
            <a:r>
              <a:rPr lang="fr-CA" sz="1900" b="1" dirty="0">
                <a:latin typeface="Garamond" panose="02020404030301010803" pitchFamily="18" charset="0"/>
              </a:rPr>
              <a:t>types de données évolués</a:t>
            </a:r>
            <a:r>
              <a:rPr lang="fr-CA" sz="1900" dirty="0">
                <a:latin typeface="Garamond" panose="02020404030301010803" pitchFamily="18" charset="0"/>
              </a:rPr>
              <a:t> (listes, dictionnaires...), conduit à des programmes à la fois très compacts et très lisibles. </a:t>
            </a:r>
          </a:p>
          <a:p>
            <a:pPr lvl="0"/>
            <a:r>
              <a:rPr lang="fr-CA" sz="1900" dirty="0">
                <a:latin typeface="Garamond" panose="02020404030301010803" pitchFamily="18" charset="0"/>
              </a:rPr>
              <a:t>Python gère ses ressources (mémoire, descripteurs de fichiers...) sans intervention du </a:t>
            </a:r>
            <a:r>
              <a:rPr lang="fr-CA" sz="1900" dirty="0" err="1">
                <a:latin typeface="Garamond" panose="02020404030301010803" pitchFamily="18" charset="0"/>
              </a:rPr>
              <a:t>pro-grammeur</a:t>
            </a:r>
            <a:r>
              <a:rPr lang="fr-CA" sz="1900" dirty="0">
                <a:latin typeface="Garamond" panose="02020404030301010803" pitchFamily="18" charset="0"/>
              </a:rPr>
              <a:t>, par un mécanisme de </a:t>
            </a:r>
            <a:r>
              <a:rPr lang="fr-CA" sz="1900" b="1" dirty="0">
                <a:latin typeface="Garamond" panose="02020404030301010803" pitchFamily="18" charset="0"/>
              </a:rPr>
              <a:t>comptage de références</a:t>
            </a:r>
            <a:r>
              <a:rPr lang="fr-CA" sz="1900" dirty="0">
                <a:latin typeface="Garamond" panose="02020404030301010803" pitchFamily="18" charset="0"/>
              </a:rPr>
              <a:t> (proche, mais différent, d’un </a:t>
            </a:r>
            <a:r>
              <a:rPr lang="fr-CA" sz="1900" i="1" dirty="0" err="1">
                <a:latin typeface="Garamond" panose="02020404030301010803" pitchFamily="18" charset="0"/>
              </a:rPr>
              <a:t>garbage</a:t>
            </a:r>
            <a:r>
              <a:rPr lang="fr-CA" sz="1900" i="1" dirty="0">
                <a:latin typeface="Garamond" panose="02020404030301010803" pitchFamily="18" charset="0"/>
              </a:rPr>
              <a:t> collector</a:t>
            </a:r>
            <a:r>
              <a:rPr lang="fr-CA" sz="1900" dirty="0">
                <a:latin typeface="Garamond" panose="02020404030301010803" pitchFamily="18" charset="0"/>
              </a:rPr>
              <a:t>).</a:t>
            </a:r>
          </a:p>
          <a:p>
            <a:r>
              <a:rPr lang="fr-CA" sz="1900" dirty="0">
                <a:latin typeface="Garamond" panose="02020404030301010803" pitchFamily="18" charset="0"/>
              </a:rPr>
              <a:t>Python est un langage qui </a:t>
            </a:r>
            <a:r>
              <a:rPr lang="fr-CA" sz="1900" b="1" dirty="0">
                <a:latin typeface="Garamond" panose="02020404030301010803" pitchFamily="18" charset="0"/>
              </a:rPr>
              <a:t>continue à évoluer</a:t>
            </a:r>
            <a:r>
              <a:rPr lang="fr-CA" sz="1900" dirty="0">
                <a:latin typeface="Garamond" panose="02020404030301010803" pitchFamily="18" charset="0"/>
              </a:rPr>
              <a:t>, soutenu par une communauté d’utilisateurs enthousiastes et responsables, dont la plupart sont des supporters du logiciel libre. </a:t>
            </a:r>
          </a:p>
          <a:p>
            <a:r>
              <a:rPr lang="fr-CA" sz="1900" dirty="0">
                <a:latin typeface="Garamond" panose="02020404030301010803" pitchFamily="18" charset="0"/>
              </a:rPr>
              <a:t>Python convient aux débutants en programmation. C’est un langage de script ayant une forte demande d'utilisation dans différents domaines générant de grandes quantités de données à traiter comme la physique, la bio-informatique, la chimie, les statistiques... </a:t>
            </a:r>
          </a:p>
          <a:p>
            <a:pPr lvl="0"/>
            <a:endParaRPr lang="fr-CA" sz="1900" dirty="0">
              <a:latin typeface="Garamond" panose="02020404030301010803" pitchFamily="18" charset="0"/>
            </a:endParaRPr>
          </a:p>
        </p:txBody>
      </p:sp>
    </p:spTree>
    <p:extLst>
      <p:ext uri="{BB962C8B-B14F-4D97-AF65-F5344CB8AC3E}">
        <p14:creationId xmlns:p14="http://schemas.microsoft.com/office/powerpoint/2010/main" val="29877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372" y="142672"/>
            <a:ext cx="9157630" cy="1320800"/>
          </a:xfrm>
        </p:spPr>
        <p:txBody>
          <a:bodyPr>
            <a:normAutofit/>
          </a:bodyPr>
          <a:lstStyle/>
          <a:p>
            <a:r>
              <a:rPr lang="fr-CA" sz="3400" b="1" dirty="0">
                <a:latin typeface="Garamond" panose="02020404030301010803" pitchFamily="18" charset="0"/>
              </a:rPr>
              <a:t>Environnement de développement : </a:t>
            </a:r>
            <a:r>
              <a:rPr lang="fr-CA" sz="3400" b="1" dirty="0" err="1">
                <a:latin typeface="Garamond" panose="02020404030301010803" pitchFamily="18" charset="0"/>
              </a:rPr>
              <a:t>PyCharm</a:t>
            </a:r>
            <a:endParaRPr lang="fr-CA" sz="3400" b="1" dirty="0">
              <a:latin typeface="Garamond" panose="02020404030301010803" pitchFamily="18" charset="0"/>
            </a:endParaRPr>
          </a:p>
        </p:txBody>
      </p:sp>
      <p:sp>
        <p:nvSpPr>
          <p:cNvPr id="3" name="Espace réservé du contenu 2"/>
          <p:cNvSpPr>
            <a:spLocks noGrp="1"/>
          </p:cNvSpPr>
          <p:nvPr>
            <p:ph idx="1"/>
          </p:nvPr>
        </p:nvSpPr>
        <p:spPr>
          <a:xfrm>
            <a:off x="116373" y="1313235"/>
            <a:ext cx="9157629" cy="4728128"/>
          </a:xfrm>
        </p:spPr>
        <p:txBody>
          <a:bodyPr>
            <a:normAutofit/>
          </a:bodyPr>
          <a:lstStyle/>
          <a:p>
            <a:pPr>
              <a:lnSpc>
                <a:spcPct val="150000"/>
              </a:lnSpc>
            </a:pPr>
            <a:r>
              <a:rPr lang="fr-CA" sz="1900" dirty="0" err="1">
                <a:latin typeface="Garamond" panose="02020404030301010803" pitchFamily="18" charset="0"/>
              </a:rPr>
              <a:t>PyCharm</a:t>
            </a:r>
            <a:r>
              <a:rPr lang="fr-CA" sz="1900" dirty="0">
                <a:latin typeface="Garamond" panose="02020404030301010803" pitchFamily="18" charset="0"/>
              </a:rPr>
              <a:t> est un environnement de développement intégré utilisé pour programmer en Python.</a:t>
            </a:r>
          </a:p>
          <a:p>
            <a:pPr>
              <a:lnSpc>
                <a:spcPct val="150000"/>
              </a:lnSpc>
            </a:pPr>
            <a:r>
              <a:rPr lang="fr-CA" sz="1900" dirty="0">
                <a:latin typeface="Garamond" panose="02020404030301010803" pitchFamily="18" charset="0"/>
              </a:rPr>
              <a:t>Ce logiciel existe sous deux formes, la version professionnelle et la version communautaire. C’est cette dernière que nous utilisons (en tant qu’étudiant, vous pouvez utiliser la version professionnelle gratuitement mas elle n’est vraiment utile que si vous faites du développement poussé en python ou que vous faites du développement web en python).</a:t>
            </a:r>
          </a:p>
          <a:p>
            <a:pPr>
              <a:lnSpc>
                <a:spcPct val="150000"/>
              </a:lnSpc>
            </a:pPr>
            <a:r>
              <a:rPr lang="fr-CA" sz="1900" dirty="0">
                <a:latin typeface="Garamond" panose="02020404030301010803" pitchFamily="18" charset="0"/>
              </a:rPr>
              <a:t>Vous pouvez télécharger la version communautaire de Python sur le lien : </a:t>
            </a:r>
          </a:p>
          <a:p>
            <a:pPr marL="400050" lvl="1" indent="0">
              <a:lnSpc>
                <a:spcPct val="150000"/>
              </a:lnSpc>
              <a:buNone/>
            </a:pPr>
            <a:r>
              <a:rPr lang="fr-CA" sz="1900" dirty="0">
                <a:latin typeface="Garamond" panose="02020404030301010803" pitchFamily="18" charset="0"/>
              </a:rPr>
              <a:t> </a:t>
            </a:r>
            <a:r>
              <a:rPr lang="fr-CA" sz="1900" i="1" dirty="0">
                <a:latin typeface="Garamond" panose="02020404030301010803" pitchFamily="18" charset="0"/>
                <a:hlinkClick r:id="rId2"/>
              </a:rPr>
              <a:t>https://www.jetbrains.com/fr-fr/pycharm/download/#section=windows</a:t>
            </a:r>
            <a:endParaRPr lang="fr-CA" sz="1900" i="1" dirty="0">
              <a:latin typeface="Garamond" panose="02020404030301010803" pitchFamily="18" charset="0"/>
            </a:endParaRPr>
          </a:p>
          <a:p>
            <a:pPr marL="400050" lvl="1" indent="0">
              <a:buNone/>
            </a:pPr>
            <a:endParaRPr lang="fr-CA" sz="1900" i="1" dirty="0">
              <a:latin typeface="Garamond" panose="02020404030301010803" pitchFamily="18" charset="0"/>
            </a:endParaRPr>
          </a:p>
        </p:txBody>
      </p:sp>
    </p:spTree>
    <p:extLst>
      <p:ext uri="{BB962C8B-B14F-4D97-AF65-F5344CB8AC3E}">
        <p14:creationId xmlns:p14="http://schemas.microsoft.com/office/powerpoint/2010/main" val="166281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81031"/>
            <a:ext cx="8596668" cy="1320800"/>
          </a:xfrm>
        </p:spPr>
        <p:txBody>
          <a:bodyPr>
            <a:normAutofit/>
          </a:bodyPr>
          <a:lstStyle/>
          <a:p>
            <a:r>
              <a:rPr lang="fr-CA" sz="3400" b="1" dirty="0">
                <a:latin typeface="Garamond" panose="02020404030301010803" pitchFamily="18" charset="0"/>
              </a:rPr>
              <a:t>Utilisation </a:t>
            </a:r>
            <a:r>
              <a:rPr lang="fr-CA" sz="3400" b="1" dirty="0" err="1">
                <a:latin typeface="Garamond" panose="02020404030301010803" pitchFamily="18" charset="0"/>
              </a:rPr>
              <a:t>PyCharm</a:t>
            </a:r>
            <a:endParaRPr lang="fr-CA" sz="3400" b="1" dirty="0">
              <a:latin typeface="Garamond" panose="02020404030301010803" pitchFamily="18" charset="0"/>
            </a:endParaRPr>
          </a:p>
        </p:txBody>
      </p:sp>
      <p:sp>
        <p:nvSpPr>
          <p:cNvPr id="3" name="Espace réservé du contenu 2"/>
          <p:cNvSpPr>
            <a:spLocks noGrp="1"/>
          </p:cNvSpPr>
          <p:nvPr>
            <p:ph sz="half" idx="1"/>
          </p:nvPr>
        </p:nvSpPr>
        <p:spPr>
          <a:xfrm>
            <a:off x="327138" y="1401831"/>
            <a:ext cx="4332411" cy="5193522"/>
          </a:xfrm>
        </p:spPr>
        <p:txBody>
          <a:bodyPr>
            <a:normAutofit fontScale="92500" lnSpcReduction="10000"/>
          </a:bodyPr>
          <a:lstStyle/>
          <a:p>
            <a:pPr marL="0" indent="0">
              <a:buNone/>
            </a:pPr>
            <a:r>
              <a:rPr lang="fr-CA" sz="1900" b="1" dirty="0">
                <a:solidFill>
                  <a:schemeClr val="accent2"/>
                </a:solidFill>
                <a:latin typeface="Garamond" panose="02020404030301010803" pitchFamily="18" charset="0"/>
              </a:rPr>
              <a:t>Première commande </a:t>
            </a:r>
          </a:p>
          <a:p>
            <a:r>
              <a:rPr lang="fr-CA" sz="1900" dirty="0">
                <a:latin typeface="Garamond" panose="02020404030301010803" pitchFamily="18" charset="0"/>
              </a:rPr>
              <a:t>Cliquer sur </a:t>
            </a:r>
            <a:r>
              <a:rPr lang="fr-CA" sz="1900" b="1" dirty="0">
                <a:latin typeface="Garamond" panose="02020404030301010803" pitchFamily="18" charset="0"/>
              </a:rPr>
              <a:t>File → New Project</a:t>
            </a:r>
            <a:r>
              <a:rPr lang="fr-CA" sz="1900" dirty="0">
                <a:latin typeface="Garamond" panose="02020404030301010803" pitchFamily="18" charset="0"/>
              </a:rPr>
              <a:t> et choisir le chemin d’enregistrement de votre projet</a:t>
            </a:r>
          </a:p>
          <a:p>
            <a:r>
              <a:rPr lang="fr-CA" sz="1900" dirty="0">
                <a:latin typeface="Garamond" panose="02020404030301010803" pitchFamily="18" charset="0"/>
              </a:rPr>
              <a:t>Cliquer sur </a:t>
            </a:r>
            <a:r>
              <a:rPr lang="fr-CA" sz="1900" b="1" dirty="0">
                <a:latin typeface="Garamond" panose="02020404030301010803" pitchFamily="18" charset="0"/>
              </a:rPr>
              <a:t>New → File </a:t>
            </a:r>
            <a:r>
              <a:rPr lang="fr-CA" sz="1900" dirty="0">
                <a:latin typeface="Garamond" panose="02020404030301010803" pitchFamily="18" charset="0"/>
              </a:rPr>
              <a:t>et choisir le type de fichier Python</a:t>
            </a:r>
          </a:p>
          <a:p>
            <a:r>
              <a:rPr lang="en-CA" sz="1900" dirty="0" err="1">
                <a:latin typeface="Garamond" panose="02020404030301010803" pitchFamily="18" charset="0"/>
              </a:rPr>
              <a:t>Écrire</a:t>
            </a:r>
            <a:r>
              <a:rPr lang="en-CA" sz="1900" dirty="0">
                <a:latin typeface="Garamond" panose="02020404030301010803" pitchFamily="18" charset="0"/>
              </a:rPr>
              <a:t> la </a:t>
            </a:r>
            <a:r>
              <a:rPr lang="en-CA" sz="1900" dirty="0" err="1">
                <a:latin typeface="Garamond" panose="02020404030301010803" pitchFamily="18" charset="0"/>
              </a:rPr>
              <a:t>commande</a:t>
            </a:r>
            <a:r>
              <a:rPr lang="en-CA" sz="1900" dirty="0">
                <a:latin typeface="Garamond" panose="02020404030301010803" pitchFamily="18" charset="0"/>
              </a:rPr>
              <a:t> print("hello World") qui </a:t>
            </a:r>
            <a:r>
              <a:rPr lang="en-CA" sz="1900" dirty="0" err="1">
                <a:latin typeface="Garamond" panose="02020404030301010803" pitchFamily="18" charset="0"/>
              </a:rPr>
              <a:t>permet</a:t>
            </a:r>
            <a:r>
              <a:rPr lang="en-CA" sz="1900" dirty="0">
                <a:latin typeface="Garamond" panose="02020404030301010803" pitchFamily="18" charset="0"/>
              </a:rPr>
              <a:t> </a:t>
            </a:r>
            <a:r>
              <a:rPr lang="en-CA" sz="1900" dirty="0" err="1">
                <a:latin typeface="Garamond" panose="02020404030301010803" pitchFamily="18" charset="0"/>
              </a:rPr>
              <a:t>d’afficher</a:t>
            </a:r>
            <a:r>
              <a:rPr lang="en-CA" sz="1900" dirty="0">
                <a:latin typeface="Garamond" panose="02020404030301010803" pitchFamily="18" charset="0"/>
              </a:rPr>
              <a:t> le message "hello World“ sur la sortie standard</a:t>
            </a:r>
          </a:p>
          <a:p>
            <a:r>
              <a:rPr lang="en-CA" sz="1900" dirty="0">
                <a:latin typeface="Garamond" panose="02020404030301010803" pitchFamily="18" charset="0"/>
              </a:rPr>
              <a:t> Cliquer sur </a:t>
            </a:r>
            <a:r>
              <a:rPr lang="en-CA" sz="1900" b="1" dirty="0">
                <a:latin typeface="Garamond" panose="02020404030301010803" pitchFamily="18" charset="0"/>
              </a:rPr>
              <a:t>Run → Run </a:t>
            </a:r>
            <a:r>
              <a:rPr lang="en-CA" sz="1900" dirty="0">
                <a:latin typeface="Garamond" panose="02020404030301010803" pitchFamily="18" charset="0"/>
              </a:rPr>
              <a:t>avec le nom de </a:t>
            </a:r>
            <a:r>
              <a:rPr lang="en-CA" sz="1900" dirty="0" err="1">
                <a:latin typeface="Garamond" panose="02020404030301010803" pitchFamily="18" charset="0"/>
              </a:rPr>
              <a:t>votre</a:t>
            </a:r>
            <a:r>
              <a:rPr lang="en-CA" sz="1900" dirty="0">
                <a:latin typeface="Garamond" panose="02020404030301010803" pitchFamily="18" charset="0"/>
              </a:rPr>
              <a:t> </a:t>
            </a:r>
            <a:r>
              <a:rPr lang="en-CA" sz="1900" dirty="0" err="1">
                <a:latin typeface="Garamond" panose="02020404030301010803" pitchFamily="18" charset="0"/>
              </a:rPr>
              <a:t>fichier</a:t>
            </a:r>
            <a:r>
              <a:rPr lang="en-CA" sz="1900" dirty="0">
                <a:latin typeface="Garamond" panose="02020404030301010803" pitchFamily="18" charset="0"/>
              </a:rPr>
              <a:t> </a:t>
            </a:r>
            <a:r>
              <a:rPr lang="en-CA" sz="1900" dirty="0" err="1">
                <a:latin typeface="Garamond" panose="02020404030301010803" pitchFamily="18" charset="0"/>
              </a:rPr>
              <a:t>afin</a:t>
            </a:r>
            <a:r>
              <a:rPr lang="en-CA" sz="1900" dirty="0">
                <a:latin typeface="Garamond" panose="02020404030301010803" pitchFamily="18" charset="0"/>
              </a:rPr>
              <a:t> de </a:t>
            </a:r>
            <a:r>
              <a:rPr lang="en-CA" sz="1900" dirty="0" err="1">
                <a:latin typeface="Garamond" panose="02020404030301010803" pitchFamily="18" charset="0"/>
              </a:rPr>
              <a:t>visualiser</a:t>
            </a:r>
            <a:r>
              <a:rPr lang="en-CA" sz="1900" dirty="0">
                <a:latin typeface="Garamond" panose="02020404030301010803" pitchFamily="18" charset="0"/>
              </a:rPr>
              <a:t> le </a:t>
            </a:r>
            <a:r>
              <a:rPr lang="en-CA" sz="1900" dirty="0" err="1">
                <a:latin typeface="Garamond" panose="02020404030301010803" pitchFamily="18" charset="0"/>
              </a:rPr>
              <a:t>résultat</a:t>
            </a:r>
            <a:r>
              <a:rPr lang="en-CA" sz="1900" dirty="0">
                <a:latin typeface="Garamond" panose="02020404030301010803" pitchFamily="18" charset="0"/>
              </a:rPr>
              <a:t> de </a:t>
            </a:r>
            <a:r>
              <a:rPr lang="en-CA" sz="1900" dirty="0" err="1">
                <a:latin typeface="Garamond" panose="02020404030301010803" pitchFamily="18" charset="0"/>
              </a:rPr>
              <a:t>votre</a:t>
            </a:r>
            <a:r>
              <a:rPr lang="en-CA" sz="1900" dirty="0">
                <a:latin typeface="Garamond" panose="02020404030301010803" pitchFamily="18" charset="0"/>
              </a:rPr>
              <a:t> programme</a:t>
            </a:r>
          </a:p>
          <a:p>
            <a:pPr marL="0" indent="0">
              <a:buNone/>
            </a:pPr>
            <a:r>
              <a:rPr lang="fr-CA" sz="1900" b="1" dirty="0">
                <a:solidFill>
                  <a:schemeClr val="accent2"/>
                </a:solidFill>
                <a:latin typeface="Garamond" panose="02020404030301010803" pitchFamily="18" charset="0"/>
              </a:rPr>
              <a:t>Aide</a:t>
            </a:r>
          </a:p>
          <a:p>
            <a:pPr marL="0" indent="0">
              <a:buNone/>
            </a:pPr>
            <a:r>
              <a:rPr lang="fr-CA" sz="1900" dirty="0">
                <a:latin typeface="Garamond" panose="02020404030301010803" pitchFamily="18" charset="0"/>
              </a:rPr>
              <a:t>Pour avoir de l'aide sur une commande donnée, il suffit de taper en mode </a:t>
            </a:r>
            <a:r>
              <a:rPr lang="fr-CA" sz="1900" dirty="0" err="1">
                <a:latin typeface="Garamond" panose="02020404030301010803" pitchFamily="18" charset="0"/>
              </a:rPr>
              <a:t>intéractif</a:t>
            </a:r>
            <a:r>
              <a:rPr lang="fr-CA" sz="1900" dirty="0">
                <a:latin typeface="Garamond" panose="02020404030301010803" pitchFamily="18" charset="0"/>
              </a:rPr>
              <a:t>, la commande help (ex. : </a:t>
            </a:r>
            <a:r>
              <a:rPr lang="fr-CA" sz="1900" b="1" dirty="0">
                <a:latin typeface="Garamond" panose="02020404030301010803" pitchFamily="18" charset="0"/>
              </a:rPr>
              <a:t>help (</a:t>
            </a:r>
            <a:r>
              <a:rPr lang="fr-CA" sz="1900" b="1" dirty="0" err="1">
                <a:latin typeface="Garamond" panose="02020404030301010803" pitchFamily="18" charset="0"/>
              </a:rPr>
              <a:t>print</a:t>
            </a:r>
            <a:r>
              <a:rPr lang="fr-CA" sz="1900" b="1" dirty="0">
                <a:latin typeface="Garamond" panose="02020404030301010803" pitchFamily="18" charset="0"/>
              </a:rPr>
              <a:t>))</a:t>
            </a:r>
          </a:p>
          <a:p>
            <a:pPr marL="0" indent="0">
              <a:buNone/>
            </a:pPr>
            <a:endParaRPr lang="fr-CA" sz="1900" b="1" dirty="0">
              <a:solidFill>
                <a:schemeClr val="accent2"/>
              </a:solidFill>
              <a:latin typeface="Garamond" panose="02020404030301010803" pitchFamily="18" charset="0"/>
            </a:endParaRPr>
          </a:p>
          <a:p>
            <a:endParaRPr lang="fr-CA" sz="1900" dirty="0">
              <a:latin typeface="Garamond" panose="02020404030301010803" pitchFamily="18" charset="0"/>
            </a:endParaRPr>
          </a:p>
        </p:txBody>
      </p:sp>
      <p:pic>
        <p:nvPicPr>
          <p:cNvPr id="4" name="Image 3"/>
          <p:cNvPicPr>
            <a:picLocks noChangeAspect="1"/>
          </p:cNvPicPr>
          <p:nvPr/>
        </p:nvPicPr>
        <p:blipFill>
          <a:blip r:embed="rId2"/>
          <a:stretch>
            <a:fillRect/>
          </a:stretch>
        </p:blipFill>
        <p:spPr>
          <a:xfrm>
            <a:off x="6946373" y="0"/>
            <a:ext cx="5245627" cy="6303897"/>
          </a:xfrm>
          <a:prstGeom prst="rect">
            <a:avLst/>
          </a:prstGeom>
        </p:spPr>
      </p:pic>
    </p:spTree>
    <p:extLst>
      <p:ext uri="{BB962C8B-B14F-4D97-AF65-F5344CB8AC3E}">
        <p14:creationId xmlns:p14="http://schemas.microsoft.com/office/powerpoint/2010/main" val="79336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42313" y="0"/>
            <a:ext cx="8596668" cy="1320800"/>
          </a:xfrm>
        </p:spPr>
        <p:txBody>
          <a:bodyPr>
            <a:normAutofit/>
          </a:bodyPr>
          <a:lstStyle/>
          <a:p>
            <a:pPr lvl="0"/>
            <a:r>
              <a:rPr lang="fr-CA" sz="3400" b="1" dirty="0">
                <a:latin typeface="Garamond" panose="02020404030301010803" pitchFamily="18" charset="0"/>
              </a:rPr>
              <a:t>Variables et les types de données</a:t>
            </a:r>
          </a:p>
        </p:txBody>
      </p:sp>
      <p:sp>
        <p:nvSpPr>
          <p:cNvPr id="6" name="Espace réservé du contenu 5"/>
          <p:cNvSpPr>
            <a:spLocks noGrp="1"/>
          </p:cNvSpPr>
          <p:nvPr>
            <p:ph sz="half" idx="1"/>
          </p:nvPr>
        </p:nvSpPr>
        <p:spPr>
          <a:xfrm>
            <a:off x="239589" y="730622"/>
            <a:ext cx="6978334" cy="6020373"/>
          </a:xfrm>
        </p:spPr>
        <p:txBody>
          <a:bodyPr>
            <a:normAutofit/>
          </a:bodyPr>
          <a:lstStyle/>
          <a:p>
            <a:r>
              <a:rPr lang="fr-CA" sz="1900" dirty="0">
                <a:latin typeface="Garamond" panose="02020404030301010803" pitchFamily="18" charset="0"/>
              </a:rPr>
              <a:t>Une variable apparaît dans un langage de programmation sous un nom de variable, mais pour l’ordinateur il s’agit d’une référence désignant une adresse mémoire</a:t>
            </a:r>
          </a:p>
          <a:p>
            <a:r>
              <a:rPr lang="fr-CA" sz="1900" dirty="0">
                <a:latin typeface="Garamond" panose="02020404030301010803" pitchFamily="18" charset="0"/>
              </a:rPr>
              <a:t>Sous Python, les noms de variables doivent en outre obéir à quelques règles simples :</a:t>
            </a:r>
          </a:p>
          <a:p>
            <a:pPr lvl="1"/>
            <a:r>
              <a:rPr lang="fr-CA" sz="1700" dirty="0">
                <a:latin typeface="Garamond" panose="02020404030301010803" pitchFamily="18" charset="0"/>
              </a:rPr>
              <a:t>Un nom de variable est une séquence de lettres (a → z, A → Z) et de chiffres (0 → 9), qui doit toujours commencer par une lettre.</a:t>
            </a:r>
          </a:p>
          <a:p>
            <a:pPr lvl="1"/>
            <a:r>
              <a:rPr lang="fr-CA" sz="1700" dirty="0">
                <a:latin typeface="Garamond" panose="02020404030301010803" pitchFamily="18" charset="0"/>
              </a:rPr>
              <a:t>Seules les lettres ordinaires sont autorisées. Les cédilles, les espaces, les caractères spéciaux tels que $, #, @, etc. sont interdits, à l’exception du caractère _ (souligné).</a:t>
            </a:r>
          </a:p>
          <a:p>
            <a:pPr lvl="1"/>
            <a:r>
              <a:rPr lang="fr-CA" sz="1700" dirty="0">
                <a:latin typeface="Garamond" panose="02020404030301010803" pitchFamily="18" charset="0"/>
              </a:rPr>
              <a:t>On évitera les lettres accentuées.</a:t>
            </a:r>
          </a:p>
          <a:p>
            <a:pPr lvl="1"/>
            <a:r>
              <a:rPr lang="fr-CA" sz="1700" dirty="0">
                <a:latin typeface="Garamond" panose="02020404030301010803" pitchFamily="18" charset="0"/>
              </a:rPr>
              <a:t>La casse est significative (les caractères majuscules et minuscules sont distingués).</a:t>
            </a:r>
          </a:p>
          <a:p>
            <a:pPr lvl="1"/>
            <a:r>
              <a:rPr lang="fr-CA" sz="1700" dirty="0">
                <a:latin typeface="Garamond" panose="02020404030301010803" pitchFamily="18" charset="0"/>
              </a:rPr>
              <a:t>Noms de classes commencent par une lettre majuscule alors que les autres identificateurs commencent par une lettre minuscule</a:t>
            </a:r>
          </a:p>
          <a:p>
            <a:pPr lvl="1"/>
            <a:r>
              <a:rPr lang="fr-CA" sz="1700" dirty="0">
                <a:latin typeface="Garamond" panose="02020404030301010803" pitchFamily="18" charset="0"/>
              </a:rPr>
              <a:t>En commençant par un caractère _ signifie que l'attribut est privé</a:t>
            </a:r>
          </a:p>
          <a:p>
            <a:pPr marL="0" indent="0">
              <a:buNone/>
            </a:pPr>
            <a:r>
              <a:rPr lang="fr-CA" sz="1900" dirty="0">
                <a:latin typeface="Garamond" panose="02020404030301010803" pitchFamily="18" charset="0"/>
              </a:rPr>
              <a:t>En plus de ces règles, il faut encore ajouter que vous ne pouvez pas utiliser comme nom de variables les 33 « mots réservés » ci-dessous :</a:t>
            </a:r>
          </a:p>
          <a:p>
            <a:pPr marL="0" indent="0">
              <a:buNone/>
            </a:pPr>
            <a:endParaRPr lang="fr-CA" sz="1900" dirty="0">
              <a:latin typeface="Garamond" panose="02020404030301010803" pitchFamily="18" charset="0"/>
            </a:endParaRPr>
          </a:p>
          <a:p>
            <a:endParaRPr lang="fr-CA" sz="1900" dirty="0">
              <a:latin typeface="Garamond" panose="02020404030301010803" pitchFamily="18" charset="0"/>
            </a:endParaRPr>
          </a:p>
        </p:txBody>
      </p:sp>
      <p:pic>
        <p:nvPicPr>
          <p:cNvPr id="8" name="Espace réservé du contenu 7" descr="mrbool_python2.png"/>
          <p:cNvPicPr>
            <a:picLocks noGrp="1"/>
          </p:cNvPicPr>
          <p:nvPr>
            <p:ph sz="half" idx="2"/>
          </p:nvPr>
        </p:nvPicPr>
        <p:blipFill>
          <a:blip r:embed="rId2" cstate="print"/>
          <a:stretch>
            <a:fillRect/>
          </a:stretch>
        </p:blipFill>
        <p:spPr>
          <a:xfrm>
            <a:off x="7483745" y="1502255"/>
            <a:ext cx="4432638" cy="2719549"/>
          </a:xfrm>
          <a:prstGeom prst="rect">
            <a:avLst/>
          </a:prstGeom>
        </p:spPr>
      </p:pic>
    </p:spTree>
    <p:extLst>
      <p:ext uri="{BB962C8B-B14F-4D97-AF65-F5344CB8AC3E}">
        <p14:creationId xmlns:p14="http://schemas.microsoft.com/office/powerpoint/2010/main" val="221006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041" y="156161"/>
            <a:ext cx="8596668" cy="1320800"/>
          </a:xfrm>
        </p:spPr>
        <p:txBody>
          <a:bodyPr/>
          <a:lstStyle/>
          <a:p>
            <a:r>
              <a:rPr lang="fr-CA" b="1" dirty="0">
                <a:latin typeface="Garamond" panose="02020404030301010803" pitchFamily="18" charset="0"/>
              </a:rPr>
              <a:t>Variables et les types de données</a:t>
            </a:r>
            <a:endParaRPr lang="fr-CA" dirty="0"/>
          </a:p>
        </p:txBody>
      </p:sp>
      <p:sp>
        <p:nvSpPr>
          <p:cNvPr id="3" name="Espace réservé du contenu 2"/>
          <p:cNvSpPr>
            <a:spLocks noGrp="1"/>
          </p:cNvSpPr>
          <p:nvPr>
            <p:ph sz="half" idx="1"/>
          </p:nvPr>
        </p:nvSpPr>
        <p:spPr>
          <a:xfrm>
            <a:off x="193353" y="896811"/>
            <a:ext cx="4091264" cy="5895875"/>
          </a:xfrm>
        </p:spPr>
        <p:txBody>
          <a:bodyPr>
            <a:normAutofit lnSpcReduction="10000"/>
          </a:bodyPr>
          <a:lstStyle/>
          <a:p>
            <a:r>
              <a:rPr lang="fr-CA" dirty="0">
                <a:latin typeface="Garamond" panose="02020404030301010803" pitchFamily="18" charset="0"/>
              </a:rPr>
              <a:t>En Python comme dans de nombreux autres langages, l'opération d'affectation est représentée par le signe </a:t>
            </a:r>
            <a:r>
              <a:rPr lang="fr-CA" b="1" dirty="0">
                <a:latin typeface="Garamond" panose="02020404030301010803" pitchFamily="18" charset="0"/>
              </a:rPr>
              <a:t>=</a:t>
            </a:r>
            <a:r>
              <a:rPr lang="fr-CA" dirty="0">
                <a:latin typeface="Garamond" panose="02020404030301010803" pitchFamily="18" charset="0"/>
              </a:rPr>
              <a:t> </a:t>
            </a:r>
          </a:p>
          <a:p>
            <a:r>
              <a:rPr lang="fr-CA" dirty="0">
                <a:latin typeface="Garamond" panose="02020404030301010803" pitchFamily="18" charset="0"/>
              </a:rPr>
              <a:t>Sous Python, on peut assigner une valeur à plusieurs variables simultanément. </a:t>
            </a:r>
          </a:p>
          <a:p>
            <a:pPr marL="0" indent="0">
              <a:buNone/>
            </a:pPr>
            <a:r>
              <a:rPr lang="fr-CA" b="1" dirty="0">
                <a:latin typeface="Garamond" panose="02020404030301010803" pitchFamily="18" charset="0"/>
              </a:rPr>
              <a:t>Exemple :</a:t>
            </a:r>
          </a:p>
          <a:p>
            <a:pPr marL="400050" lvl="1" indent="0">
              <a:buNone/>
            </a:pPr>
            <a:r>
              <a:rPr lang="fr-FR" altLang="fr-FR" sz="1900" b="1" dirty="0">
                <a:solidFill>
                  <a:srgbClr val="A9B7C6"/>
                </a:solidFill>
                <a:latin typeface="Garamond" panose="02020404030301010803" pitchFamily="18" charset="0"/>
              </a:rPr>
              <a:t>x = y = </a:t>
            </a:r>
            <a:r>
              <a:rPr lang="fr-FR" altLang="fr-FR" sz="1900" b="1" dirty="0">
                <a:solidFill>
                  <a:srgbClr val="6897BB"/>
                </a:solidFill>
                <a:latin typeface="Garamond" panose="02020404030301010803" pitchFamily="18" charset="0"/>
              </a:rPr>
              <a:t>8</a:t>
            </a:r>
            <a:br>
              <a:rPr lang="fr-FR" altLang="fr-FR" sz="1900" b="1" dirty="0">
                <a:solidFill>
                  <a:srgbClr val="6897BB"/>
                </a:solidFill>
                <a:latin typeface="Garamond" panose="02020404030301010803" pitchFamily="18" charset="0"/>
              </a:rPr>
            </a:br>
            <a:r>
              <a:rPr lang="fr-FR" altLang="fr-FR" sz="1900" b="1" dirty="0" err="1">
                <a:solidFill>
                  <a:srgbClr val="8888C6"/>
                </a:solidFill>
                <a:latin typeface="Garamond" panose="02020404030301010803" pitchFamily="18" charset="0"/>
              </a:rPr>
              <a:t>print</a:t>
            </a:r>
            <a:r>
              <a:rPr lang="fr-FR" altLang="fr-FR" sz="1900" b="1" dirty="0">
                <a:solidFill>
                  <a:srgbClr val="A9B7C6"/>
                </a:solidFill>
                <a:latin typeface="Garamond" panose="02020404030301010803" pitchFamily="18" charset="0"/>
              </a:rPr>
              <a:t>(x)</a:t>
            </a:r>
            <a:br>
              <a:rPr lang="fr-FR" altLang="fr-FR" sz="1900" b="1" dirty="0">
                <a:solidFill>
                  <a:srgbClr val="A9B7C6"/>
                </a:solidFill>
                <a:latin typeface="Garamond" panose="02020404030301010803" pitchFamily="18" charset="0"/>
              </a:rPr>
            </a:br>
            <a:r>
              <a:rPr lang="fr-FR" altLang="fr-FR" sz="1900" b="1" dirty="0" err="1">
                <a:solidFill>
                  <a:srgbClr val="8888C6"/>
                </a:solidFill>
                <a:latin typeface="Garamond" panose="02020404030301010803" pitchFamily="18" charset="0"/>
              </a:rPr>
              <a:t>print</a:t>
            </a:r>
            <a:r>
              <a:rPr lang="fr-FR" altLang="fr-FR" sz="1900" b="1" dirty="0">
                <a:solidFill>
                  <a:srgbClr val="A9B7C6"/>
                </a:solidFill>
                <a:latin typeface="Garamond" panose="02020404030301010803" pitchFamily="18" charset="0"/>
              </a:rPr>
              <a:t>(y)</a:t>
            </a:r>
          </a:p>
          <a:p>
            <a:r>
              <a:rPr lang="fr-CA" sz="2000" dirty="0">
                <a:latin typeface="Garamond" panose="02020404030301010803" pitchFamily="18" charset="0"/>
              </a:rPr>
              <a:t>On peut également effectuer des affectations parallèles à l’aide d’un seul opérateur</a:t>
            </a:r>
          </a:p>
          <a:p>
            <a:pPr marL="0" indent="0">
              <a:buNone/>
            </a:pPr>
            <a:r>
              <a:rPr lang="fr-CA" sz="2000" b="1" dirty="0">
                <a:latin typeface="Garamond" panose="02020404030301010803" pitchFamily="18" charset="0"/>
              </a:rPr>
              <a:t>Exemple :</a:t>
            </a:r>
          </a:p>
          <a:p>
            <a:pPr marL="0" indent="0">
              <a:buNone/>
            </a:pPr>
            <a:r>
              <a:rPr lang="fr-CA" sz="2000" dirty="0">
                <a:latin typeface="Garamond" panose="02020404030301010803" pitchFamily="18" charset="0"/>
              </a:rPr>
              <a:t> 	 </a:t>
            </a:r>
            <a:r>
              <a:rPr lang="fr-CA" sz="1900" b="1" dirty="0" err="1">
                <a:solidFill>
                  <a:srgbClr val="A9B7C6"/>
                </a:solidFill>
                <a:latin typeface="Garamond" panose="02020404030301010803" pitchFamily="18" charset="0"/>
              </a:rPr>
              <a:t>z,u</a:t>
            </a:r>
            <a:r>
              <a:rPr lang="fr-CA" sz="1900" b="1" dirty="0">
                <a:solidFill>
                  <a:srgbClr val="A9B7C6"/>
                </a:solidFill>
                <a:latin typeface="Garamond" panose="02020404030301010803" pitchFamily="18" charset="0"/>
              </a:rPr>
              <a:t>=4, 8.5</a:t>
            </a:r>
          </a:p>
          <a:p>
            <a:pPr marL="0" indent="0">
              <a:buNone/>
            </a:pPr>
            <a:r>
              <a:rPr lang="fr-CA" sz="1900" b="1" dirty="0">
                <a:solidFill>
                  <a:srgbClr val="A9B7C6"/>
                </a:solidFill>
                <a:latin typeface="Garamond" panose="02020404030301010803" pitchFamily="18" charset="0"/>
              </a:rPr>
              <a:t>	</a:t>
            </a:r>
            <a:r>
              <a:rPr lang="fr-CA" sz="1900" b="1" dirty="0" err="1">
                <a:solidFill>
                  <a:srgbClr val="8888C6"/>
                </a:solidFill>
                <a:latin typeface="Garamond" panose="02020404030301010803" pitchFamily="18" charset="0"/>
              </a:rPr>
              <a:t>print</a:t>
            </a:r>
            <a:r>
              <a:rPr lang="fr-CA" sz="1900" b="1" dirty="0">
                <a:solidFill>
                  <a:srgbClr val="8888C6"/>
                </a:solidFill>
                <a:latin typeface="Garamond" panose="02020404030301010803" pitchFamily="18" charset="0"/>
              </a:rPr>
              <a:t>(z</a:t>
            </a:r>
            <a:r>
              <a:rPr lang="fr-CA" sz="1900" b="1" dirty="0">
                <a:solidFill>
                  <a:srgbClr val="A9B7C6"/>
                </a:solidFill>
                <a:latin typeface="Garamond" panose="02020404030301010803" pitchFamily="18" charset="0"/>
              </a:rPr>
              <a:t>)</a:t>
            </a:r>
          </a:p>
          <a:p>
            <a:pPr marL="0" indent="0">
              <a:buNone/>
            </a:pPr>
            <a:r>
              <a:rPr lang="fr-CA" sz="1900" b="1" dirty="0">
                <a:solidFill>
                  <a:srgbClr val="A9B7C6"/>
                </a:solidFill>
                <a:latin typeface="Garamond" panose="02020404030301010803" pitchFamily="18" charset="0"/>
              </a:rPr>
              <a:t>	</a:t>
            </a:r>
            <a:r>
              <a:rPr lang="fr-CA" sz="1900" b="1" dirty="0" err="1">
                <a:solidFill>
                  <a:srgbClr val="8888C6"/>
                </a:solidFill>
                <a:latin typeface="Garamond" panose="02020404030301010803" pitchFamily="18" charset="0"/>
              </a:rPr>
              <a:t>print</a:t>
            </a:r>
            <a:r>
              <a:rPr lang="fr-CA" sz="1900" b="1" dirty="0">
                <a:solidFill>
                  <a:srgbClr val="8888C6"/>
                </a:solidFill>
                <a:latin typeface="Garamond" panose="02020404030301010803" pitchFamily="18" charset="0"/>
              </a:rPr>
              <a:t>(u</a:t>
            </a:r>
            <a:r>
              <a:rPr lang="fr-CA" sz="1900" b="1" dirty="0">
                <a:solidFill>
                  <a:srgbClr val="A9B7C6"/>
                </a:solidFill>
                <a:latin typeface="Garamond" panose="02020404030301010803" pitchFamily="18" charset="0"/>
              </a:rPr>
              <a:t>)</a:t>
            </a:r>
          </a:p>
          <a:p>
            <a:pPr marL="400050" lvl="1" indent="0">
              <a:buNone/>
            </a:pPr>
            <a:endParaRPr lang="fr-FR" altLang="fr-FR" sz="1900" b="1" dirty="0">
              <a:solidFill>
                <a:schemeClr val="tx1"/>
              </a:solidFill>
              <a:latin typeface="Garamond" panose="02020404030301010803" pitchFamily="18" charset="0"/>
            </a:endParaRPr>
          </a:p>
          <a:p>
            <a:endParaRPr lang="fr-CA" dirty="0"/>
          </a:p>
        </p:txBody>
      </p:sp>
      <p:pic>
        <p:nvPicPr>
          <p:cNvPr id="9" name="Image 8"/>
          <p:cNvPicPr>
            <a:picLocks noChangeAspect="1"/>
          </p:cNvPicPr>
          <p:nvPr/>
        </p:nvPicPr>
        <p:blipFill>
          <a:blip r:embed="rId2"/>
          <a:stretch>
            <a:fillRect/>
          </a:stretch>
        </p:blipFill>
        <p:spPr>
          <a:xfrm>
            <a:off x="4637661" y="1476960"/>
            <a:ext cx="6783977" cy="4236686"/>
          </a:xfrm>
          <a:prstGeom prst="rect">
            <a:avLst/>
          </a:prstGeom>
        </p:spPr>
      </p:pic>
    </p:spTree>
    <p:extLst>
      <p:ext uri="{BB962C8B-B14F-4D97-AF65-F5344CB8AC3E}">
        <p14:creationId xmlns:p14="http://schemas.microsoft.com/office/powerpoint/2010/main" val="191681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48669" y="116899"/>
            <a:ext cx="8596668" cy="1320800"/>
          </a:xfrm>
        </p:spPr>
        <p:txBody>
          <a:bodyPr>
            <a:normAutofit/>
          </a:bodyPr>
          <a:lstStyle/>
          <a:p>
            <a:r>
              <a:rPr lang="fr-CA" b="1" dirty="0">
                <a:latin typeface="Garamond" panose="02020404030301010803" pitchFamily="18" charset="0"/>
              </a:rPr>
              <a:t>Entrées/sorties</a:t>
            </a:r>
          </a:p>
        </p:txBody>
      </p:sp>
      <p:sp>
        <p:nvSpPr>
          <p:cNvPr id="3" name="Espace réservé du contenu 2"/>
          <p:cNvSpPr>
            <a:spLocks noGrp="1"/>
          </p:cNvSpPr>
          <p:nvPr>
            <p:ph sz="half" idx="1"/>
          </p:nvPr>
        </p:nvSpPr>
        <p:spPr>
          <a:xfrm>
            <a:off x="255958" y="967094"/>
            <a:ext cx="4184035" cy="1749560"/>
          </a:xfrm>
        </p:spPr>
        <p:style>
          <a:lnRef idx="2">
            <a:schemeClr val="accent6"/>
          </a:lnRef>
          <a:fillRef idx="1">
            <a:schemeClr val="lt1"/>
          </a:fillRef>
          <a:effectRef idx="0">
            <a:schemeClr val="accent6"/>
          </a:effectRef>
          <a:fontRef idx="minor">
            <a:schemeClr val="dk1"/>
          </a:fontRef>
        </p:style>
        <p:txBody>
          <a:bodyPr>
            <a:normAutofit lnSpcReduction="10000"/>
          </a:bodyPr>
          <a:lstStyle/>
          <a:p>
            <a:pPr marL="0" indent="0">
              <a:buNone/>
            </a:pPr>
            <a:r>
              <a:rPr lang="fr-CA" dirty="0">
                <a:solidFill>
                  <a:srgbClr val="FF0000"/>
                </a:solidFill>
                <a:latin typeface="Garamond" panose="02020404030301010803" pitchFamily="18" charset="0"/>
              </a:rPr>
              <a:t>1.</a:t>
            </a:r>
            <a:r>
              <a:rPr lang="fr-CA" dirty="0">
                <a:latin typeface="Garamond" panose="02020404030301010803" pitchFamily="18" charset="0"/>
              </a:rPr>
              <a:t> Pour afficher le contenu d’une variable, il faut utiliser la fonction </a:t>
            </a:r>
            <a:r>
              <a:rPr lang="fr-CA" b="1" dirty="0" err="1">
                <a:latin typeface="Garamond" panose="02020404030301010803" pitchFamily="18" charset="0"/>
              </a:rPr>
              <a:t>print</a:t>
            </a:r>
            <a:r>
              <a:rPr lang="fr-CA" b="1" dirty="0">
                <a:latin typeface="Garamond" panose="02020404030301010803" pitchFamily="18" charset="0"/>
              </a:rPr>
              <a:t>()</a:t>
            </a:r>
            <a:r>
              <a:rPr lang="fr-CA" dirty="0">
                <a:latin typeface="Garamond" panose="02020404030301010803" pitchFamily="18" charset="0"/>
              </a:rPr>
              <a:t>, </a:t>
            </a:r>
          </a:p>
          <a:p>
            <a:pPr marL="0" indent="0">
              <a:buNone/>
            </a:pPr>
            <a:r>
              <a:rPr lang="fr-FR" altLang="fr-FR" dirty="0">
                <a:latin typeface="Garamond" panose="02020404030301010803" pitchFamily="18" charset="0"/>
              </a:rPr>
              <a:t>Exemple :</a:t>
            </a:r>
          </a:p>
          <a:p>
            <a:pPr marL="400050" lvl="1" indent="0">
              <a:buNone/>
            </a:pPr>
            <a:r>
              <a:rPr lang="fr-FR" altLang="fr-FR" b="1" dirty="0">
                <a:solidFill>
                  <a:srgbClr val="A9B7C6"/>
                </a:solidFill>
                <a:latin typeface="Garamond" panose="02020404030301010803" pitchFamily="18" charset="0"/>
              </a:rPr>
              <a:t>x = </a:t>
            </a:r>
            <a:r>
              <a:rPr lang="fr-FR" altLang="fr-FR" b="1" dirty="0">
                <a:solidFill>
                  <a:srgbClr val="6897BB"/>
                </a:solidFill>
                <a:latin typeface="Garamond" panose="02020404030301010803" pitchFamily="18" charset="0"/>
              </a:rPr>
              <a:t>8</a:t>
            </a:r>
            <a:br>
              <a:rPr lang="fr-FR" altLang="fr-FR" b="1" dirty="0">
                <a:solidFill>
                  <a:srgbClr val="6897BB"/>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(x)</a:t>
            </a:r>
            <a:br>
              <a:rPr lang="fr-FR" altLang="fr-FR" b="1" dirty="0">
                <a:solidFill>
                  <a:srgbClr val="A9B7C6"/>
                </a:solidFill>
                <a:latin typeface="Garamond" panose="02020404030301010803" pitchFamily="18" charset="0"/>
              </a:rPr>
            </a:br>
            <a:endParaRPr lang="fr-FR" altLang="fr-FR" b="1" dirty="0">
              <a:solidFill>
                <a:srgbClr val="A9B7C6"/>
              </a:solidFill>
              <a:latin typeface="Garamond" panose="02020404030301010803" pitchFamily="18" charset="0"/>
            </a:endParaRPr>
          </a:p>
          <a:p>
            <a:endParaRPr lang="fr-CA" dirty="0"/>
          </a:p>
          <a:p>
            <a:endParaRPr lang="fr-CA" dirty="0"/>
          </a:p>
        </p:txBody>
      </p:sp>
      <p:sp>
        <p:nvSpPr>
          <p:cNvPr id="4" name="Espace réservé du contenu 3"/>
          <p:cNvSpPr>
            <a:spLocks noGrp="1"/>
          </p:cNvSpPr>
          <p:nvPr>
            <p:ph sz="half" idx="2"/>
          </p:nvPr>
        </p:nvSpPr>
        <p:spPr>
          <a:xfrm>
            <a:off x="5194474" y="374469"/>
            <a:ext cx="3984360" cy="2716847"/>
          </a:xfrm>
        </p:spPr>
        <p:style>
          <a:lnRef idx="2">
            <a:schemeClr val="accent6"/>
          </a:lnRef>
          <a:fillRef idx="1">
            <a:schemeClr val="lt1"/>
          </a:fillRef>
          <a:effectRef idx="0">
            <a:schemeClr val="accent6"/>
          </a:effectRef>
          <a:fontRef idx="minor">
            <a:schemeClr val="dk1"/>
          </a:fontRef>
        </p:style>
        <p:txBody>
          <a:bodyPr>
            <a:normAutofit lnSpcReduction="10000"/>
          </a:bodyPr>
          <a:lstStyle/>
          <a:p>
            <a:pPr marL="0" indent="0">
              <a:buNone/>
            </a:pPr>
            <a:r>
              <a:rPr lang="fr-CA" dirty="0">
                <a:solidFill>
                  <a:srgbClr val="FF0000"/>
                </a:solidFill>
                <a:latin typeface="Garamond" panose="02020404030301010803" pitchFamily="18" charset="0"/>
              </a:rPr>
              <a:t>2.</a:t>
            </a:r>
            <a:r>
              <a:rPr lang="fr-CA" dirty="0">
                <a:latin typeface="Garamond" panose="02020404030301010803" pitchFamily="18" charset="0"/>
              </a:rPr>
              <a:t> La fonction </a:t>
            </a:r>
            <a:r>
              <a:rPr lang="fr-CA" b="1" dirty="0">
                <a:latin typeface="Garamond" panose="02020404030301010803" pitchFamily="18" charset="0"/>
              </a:rPr>
              <a:t>input() </a:t>
            </a:r>
            <a:r>
              <a:rPr lang="fr-CA" dirty="0">
                <a:latin typeface="Garamond" panose="02020404030301010803" pitchFamily="18" charset="0"/>
              </a:rPr>
              <a:t>permet à  l’utilisateur d'entrer une donnée.  La fonction standard input() effectue toujours une saisie en chaine, on peut néanmoins convertir la valeur </a:t>
            </a:r>
            <a:r>
              <a:rPr lang="fr-CA" dirty="0" err="1">
                <a:latin typeface="Garamond" panose="02020404030301010803" pitchFamily="18" charset="0"/>
              </a:rPr>
              <a:t>retrournée</a:t>
            </a:r>
            <a:r>
              <a:rPr lang="fr-CA" dirty="0">
                <a:latin typeface="Garamond" panose="02020404030301010803" pitchFamily="18" charset="0"/>
              </a:rPr>
              <a:t> par une conversion explicite.</a:t>
            </a:r>
          </a:p>
          <a:p>
            <a:pPr marL="0" indent="0">
              <a:buNone/>
            </a:pPr>
            <a:r>
              <a:rPr lang="fr-CA" dirty="0">
                <a:latin typeface="Garamond" panose="02020404030301010803" pitchFamily="18" charset="0"/>
              </a:rPr>
              <a:t>Exemple :</a:t>
            </a:r>
          </a:p>
          <a:p>
            <a:pPr marL="400050" lvl="1" indent="0">
              <a:buNone/>
            </a:pPr>
            <a:r>
              <a:rPr lang="fr-FR" altLang="fr-FR" b="1" dirty="0">
                <a:solidFill>
                  <a:srgbClr val="A9B7C6"/>
                </a:solidFill>
                <a:latin typeface="Garamond" panose="02020404030301010803" pitchFamily="18" charset="0"/>
              </a:rPr>
              <a:t>f1 = </a:t>
            </a:r>
            <a:r>
              <a:rPr lang="fr-FR" altLang="fr-FR" b="1" dirty="0">
                <a:solidFill>
                  <a:srgbClr val="8888C6"/>
                </a:solidFill>
                <a:latin typeface="Garamond" panose="02020404030301010803" pitchFamily="18" charset="0"/>
              </a:rPr>
              <a:t>input</a:t>
            </a:r>
            <a:r>
              <a:rPr lang="fr-FR" altLang="fr-FR" b="1" dirty="0">
                <a:solidFill>
                  <a:srgbClr val="A9B7C6"/>
                </a:solidFill>
                <a:latin typeface="Garamond" panose="02020404030301010803" pitchFamily="18" charset="0"/>
              </a:rPr>
              <a:t>(</a:t>
            </a:r>
            <a:r>
              <a:rPr lang="fr-FR" altLang="fr-FR" b="1" dirty="0">
                <a:solidFill>
                  <a:srgbClr val="6A8759"/>
                </a:solidFill>
                <a:latin typeface="Garamond" panose="02020404030301010803" pitchFamily="18" charset="0"/>
              </a:rPr>
              <a:t>"Entrez un réel : "</a:t>
            </a:r>
            <a:r>
              <a:rPr lang="fr-FR" altLang="fr-FR" b="1" dirty="0">
                <a:solidFill>
                  <a:srgbClr val="A9B7C6"/>
                </a:solidFill>
                <a:latin typeface="Garamond" panose="02020404030301010803" pitchFamily="18" charset="0"/>
              </a:rPr>
              <a:t>)</a:t>
            </a:r>
            <a:br>
              <a:rPr lang="fr-FR" altLang="fr-FR" b="1" dirty="0">
                <a:solidFill>
                  <a:srgbClr val="A9B7C6"/>
                </a:solidFill>
                <a:latin typeface="Garamond" panose="02020404030301010803" pitchFamily="18" charset="0"/>
              </a:rPr>
            </a:br>
            <a:r>
              <a:rPr lang="fr-FR" altLang="fr-FR" b="1" dirty="0" err="1">
                <a:solidFill>
                  <a:srgbClr val="8888C6"/>
                </a:solidFill>
                <a:latin typeface="Garamond" panose="02020404030301010803" pitchFamily="18" charset="0"/>
              </a:rPr>
              <a:t>print</a:t>
            </a:r>
            <a:r>
              <a:rPr lang="fr-FR" altLang="fr-FR" b="1" dirty="0">
                <a:solidFill>
                  <a:srgbClr val="A9B7C6"/>
                </a:solidFill>
                <a:latin typeface="Garamond" panose="02020404030301010803" pitchFamily="18" charset="0"/>
              </a:rPr>
              <a:t>(</a:t>
            </a:r>
            <a:r>
              <a:rPr lang="fr-FR" altLang="fr-FR" b="1" dirty="0">
                <a:solidFill>
                  <a:srgbClr val="8888C6"/>
                </a:solidFill>
                <a:latin typeface="Garamond" panose="02020404030301010803" pitchFamily="18" charset="0"/>
              </a:rPr>
              <a:t>type</a:t>
            </a:r>
            <a:r>
              <a:rPr lang="fr-FR" altLang="fr-FR" b="1" dirty="0">
                <a:solidFill>
                  <a:srgbClr val="A9B7C6"/>
                </a:solidFill>
                <a:latin typeface="Garamond" panose="02020404030301010803" pitchFamily="18" charset="0"/>
              </a:rPr>
              <a:t>(f1))</a:t>
            </a:r>
            <a:endParaRPr lang="fr-CA" b="1" dirty="0">
              <a:latin typeface="Garamond" panose="02020404030301010803" pitchFamily="18" charset="0"/>
            </a:endParaRPr>
          </a:p>
          <a:p>
            <a:pPr marL="0" indent="0">
              <a:buNone/>
            </a:pPr>
            <a:endParaRPr lang="fr-CA" dirty="0">
              <a:latin typeface="Garamond" panose="02020404030301010803" pitchFamily="18" charset="0"/>
            </a:endParaRPr>
          </a:p>
        </p:txBody>
      </p:sp>
      <p:pic>
        <p:nvPicPr>
          <p:cNvPr id="6" name="Image 5"/>
          <p:cNvPicPr>
            <a:picLocks noChangeAspect="1"/>
          </p:cNvPicPr>
          <p:nvPr/>
        </p:nvPicPr>
        <p:blipFill>
          <a:blip r:embed="rId3"/>
          <a:stretch>
            <a:fillRect/>
          </a:stretch>
        </p:blipFill>
        <p:spPr>
          <a:xfrm>
            <a:off x="5800433" y="3333387"/>
            <a:ext cx="5433624" cy="3550738"/>
          </a:xfrm>
          <a:prstGeom prst="rect">
            <a:avLst/>
          </a:prstGeom>
        </p:spPr>
      </p:pic>
      <p:sp>
        <p:nvSpPr>
          <p:cNvPr id="7" name="Espace réservé du contenu 2"/>
          <p:cNvSpPr txBox="1">
            <a:spLocks/>
          </p:cNvSpPr>
          <p:nvPr/>
        </p:nvSpPr>
        <p:spPr>
          <a:xfrm>
            <a:off x="149776" y="2764625"/>
            <a:ext cx="4875070" cy="1580952"/>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CA" sz="2600" dirty="0">
                <a:solidFill>
                  <a:srgbClr val="FF0000"/>
                </a:solidFill>
                <a:latin typeface="Garamond" panose="02020404030301010803" pitchFamily="18" charset="0"/>
              </a:rPr>
              <a:t>3. </a:t>
            </a:r>
            <a:r>
              <a:rPr lang="fr-CA" sz="2600" dirty="0">
                <a:latin typeface="Garamond" panose="02020404030301010803" pitchFamily="18" charset="0"/>
              </a:rPr>
              <a:t>Pour régler le problème il faut faire une conversion explicite </a:t>
            </a:r>
          </a:p>
          <a:p>
            <a:pPr marL="0" indent="0">
              <a:buFont typeface="Wingdings 3" charset="2"/>
              <a:buNone/>
            </a:pPr>
            <a:r>
              <a:rPr lang="fr-FR" altLang="fr-FR" sz="2600" dirty="0">
                <a:latin typeface="Garamond" panose="02020404030301010803" pitchFamily="18" charset="0"/>
              </a:rPr>
              <a:t>Exemple :</a:t>
            </a:r>
          </a:p>
          <a:p>
            <a:pPr marL="400050" lvl="1" indent="0">
              <a:buNone/>
            </a:pPr>
            <a:r>
              <a:rPr lang="fr-FR" altLang="fr-FR" sz="2600" b="1" dirty="0">
                <a:solidFill>
                  <a:srgbClr val="A9B7C6"/>
                </a:solidFill>
                <a:latin typeface="Garamond" panose="02020404030301010803" pitchFamily="18" charset="0"/>
              </a:rPr>
              <a:t>f2= </a:t>
            </a:r>
            <a:r>
              <a:rPr lang="fr-FR" altLang="fr-FR" sz="2600" b="1" dirty="0" err="1">
                <a:solidFill>
                  <a:srgbClr val="8888C6"/>
                </a:solidFill>
                <a:latin typeface="Garamond" panose="02020404030301010803" pitchFamily="18" charset="0"/>
              </a:rPr>
              <a:t>float</a:t>
            </a:r>
            <a:r>
              <a:rPr lang="fr-FR" altLang="fr-FR" sz="2600" b="1" dirty="0">
                <a:solidFill>
                  <a:srgbClr val="A9B7C6"/>
                </a:solidFill>
                <a:latin typeface="Garamond" panose="02020404030301010803" pitchFamily="18" charset="0"/>
              </a:rPr>
              <a:t>(</a:t>
            </a:r>
            <a:r>
              <a:rPr lang="fr-FR" altLang="fr-FR" sz="2600" b="1" dirty="0">
                <a:solidFill>
                  <a:srgbClr val="8888C6"/>
                </a:solidFill>
                <a:latin typeface="Garamond" panose="02020404030301010803" pitchFamily="18" charset="0"/>
              </a:rPr>
              <a:t>input</a:t>
            </a:r>
            <a:r>
              <a:rPr lang="fr-FR" altLang="fr-FR" sz="2600" b="1" dirty="0">
                <a:solidFill>
                  <a:srgbClr val="A9B7C6"/>
                </a:solidFill>
                <a:latin typeface="Garamond" panose="02020404030301010803" pitchFamily="18" charset="0"/>
              </a:rPr>
              <a:t>(</a:t>
            </a:r>
            <a:r>
              <a:rPr lang="fr-FR" altLang="fr-FR" sz="2600" b="1" dirty="0">
                <a:solidFill>
                  <a:srgbClr val="6A8759"/>
                </a:solidFill>
                <a:latin typeface="Garamond" panose="02020404030301010803" pitchFamily="18" charset="0"/>
              </a:rPr>
              <a:t>"Entrez un autre réel : "</a:t>
            </a:r>
            <a:r>
              <a:rPr lang="fr-FR" altLang="fr-FR" sz="2600" b="1" dirty="0">
                <a:solidFill>
                  <a:srgbClr val="A9B7C6"/>
                </a:solidFill>
                <a:latin typeface="Garamond" panose="02020404030301010803" pitchFamily="18" charset="0"/>
              </a:rPr>
              <a:t>))</a:t>
            </a:r>
            <a:br>
              <a:rPr lang="fr-FR" altLang="fr-FR" sz="2600" b="1" dirty="0">
                <a:solidFill>
                  <a:srgbClr val="A9B7C6"/>
                </a:solidFill>
                <a:latin typeface="Garamond" panose="02020404030301010803" pitchFamily="18" charset="0"/>
              </a:rPr>
            </a:br>
            <a:r>
              <a:rPr lang="fr-FR" altLang="fr-FR" sz="2600" b="1" dirty="0" err="1">
                <a:solidFill>
                  <a:srgbClr val="8888C6"/>
                </a:solidFill>
                <a:latin typeface="Garamond" panose="02020404030301010803" pitchFamily="18" charset="0"/>
              </a:rPr>
              <a:t>print</a:t>
            </a:r>
            <a:r>
              <a:rPr lang="fr-FR" altLang="fr-FR" sz="2600" b="1" dirty="0">
                <a:solidFill>
                  <a:srgbClr val="A9B7C6"/>
                </a:solidFill>
                <a:latin typeface="Garamond" panose="02020404030301010803" pitchFamily="18" charset="0"/>
              </a:rPr>
              <a:t>(</a:t>
            </a:r>
            <a:r>
              <a:rPr lang="fr-FR" altLang="fr-FR" sz="2600" b="1" dirty="0">
                <a:solidFill>
                  <a:srgbClr val="8888C6"/>
                </a:solidFill>
                <a:latin typeface="Garamond" panose="02020404030301010803" pitchFamily="18" charset="0"/>
              </a:rPr>
              <a:t>type</a:t>
            </a:r>
            <a:r>
              <a:rPr lang="fr-FR" altLang="fr-FR" sz="2600" b="1" dirty="0">
                <a:solidFill>
                  <a:srgbClr val="A9B7C6"/>
                </a:solidFill>
                <a:latin typeface="Garamond" panose="02020404030301010803" pitchFamily="18" charset="0"/>
              </a:rPr>
              <a:t>(f2))</a:t>
            </a:r>
            <a:endParaRPr lang="fr-FR" altLang="fr-FR" sz="2600" b="1" dirty="0">
              <a:solidFill>
                <a:schemeClr val="tx1"/>
              </a:solidFill>
              <a:latin typeface="Garamond" panose="02020404030301010803" pitchFamily="18" charset="0"/>
            </a:endParaRPr>
          </a:p>
          <a:p>
            <a:pPr marL="400050" lvl="1" indent="0">
              <a:buFont typeface="Wingdings 3" charset="2"/>
              <a:buNone/>
            </a:pPr>
            <a:br>
              <a:rPr lang="fr-FR" altLang="fr-FR" b="1" dirty="0">
                <a:solidFill>
                  <a:srgbClr val="A9B7C6"/>
                </a:solidFill>
                <a:latin typeface="Garamond" panose="02020404030301010803" pitchFamily="18" charset="0"/>
              </a:rPr>
            </a:br>
            <a:endParaRPr lang="fr-FR" altLang="fr-FR" b="1" dirty="0">
              <a:solidFill>
                <a:srgbClr val="A9B7C6"/>
              </a:solidFill>
              <a:latin typeface="Garamond" panose="02020404030301010803" pitchFamily="18" charset="0"/>
            </a:endParaRPr>
          </a:p>
          <a:p>
            <a:endParaRPr lang="fr-CA" dirty="0"/>
          </a:p>
          <a:p>
            <a:endParaRPr lang="fr-CA" dirty="0"/>
          </a:p>
        </p:txBody>
      </p:sp>
      <p:sp>
        <p:nvSpPr>
          <p:cNvPr id="11" name="Rectangle 10"/>
          <p:cNvSpPr/>
          <p:nvPr/>
        </p:nvSpPr>
        <p:spPr>
          <a:xfrm>
            <a:off x="6522720" y="-134118"/>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p:cNvSpPr/>
          <p:nvPr/>
        </p:nvSpPr>
        <p:spPr>
          <a:xfrm>
            <a:off x="6348549" y="6270171"/>
            <a:ext cx="740228" cy="13933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3" name="Image 12"/>
          <p:cNvPicPr>
            <a:picLocks noChangeAspect="1"/>
          </p:cNvPicPr>
          <p:nvPr/>
        </p:nvPicPr>
        <p:blipFill>
          <a:blip r:embed="rId4"/>
          <a:stretch>
            <a:fillRect/>
          </a:stretch>
        </p:blipFill>
        <p:spPr>
          <a:xfrm>
            <a:off x="148669" y="4418242"/>
            <a:ext cx="5355147" cy="2539123"/>
          </a:xfrm>
          <a:prstGeom prst="rect">
            <a:avLst/>
          </a:prstGeom>
        </p:spPr>
      </p:pic>
      <p:sp>
        <p:nvSpPr>
          <p:cNvPr id="14" name="Rectangle 13"/>
          <p:cNvSpPr/>
          <p:nvPr/>
        </p:nvSpPr>
        <p:spPr>
          <a:xfrm>
            <a:off x="677334" y="6409509"/>
            <a:ext cx="872792" cy="20029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9734840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bg/>
                                          </p:spTgt>
                                        </p:tgtEl>
                                        <p:attrNameLst>
                                          <p:attrName>style.visibility</p:attrName>
                                        </p:attrNameLst>
                                      </p:cBhvr>
                                      <p:to>
                                        <p:strVal val="visible"/>
                                      </p:to>
                                    </p:set>
                                    <p:animEffect transition="in" filter="fade">
                                      <p:cBhvr>
                                        <p:cTn id="33" dur="1000"/>
                                        <p:tgtEl>
                                          <p:spTgt spid="4">
                                            <p:bg/>
                                          </p:spTgt>
                                        </p:tgtEl>
                                      </p:cBhvr>
                                    </p:animEffect>
                                    <p:anim calcmode="lin" valueType="num">
                                      <p:cBhvr>
                                        <p:cTn id="34" dur="1000" fill="hold"/>
                                        <p:tgtEl>
                                          <p:spTgt spid="4">
                                            <p:bg/>
                                          </p:spTgt>
                                        </p:tgtEl>
                                        <p:attrNameLst>
                                          <p:attrName>ppt_x</p:attrName>
                                        </p:attrNameLst>
                                      </p:cBhvr>
                                      <p:tavLst>
                                        <p:tav tm="0">
                                          <p:val>
                                            <p:strVal val="#ppt_x"/>
                                          </p:val>
                                        </p:tav>
                                        <p:tav tm="100000">
                                          <p:val>
                                            <p:strVal val="#ppt_x"/>
                                          </p:val>
                                        </p:tav>
                                      </p:tavLst>
                                    </p:anim>
                                    <p:anim calcmode="lin" valueType="num">
                                      <p:cBhvr>
                                        <p:cTn id="35"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1000"/>
                                        <p:tgtEl>
                                          <p:spTgt spid="4">
                                            <p:txEl>
                                              <p:pRg st="0" end="0"/>
                                            </p:txEl>
                                          </p:spTgt>
                                        </p:tgtEl>
                                      </p:cBhvr>
                                    </p:animEffect>
                                    <p:anim calcmode="lin" valueType="num">
                                      <p:cBhvr>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1000"/>
                                        <p:tgtEl>
                                          <p:spTgt spid="4">
                                            <p:txEl>
                                              <p:pRg st="1" end="1"/>
                                            </p:txEl>
                                          </p:spTgt>
                                        </p:tgtEl>
                                      </p:cBhvr>
                                    </p:animEffect>
                                    <p:anim calcmode="lin" valueType="num">
                                      <p:cBhvr>
                                        <p:cTn id="4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1000"/>
                                        <p:tgtEl>
                                          <p:spTgt spid="4">
                                            <p:txEl>
                                              <p:pRg st="2" end="2"/>
                                            </p:txEl>
                                          </p:spTgt>
                                        </p:tgtEl>
                                      </p:cBhvr>
                                    </p:animEffect>
                                    <p:anim calcmode="lin" valueType="num">
                                      <p:cBhvr>
                                        <p:cTn id="5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anim calcmode="lin" valueType="num">
                                      <p:cBhvr>
                                        <p:cTn id="60" dur="1000" fill="hold"/>
                                        <p:tgtEl>
                                          <p:spTgt spid="6"/>
                                        </p:tgtEl>
                                        <p:attrNameLst>
                                          <p:attrName>ppt_x</p:attrName>
                                        </p:attrNameLst>
                                      </p:cBhvr>
                                      <p:tavLst>
                                        <p:tav tm="0">
                                          <p:val>
                                            <p:strVal val="#ppt_x"/>
                                          </p:val>
                                        </p:tav>
                                        <p:tav tm="100000">
                                          <p:val>
                                            <p:strVal val="#ppt_x"/>
                                          </p:val>
                                        </p:tav>
                                      </p:tavLst>
                                    </p:anim>
                                    <p:anim calcmode="lin" valueType="num">
                                      <p:cBhvr>
                                        <p:cTn id="61" dur="1000" fill="hold"/>
                                        <p:tgtEl>
                                          <p:spTgt spid="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000"/>
                                        <p:tgtEl>
                                          <p:spTgt spid="12"/>
                                        </p:tgtEl>
                                      </p:cBhvr>
                                    </p:animEffect>
                                    <p:anim calcmode="lin" valueType="num">
                                      <p:cBhvr>
                                        <p:cTn id="65" dur="1000" fill="hold"/>
                                        <p:tgtEl>
                                          <p:spTgt spid="12"/>
                                        </p:tgtEl>
                                        <p:attrNameLst>
                                          <p:attrName>ppt_x</p:attrName>
                                        </p:attrNameLst>
                                      </p:cBhvr>
                                      <p:tavLst>
                                        <p:tav tm="0">
                                          <p:val>
                                            <p:strVal val="#ppt_x"/>
                                          </p:val>
                                        </p:tav>
                                        <p:tav tm="100000">
                                          <p:val>
                                            <p:strVal val="#ppt_x"/>
                                          </p:val>
                                        </p:tav>
                                      </p:tavLst>
                                    </p:anim>
                                    <p:anim calcmode="lin" valueType="num">
                                      <p:cBhvr>
                                        <p:cTn id="6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1000"/>
                                        <p:tgtEl>
                                          <p:spTgt spid="13"/>
                                        </p:tgtEl>
                                      </p:cBhvr>
                                    </p:animEffect>
                                    <p:anim calcmode="lin" valueType="num">
                                      <p:cBhvr>
                                        <p:cTn id="79" dur="1000" fill="hold"/>
                                        <p:tgtEl>
                                          <p:spTgt spid="13"/>
                                        </p:tgtEl>
                                        <p:attrNameLst>
                                          <p:attrName>ppt_x</p:attrName>
                                        </p:attrNameLst>
                                      </p:cBhvr>
                                      <p:tavLst>
                                        <p:tav tm="0">
                                          <p:val>
                                            <p:strVal val="#ppt_x"/>
                                          </p:val>
                                        </p:tav>
                                        <p:tav tm="100000">
                                          <p:val>
                                            <p:strVal val="#ppt_x"/>
                                          </p:val>
                                        </p:tav>
                                      </p:tavLst>
                                    </p:anim>
                                    <p:anim calcmode="lin" valueType="num">
                                      <p:cBhvr>
                                        <p:cTn id="80" dur="1000" fill="hold"/>
                                        <p:tgtEl>
                                          <p:spTgt spid="1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1000"/>
                                        <p:tgtEl>
                                          <p:spTgt spid="14"/>
                                        </p:tgtEl>
                                      </p:cBhvr>
                                    </p:animEffect>
                                    <p:anim calcmode="lin" valueType="num">
                                      <p:cBhvr>
                                        <p:cTn id="84" dur="1000" fill="hold"/>
                                        <p:tgtEl>
                                          <p:spTgt spid="14"/>
                                        </p:tgtEl>
                                        <p:attrNameLst>
                                          <p:attrName>ppt_x</p:attrName>
                                        </p:attrNameLst>
                                      </p:cBhvr>
                                      <p:tavLst>
                                        <p:tav tm="0">
                                          <p:val>
                                            <p:strVal val="#ppt_x"/>
                                          </p:val>
                                        </p:tav>
                                        <p:tav tm="100000">
                                          <p:val>
                                            <p:strVal val="#ppt_x"/>
                                          </p:val>
                                        </p:tav>
                                      </p:tavLst>
                                    </p:anim>
                                    <p:anim calcmode="lin" valueType="num">
                                      <p:cBhvr>
                                        <p:cTn id="8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7" grpId="0" animBg="1"/>
      <p:bldP spid="12" grpId="0" animBg="1"/>
      <p:bldP spid="14" grpId="0" animBg="1"/>
    </p:bld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1687</TotalTime>
  <Words>2340</Words>
  <Application>Microsoft Office PowerPoint</Application>
  <PresentationFormat>Grand écran</PresentationFormat>
  <Paragraphs>260</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Facette</vt:lpstr>
      <vt:lpstr>Introduction Python</vt:lpstr>
      <vt:lpstr>Python: Un langage semi-interprété</vt:lpstr>
      <vt:lpstr>Python: Un langage polyvalent</vt:lpstr>
      <vt:lpstr>Python: Différentes caractéristiques</vt:lpstr>
      <vt:lpstr>Environnement de développement : PyCharm</vt:lpstr>
      <vt:lpstr>Utilisation PyCharm</vt:lpstr>
      <vt:lpstr>Variables et les types de données</vt:lpstr>
      <vt:lpstr>Variables et les types de données</vt:lpstr>
      <vt:lpstr>Entrées/sorties</vt:lpstr>
      <vt:lpstr>Entrées/sorties</vt:lpstr>
      <vt:lpstr>Typage Dynamique</vt:lpstr>
      <vt:lpstr>Types de base de Python </vt:lpstr>
      <vt:lpstr>Le type bool</vt:lpstr>
      <vt:lpstr>Le type int</vt:lpstr>
      <vt:lpstr>Le type int : exemple</vt:lpstr>
      <vt:lpstr>Le type float</vt:lpstr>
      <vt:lpstr>Le type float : autres opérations</vt:lpstr>
      <vt:lpstr>Conditions IF, ELIF, ELSE</vt:lpstr>
      <vt:lpstr>Conditions IF, ELIF, ELSE</vt:lpstr>
      <vt:lpstr>Conditions IF, ELIF, ELSE</vt:lpstr>
      <vt:lpstr>Exemples de programmes: </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Python</dc:title>
  <dc:creator>Tagmouti, Yousra</dc:creator>
  <cp:lastModifiedBy>Tagmouti, Yousra</cp:lastModifiedBy>
  <cp:revision>25</cp:revision>
  <dcterms:created xsi:type="dcterms:W3CDTF">2020-09-07T18:51:05Z</dcterms:created>
  <dcterms:modified xsi:type="dcterms:W3CDTF">2022-09-14T12:46:49Z</dcterms:modified>
</cp:coreProperties>
</file>