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sz="3600" b="1" dirty="0">
                <a:latin typeface="Garamond" panose="02020404030301010803" pitchFamily="18" charset="0"/>
              </a:rPr>
              <a:t>Les structures répétitives</a:t>
            </a:r>
            <a:br>
              <a:rPr lang="fr-CA" sz="3600" b="1" dirty="0">
                <a:latin typeface="Garamond" panose="02020404030301010803" pitchFamily="18" charset="0"/>
              </a:rPr>
            </a:br>
            <a:endParaRPr lang="fr-CA" sz="3600" dirty="0">
              <a:latin typeface="Garamond" panose="02020404030301010803" pitchFamily="18" charset="0"/>
            </a:endParaRPr>
          </a:p>
        </p:txBody>
      </p:sp>
    </p:spTree>
    <p:extLst>
      <p:ext uri="{BB962C8B-B14F-4D97-AF65-F5344CB8AC3E}">
        <p14:creationId xmlns:p14="http://schemas.microsoft.com/office/powerpoint/2010/main" val="113140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211170" y="152400"/>
            <a:ext cx="8596668" cy="860612"/>
          </a:xfrm>
        </p:spPr>
        <p:txBody>
          <a:bodyPr>
            <a:normAutofit fontScale="90000"/>
          </a:bodyPr>
          <a:lstStyle/>
          <a:p>
            <a:r>
              <a:rPr lang="fr-CA" b="1" dirty="0">
                <a:latin typeface="Garamond" panose="02020404030301010803" pitchFamily="18" charset="0"/>
              </a:rPr>
              <a:t>Choix d'un type de boucle</a:t>
            </a:r>
            <a:br>
              <a:rPr lang="fr-CA" dirty="0">
                <a:latin typeface="Garamond" panose="02020404030301010803" pitchFamily="18" charset="0"/>
              </a:rPr>
            </a:br>
            <a:endParaRPr lang="fr-CA" dirty="0">
              <a:latin typeface="Garamond" panose="02020404030301010803" pitchFamily="18" charset="0"/>
            </a:endParaRPr>
          </a:p>
        </p:txBody>
      </p:sp>
      <p:sp>
        <p:nvSpPr>
          <p:cNvPr id="6" name="Espace réservé du contenu 5"/>
          <p:cNvSpPr>
            <a:spLocks noGrp="1"/>
          </p:cNvSpPr>
          <p:nvPr>
            <p:ph idx="1"/>
          </p:nvPr>
        </p:nvSpPr>
        <p:spPr>
          <a:xfrm>
            <a:off x="282887" y="1013012"/>
            <a:ext cx="8596668" cy="3880773"/>
          </a:xfrm>
        </p:spPr>
        <p:txBody>
          <a:bodyPr/>
          <a:lstStyle/>
          <a:p>
            <a:r>
              <a:rPr lang="fr-CA" dirty="0">
                <a:latin typeface="Garamond" panose="02020404030301010803" pitchFamily="18" charset="0"/>
              </a:rPr>
              <a:t>Face à un problème particulier, comment choisir le type de boucle le plus approprié? L'ordinogramme suivant permet de faire un choix judicieux :</a:t>
            </a:r>
          </a:p>
        </p:txBody>
      </p:sp>
      <p:pic>
        <p:nvPicPr>
          <p:cNvPr id="8" name="Image 7"/>
          <p:cNvPicPr>
            <a:picLocks noChangeAspect="1"/>
          </p:cNvPicPr>
          <p:nvPr/>
        </p:nvPicPr>
        <p:blipFill>
          <a:blip r:embed="rId2"/>
          <a:stretch>
            <a:fillRect/>
          </a:stretch>
        </p:blipFill>
        <p:spPr>
          <a:xfrm>
            <a:off x="1638860" y="2119312"/>
            <a:ext cx="5543550" cy="3533775"/>
          </a:xfrm>
          <a:prstGeom prst="rect">
            <a:avLst/>
          </a:prstGeom>
          <a:ln>
            <a:solidFill>
              <a:schemeClr val="accent2">
                <a:lumMod val="60000"/>
                <a:lumOff val="40000"/>
              </a:schemeClr>
            </a:solidFill>
          </a:ln>
        </p:spPr>
      </p:pic>
    </p:spTree>
    <p:extLst>
      <p:ext uri="{BB962C8B-B14F-4D97-AF65-F5344CB8AC3E}">
        <p14:creationId xmlns:p14="http://schemas.microsoft.com/office/powerpoint/2010/main" val="162992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071" y="209005"/>
            <a:ext cx="8596668" cy="1320800"/>
          </a:xfrm>
        </p:spPr>
        <p:txBody>
          <a:bodyPr/>
          <a:lstStyle/>
          <a:p>
            <a:r>
              <a:rPr lang="en-CA" b="1" dirty="0" err="1">
                <a:latin typeface="Garamond" panose="02020404030301010803" pitchFamily="18" charset="0"/>
              </a:rPr>
              <a:t>Agencement</a:t>
            </a:r>
            <a:r>
              <a:rPr lang="en-CA" b="1" dirty="0">
                <a:latin typeface="Garamond" panose="02020404030301010803" pitchFamily="18" charset="0"/>
              </a:rPr>
              <a:t> des </a:t>
            </a:r>
            <a:r>
              <a:rPr lang="en-CA" b="1" dirty="0" err="1">
                <a:latin typeface="Garamond" panose="02020404030301010803" pitchFamily="18" charset="0"/>
              </a:rPr>
              <a:t>différentes</a:t>
            </a:r>
            <a:r>
              <a:rPr lang="en-CA" b="1" dirty="0">
                <a:latin typeface="Garamond" panose="02020404030301010803" pitchFamily="18" charset="0"/>
              </a:rPr>
              <a:t> structures</a:t>
            </a:r>
            <a:endParaRPr lang="fr-CA" dirty="0">
              <a:latin typeface="Garamond" panose="02020404030301010803" pitchFamily="18" charset="0"/>
            </a:endParaRPr>
          </a:p>
        </p:txBody>
      </p:sp>
      <p:sp>
        <p:nvSpPr>
          <p:cNvPr id="3" name="Espace réservé du contenu 2"/>
          <p:cNvSpPr>
            <a:spLocks noGrp="1"/>
          </p:cNvSpPr>
          <p:nvPr>
            <p:ph idx="1"/>
          </p:nvPr>
        </p:nvSpPr>
        <p:spPr>
          <a:xfrm>
            <a:off x="93860" y="1098144"/>
            <a:ext cx="10095169" cy="5015273"/>
          </a:xfrm>
        </p:spPr>
        <p:txBody>
          <a:bodyPr/>
          <a:lstStyle/>
          <a:p>
            <a:pPr>
              <a:lnSpc>
                <a:spcPct val="150000"/>
              </a:lnSpc>
            </a:pPr>
            <a:r>
              <a:rPr lang="fr-CA" dirty="0">
                <a:latin typeface="Garamond" panose="02020404030301010803" pitchFamily="18" charset="0"/>
              </a:rPr>
              <a:t>Il existe quelques règles élémentaires à suivre lors de l'agencement des structures séquentielles, conditionnelles et répétitives pour en former un algorithme (ou un programme) complet et bien structuré :</a:t>
            </a:r>
          </a:p>
          <a:p>
            <a:pPr lvl="0">
              <a:lnSpc>
                <a:spcPct val="150000"/>
              </a:lnSpc>
            </a:pPr>
            <a:r>
              <a:rPr lang="fr-CA" dirty="0">
                <a:latin typeface="Garamond" panose="02020404030301010803" pitchFamily="18" charset="0"/>
              </a:rPr>
              <a:t>Un algorithme sera formé d'une séquence d'opérations. Certaines de ces opérations pourront être elles-mêmes des structures conditionnelles ou répétitives. </a:t>
            </a:r>
          </a:p>
          <a:p>
            <a:pPr lvl="0">
              <a:lnSpc>
                <a:spcPct val="150000"/>
              </a:lnSpc>
            </a:pPr>
            <a:r>
              <a:rPr lang="fr-CA" dirty="0">
                <a:latin typeface="Garamond" panose="02020404030301010803" pitchFamily="18" charset="0"/>
              </a:rPr>
              <a:t>Les opérations contenues à l'intérieur des structures conditionnelles et répétitives ne doivent en aucun cas provoquer la sortie impromptue de la structure. Plus précisément, les instructions de programmation visant à provoquer une sortie de boucle telles </a:t>
            </a:r>
            <a:r>
              <a:rPr lang="fr-CA" i="1" dirty="0">
                <a:latin typeface="Garamond" panose="02020404030301010803" pitchFamily="18" charset="0"/>
              </a:rPr>
              <a:t>exit for, break, exit do</a:t>
            </a:r>
            <a:r>
              <a:rPr lang="fr-CA" dirty="0">
                <a:latin typeface="Garamond" panose="02020404030301010803" pitchFamily="18" charset="0"/>
              </a:rPr>
              <a:t>,… sont à éviter. Tout programme dont les conditions sont bien énoncées peut aisément se passer de ces instructions.</a:t>
            </a:r>
          </a:p>
          <a:p>
            <a:pPr lvl="0">
              <a:lnSpc>
                <a:spcPct val="150000"/>
              </a:lnSpc>
            </a:pPr>
            <a:r>
              <a:rPr lang="fr-CA" dirty="0">
                <a:latin typeface="Garamond" panose="02020404030301010803" pitchFamily="18" charset="0"/>
              </a:rPr>
              <a:t>Les différentes structures peuvent être imbriquées les unes dans les autres.</a:t>
            </a:r>
          </a:p>
          <a:p>
            <a:pPr>
              <a:lnSpc>
                <a:spcPct val="150000"/>
              </a:lnSpc>
            </a:pPr>
            <a:endParaRPr lang="fr-CA" dirty="0">
              <a:latin typeface="Garamond" panose="02020404030301010803" pitchFamily="18" charset="0"/>
            </a:endParaRPr>
          </a:p>
        </p:txBody>
      </p:sp>
    </p:spTree>
    <p:extLst>
      <p:ext uri="{BB962C8B-B14F-4D97-AF65-F5344CB8AC3E}">
        <p14:creationId xmlns:p14="http://schemas.microsoft.com/office/powerpoint/2010/main" val="25312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CA" b="1" dirty="0">
                <a:latin typeface="Garamond" panose="02020404030301010803" pitchFamily="18" charset="0"/>
              </a:rPr>
              <a:t>Les boucles imbriquées</a:t>
            </a:r>
          </a:p>
        </p:txBody>
      </p:sp>
      <p:sp>
        <p:nvSpPr>
          <p:cNvPr id="3" name="Espace réservé du contenu 2"/>
          <p:cNvSpPr>
            <a:spLocks noGrp="1"/>
          </p:cNvSpPr>
          <p:nvPr>
            <p:ph idx="1"/>
          </p:nvPr>
        </p:nvSpPr>
        <p:spPr>
          <a:xfrm>
            <a:off x="677334" y="2312989"/>
            <a:ext cx="8596668" cy="3880773"/>
          </a:xfrm>
        </p:spPr>
        <p:txBody>
          <a:bodyPr/>
          <a:lstStyle/>
          <a:p>
            <a:r>
              <a:rPr lang="fr-CA" dirty="0">
                <a:latin typeface="Garamond" panose="02020404030301010803" pitchFamily="18" charset="0"/>
              </a:rPr>
              <a:t>Des boucles sont dites </a:t>
            </a:r>
            <a:r>
              <a:rPr lang="fr-CA" i="1" dirty="0">
                <a:latin typeface="Garamond" panose="02020404030301010803" pitchFamily="18" charset="0"/>
              </a:rPr>
              <a:t>imbriquées</a:t>
            </a:r>
            <a:r>
              <a:rPr lang="fr-CA" dirty="0">
                <a:latin typeface="Garamond" panose="02020404030301010803" pitchFamily="18" charset="0"/>
              </a:rPr>
              <a:t> si une boucle se retrouve à l'intérieur d'une autre. Dans un tel cas, l'exécution de la boucle intérieure doit être complétée avant d'entreprendre une autre itération de la boucle extérieure. Voici un exemple avec deux boucles pour imbriquées :</a:t>
            </a:r>
          </a:p>
          <a:p>
            <a:pPr marL="0" indent="0">
              <a:buNone/>
            </a:pPr>
            <a:endParaRPr lang="fr-CA" dirty="0">
              <a:latin typeface="Garamond" panose="02020404030301010803" pitchFamily="18" charset="0"/>
            </a:endParaRPr>
          </a:p>
          <a:p>
            <a:pPr marL="0" indent="0">
              <a:buNone/>
            </a:pPr>
            <a:endParaRPr lang="fr-CA" dirty="0">
              <a:latin typeface="Garamond" panose="02020404030301010803" pitchFamily="18" charset="0"/>
            </a:endParaRPr>
          </a:p>
          <a:p>
            <a:pPr marL="0" indent="0">
              <a:buNone/>
            </a:pPr>
            <a:endParaRPr lang="fr-CA" dirty="0">
              <a:latin typeface="Garamond" panose="02020404030301010803" pitchFamily="18" charset="0"/>
            </a:endParaRPr>
          </a:p>
          <a:p>
            <a:pPr marL="0" indent="0">
              <a:buNone/>
            </a:pPr>
            <a:endParaRPr lang="fr-CA" dirty="0">
              <a:latin typeface="Garamond" panose="02020404030301010803" pitchFamily="18" charset="0"/>
            </a:endParaRPr>
          </a:p>
          <a:p>
            <a:pPr marL="0" indent="0">
              <a:buNone/>
            </a:pPr>
            <a:endParaRPr lang="fr-CA" dirty="0">
              <a:latin typeface="Garamond" panose="02020404030301010803" pitchFamily="18" charset="0"/>
            </a:endParaRPr>
          </a:p>
          <a:p>
            <a:r>
              <a:rPr lang="fr-CA" dirty="0">
                <a:latin typeface="Garamond" panose="02020404030301010803" pitchFamily="18" charset="0"/>
              </a:rPr>
              <a:t>Il n'y a pas de limite théorique au nombre de niveaux d'imbrication des boucles.</a:t>
            </a:r>
          </a:p>
          <a:p>
            <a:pPr marL="0" indent="0">
              <a:buNone/>
            </a:pPr>
            <a:endParaRPr lang="fr-CA" dirty="0">
              <a:latin typeface="Garamond" panose="02020404030301010803" pitchFamily="18" charset="0"/>
            </a:endParaRPr>
          </a:p>
        </p:txBody>
      </p:sp>
      <p:sp>
        <p:nvSpPr>
          <p:cNvPr id="5" name="Rectangle 2"/>
          <p:cNvSpPr>
            <a:spLocks noChangeArrowheads="1"/>
          </p:cNvSpPr>
          <p:nvPr/>
        </p:nvSpPr>
        <p:spPr bwMode="auto">
          <a:xfrm>
            <a:off x="1288868" y="3888694"/>
            <a:ext cx="3500846"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lig</a:t>
            </a:r>
            <a: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sz="14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 </a:t>
            </a:r>
            <a: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fr-FR" altLang="fr-FR"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col </a:t>
            </a:r>
            <a:r>
              <a:rPr kumimoji="0" lang="fr-FR" altLang="fr-FR"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sz="14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 </a:t>
            </a:r>
            <a: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fr-FR" altLang="fr-FR"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sz="1400" b="0" i="0" u="none" strike="noStrike" cap="none" normalizeH="0" baseline="0" dirty="0" err="1">
                <a:ln>
                  <a:noFill/>
                </a:ln>
                <a:solidFill>
                  <a:srgbClr val="8888C6"/>
                </a:solidFill>
                <a:effectLst/>
                <a:latin typeface="Courier New" panose="02070309020205020404" pitchFamily="49" charset="0"/>
                <a:cs typeface="Courier New" panose="02070309020205020404" pitchFamily="49" charset="0"/>
              </a:rPr>
              <a:t>print</a:t>
            </a:r>
            <a:r>
              <a:rPr kumimoji="0" lang="fr-FR" altLang="fr-FR" sz="14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 </a:t>
            </a:r>
            <a: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 "</a:t>
            </a:r>
            <a:r>
              <a:rPr kumimoji="0" lang="fr-FR" altLang="fr-FR"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sz="14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end</a:t>
            </a:r>
            <a: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sz="1400" b="0" i="0" u="none" strike="noStrike" cap="none" normalizeH="0" baseline="0" dirty="0" err="1">
                <a:ln>
                  <a:noFill/>
                </a:ln>
                <a:solidFill>
                  <a:srgbClr val="8888C6"/>
                </a:solidFill>
                <a:effectLst/>
                <a:latin typeface="Courier New" panose="02070309020205020404" pitchFamily="49" charset="0"/>
                <a:cs typeface="Courier New" panose="02070309020205020404" pitchFamily="49" charset="0"/>
              </a:rPr>
              <a:t>print</a:t>
            </a:r>
            <a: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fr-FR" altLang="fr-FR"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562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443" y="113211"/>
            <a:ext cx="11026986" cy="1320800"/>
          </a:xfrm>
        </p:spPr>
        <p:txBody>
          <a:bodyPr/>
          <a:lstStyle/>
          <a:p>
            <a:r>
              <a:rPr lang="fr-CA" b="1" dirty="0">
                <a:latin typeface="Garamond" panose="02020404030301010803" pitchFamily="18" charset="0"/>
              </a:rPr>
              <a:t>Exemple combiné : structure conditionnelle et boucle</a:t>
            </a:r>
            <a:endParaRPr lang="fr-CA" dirty="0">
              <a:latin typeface="Garamond" panose="02020404030301010803" pitchFamily="18" charset="0"/>
            </a:endParaRPr>
          </a:p>
        </p:txBody>
      </p:sp>
      <p:sp>
        <p:nvSpPr>
          <p:cNvPr id="3" name="Espace réservé du contenu 2"/>
          <p:cNvSpPr>
            <a:spLocks noGrp="1"/>
          </p:cNvSpPr>
          <p:nvPr>
            <p:ph idx="1"/>
          </p:nvPr>
        </p:nvSpPr>
        <p:spPr>
          <a:xfrm>
            <a:off x="442203" y="1080727"/>
            <a:ext cx="8596668" cy="3880773"/>
          </a:xfrm>
        </p:spPr>
        <p:txBody>
          <a:bodyPr/>
          <a:lstStyle/>
          <a:p>
            <a:r>
              <a:rPr lang="fr-CA" dirty="0">
                <a:latin typeface="Garamond" panose="02020404030301010803" pitchFamily="18" charset="0"/>
              </a:rPr>
              <a:t>Voici maintenant un exemple complet qui utilise une boucle de type </a:t>
            </a:r>
            <a:r>
              <a:rPr lang="fr-CA" i="1" dirty="0">
                <a:latin typeface="Garamond" panose="02020404030301010803" pitchFamily="18" charset="0"/>
              </a:rPr>
              <a:t>pour</a:t>
            </a:r>
            <a:r>
              <a:rPr lang="fr-CA" dirty="0">
                <a:latin typeface="Garamond" panose="02020404030301010803" pitchFamily="18" charset="0"/>
              </a:rPr>
              <a:t> à l'intérieur d'une opération si. </a:t>
            </a:r>
          </a:p>
          <a:p>
            <a:r>
              <a:rPr lang="fr-CA" dirty="0">
                <a:latin typeface="Garamond" panose="02020404030301010803" pitchFamily="18" charset="0"/>
              </a:rPr>
              <a:t>Une banque permet à chacun de ses clients de placer un montant d'argent à un taux d'intérêt de 12% calculé annuellement, pour un maximum de 5 ans. Écrire un algorithme qui  lit, pour un client, le montant d'argent qu'il veut investir et le nombre d'années pour lesquelles il désire placer cet argent. L'algorithme doit afficher le montant cumulé obtenu après chaque année de placement.</a:t>
            </a:r>
          </a:p>
        </p:txBody>
      </p:sp>
      <p:sp>
        <p:nvSpPr>
          <p:cNvPr id="4" name="Rectangle 1"/>
          <p:cNvSpPr>
            <a:spLocks noChangeArrowheads="1"/>
          </p:cNvSpPr>
          <p:nvPr/>
        </p:nvSpPr>
        <p:spPr bwMode="auto">
          <a:xfrm>
            <a:off x="1854926" y="3465358"/>
            <a:ext cx="6278881" cy="256224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montantLu</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8888C6"/>
                </a:solidFill>
                <a:effectLst/>
                <a:latin typeface="Courier New" panose="02070309020205020404" pitchFamily="49" charset="0"/>
                <a:cs typeface="Courier New" panose="02070309020205020404" pitchFamily="49" charset="0"/>
              </a:rPr>
              <a:t>int</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input</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"Entrez le montant à investir " </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nbAnsLu</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8888C6"/>
                </a:solidFill>
                <a:effectLst/>
                <a:latin typeface="Courier New" panose="02070309020205020404" pitchFamily="49" charset="0"/>
                <a:cs typeface="Courier New" panose="02070309020205020404" pitchFamily="49" charset="0"/>
              </a:rPr>
              <a:t>int</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input</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"Entrez le nombre d'années"</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fr-FR" altLang="fr-FR"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nbAnsLu</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&gt;= </a:t>
            </a:r>
            <a:r>
              <a:rPr kumimoji="0" lang="fr-FR" altLang="fr-FR"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fr-FR" altLang="fr-FR"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and  </a:t>
            </a:r>
            <a:r>
              <a:rPr kumimoji="0" lang="fr-FR" altLang="fr-FR"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nbAnsLu</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&lt;= </a:t>
            </a:r>
            <a:r>
              <a:rPr kumimoji="0" lang="fr-FR" altLang="fr-FR"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 </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montantCumule</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montantLu</a:t>
            </a:r>
            <a:b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annee</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sz="12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fr-FR" altLang="fr-FR"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nbAnsLu+</a:t>
            </a:r>
            <a:r>
              <a:rPr kumimoji="0" lang="fr-FR" altLang="fr-FR"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montantCumule</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montantCumule</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montantCumule</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1.12</a:t>
            </a:r>
            <a:br>
              <a:rPr kumimoji="0" lang="fr-FR" altLang="fr-FR"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8888C6"/>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"Montant après l'an "</a:t>
            </a:r>
            <a:r>
              <a:rPr kumimoji="0" lang="fr-FR" altLang="fr-FR"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annee</a:t>
            </a:r>
            <a:r>
              <a:rPr kumimoji="0" lang="fr-FR" altLang="fr-FR"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est "</a:t>
            </a:r>
            <a:r>
              <a:rPr kumimoji="0" lang="fr-FR" altLang="fr-FR"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montantCumule</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else</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8888C6"/>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"Erreur : le nombre d'années doit être entre 1 et 5 "</a:t>
            </a:r>
            <a:r>
              <a:rPr kumimoji="0" lang="fr-FR" altLang="fr-FR"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202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CA" b="1" dirty="0">
                <a:latin typeface="Garamond" panose="02020404030301010803" pitchFamily="18" charset="0"/>
              </a:rPr>
              <a:t>Introduction</a:t>
            </a:r>
            <a:br>
              <a:rPr lang="fr-CA" dirty="0"/>
            </a:br>
            <a:r>
              <a:rPr lang="fr-CA" dirty="0"/>
              <a:t> </a:t>
            </a:r>
          </a:p>
        </p:txBody>
      </p:sp>
      <p:sp>
        <p:nvSpPr>
          <p:cNvPr id="3" name="Espace réservé du contenu 2"/>
          <p:cNvSpPr>
            <a:spLocks noGrp="1"/>
          </p:cNvSpPr>
          <p:nvPr>
            <p:ph idx="1"/>
          </p:nvPr>
        </p:nvSpPr>
        <p:spPr>
          <a:xfrm>
            <a:off x="583474" y="1809415"/>
            <a:ext cx="8690528" cy="5048585"/>
          </a:xfrm>
        </p:spPr>
        <p:txBody>
          <a:bodyPr>
            <a:normAutofit/>
          </a:bodyPr>
          <a:lstStyle/>
          <a:p>
            <a:pPr>
              <a:lnSpc>
                <a:spcPct val="150000"/>
              </a:lnSpc>
            </a:pPr>
            <a:r>
              <a:rPr lang="fr-CA" dirty="0">
                <a:latin typeface="Garamond" panose="02020404030301010803" pitchFamily="18" charset="0"/>
              </a:rPr>
              <a:t>La puissance de l'ordinateur réside dans sa faculté de répéter un ensemble d'opérations plusieurs fois, et ce, dans un court laps de temps. Il est donc essentiel de pouvoir regrouper ces opérations en </a:t>
            </a:r>
            <a:r>
              <a:rPr lang="fr-CA" b="1" i="1" dirty="0">
                <a:latin typeface="Garamond" panose="02020404030301010803" pitchFamily="18" charset="0"/>
              </a:rPr>
              <a:t>structures répétitives</a:t>
            </a:r>
            <a:r>
              <a:rPr lang="fr-CA" dirty="0">
                <a:latin typeface="Garamond" panose="02020404030301010803" pitchFamily="18" charset="0"/>
              </a:rPr>
              <a:t> (aussi appelées structures itératives ou boucles).</a:t>
            </a:r>
          </a:p>
          <a:p>
            <a:pPr>
              <a:lnSpc>
                <a:spcPct val="150000"/>
              </a:lnSpc>
            </a:pPr>
            <a:r>
              <a:rPr lang="fr-CA" dirty="0">
                <a:latin typeface="Garamond" panose="02020404030301010803" pitchFamily="18" charset="0"/>
              </a:rPr>
              <a:t>On appelle une </a:t>
            </a:r>
            <a:r>
              <a:rPr lang="fr-CA" b="1" i="1" dirty="0">
                <a:latin typeface="Garamond" panose="02020404030301010803" pitchFamily="18" charset="0"/>
              </a:rPr>
              <a:t>itération</a:t>
            </a:r>
            <a:r>
              <a:rPr lang="fr-CA" dirty="0">
                <a:latin typeface="Garamond" panose="02020404030301010803" pitchFamily="18" charset="0"/>
              </a:rPr>
              <a:t> l'exécution, une seule fois, des opérations du </a:t>
            </a:r>
            <a:r>
              <a:rPr lang="fr-CA" b="1" dirty="0">
                <a:latin typeface="Garamond" panose="02020404030301010803" pitchFamily="18" charset="0"/>
              </a:rPr>
              <a:t>corps de la boucle</a:t>
            </a:r>
            <a:r>
              <a:rPr lang="fr-CA" dirty="0">
                <a:latin typeface="Garamond" panose="02020404030301010803" pitchFamily="18" charset="0"/>
              </a:rPr>
              <a:t>. Ainsi, l'exécution complète d'une boucle nécessitera habituellement plusieurs itérations.</a:t>
            </a:r>
          </a:p>
          <a:p>
            <a:pPr>
              <a:lnSpc>
                <a:spcPct val="150000"/>
              </a:lnSpc>
            </a:pPr>
            <a:r>
              <a:rPr lang="fr-CA" dirty="0">
                <a:latin typeface="Garamond" panose="02020404030301010803" pitchFamily="18" charset="0"/>
              </a:rPr>
              <a:t>Le pseudocode comprend deux principales catégories de structures répétitives : les structures pour lesquelles le nombre d'itérations est </a:t>
            </a:r>
            <a:r>
              <a:rPr lang="fr-CA" b="1" dirty="0">
                <a:latin typeface="Garamond" panose="02020404030301010803" pitchFamily="18" charset="0"/>
              </a:rPr>
              <a:t>inconnu avant l'entrée dans la boucle</a:t>
            </a:r>
            <a:r>
              <a:rPr lang="fr-CA" dirty="0">
                <a:latin typeface="Garamond" panose="02020404030301010803" pitchFamily="18" charset="0"/>
              </a:rPr>
              <a:t>, et celle pour </a:t>
            </a:r>
            <a:r>
              <a:rPr lang="fr-CA" b="1" dirty="0">
                <a:latin typeface="Garamond" panose="02020404030301010803" pitchFamily="18" charset="0"/>
              </a:rPr>
              <a:t>laquelle ce nombre est connu</a:t>
            </a:r>
            <a:r>
              <a:rPr lang="fr-CA" dirty="0">
                <a:latin typeface="Garamond" panose="02020404030301010803" pitchFamily="18" charset="0"/>
              </a:rPr>
              <a:t>. </a:t>
            </a:r>
          </a:p>
        </p:txBody>
      </p:sp>
    </p:spTree>
    <p:extLst>
      <p:ext uri="{BB962C8B-B14F-4D97-AF65-F5344CB8AC3E}">
        <p14:creationId xmlns:p14="http://schemas.microsoft.com/office/powerpoint/2010/main" val="108819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780" y="104503"/>
            <a:ext cx="8596668" cy="1320800"/>
          </a:xfrm>
        </p:spPr>
        <p:txBody>
          <a:bodyPr/>
          <a:lstStyle/>
          <a:p>
            <a:pPr lvl="0"/>
            <a:r>
              <a:rPr lang="fr-CA" b="1" dirty="0">
                <a:latin typeface="Garamond" panose="02020404030301010803" pitchFamily="18" charset="0"/>
              </a:rPr>
              <a:t>Nombre d'itérations inconnu à l'avance</a:t>
            </a:r>
            <a:endParaRPr lang="fr-CA" dirty="0">
              <a:latin typeface="Garamond" panose="02020404030301010803" pitchFamily="18" charset="0"/>
            </a:endParaRPr>
          </a:p>
        </p:txBody>
      </p:sp>
      <p:sp>
        <p:nvSpPr>
          <p:cNvPr id="3" name="Espace réservé du contenu 2"/>
          <p:cNvSpPr>
            <a:spLocks noGrp="1"/>
          </p:cNvSpPr>
          <p:nvPr>
            <p:ph idx="1"/>
          </p:nvPr>
        </p:nvSpPr>
        <p:spPr>
          <a:xfrm>
            <a:off x="590248" y="1620658"/>
            <a:ext cx="9494277" cy="4579845"/>
          </a:xfrm>
        </p:spPr>
        <p:txBody>
          <a:bodyPr>
            <a:normAutofit fontScale="92500" lnSpcReduction="20000"/>
          </a:bodyPr>
          <a:lstStyle/>
          <a:p>
            <a:pPr>
              <a:lnSpc>
                <a:spcPct val="150000"/>
              </a:lnSpc>
              <a:spcAft>
                <a:spcPts val="1000"/>
              </a:spcAft>
            </a:pPr>
            <a:r>
              <a:rPr lang="fr-CA" sz="1800" dirty="0">
                <a:effectLst/>
                <a:latin typeface="Garamond" panose="02020404030301010803" pitchFamily="18" charset="0"/>
                <a:ea typeface="Calibri" panose="020F0502020204030204" pitchFamily="34" charset="0"/>
                <a:cs typeface="Times New Roman" panose="02020603050405020304" pitchFamily="18" charset="0"/>
              </a:rPr>
              <a:t>Il est souvent difficile ou impossible prévoir le nombre d'itérations à réaliser pour une boucle. L'arrêt de cette boucle est alors basé sur la valeur d'une ou plusieurs variables modifiées dans le corps de la boucle. La condition d'arrêt peut être évaluée soit avant d'entreprendre une itération, soit immédiatement après avoir terminé une itération.</a:t>
            </a:r>
          </a:p>
          <a:p>
            <a:pPr>
              <a:lnSpc>
                <a:spcPct val="150000"/>
              </a:lnSpc>
            </a:pPr>
            <a:r>
              <a:rPr lang="fr-CA" b="1" dirty="0">
                <a:latin typeface="Garamond" panose="02020404030301010803" pitchFamily="18" charset="0"/>
              </a:rPr>
              <a:t>Condition évaluée avant le corps de la boucle : l'opération  faire</a:t>
            </a:r>
            <a:endParaRPr lang="fr-CA" dirty="0">
              <a:latin typeface="Garamond" panose="02020404030301010803" pitchFamily="18" charset="0"/>
            </a:endParaRPr>
          </a:p>
          <a:p>
            <a:pPr lvl="1">
              <a:lnSpc>
                <a:spcPct val="150000"/>
              </a:lnSpc>
            </a:pPr>
            <a:r>
              <a:rPr lang="fr-CA" sz="1800" dirty="0">
                <a:latin typeface="Garamond" panose="02020404030301010803" pitchFamily="18" charset="0"/>
              </a:rPr>
              <a:t>Une boucle de type </a:t>
            </a:r>
            <a:r>
              <a:rPr lang="fr-CA" sz="1800" b="1" dirty="0">
                <a:latin typeface="Garamond" panose="02020404030301010803" pitchFamily="18" charset="0"/>
              </a:rPr>
              <a:t>faire</a:t>
            </a:r>
            <a:r>
              <a:rPr lang="fr-CA" sz="1800" i="1" dirty="0">
                <a:latin typeface="Garamond" panose="02020404030301010803" pitchFamily="18" charset="0"/>
              </a:rPr>
              <a:t> </a:t>
            </a:r>
            <a:r>
              <a:rPr lang="fr-CA" sz="1800" dirty="0">
                <a:latin typeface="Garamond" panose="02020404030301010803" pitchFamily="18" charset="0"/>
              </a:rPr>
              <a:t>exécute les opérations du corps de la boucle tant et aussi longtemps que la condition spécifiée est </a:t>
            </a:r>
            <a:r>
              <a:rPr lang="fr-CA" sz="1800" b="1" dirty="0">
                <a:latin typeface="Garamond" panose="02020404030301010803" pitchFamily="18" charset="0"/>
              </a:rPr>
              <a:t>vraie</a:t>
            </a:r>
            <a:r>
              <a:rPr lang="fr-CA" sz="1800" dirty="0">
                <a:latin typeface="Garamond" panose="02020404030301010803" pitchFamily="18" charset="0"/>
              </a:rPr>
              <a:t>.</a:t>
            </a:r>
          </a:p>
          <a:p>
            <a:pPr marL="0" indent="0">
              <a:buNone/>
            </a:pPr>
            <a:r>
              <a:rPr lang="fr-CA" b="1" dirty="0">
                <a:latin typeface="Garamond" panose="02020404030301010803" pitchFamily="18" charset="0"/>
              </a:rPr>
              <a:t>tant que</a:t>
            </a:r>
            <a:r>
              <a:rPr lang="fr-CA" dirty="0">
                <a:latin typeface="Garamond" panose="02020404030301010803" pitchFamily="18" charset="0"/>
              </a:rPr>
              <a:t> </a:t>
            </a:r>
            <a:r>
              <a:rPr lang="fr-CA" i="1" dirty="0">
                <a:latin typeface="Garamond" panose="02020404030301010803" pitchFamily="18" charset="0"/>
              </a:rPr>
              <a:t>&lt;condition&gt; </a:t>
            </a:r>
            <a:r>
              <a:rPr lang="fr-CA" dirty="0">
                <a:latin typeface="Garamond" panose="02020404030301010803" pitchFamily="18" charset="0"/>
              </a:rPr>
              <a:t> </a:t>
            </a:r>
          </a:p>
          <a:p>
            <a:pPr marL="0" indent="0">
              <a:buNone/>
            </a:pPr>
            <a:r>
              <a:rPr lang="fr-CA" dirty="0">
                <a:latin typeface="Garamond" panose="02020404030301010803" pitchFamily="18" charset="0"/>
              </a:rPr>
              <a:t>		opération1</a:t>
            </a:r>
          </a:p>
          <a:p>
            <a:pPr marL="0" indent="0">
              <a:buNone/>
            </a:pPr>
            <a:r>
              <a:rPr lang="fr-CA" dirty="0">
                <a:latin typeface="Garamond" panose="02020404030301010803" pitchFamily="18" charset="0"/>
              </a:rPr>
              <a:t>		opération2</a:t>
            </a:r>
          </a:p>
          <a:p>
            <a:pPr marL="0" indent="0">
              <a:buNone/>
            </a:pPr>
            <a:r>
              <a:rPr lang="fr-CA" dirty="0">
                <a:latin typeface="Garamond" panose="02020404030301010803" pitchFamily="18" charset="0"/>
              </a:rPr>
              <a:t>		...</a:t>
            </a:r>
          </a:p>
          <a:p>
            <a:pPr marL="0" indent="0">
              <a:buNone/>
            </a:pPr>
            <a:r>
              <a:rPr lang="fr-CA" dirty="0">
                <a:latin typeface="Garamond" panose="02020404030301010803" pitchFamily="18" charset="0"/>
              </a:rPr>
              <a:t>	</a:t>
            </a:r>
            <a:r>
              <a:rPr lang="fr-CA" b="1" dirty="0">
                <a:latin typeface="Garamond" panose="02020404030301010803" pitchFamily="18" charset="0"/>
              </a:rPr>
              <a:t>fin tant que</a:t>
            </a:r>
            <a:endParaRPr lang="fr-CA" dirty="0">
              <a:latin typeface="Garamond" panose="02020404030301010803" pitchFamily="18" charset="0"/>
            </a:endParaRPr>
          </a:p>
          <a:p>
            <a:pPr>
              <a:lnSpc>
                <a:spcPct val="150000"/>
              </a:lnSpc>
              <a:spcAft>
                <a:spcPts val="1000"/>
              </a:spcAft>
            </a:pPr>
            <a:endParaRPr lang="fr-CA"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981820" y="4287356"/>
            <a:ext cx="6096000" cy="1299715"/>
          </a:xfrm>
          <a:prstGeom prst="rect">
            <a:avLst/>
          </a:prstGeom>
          <a:solidFill>
            <a:schemeClr val="accent2">
              <a:lumMod val="20000"/>
              <a:lumOff val="80000"/>
            </a:schemeClr>
          </a:solidFill>
          <a:ln>
            <a:solidFill>
              <a:schemeClr val="accent1"/>
            </a:solidFill>
          </a:ln>
        </p:spPr>
        <p:txBody>
          <a:bodyPr>
            <a:spAutoFit/>
          </a:bodyPr>
          <a:lstStyle/>
          <a:p>
            <a:pPr>
              <a:lnSpc>
                <a:spcPct val="150000"/>
              </a:lnSpc>
            </a:pPr>
            <a:r>
              <a:rPr lang="fr-CA" dirty="0">
                <a:latin typeface="Garamond" panose="02020404030301010803" pitchFamily="18" charset="0"/>
              </a:rPr>
              <a:t>Avec cette structure la condition est évaluée à l'entrée dans la boucle. Cette particularité permettra de prévoir le cas où le corps de la boucle ne sera jamais exécuté</a:t>
            </a:r>
          </a:p>
        </p:txBody>
      </p:sp>
    </p:spTree>
    <p:extLst>
      <p:ext uri="{BB962C8B-B14F-4D97-AF65-F5344CB8AC3E}">
        <p14:creationId xmlns:p14="http://schemas.microsoft.com/office/powerpoint/2010/main" val="134545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14851"/>
            <a:ext cx="8596668" cy="1320800"/>
          </a:xfrm>
        </p:spPr>
        <p:txBody>
          <a:bodyPr/>
          <a:lstStyle/>
          <a:p>
            <a:r>
              <a:rPr lang="fr-CA" b="1" dirty="0">
                <a:latin typeface="Garamond" panose="02020404030301010803" pitchFamily="18" charset="0"/>
              </a:rPr>
              <a:t>Exemple :  tant que</a:t>
            </a:r>
          </a:p>
        </p:txBody>
      </p:sp>
      <p:sp>
        <p:nvSpPr>
          <p:cNvPr id="3" name="Espace réservé du contenu 2"/>
          <p:cNvSpPr>
            <a:spLocks noGrp="1"/>
          </p:cNvSpPr>
          <p:nvPr>
            <p:ph idx="1"/>
          </p:nvPr>
        </p:nvSpPr>
        <p:spPr>
          <a:xfrm>
            <a:off x="137403" y="1026160"/>
            <a:ext cx="2623214" cy="3880773"/>
          </a:xfrm>
        </p:spPr>
        <p:txBody>
          <a:bodyPr/>
          <a:lstStyle/>
          <a:p>
            <a:pPr marL="0" indent="0">
              <a:buNone/>
            </a:pPr>
            <a:r>
              <a:rPr lang="fr-CA" dirty="0">
                <a:latin typeface="Garamond" panose="02020404030301010803" pitchFamily="18" charset="0"/>
              </a:rPr>
              <a:t>Examinons le problème suivant. Un fermier constate que sa population de lapins croît au rythme moyen de 10% par semaine. Il désire savoir combien de semaines il faudra à son groupe de 100 lapins pour atteindre ou dépasser les 200 individus.</a:t>
            </a:r>
          </a:p>
          <a:p>
            <a:endParaRPr lang="fr-CA" dirty="0">
              <a:latin typeface="Garamond" panose="02020404030301010803" pitchFamily="18"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2647254763"/>
              </p:ext>
            </p:extLst>
          </p:nvPr>
        </p:nvGraphicFramePr>
        <p:xfrm>
          <a:off x="2882538" y="545549"/>
          <a:ext cx="9091750" cy="6339509"/>
        </p:xfrm>
        <a:graphic>
          <a:graphicData uri="http://schemas.openxmlformats.org/drawingml/2006/table">
            <a:tbl>
              <a:tblPr firstRow="1" firstCol="1" lastRow="1" lastCol="1" bandRow="1" bandCol="1">
                <a:tableStyleId>{5DA37D80-6434-44D0-A028-1B22A696006F}</a:tableStyleId>
              </a:tblPr>
              <a:tblGrid>
                <a:gridCol w="5719607">
                  <a:extLst>
                    <a:ext uri="{9D8B030D-6E8A-4147-A177-3AD203B41FA5}">
                      <a16:colId xmlns:a16="http://schemas.microsoft.com/office/drawing/2014/main" val="142037458"/>
                    </a:ext>
                  </a:extLst>
                </a:gridCol>
                <a:gridCol w="149969">
                  <a:extLst>
                    <a:ext uri="{9D8B030D-6E8A-4147-A177-3AD203B41FA5}">
                      <a16:colId xmlns:a16="http://schemas.microsoft.com/office/drawing/2014/main" val="949922252"/>
                    </a:ext>
                  </a:extLst>
                </a:gridCol>
                <a:gridCol w="209913">
                  <a:extLst>
                    <a:ext uri="{9D8B030D-6E8A-4147-A177-3AD203B41FA5}">
                      <a16:colId xmlns:a16="http://schemas.microsoft.com/office/drawing/2014/main" val="1053211186"/>
                    </a:ext>
                  </a:extLst>
                </a:gridCol>
                <a:gridCol w="187851">
                  <a:extLst>
                    <a:ext uri="{9D8B030D-6E8A-4147-A177-3AD203B41FA5}">
                      <a16:colId xmlns:a16="http://schemas.microsoft.com/office/drawing/2014/main" val="3852552839"/>
                    </a:ext>
                  </a:extLst>
                </a:gridCol>
                <a:gridCol w="187851">
                  <a:extLst>
                    <a:ext uri="{9D8B030D-6E8A-4147-A177-3AD203B41FA5}">
                      <a16:colId xmlns:a16="http://schemas.microsoft.com/office/drawing/2014/main" val="2116932792"/>
                    </a:ext>
                  </a:extLst>
                </a:gridCol>
                <a:gridCol w="2636559">
                  <a:extLst>
                    <a:ext uri="{9D8B030D-6E8A-4147-A177-3AD203B41FA5}">
                      <a16:colId xmlns:a16="http://schemas.microsoft.com/office/drawing/2014/main" val="2376812878"/>
                    </a:ext>
                  </a:extLst>
                </a:gridCol>
              </a:tblGrid>
              <a:tr h="557613">
                <a:tc gridSpan="4">
                  <a:txBody>
                    <a:bodyPr/>
                    <a:lstStyle/>
                    <a:p>
                      <a:pPr>
                        <a:lnSpc>
                          <a:spcPct val="115000"/>
                        </a:lnSpc>
                        <a:spcBef>
                          <a:spcPts val="200"/>
                        </a:spcBef>
                        <a:spcAft>
                          <a:spcPts val="1000"/>
                        </a:spcAft>
                        <a:tabLst>
                          <a:tab pos="781050" algn="l"/>
                        </a:tabLst>
                      </a:pPr>
                      <a:r>
                        <a:rPr lang="fr-CA" sz="1400" dirty="0">
                          <a:effectLst/>
                          <a:latin typeface="Garamond" panose="02020404030301010803" pitchFamily="18" charset="0"/>
                        </a:rPr>
                        <a:t>Nom de l'algorithme : évolution d'une population de lapins</a:t>
                      </a:r>
                      <a:endParaRPr lang="fr-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hMerge="1">
                  <a:txBody>
                    <a:bodyPr/>
                    <a:lstStyle/>
                    <a:p>
                      <a:endParaRPr lang="fr-CA"/>
                    </a:p>
                  </a:txBody>
                  <a:tcPr/>
                </a:tc>
                <a:tc hMerge="1">
                  <a:txBody>
                    <a:bodyPr/>
                    <a:lstStyle/>
                    <a:p>
                      <a:endParaRPr lang="fr-CA"/>
                    </a:p>
                  </a:txBody>
                  <a:tcPr/>
                </a:tc>
                <a:tc gridSpan="2">
                  <a:txBody>
                    <a:bodyPr/>
                    <a:lstStyle/>
                    <a:p>
                      <a:pPr>
                        <a:lnSpc>
                          <a:spcPct val="115000"/>
                        </a:lnSpc>
                        <a:spcAft>
                          <a:spcPts val="1000"/>
                        </a:spcAft>
                        <a:tabLst>
                          <a:tab pos="781050" algn="l"/>
                        </a:tabLst>
                      </a:pPr>
                      <a:r>
                        <a:rPr lang="en-CA" sz="1400">
                          <a:effectLst/>
                          <a:latin typeface="Garamond" panose="02020404030301010803" pitchFamily="18" charset="0"/>
                          <a:sym typeface="Wingdings" panose="05000000000000000000" pitchFamily="2" charset="2"/>
                        </a:rPr>
                        <a:t></a:t>
                      </a:r>
                      <a:r>
                        <a:rPr lang="en-CA" sz="1400">
                          <a:effectLst/>
                          <a:latin typeface="Garamond" panose="02020404030301010803" pitchFamily="18" charset="0"/>
                        </a:rPr>
                        <a:t> programme principal </a:t>
                      </a:r>
                      <a:endParaRPr lang="fr-CA" sz="1400">
                        <a:effectLst/>
                        <a:latin typeface="Garamond" panose="02020404030301010803" pitchFamily="18" charset="0"/>
                      </a:endParaRPr>
                    </a:p>
                    <a:p>
                      <a:pPr>
                        <a:lnSpc>
                          <a:spcPct val="115000"/>
                        </a:lnSpc>
                        <a:spcAft>
                          <a:spcPts val="1000"/>
                        </a:spcAft>
                        <a:tabLst>
                          <a:tab pos="781050" algn="l"/>
                        </a:tabLst>
                      </a:pPr>
                      <a:r>
                        <a:rPr lang="en-CA" sz="1400">
                          <a:effectLst/>
                          <a:latin typeface="Garamond" panose="02020404030301010803" pitchFamily="18" charset="0"/>
                          <a:sym typeface="Wingdings" panose="05000000000000000000" pitchFamily="2" charset="2"/>
                        </a:rPr>
                        <a:t></a:t>
                      </a:r>
                      <a:r>
                        <a:rPr lang="en-CA" sz="1400">
                          <a:effectLst/>
                          <a:latin typeface="Garamond" panose="02020404030301010803" pitchFamily="18" charset="0"/>
                        </a:rPr>
                        <a:t> sous-programme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extLst>
                  <a:ext uri="{0D108BD9-81ED-4DB2-BD59-A6C34878D82A}">
                    <a16:rowId xmlns:a16="http://schemas.microsoft.com/office/drawing/2014/main" val="3443990113"/>
                  </a:ext>
                </a:extLst>
              </a:tr>
              <a:tr h="215896">
                <a:tc gridSpan="6">
                  <a:txBody>
                    <a:bodyPr/>
                    <a:lstStyle/>
                    <a:p>
                      <a:pPr>
                        <a:lnSpc>
                          <a:spcPct val="115000"/>
                        </a:lnSpc>
                        <a:spcAft>
                          <a:spcPts val="1000"/>
                        </a:spcAft>
                      </a:pPr>
                      <a:r>
                        <a:rPr lang="en-CA" sz="1400">
                          <a:effectLst/>
                          <a:latin typeface="Garamond" panose="02020404030301010803" pitchFamily="18" charset="0"/>
                        </a:rPr>
                        <a:t>Entrée(s)</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hMerge="1">
                  <a:txBody>
                    <a:bodyPr/>
                    <a:lstStyle/>
                    <a:p>
                      <a:endParaRPr lang="fr-CA"/>
                    </a:p>
                  </a:txBody>
                  <a:tcPr/>
                </a:tc>
                <a:tc hMerge="1">
                  <a:txBody>
                    <a:bodyPr/>
                    <a:lstStyle/>
                    <a:p>
                      <a:endParaRPr lang="fr-CA"/>
                    </a:p>
                  </a:txBody>
                  <a:tcPr/>
                </a:tc>
                <a:tc hMerge="1">
                  <a:txBody>
                    <a:bodyPr/>
                    <a:lstStyle/>
                    <a:p>
                      <a:endParaRPr lang="fr-CA"/>
                    </a:p>
                  </a:txBody>
                  <a:tcPr/>
                </a:tc>
                <a:tc hMerge="1">
                  <a:txBody>
                    <a:bodyPr/>
                    <a:lstStyle/>
                    <a:p>
                      <a:endParaRPr lang="fr-CA"/>
                    </a:p>
                  </a:txBody>
                  <a:tcPr/>
                </a:tc>
                <a:extLst>
                  <a:ext uri="{0D108BD9-81ED-4DB2-BD59-A6C34878D82A}">
                    <a16:rowId xmlns:a16="http://schemas.microsoft.com/office/drawing/2014/main" val="2056607092"/>
                  </a:ext>
                </a:extLst>
              </a:tr>
              <a:tr h="215896">
                <a:tc gridSpan="3">
                  <a:txBody>
                    <a:bodyPr/>
                    <a:lstStyle/>
                    <a:p>
                      <a:pPr>
                        <a:lnSpc>
                          <a:spcPct val="115000"/>
                        </a:lnSpc>
                        <a:spcAft>
                          <a:spcPts val="1000"/>
                        </a:spcAft>
                      </a:pPr>
                      <a:r>
                        <a:rPr lang="en-CA" sz="1400">
                          <a:effectLst/>
                          <a:latin typeface="Garamond" panose="02020404030301010803" pitchFamily="18" charset="0"/>
                        </a:rPr>
                        <a:t>Description</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hMerge="1">
                  <a:txBody>
                    <a:bodyPr/>
                    <a:lstStyle/>
                    <a:p>
                      <a:endParaRPr lang="fr-CA"/>
                    </a:p>
                  </a:txBody>
                  <a:tcPr/>
                </a:tc>
                <a:tc gridSpan="2">
                  <a:txBody>
                    <a:bodyPr/>
                    <a:lstStyle/>
                    <a:p>
                      <a:pPr>
                        <a:lnSpc>
                          <a:spcPct val="115000"/>
                        </a:lnSpc>
                        <a:spcAft>
                          <a:spcPts val="1000"/>
                        </a:spcAft>
                      </a:pPr>
                      <a:r>
                        <a:rPr lang="en-CA" sz="1400">
                          <a:effectLst/>
                          <a:latin typeface="Garamond" panose="02020404030301010803" pitchFamily="18" charset="0"/>
                        </a:rPr>
                        <a:t>type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a:txBody>
                    <a:bodyPr/>
                    <a:lstStyle/>
                    <a:p>
                      <a:pPr>
                        <a:lnSpc>
                          <a:spcPct val="115000"/>
                        </a:lnSpc>
                        <a:spcAft>
                          <a:spcPts val="1000"/>
                        </a:spcAft>
                      </a:pPr>
                      <a:r>
                        <a:rPr lang="en-CA" sz="1400">
                          <a:effectLst/>
                          <a:latin typeface="Garamond" panose="02020404030301010803" pitchFamily="18" charset="0"/>
                        </a:rPr>
                        <a:t>nom variable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extLst>
                  <a:ext uri="{0D108BD9-81ED-4DB2-BD59-A6C34878D82A}">
                    <a16:rowId xmlns:a16="http://schemas.microsoft.com/office/drawing/2014/main" val="2218211386"/>
                  </a:ext>
                </a:extLst>
              </a:tr>
              <a:tr h="215896">
                <a:tc gridSpan="3">
                  <a:txBody>
                    <a:bodyPr/>
                    <a:lstStyle/>
                    <a:p>
                      <a:pPr>
                        <a:lnSpc>
                          <a:spcPct val="115000"/>
                        </a:lnSpc>
                        <a:spcAft>
                          <a:spcPts val="1000"/>
                        </a:spcAft>
                      </a:pPr>
                      <a:r>
                        <a:rPr lang="fr-CA" sz="1400">
                          <a:effectLst/>
                          <a:latin typeface="Garamond" panose="02020404030301010803" pitchFamily="18" charset="0"/>
                        </a:rPr>
                        <a:t>&lt;aucune&gt;</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hMerge="1">
                  <a:txBody>
                    <a:bodyPr/>
                    <a:lstStyle/>
                    <a:p>
                      <a:endParaRPr lang="fr-CA"/>
                    </a:p>
                  </a:txBody>
                  <a:tcPr/>
                </a:tc>
                <a:tc gridSpan="2">
                  <a:txBody>
                    <a:bodyPr/>
                    <a:lstStyle/>
                    <a:p>
                      <a:pPr>
                        <a:lnSpc>
                          <a:spcPct val="115000"/>
                        </a:lnSpc>
                        <a:spcAft>
                          <a:spcPts val="1000"/>
                        </a:spcAft>
                      </a:pPr>
                      <a:r>
                        <a:rPr lang="en-CA" sz="1400">
                          <a:effectLst/>
                          <a:latin typeface="Garamond" panose="02020404030301010803" pitchFamily="18" charset="0"/>
                        </a:rPr>
                        <a:t> </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a:txBody>
                    <a:bodyPr/>
                    <a:lstStyle/>
                    <a:p>
                      <a:pPr>
                        <a:lnSpc>
                          <a:spcPct val="115000"/>
                        </a:lnSpc>
                        <a:spcAft>
                          <a:spcPts val="1000"/>
                        </a:spcAft>
                      </a:pPr>
                      <a:r>
                        <a:rPr lang="en-CA" sz="1400">
                          <a:effectLst/>
                          <a:latin typeface="Garamond" panose="02020404030301010803" pitchFamily="18" charset="0"/>
                        </a:rPr>
                        <a:t> </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extLst>
                  <a:ext uri="{0D108BD9-81ED-4DB2-BD59-A6C34878D82A}">
                    <a16:rowId xmlns:a16="http://schemas.microsoft.com/office/drawing/2014/main" val="2076612845"/>
                  </a:ext>
                </a:extLst>
              </a:tr>
              <a:tr h="215896">
                <a:tc gridSpan="6">
                  <a:txBody>
                    <a:bodyPr/>
                    <a:lstStyle/>
                    <a:p>
                      <a:pPr>
                        <a:lnSpc>
                          <a:spcPct val="115000"/>
                        </a:lnSpc>
                        <a:spcAft>
                          <a:spcPts val="1000"/>
                        </a:spcAft>
                      </a:pPr>
                      <a:r>
                        <a:rPr lang="en-CA" sz="1400">
                          <a:effectLst/>
                          <a:latin typeface="Garamond" panose="02020404030301010803" pitchFamily="18" charset="0"/>
                        </a:rPr>
                        <a:t>Sortie(s)</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hMerge="1">
                  <a:txBody>
                    <a:bodyPr/>
                    <a:lstStyle/>
                    <a:p>
                      <a:endParaRPr lang="fr-CA"/>
                    </a:p>
                  </a:txBody>
                  <a:tcPr/>
                </a:tc>
                <a:tc hMerge="1">
                  <a:txBody>
                    <a:bodyPr/>
                    <a:lstStyle/>
                    <a:p>
                      <a:endParaRPr lang="fr-CA"/>
                    </a:p>
                  </a:txBody>
                  <a:tcPr/>
                </a:tc>
                <a:tc hMerge="1">
                  <a:txBody>
                    <a:bodyPr/>
                    <a:lstStyle/>
                    <a:p>
                      <a:endParaRPr lang="fr-CA"/>
                    </a:p>
                  </a:txBody>
                  <a:tcPr/>
                </a:tc>
                <a:tc hMerge="1">
                  <a:txBody>
                    <a:bodyPr/>
                    <a:lstStyle/>
                    <a:p>
                      <a:endParaRPr lang="fr-CA"/>
                    </a:p>
                  </a:txBody>
                  <a:tcPr/>
                </a:tc>
                <a:extLst>
                  <a:ext uri="{0D108BD9-81ED-4DB2-BD59-A6C34878D82A}">
                    <a16:rowId xmlns:a16="http://schemas.microsoft.com/office/drawing/2014/main" val="3001682542"/>
                  </a:ext>
                </a:extLst>
              </a:tr>
              <a:tr h="215896">
                <a:tc gridSpan="2">
                  <a:txBody>
                    <a:bodyPr/>
                    <a:lstStyle/>
                    <a:p>
                      <a:pPr>
                        <a:lnSpc>
                          <a:spcPct val="115000"/>
                        </a:lnSpc>
                        <a:spcAft>
                          <a:spcPts val="1000"/>
                        </a:spcAft>
                      </a:pPr>
                      <a:r>
                        <a:rPr lang="en-CA" sz="1400">
                          <a:effectLst/>
                          <a:latin typeface="Garamond" panose="02020404030301010803" pitchFamily="18" charset="0"/>
                        </a:rPr>
                        <a:t>Description</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gridSpan="3">
                  <a:txBody>
                    <a:bodyPr/>
                    <a:lstStyle/>
                    <a:p>
                      <a:pPr>
                        <a:lnSpc>
                          <a:spcPct val="115000"/>
                        </a:lnSpc>
                        <a:spcAft>
                          <a:spcPts val="1000"/>
                        </a:spcAft>
                      </a:pPr>
                      <a:r>
                        <a:rPr lang="en-CA" sz="1400">
                          <a:effectLst/>
                          <a:latin typeface="Garamond" panose="02020404030301010803" pitchFamily="18" charset="0"/>
                        </a:rPr>
                        <a:t>type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pPr>
                        <a:lnSpc>
                          <a:spcPct val="115000"/>
                        </a:lnSpc>
                        <a:spcAft>
                          <a:spcPts val="1000"/>
                        </a:spcAft>
                      </a:pP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a:txBody>
                    <a:bodyPr/>
                    <a:lstStyle/>
                    <a:p>
                      <a:pPr>
                        <a:lnSpc>
                          <a:spcPct val="115000"/>
                        </a:lnSpc>
                        <a:spcAft>
                          <a:spcPts val="1000"/>
                        </a:spcAft>
                      </a:pPr>
                      <a:r>
                        <a:rPr lang="en-CA" sz="1400">
                          <a:effectLst/>
                          <a:latin typeface="Garamond" panose="02020404030301010803" pitchFamily="18" charset="0"/>
                        </a:rPr>
                        <a:t>[nom variable]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extLst>
                  <a:ext uri="{0D108BD9-81ED-4DB2-BD59-A6C34878D82A}">
                    <a16:rowId xmlns:a16="http://schemas.microsoft.com/office/drawing/2014/main" val="2678034696"/>
                  </a:ext>
                </a:extLst>
              </a:tr>
              <a:tr h="442340">
                <a:tc gridSpan="2">
                  <a:txBody>
                    <a:bodyPr/>
                    <a:lstStyle/>
                    <a:p>
                      <a:pPr>
                        <a:lnSpc>
                          <a:spcPct val="115000"/>
                        </a:lnSpc>
                        <a:spcAft>
                          <a:spcPts val="1000"/>
                        </a:spcAft>
                      </a:pPr>
                      <a:r>
                        <a:rPr lang="fr-CA" sz="1400" dirty="0">
                          <a:effectLst/>
                          <a:latin typeface="Garamond" panose="02020404030301010803" pitchFamily="18" charset="0"/>
                        </a:rPr>
                        <a:t>Le nombre de semaines nécessaires pour doubler une population de 100 lapins</a:t>
                      </a:r>
                      <a:endParaRPr lang="fr-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gridSpan="3">
                  <a:txBody>
                    <a:bodyPr/>
                    <a:lstStyle/>
                    <a:p>
                      <a:pPr>
                        <a:lnSpc>
                          <a:spcPct val="115000"/>
                        </a:lnSpc>
                        <a:spcAft>
                          <a:spcPts val="1000"/>
                        </a:spcAft>
                      </a:pPr>
                      <a:r>
                        <a:rPr lang="en-CA" sz="1400">
                          <a:effectLst/>
                          <a:latin typeface="Garamond" panose="02020404030301010803" pitchFamily="18" charset="0"/>
                        </a:rPr>
                        <a:t>entier</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pPr>
                        <a:lnSpc>
                          <a:spcPct val="115000"/>
                        </a:lnSpc>
                        <a:spcAft>
                          <a:spcPts val="1000"/>
                        </a:spcAft>
                      </a:pP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a:txBody>
                    <a:bodyPr/>
                    <a:lstStyle/>
                    <a:p>
                      <a:pPr>
                        <a:lnSpc>
                          <a:spcPct val="115000"/>
                        </a:lnSpc>
                        <a:spcAft>
                          <a:spcPts val="1000"/>
                        </a:spcAft>
                      </a:pPr>
                      <a:r>
                        <a:rPr lang="fr-CA" sz="1400">
                          <a:effectLst/>
                          <a:latin typeface="Garamond" panose="02020404030301010803" pitchFamily="18" charset="0"/>
                        </a:rPr>
                        <a:t>nbSemaines</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extLst>
                  <a:ext uri="{0D108BD9-81ED-4DB2-BD59-A6C34878D82A}">
                    <a16:rowId xmlns:a16="http://schemas.microsoft.com/office/drawing/2014/main" val="3961622303"/>
                  </a:ext>
                </a:extLst>
              </a:tr>
              <a:tr h="2965106">
                <a:tc gridSpan="6">
                  <a:txBody>
                    <a:bodyPr/>
                    <a:lstStyle/>
                    <a:p>
                      <a:pPr algn="ctr">
                        <a:lnSpc>
                          <a:spcPct val="115000"/>
                        </a:lnSpc>
                        <a:spcAft>
                          <a:spcPts val="1000"/>
                        </a:spcAft>
                      </a:pPr>
                      <a:r>
                        <a:rPr lang="fr-CA" sz="1400" dirty="0">
                          <a:effectLst/>
                          <a:latin typeface="Garamond" panose="02020404030301010803" pitchFamily="18" charset="0"/>
                        </a:rPr>
                        <a:t>Algorithme</a:t>
                      </a:r>
                    </a:p>
                    <a:p>
                      <a:pPr>
                        <a:lnSpc>
                          <a:spcPct val="150000"/>
                        </a:lnSpc>
                      </a:pPr>
                      <a:r>
                        <a:rPr lang="fr-CA" sz="1500" b="1" kern="1200" dirty="0">
                          <a:solidFill>
                            <a:schemeClr val="tx1"/>
                          </a:solidFill>
                          <a:effectLst/>
                          <a:latin typeface="Garamond" panose="02020404030301010803" pitchFamily="18" charset="0"/>
                          <a:ea typeface="+mn-ea"/>
                          <a:cs typeface="+mn-cs"/>
                        </a:rPr>
                        <a:t>1. </a:t>
                      </a:r>
                      <a:r>
                        <a:rPr lang="fr-CA" sz="1500" b="1" kern="1200" dirty="0" err="1">
                          <a:solidFill>
                            <a:schemeClr val="tx1"/>
                          </a:solidFill>
                          <a:effectLst/>
                          <a:latin typeface="Garamond" panose="02020404030301010803" pitchFamily="18" charset="0"/>
                          <a:ea typeface="+mn-ea"/>
                          <a:cs typeface="+mn-cs"/>
                        </a:rPr>
                        <a:t>nbLapins</a:t>
                      </a:r>
                      <a:r>
                        <a:rPr lang="fr-CA" sz="1500" b="1" kern="1200" dirty="0">
                          <a:solidFill>
                            <a:schemeClr val="tx1"/>
                          </a:solidFill>
                          <a:effectLst/>
                          <a:latin typeface="Garamond" panose="02020404030301010803" pitchFamily="18" charset="0"/>
                          <a:ea typeface="+mn-ea"/>
                          <a:cs typeface="+mn-cs"/>
                        </a:rPr>
                        <a:t> 	</a:t>
                      </a:r>
                      <a:r>
                        <a:rPr lang="fr-CA" sz="1500" b="1" kern="1200" dirty="0">
                          <a:solidFill>
                            <a:schemeClr val="tx1"/>
                          </a:solidFill>
                          <a:effectLst/>
                          <a:latin typeface="Garamond" panose="02020404030301010803" pitchFamily="18" charset="0"/>
                          <a:ea typeface="+mn-ea"/>
                          <a:cs typeface="+mn-cs"/>
                          <a:sym typeface="Wingdings" panose="05000000000000000000" pitchFamily="2" charset="2"/>
                        </a:rPr>
                        <a:t></a:t>
                      </a:r>
                      <a:r>
                        <a:rPr lang="fr-CA" sz="1500" b="1" kern="1200" dirty="0">
                          <a:solidFill>
                            <a:schemeClr val="tx1"/>
                          </a:solidFill>
                          <a:effectLst/>
                          <a:latin typeface="Garamond" panose="02020404030301010803" pitchFamily="18" charset="0"/>
                          <a:ea typeface="+mn-ea"/>
                          <a:cs typeface="+mn-cs"/>
                        </a:rPr>
                        <a:t> 100</a:t>
                      </a:r>
                    </a:p>
                    <a:p>
                      <a:pPr>
                        <a:lnSpc>
                          <a:spcPct val="150000"/>
                        </a:lnSpc>
                      </a:pPr>
                      <a:r>
                        <a:rPr lang="fr-CA" sz="1500" b="1" kern="1200" dirty="0">
                          <a:solidFill>
                            <a:schemeClr val="tx1"/>
                          </a:solidFill>
                          <a:effectLst/>
                          <a:latin typeface="Garamond" panose="02020404030301010803" pitchFamily="18" charset="0"/>
                          <a:ea typeface="+mn-ea"/>
                          <a:cs typeface="+mn-cs"/>
                        </a:rPr>
                        <a:t>2. </a:t>
                      </a:r>
                      <a:r>
                        <a:rPr lang="fr-CA" sz="1500" b="1" kern="1200" dirty="0" err="1">
                          <a:solidFill>
                            <a:schemeClr val="tx1"/>
                          </a:solidFill>
                          <a:effectLst/>
                          <a:latin typeface="Garamond" panose="02020404030301010803" pitchFamily="18" charset="0"/>
                          <a:ea typeface="+mn-ea"/>
                          <a:cs typeface="+mn-cs"/>
                        </a:rPr>
                        <a:t>nbSemaines</a:t>
                      </a:r>
                      <a:r>
                        <a:rPr lang="fr-CA" sz="1500" b="1" kern="1200" dirty="0">
                          <a:solidFill>
                            <a:schemeClr val="tx1"/>
                          </a:solidFill>
                          <a:effectLst/>
                          <a:latin typeface="Garamond" panose="02020404030301010803" pitchFamily="18" charset="0"/>
                          <a:ea typeface="+mn-ea"/>
                          <a:cs typeface="+mn-cs"/>
                        </a:rPr>
                        <a:t> 	</a:t>
                      </a:r>
                      <a:r>
                        <a:rPr lang="fr-CA" sz="1500" b="1" kern="1200" dirty="0">
                          <a:solidFill>
                            <a:schemeClr val="tx1"/>
                          </a:solidFill>
                          <a:effectLst/>
                          <a:latin typeface="Garamond" panose="02020404030301010803" pitchFamily="18" charset="0"/>
                          <a:ea typeface="+mn-ea"/>
                          <a:cs typeface="+mn-cs"/>
                          <a:sym typeface="Wingdings" panose="05000000000000000000" pitchFamily="2" charset="2"/>
                        </a:rPr>
                        <a:t></a:t>
                      </a:r>
                      <a:r>
                        <a:rPr lang="fr-CA" sz="1500" b="1" kern="1200" dirty="0">
                          <a:solidFill>
                            <a:schemeClr val="tx1"/>
                          </a:solidFill>
                          <a:effectLst/>
                          <a:latin typeface="Garamond" panose="02020404030301010803" pitchFamily="18" charset="0"/>
                          <a:ea typeface="+mn-ea"/>
                          <a:cs typeface="+mn-cs"/>
                        </a:rPr>
                        <a:t> 0</a:t>
                      </a:r>
                    </a:p>
                    <a:p>
                      <a:pPr>
                        <a:lnSpc>
                          <a:spcPct val="150000"/>
                        </a:lnSpc>
                      </a:pPr>
                      <a:r>
                        <a:rPr lang="fr-CA" sz="1500" b="1" kern="1200" dirty="0">
                          <a:solidFill>
                            <a:schemeClr val="tx1"/>
                          </a:solidFill>
                          <a:effectLst/>
                          <a:latin typeface="Garamond" panose="02020404030301010803" pitchFamily="18" charset="0"/>
                          <a:ea typeface="+mn-ea"/>
                          <a:cs typeface="+mn-cs"/>
                        </a:rPr>
                        <a:t>4. tant que </a:t>
                      </a:r>
                      <a:r>
                        <a:rPr lang="fr-CA" sz="1500" b="1" kern="1200" dirty="0" err="1">
                          <a:solidFill>
                            <a:schemeClr val="tx1"/>
                          </a:solidFill>
                          <a:effectLst/>
                          <a:latin typeface="Garamond" panose="02020404030301010803" pitchFamily="18" charset="0"/>
                          <a:ea typeface="+mn-ea"/>
                          <a:cs typeface="+mn-cs"/>
                        </a:rPr>
                        <a:t>nbLapins</a:t>
                      </a:r>
                      <a:r>
                        <a:rPr lang="fr-CA" sz="1500" b="1" kern="1200" dirty="0">
                          <a:solidFill>
                            <a:schemeClr val="tx1"/>
                          </a:solidFill>
                          <a:effectLst/>
                          <a:latin typeface="Garamond" panose="02020404030301010803" pitchFamily="18" charset="0"/>
                          <a:ea typeface="+mn-ea"/>
                          <a:cs typeface="+mn-cs"/>
                        </a:rPr>
                        <a:t> &lt; 200</a:t>
                      </a:r>
                    </a:p>
                    <a:p>
                      <a:pPr>
                        <a:lnSpc>
                          <a:spcPct val="150000"/>
                        </a:lnSpc>
                      </a:pPr>
                      <a:r>
                        <a:rPr lang="fr-CA" sz="1500" b="1" kern="1200" dirty="0">
                          <a:solidFill>
                            <a:schemeClr val="tx1"/>
                          </a:solidFill>
                          <a:effectLst/>
                          <a:latin typeface="Garamond" panose="02020404030301010803" pitchFamily="18" charset="0"/>
                          <a:ea typeface="+mn-ea"/>
                          <a:cs typeface="+mn-cs"/>
                        </a:rPr>
                        <a:t>5.	</a:t>
                      </a:r>
                      <a:r>
                        <a:rPr lang="fr-CA" sz="1500" b="1" kern="1200" dirty="0" err="1">
                          <a:solidFill>
                            <a:schemeClr val="tx1"/>
                          </a:solidFill>
                          <a:effectLst/>
                          <a:latin typeface="Garamond" panose="02020404030301010803" pitchFamily="18" charset="0"/>
                          <a:ea typeface="+mn-ea"/>
                          <a:cs typeface="+mn-cs"/>
                        </a:rPr>
                        <a:t>nbLapins</a:t>
                      </a:r>
                      <a:r>
                        <a:rPr lang="fr-CA" sz="1500" b="1" kern="1200" dirty="0">
                          <a:solidFill>
                            <a:schemeClr val="tx1"/>
                          </a:solidFill>
                          <a:effectLst/>
                          <a:latin typeface="Garamond" panose="02020404030301010803" pitchFamily="18" charset="0"/>
                          <a:ea typeface="+mn-ea"/>
                          <a:cs typeface="+mn-cs"/>
                        </a:rPr>
                        <a:t> 	</a:t>
                      </a:r>
                      <a:r>
                        <a:rPr lang="fr-CA" sz="1500" b="1" kern="1200" dirty="0">
                          <a:solidFill>
                            <a:schemeClr val="tx1"/>
                          </a:solidFill>
                          <a:effectLst/>
                          <a:latin typeface="Garamond" panose="02020404030301010803" pitchFamily="18" charset="0"/>
                          <a:ea typeface="+mn-ea"/>
                          <a:cs typeface="+mn-cs"/>
                          <a:sym typeface="Wingdings" panose="05000000000000000000" pitchFamily="2" charset="2"/>
                        </a:rPr>
                        <a:t></a:t>
                      </a:r>
                      <a:r>
                        <a:rPr lang="fr-CA" sz="1500" b="1" kern="1200" dirty="0">
                          <a:solidFill>
                            <a:schemeClr val="tx1"/>
                          </a:solidFill>
                          <a:effectLst/>
                          <a:latin typeface="Garamond" panose="02020404030301010803" pitchFamily="18" charset="0"/>
                          <a:ea typeface="+mn-ea"/>
                          <a:cs typeface="+mn-cs"/>
                        </a:rPr>
                        <a:t> </a:t>
                      </a:r>
                      <a:r>
                        <a:rPr lang="fr-CA" sz="1500" b="1" kern="1200" dirty="0" err="1">
                          <a:solidFill>
                            <a:schemeClr val="tx1"/>
                          </a:solidFill>
                          <a:effectLst/>
                          <a:latin typeface="Garamond" panose="02020404030301010803" pitchFamily="18" charset="0"/>
                          <a:ea typeface="+mn-ea"/>
                          <a:cs typeface="+mn-cs"/>
                        </a:rPr>
                        <a:t>nbLapins</a:t>
                      </a:r>
                      <a:r>
                        <a:rPr lang="fr-CA" sz="1500" b="1" kern="1200" dirty="0">
                          <a:solidFill>
                            <a:schemeClr val="tx1"/>
                          </a:solidFill>
                          <a:effectLst/>
                          <a:latin typeface="Garamond" panose="02020404030301010803" pitchFamily="18" charset="0"/>
                          <a:ea typeface="+mn-ea"/>
                          <a:cs typeface="+mn-cs"/>
                        </a:rPr>
                        <a:t> * 1.10                        </a:t>
                      </a:r>
                    </a:p>
                    <a:p>
                      <a:pPr>
                        <a:lnSpc>
                          <a:spcPct val="150000"/>
                        </a:lnSpc>
                      </a:pPr>
                      <a:r>
                        <a:rPr lang="fr-CA" sz="1500" b="1" kern="1200" dirty="0">
                          <a:solidFill>
                            <a:schemeClr val="tx1"/>
                          </a:solidFill>
                          <a:effectLst/>
                          <a:latin typeface="Garamond" panose="02020404030301010803" pitchFamily="18" charset="0"/>
                          <a:ea typeface="+mn-ea"/>
                          <a:cs typeface="+mn-cs"/>
                        </a:rPr>
                        <a:t>6.	</a:t>
                      </a:r>
                      <a:r>
                        <a:rPr lang="fr-CA" sz="1500" b="1" kern="1200" dirty="0" err="1">
                          <a:solidFill>
                            <a:schemeClr val="tx1"/>
                          </a:solidFill>
                          <a:effectLst/>
                          <a:latin typeface="Garamond" panose="02020404030301010803" pitchFamily="18" charset="0"/>
                          <a:ea typeface="+mn-ea"/>
                          <a:cs typeface="+mn-cs"/>
                        </a:rPr>
                        <a:t>nbSemaines</a:t>
                      </a:r>
                      <a:r>
                        <a:rPr lang="fr-CA" sz="1500" b="1" kern="1200" dirty="0">
                          <a:solidFill>
                            <a:schemeClr val="tx1"/>
                          </a:solidFill>
                          <a:effectLst/>
                          <a:latin typeface="Garamond" panose="02020404030301010803" pitchFamily="18" charset="0"/>
                          <a:ea typeface="+mn-ea"/>
                          <a:cs typeface="+mn-cs"/>
                        </a:rPr>
                        <a:t>	</a:t>
                      </a:r>
                      <a:r>
                        <a:rPr lang="fr-CA" sz="1500" b="1" kern="1200" dirty="0">
                          <a:solidFill>
                            <a:schemeClr val="tx1"/>
                          </a:solidFill>
                          <a:effectLst/>
                          <a:latin typeface="Garamond" panose="02020404030301010803" pitchFamily="18" charset="0"/>
                          <a:ea typeface="+mn-ea"/>
                          <a:cs typeface="+mn-cs"/>
                          <a:sym typeface="Wingdings" panose="05000000000000000000" pitchFamily="2" charset="2"/>
                        </a:rPr>
                        <a:t></a:t>
                      </a:r>
                      <a:r>
                        <a:rPr lang="fr-CA" sz="1500" b="1" kern="1200" dirty="0">
                          <a:solidFill>
                            <a:schemeClr val="tx1"/>
                          </a:solidFill>
                          <a:effectLst/>
                          <a:latin typeface="Garamond" panose="02020404030301010803" pitchFamily="18" charset="0"/>
                          <a:ea typeface="+mn-ea"/>
                          <a:cs typeface="+mn-cs"/>
                        </a:rPr>
                        <a:t> </a:t>
                      </a:r>
                      <a:r>
                        <a:rPr lang="fr-CA" sz="1500" b="1" kern="1200" dirty="0" err="1">
                          <a:solidFill>
                            <a:schemeClr val="tx1"/>
                          </a:solidFill>
                          <a:effectLst/>
                          <a:latin typeface="Garamond" panose="02020404030301010803" pitchFamily="18" charset="0"/>
                          <a:ea typeface="+mn-ea"/>
                          <a:cs typeface="+mn-cs"/>
                        </a:rPr>
                        <a:t>nbSemaines</a:t>
                      </a:r>
                      <a:r>
                        <a:rPr lang="fr-CA" sz="1500" b="1" kern="1200" dirty="0">
                          <a:solidFill>
                            <a:schemeClr val="tx1"/>
                          </a:solidFill>
                          <a:effectLst/>
                          <a:latin typeface="Garamond" panose="02020404030301010803" pitchFamily="18" charset="0"/>
                          <a:ea typeface="+mn-ea"/>
                          <a:cs typeface="+mn-cs"/>
                        </a:rPr>
                        <a:t> + 1</a:t>
                      </a:r>
                    </a:p>
                    <a:p>
                      <a:pPr>
                        <a:lnSpc>
                          <a:spcPct val="150000"/>
                        </a:lnSpc>
                      </a:pPr>
                      <a:r>
                        <a:rPr lang="fr-CA" sz="1500" b="1" kern="1200" dirty="0">
                          <a:solidFill>
                            <a:schemeClr val="tx1"/>
                          </a:solidFill>
                          <a:effectLst/>
                          <a:latin typeface="Garamond" panose="02020404030301010803" pitchFamily="18" charset="0"/>
                          <a:ea typeface="+mn-ea"/>
                          <a:cs typeface="+mn-cs"/>
                        </a:rPr>
                        <a:t>7. fin tant que</a:t>
                      </a:r>
                    </a:p>
                    <a:p>
                      <a:pPr>
                        <a:lnSpc>
                          <a:spcPct val="150000"/>
                        </a:lnSpc>
                      </a:pPr>
                      <a:r>
                        <a:rPr lang="fr-CA" sz="1500" b="1" kern="1200" dirty="0">
                          <a:solidFill>
                            <a:schemeClr val="tx1"/>
                          </a:solidFill>
                          <a:effectLst/>
                          <a:latin typeface="Garamond" panose="02020404030301010803" pitchFamily="18" charset="0"/>
                          <a:ea typeface="+mn-ea"/>
                          <a:cs typeface="+mn-cs"/>
                        </a:rPr>
                        <a:t>8. afficher "La population aura doublé après ",</a:t>
                      </a:r>
                      <a:r>
                        <a:rPr lang="fr-CA" sz="1500" b="1" kern="1200" dirty="0" err="1">
                          <a:solidFill>
                            <a:schemeClr val="tx1"/>
                          </a:solidFill>
                          <a:effectLst/>
                          <a:latin typeface="Garamond" panose="02020404030301010803" pitchFamily="18" charset="0"/>
                          <a:ea typeface="+mn-ea"/>
                          <a:cs typeface="+mn-cs"/>
                        </a:rPr>
                        <a:t>nbSemaines</a:t>
                      </a:r>
                      <a:r>
                        <a:rPr lang="fr-CA" sz="1500" b="1" kern="1200" dirty="0">
                          <a:solidFill>
                            <a:schemeClr val="tx1"/>
                          </a:solidFill>
                          <a:effectLst/>
                          <a:latin typeface="Garamond" panose="02020404030301010803" pitchFamily="18" charset="0"/>
                          <a:ea typeface="+mn-ea"/>
                          <a:cs typeface="+mn-cs"/>
                        </a:rPr>
                        <a:t>, " semaines"</a:t>
                      </a:r>
                    </a:p>
                    <a:p>
                      <a:pPr>
                        <a:lnSpc>
                          <a:spcPct val="115000"/>
                        </a:lnSpc>
                        <a:spcAft>
                          <a:spcPts val="1000"/>
                        </a:spcAft>
                      </a:pPr>
                      <a:r>
                        <a:rPr lang="fr-CA" sz="1400" dirty="0">
                          <a:effectLst/>
                          <a:latin typeface="Garamond" panose="02020404030301010803" pitchFamily="18" charset="0"/>
                        </a:rPr>
                        <a:t> </a:t>
                      </a:r>
                      <a:endParaRPr lang="fr-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hMerge="1">
                  <a:txBody>
                    <a:bodyPr/>
                    <a:lstStyle/>
                    <a:p>
                      <a:endParaRPr lang="fr-CA"/>
                    </a:p>
                  </a:txBody>
                  <a:tcPr/>
                </a:tc>
                <a:tc hMerge="1">
                  <a:txBody>
                    <a:bodyPr/>
                    <a:lstStyle/>
                    <a:p>
                      <a:endParaRPr lang="fr-CA"/>
                    </a:p>
                  </a:txBody>
                  <a:tcPr/>
                </a:tc>
                <a:tc hMerge="1">
                  <a:txBody>
                    <a:bodyPr/>
                    <a:lstStyle/>
                    <a:p>
                      <a:endParaRPr lang="fr-CA"/>
                    </a:p>
                  </a:txBody>
                  <a:tcPr/>
                </a:tc>
                <a:tc hMerge="1">
                  <a:txBody>
                    <a:bodyPr/>
                    <a:lstStyle/>
                    <a:p>
                      <a:endParaRPr lang="fr-CA"/>
                    </a:p>
                  </a:txBody>
                  <a:tcPr/>
                </a:tc>
                <a:extLst>
                  <a:ext uri="{0D108BD9-81ED-4DB2-BD59-A6C34878D82A}">
                    <a16:rowId xmlns:a16="http://schemas.microsoft.com/office/drawing/2014/main" val="4191213955"/>
                  </a:ext>
                </a:extLst>
              </a:tr>
              <a:tr h="215896">
                <a:tc gridSpan="6">
                  <a:txBody>
                    <a:bodyPr/>
                    <a:lstStyle/>
                    <a:p>
                      <a:pPr algn="ctr">
                        <a:lnSpc>
                          <a:spcPct val="115000"/>
                        </a:lnSpc>
                        <a:spcAft>
                          <a:spcPts val="1000"/>
                        </a:spcAft>
                      </a:pPr>
                      <a:r>
                        <a:rPr lang="en-CA" sz="1400">
                          <a:effectLst/>
                          <a:latin typeface="Garamond" panose="02020404030301010803" pitchFamily="18" charset="0"/>
                        </a:rPr>
                        <a:t>Variable(s) de travail</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hMerge="1">
                  <a:txBody>
                    <a:bodyPr/>
                    <a:lstStyle/>
                    <a:p>
                      <a:endParaRPr lang="fr-CA"/>
                    </a:p>
                  </a:txBody>
                  <a:tcPr/>
                </a:tc>
                <a:tc hMerge="1">
                  <a:txBody>
                    <a:bodyPr/>
                    <a:lstStyle/>
                    <a:p>
                      <a:endParaRPr lang="fr-CA"/>
                    </a:p>
                  </a:txBody>
                  <a:tcPr/>
                </a:tc>
                <a:tc hMerge="1">
                  <a:txBody>
                    <a:bodyPr/>
                    <a:lstStyle/>
                    <a:p>
                      <a:endParaRPr lang="fr-CA"/>
                    </a:p>
                  </a:txBody>
                  <a:tcPr/>
                </a:tc>
                <a:tc hMerge="1">
                  <a:txBody>
                    <a:bodyPr/>
                    <a:lstStyle/>
                    <a:p>
                      <a:endParaRPr lang="fr-CA"/>
                    </a:p>
                  </a:txBody>
                  <a:tcPr/>
                </a:tc>
                <a:extLst>
                  <a:ext uri="{0D108BD9-81ED-4DB2-BD59-A6C34878D82A}">
                    <a16:rowId xmlns:a16="http://schemas.microsoft.com/office/drawing/2014/main" val="2468349336"/>
                  </a:ext>
                </a:extLst>
              </a:tr>
              <a:tr h="215896">
                <a:tc>
                  <a:txBody>
                    <a:bodyPr/>
                    <a:lstStyle/>
                    <a:p>
                      <a:pPr>
                        <a:lnSpc>
                          <a:spcPct val="115000"/>
                        </a:lnSpc>
                        <a:spcAft>
                          <a:spcPts val="1000"/>
                        </a:spcAft>
                      </a:pPr>
                      <a:r>
                        <a:rPr lang="en-CA" sz="1400">
                          <a:effectLst/>
                          <a:latin typeface="Garamond" panose="02020404030301010803" pitchFamily="18" charset="0"/>
                        </a:rPr>
                        <a:t>Rôle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gridSpan="4">
                  <a:txBody>
                    <a:bodyPr/>
                    <a:lstStyle/>
                    <a:p>
                      <a:pPr>
                        <a:lnSpc>
                          <a:spcPct val="115000"/>
                        </a:lnSpc>
                        <a:spcAft>
                          <a:spcPts val="1000"/>
                        </a:spcAft>
                      </a:pPr>
                      <a:r>
                        <a:rPr lang="en-CA" sz="1400">
                          <a:effectLst/>
                          <a:latin typeface="Garamond" panose="02020404030301010803" pitchFamily="18" charset="0"/>
                        </a:rPr>
                        <a:t>type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hMerge="1">
                  <a:txBody>
                    <a:bodyPr/>
                    <a:lstStyle/>
                    <a:p>
                      <a:pPr>
                        <a:lnSpc>
                          <a:spcPct val="115000"/>
                        </a:lnSpc>
                        <a:spcAft>
                          <a:spcPts val="1000"/>
                        </a:spcAft>
                      </a:pP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a:txBody>
                    <a:bodyPr/>
                    <a:lstStyle/>
                    <a:p>
                      <a:pPr>
                        <a:lnSpc>
                          <a:spcPct val="115000"/>
                        </a:lnSpc>
                        <a:spcAft>
                          <a:spcPts val="1000"/>
                        </a:spcAft>
                      </a:pPr>
                      <a:r>
                        <a:rPr lang="en-CA" sz="1400">
                          <a:effectLst/>
                          <a:latin typeface="Garamond" panose="02020404030301010803" pitchFamily="18" charset="0"/>
                        </a:rPr>
                        <a:t>nom</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extLst>
                  <a:ext uri="{0D108BD9-81ED-4DB2-BD59-A6C34878D82A}">
                    <a16:rowId xmlns:a16="http://schemas.microsoft.com/office/drawing/2014/main" val="80876561"/>
                  </a:ext>
                </a:extLst>
              </a:tr>
              <a:tr h="250113">
                <a:tc>
                  <a:txBody>
                    <a:bodyPr/>
                    <a:lstStyle/>
                    <a:p>
                      <a:pPr>
                        <a:lnSpc>
                          <a:spcPct val="115000"/>
                        </a:lnSpc>
                        <a:spcAft>
                          <a:spcPts val="1000"/>
                        </a:spcAft>
                      </a:pPr>
                      <a:r>
                        <a:rPr lang="fr-CA" sz="1400" dirty="0">
                          <a:effectLst/>
                          <a:latin typeface="Garamond" panose="02020404030301010803" pitchFamily="18" charset="0"/>
                        </a:rPr>
                        <a:t>Le nombre de lapins</a:t>
                      </a:r>
                      <a:endParaRPr lang="fr-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gridSpan="4">
                  <a:txBody>
                    <a:bodyPr/>
                    <a:lstStyle/>
                    <a:p>
                      <a:pPr>
                        <a:lnSpc>
                          <a:spcPct val="115000"/>
                        </a:lnSpc>
                        <a:spcAft>
                          <a:spcPts val="1000"/>
                        </a:spcAft>
                      </a:pPr>
                      <a:r>
                        <a:rPr lang="fr-CA" sz="1400">
                          <a:effectLst/>
                          <a:latin typeface="Garamond" panose="02020404030301010803" pitchFamily="18" charset="0"/>
                        </a:rPr>
                        <a:t>entier</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hMerge="1">
                  <a:txBody>
                    <a:bodyPr/>
                    <a:lstStyle/>
                    <a:p>
                      <a:pPr>
                        <a:lnSpc>
                          <a:spcPct val="115000"/>
                        </a:lnSpc>
                        <a:spcAft>
                          <a:spcPts val="1000"/>
                        </a:spcAft>
                      </a:pP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a:txBody>
                    <a:bodyPr/>
                    <a:lstStyle/>
                    <a:p>
                      <a:pPr>
                        <a:lnSpc>
                          <a:spcPct val="115000"/>
                        </a:lnSpc>
                        <a:spcAft>
                          <a:spcPts val="1000"/>
                        </a:spcAft>
                      </a:pPr>
                      <a:r>
                        <a:rPr lang="fr-CA" sz="1400">
                          <a:effectLst/>
                          <a:latin typeface="Garamond" panose="02020404030301010803" pitchFamily="18" charset="0"/>
                        </a:rPr>
                        <a:t>nbLapins</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extLst>
                  <a:ext uri="{0D108BD9-81ED-4DB2-BD59-A6C34878D82A}">
                    <a16:rowId xmlns:a16="http://schemas.microsoft.com/office/drawing/2014/main" val="2099167078"/>
                  </a:ext>
                </a:extLst>
              </a:tr>
              <a:tr h="215896">
                <a:tc>
                  <a:txBody>
                    <a:bodyPr/>
                    <a:lstStyle/>
                    <a:p>
                      <a:pPr>
                        <a:lnSpc>
                          <a:spcPct val="115000"/>
                        </a:lnSpc>
                        <a:spcAft>
                          <a:spcPts val="1000"/>
                        </a:spcAft>
                      </a:pPr>
                      <a:r>
                        <a:rPr lang="fr-CA" sz="1400" dirty="0">
                          <a:effectLst/>
                          <a:latin typeface="Garamond" panose="02020404030301010803" pitchFamily="18" charset="0"/>
                        </a:rPr>
                        <a:t> </a:t>
                      </a:r>
                      <a:endParaRPr lang="fr-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gridSpan="4">
                  <a:txBody>
                    <a:bodyPr/>
                    <a:lstStyle/>
                    <a:p>
                      <a:pPr>
                        <a:lnSpc>
                          <a:spcPct val="115000"/>
                        </a:lnSpc>
                        <a:spcAft>
                          <a:spcPts val="1000"/>
                        </a:spcAft>
                      </a:pPr>
                      <a:r>
                        <a:rPr lang="fr-CA" sz="1400">
                          <a:effectLst/>
                          <a:latin typeface="Garamond" panose="02020404030301010803" pitchFamily="18" charset="0"/>
                        </a:rPr>
                        <a:t> </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hMerge="1">
                  <a:txBody>
                    <a:bodyPr/>
                    <a:lstStyle/>
                    <a:p>
                      <a:pPr>
                        <a:lnSpc>
                          <a:spcPct val="115000"/>
                        </a:lnSpc>
                        <a:spcAft>
                          <a:spcPts val="1000"/>
                        </a:spcAft>
                      </a:pP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tc hMerge="1">
                  <a:txBody>
                    <a:bodyPr/>
                    <a:lstStyle/>
                    <a:p>
                      <a:endParaRPr lang="fr-CA"/>
                    </a:p>
                  </a:txBody>
                  <a:tcPr/>
                </a:tc>
                <a:tc>
                  <a:txBody>
                    <a:bodyPr/>
                    <a:lstStyle/>
                    <a:p>
                      <a:pPr>
                        <a:lnSpc>
                          <a:spcPct val="115000"/>
                        </a:lnSpc>
                        <a:spcAft>
                          <a:spcPts val="1000"/>
                        </a:spcAft>
                      </a:pPr>
                      <a:r>
                        <a:rPr lang="en-CA" sz="1400" dirty="0">
                          <a:effectLst/>
                          <a:latin typeface="Garamond" panose="02020404030301010803" pitchFamily="18" charset="0"/>
                        </a:rPr>
                        <a:t> </a:t>
                      </a:r>
                      <a:endParaRPr lang="fr-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29084" marR="29084" marT="0" marB="0"/>
                </a:tc>
                <a:extLst>
                  <a:ext uri="{0D108BD9-81ED-4DB2-BD59-A6C34878D82A}">
                    <a16:rowId xmlns:a16="http://schemas.microsoft.com/office/drawing/2014/main" val="3106588883"/>
                  </a:ext>
                </a:extLst>
              </a:tr>
            </a:tbl>
          </a:graphicData>
        </a:graphic>
      </p:graphicFrame>
      <p:sp>
        <p:nvSpPr>
          <p:cNvPr id="5" name="Rectangle 4"/>
          <p:cNvSpPr/>
          <p:nvPr/>
        </p:nvSpPr>
        <p:spPr>
          <a:xfrm>
            <a:off x="6165669" y="2966546"/>
            <a:ext cx="5312228" cy="2708434"/>
          </a:xfrm>
          <a:prstGeom prst="rect">
            <a:avLst/>
          </a:prstGeom>
          <a:solidFill>
            <a:schemeClr val="bg2"/>
          </a:solidFill>
          <a:ln>
            <a:solidFill>
              <a:schemeClr val="accent1"/>
            </a:solidFill>
          </a:ln>
        </p:spPr>
        <p:txBody>
          <a:bodyPr wrap="square">
            <a:spAutoFit/>
          </a:bodyPr>
          <a:lstStyle/>
          <a:p>
            <a:r>
              <a:rPr lang="fr-CA" sz="1700" dirty="0">
                <a:latin typeface="Garamond" panose="02020404030301010803" pitchFamily="18" charset="0"/>
              </a:rPr>
              <a:t>La condition est d'abord évaluée. Si elle est vraie, alors on exécute les opérations du corps de la boucle. Au moment où on atteint le mot réservé fin tant que</a:t>
            </a:r>
            <a:r>
              <a:rPr lang="fr-CA" sz="1700" i="1" dirty="0">
                <a:latin typeface="Garamond" panose="02020404030301010803" pitchFamily="18" charset="0"/>
              </a:rPr>
              <a:t>, </a:t>
            </a:r>
            <a:r>
              <a:rPr lang="fr-CA" sz="1700" dirty="0">
                <a:latin typeface="Garamond" panose="02020404030301010803" pitchFamily="18" charset="0"/>
              </a:rPr>
              <a:t>on remonte alors à la ligne tant que</a:t>
            </a:r>
            <a:r>
              <a:rPr lang="fr-CA" sz="1700" i="1" dirty="0">
                <a:latin typeface="Garamond" panose="02020404030301010803" pitchFamily="18" charset="0"/>
              </a:rPr>
              <a:t> </a:t>
            </a:r>
            <a:r>
              <a:rPr lang="fr-CA" sz="1700" dirty="0">
                <a:latin typeface="Garamond" panose="02020404030301010803" pitchFamily="18" charset="0"/>
              </a:rPr>
              <a:t>et la condition est évaluée de nouveau. Si elle est encore vraie, alors on exécute une fois de plus le corps de la boucle. Si la condition est devenue fausse, le corps de la boucle est sauté, et la prochaine opération à exécuter est celle qui se trouve après les mots réservés  fin tant que. Les opérations du corps de la boucle sont ainsi exécutées tant et aussi longtemps que la condition est vraie.</a:t>
            </a:r>
          </a:p>
        </p:txBody>
      </p:sp>
    </p:spTree>
    <p:extLst>
      <p:ext uri="{BB962C8B-B14F-4D97-AF65-F5344CB8AC3E}">
        <p14:creationId xmlns:p14="http://schemas.microsoft.com/office/powerpoint/2010/main" val="211623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819" y="252548"/>
            <a:ext cx="9346232" cy="1320800"/>
          </a:xfrm>
        </p:spPr>
        <p:txBody>
          <a:bodyPr/>
          <a:lstStyle/>
          <a:p>
            <a:r>
              <a:rPr lang="fr-CA" b="1" dirty="0">
                <a:latin typeface="Garamond" panose="02020404030301010803" pitchFamily="18" charset="0"/>
              </a:rPr>
              <a:t>Implémentation tant que en Python</a:t>
            </a:r>
          </a:p>
        </p:txBody>
      </p:sp>
      <p:sp>
        <p:nvSpPr>
          <p:cNvPr id="4" name="Rectangle 1"/>
          <p:cNvSpPr>
            <a:spLocks noGrp="1" noChangeArrowheads="1"/>
          </p:cNvSpPr>
          <p:nvPr>
            <p:ph idx="1"/>
          </p:nvPr>
        </p:nvSpPr>
        <p:spPr bwMode="auto">
          <a:xfrm>
            <a:off x="1853304" y="1956183"/>
            <a:ext cx="6744154" cy="301813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fr-FR" altLang="fr-FR"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nbLapins</a:t>
            </a:r>
            <a:r>
              <a:rPr kumimoji="0" lang="fr-FR" altLang="fr-FR"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br>
              <a:rPr kumimoji="0" lang="fr-FR" altLang="fr-FR" sz="13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fr-FR" altLang="fr-FR"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nbSemaines</a:t>
            </a:r>
            <a:r>
              <a:rPr kumimoji="0" lang="fr-FR" altLang="fr-FR"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sz="13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br>
              <a:rPr kumimoji="0" lang="fr-FR" altLang="fr-FR" sz="13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fr-FR" altLang="fr-FR" sz="13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while</a:t>
            </a:r>
            <a:r>
              <a:rPr kumimoji="0" lang="fr-FR" altLang="fr-FR"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nbLapins</a:t>
            </a:r>
            <a:r>
              <a:rPr kumimoji="0" lang="fr-FR" altLang="fr-FR"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&lt; </a:t>
            </a:r>
            <a:r>
              <a:rPr kumimoji="0" lang="fr-FR" altLang="fr-FR" sz="13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fr-FR" altLang="fr-FR"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nbLapins</a:t>
            </a:r>
            <a:r>
              <a:rPr kumimoji="0" lang="fr-FR" altLang="fr-FR"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nbLapins</a:t>
            </a:r>
            <a:r>
              <a:rPr kumimoji="0" lang="fr-FR" altLang="fr-FR"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sz="13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1.10</a:t>
            </a:r>
            <a:br>
              <a:rPr kumimoji="0" lang="fr-FR" altLang="fr-FR" sz="13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fr-FR" altLang="fr-FR" sz="13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fr-FR" altLang="fr-FR"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nbSemaines</a:t>
            </a:r>
            <a:r>
              <a:rPr kumimoji="0" lang="fr-FR" altLang="fr-FR"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nbSemaines</a:t>
            </a:r>
            <a:r>
              <a:rPr kumimoji="0" lang="fr-FR" altLang="fr-FR"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sz="13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fr-FR" altLang="fr-FR" sz="13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fr-FR" altLang="fr-FR" sz="1300" b="0" i="0" u="none" strike="noStrike" cap="none" normalizeH="0" baseline="0" dirty="0" err="1">
                <a:ln>
                  <a:noFill/>
                </a:ln>
                <a:solidFill>
                  <a:srgbClr val="8888C6"/>
                </a:solidFill>
                <a:effectLst/>
                <a:latin typeface="Courier New" panose="02070309020205020404" pitchFamily="49" charset="0"/>
                <a:cs typeface="Courier New" panose="02070309020205020404" pitchFamily="49" charset="0"/>
              </a:rPr>
              <a:t>print</a:t>
            </a:r>
            <a:r>
              <a:rPr kumimoji="0" lang="fr-FR" altLang="fr-FR"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"La population aura doublé après "</a:t>
            </a:r>
            <a:r>
              <a:rPr kumimoji="0" lang="fr-FR" altLang="fr-FR"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nbSemaines</a:t>
            </a:r>
            <a:r>
              <a:rPr kumimoji="0" lang="fr-FR" altLang="fr-FR"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semaines"</a:t>
            </a:r>
            <a:r>
              <a:rPr kumimoji="0" lang="fr-FR" altLang="fr-FR"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3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413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4488" y="113212"/>
            <a:ext cx="8596668" cy="1320800"/>
          </a:xfrm>
        </p:spPr>
        <p:txBody>
          <a:bodyPr/>
          <a:lstStyle/>
          <a:p>
            <a:r>
              <a:rPr lang="fr-CA" b="1" dirty="0">
                <a:latin typeface="Garamond" panose="02020404030301010803" pitchFamily="18" charset="0"/>
              </a:rPr>
              <a:t>Nombre d'itérations connu à l'avance</a:t>
            </a:r>
            <a:br>
              <a:rPr lang="fr-CA" b="1" dirty="0"/>
            </a:br>
            <a:endParaRPr lang="fr-CA" dirty="0"/>
          </a:p>
        </p:txBody>
      </p:sp>
      <p:sp>
        <p:nvSpPr>
          <p:cNvPr id="3" name="Espace réservé du contenu 2"/>
          <p:cNvSpPr>
            <a:spLocks noGrp="1"/>
          </p:cNvSpPr>
          <p:nvPr>
            <p:ph idx="1"/>
          </p:nvPr>
        </p:nvSpPr>
        <p:spPr>
          <a:xfrm>
            <a:off x="320281" y="1211355"/>
            <a:ext cx="9442027" cy="5232988"/>
          </a:xfrm>
        </p:spPr>
        <p:txBody>
          <a:bodyPr>
            <a:normAutofit/>
          </a:bodyPr>
          <a:lstStyle/>
          <a:p>
            <a:pPr marL="0" indent="0">
              <a:lnSpc>
                <a:spcPct val="150000"/>
              </a:lnSpc>
              <a:buNone/>
            </a:pPr>
            <a:r>
              <a:rPr lang="fr-CA" b="1" dirty="0">
                <a:latin typeface="Garamond" panose="02020404030301010803" pitchFamily="18" charset="0"/>
              </a:rPr>
              <a:t>La boucle  pour</a:t>
            </a:r>
            <a:endParaRPr lang="fr-CA" dirty="0">
              <a:latin typeface="Garamond" panose="02020404030301010803" pitchFamily="18" charset="0"/>
            </a:endParaRPr>
          </a:p>
          <a:p>
            <a:pPr>
              <a:lnSpc>
                <a:spcPct val="150000"/>
              </a:lnSpc>
            </a:pPr>
            <a:r>
              <a:rPr lang="fr-CA" dirty="0">
                <a:latin typeface="Garamond" panose="02020404030301010803" pitchFamily="18" charset="0"/>
              </a:rPr>
              <a:t>Lorsque le nombre d'itérations d'une boucle est connu à l'avance, il est préférable d'utiliser une boucle de type </a:t>
            </a:r>
            <a:r>
              <a:rPr lang="fr-CA" i="1" dirty="0">
                <a:latin typeface="Garamond" panose="02020404030301010803" pitchFamily="18" charset="0"/>
              </a:rPr>
              <a:t>pour</a:t>
            </a:r>
            <a:r>
              <a:rPr lang="fr-CA" dirty="0">
                <a:latin typeface="Garamond" panose="02020404030301010803" pitchFamily="18" charset="0"/>
              </a:rPr>
              <a:t>. Pour ce type de boucle, on précise une variable qui agira en tant que </a:t>
            </a:r>
            <a:r>
              <a:rPr lang="fr-CA" b="1" i="1" dirty="0">
                <a:latin typeface="Garamond" panose="02020404030301010803" pitchFamily="18" charset="0"/>
              </a:rPr>
              <a:t>compteur d'itérations </a:t>
            </a:r>
            <a:r>
              <a:rPr lang="fr-CA" dirty="0">
                <a:latin typeface="Garamond" panose="02020404030301010803" pitchFamily="18" charset="0"/>
              </a:rPr>
              <a:t>(ou variable de contrôle). Le développeur précise aussi  une valeur de </a:t>
            </a:r>
            <a:r>
              <a:rPr lang="fr-CA" b="1" i="1" dirty="0">
                <a:latin typeface="Garamond" panose="02020404030301010803" pitchFamily="18" charset="0"/>
              </a:rPr>
              <a:t>pas</a:t>
            </a:r>
            <a:r>
              <a:rPr lang="fr-CA" dirty="0">
                <a:latin typeface="Garamond" panose="02020404030301010803" pitchFamily="18" charset="0"/>
              </a:rPr>
              <a:t>. Le pas est la valeur qu'il faudra ajouter à la variable de contrôle à chaque itération.</a:t>
            </a:r>
          </a:p>
          <a:p>
            <a:pPr marL="0" indent="0">
              <a:lnSpc>
                <a:spcPct val="160000"/>
              </a:lnSpc>
              <a:buNone/>
            </a:pPr>
            <a:r>
              <a:rPr lang="fr-CA" b="1" dirty="0">
                <a:latin typeface="Garamond" panose="02020404030301010803" pitchFamily="18" charset="0"/>
              </a:rPr>
              <a:t>pour</a:t>
            </a:r>
            <a:r>
              <a:rPr lang="fr-CA" dirty="0">
                <a:latin typeface="Garamond" panose="02020404030301010803" pitchFamily="18" charset="0"/>
              </a:rPr>
              <a:t> </a:t>
            </a:r>
            <a:r>
              <a:rPr lang="fr-CA" dirty="0" err="1">
                <a:latin typeface="Garamond" panose="02020404030301010803" pitchFamily="18" charset="0"/>
              </a:rPr>
              <a:t>cptr</a:t>
            </a:r>
            <a:r>
              <a:rPr lang="fr-CA" dirty="0">
                <a:latin typeface="Garamond" panose="02020404030301010803" pitchFamily="18" charset="0"/>
              </a:rPr>
              <a:t> </a:t>
            </a:r>
            <a:r>
              <a:rPr lang="fr-CA" b="1" dirty="0">
                <a:latin typeface="Garamond" panose="02020404030301010803" pitchFamily="18" charset="0"/>
                <a:sym typeface="Wingdings" panose="05000000000000000000" pitchFamily="2" charset="2"/>
              </a:rPr>
              <a:t></a:t>
            </a:r>
            <a:r>
              <a:rPr lang="fr-CA" dirty="0">
                <a:latin typeface="Garamond" panose="02020404030301010803" pitchFamily="18" charset="0"/>
              </a:rPr>
              <a:t> </a:t>
            </a:r>
            <a:r>
              <a:rPr lang="fr-CA" dirty="0" err="1">
                <a:latin typeface="Garamond" panose="02020404030301010803" pitchFamily="18" charset="0"/>
              </a:rPr>
              <a:t>valInit</a:t>
            </a:r>
            <a:r>
              <a:rPr lang="fr-CA" dirty="0">
                <a:latin typeface="Garamond" panose="02020404030301010803" pitchFamily="18" charset="0"/>
              </a:rPr>
              <a:t> </a:t>
            </a:r>
            <a:r>
              <a:rPr lang="fr-CA" b="1" dirty="0">
                <a:latin typeface="Garamond" panose="02020404030301010803" pitchFamily="18" charset="0"/>
              </a:rPr>
              <a:t>à</a:t>
            </a:r>
            <a:r>
              <a:rPr lang="fr-CA" dirty="0">
                <a:latin typeface="Garamond" panose="02020404030301010803" pitchFamily="18" charset="0"/>
              </a:rPr>
              <a:t> </a:t>
            </a:r>
            <a:r>
              <a:rPr lang="fr-CA" dirty="0" err="1">
                <a:latin typeface="Garamond" panose="02020404030301010803" pitchFamily="18" charset="0"/>
              </a:rPr>
              <a:t>valFin</a:t>
            </a:r>
            <a:r>
              <a:rPr lang="fr-CA" dirty="0">
                <a:latin typeface="Garamond" panose="02020404030301010803" pitchFamily="18" charset="0"/>
              </a:rPr>
              <a:t> [</a:t>
            </a:r>
            <a:r>
              <a:rPr lang="fr-CA" b="1" dirty="0">
                <a:latin typeface="Garamond" panose="02020404030301010803" pitchFamily="18" charset="0"/>
              </a:rPr>
              <a:t>pas de</a:t>
            </a:r>
            <a:r>
              <a:rPr lang="fr-CA" dirty="0">
                <a:latin typeface="Garamond" panose="02020404030301010803" pitchFamily="18" charset="0"/>
              </a:rPr>
              <a:t> n] </a:t>
            </a:r>
          </a:p>
          <a:p>
            <a:pPr marL="0" indent="0">
              <a:lnSpc>
                <a:spcPct val="160000"/>
              </a:lnSpc>
              <a:buNone/>
            </a:pPr>
            <a:r>
              <a:rPr lang="fr-CA" dirty="0">
                <a:latin typeface="Garamond" panose="02020404030301010803" pitchFamily="18" charset="0"/>
              </a:rPr>
              <a:t>		opération1</a:t>
            </a:r>
          </a:p>
          <a:p>
            <a:pPr marL="0" indent="0">
              <a:lnSpc>
                <a:spcPct val="160000"/>
              </a:lnSpc>
              <a:buNone/>
            </a:pPr>
            <a:r>
              <a:rPr lang="fr-CA" dirty="0">
                <a:latin typeface="Garamond" panose="02020404030301010803" pitchFamily="18" charset="0"/>
              </a:rPr>
              <a:t>		opération2</a:t>
            </a:r>
          </a:p>
          <a:p>
            <a:pPr marL="0" indent="0">
              <a:lnSpc>
                <a:spcPct val="160000"/>
              </a:lnSpc>
              <a:buNone/>
            </a:pPr>
            <a:r>
              <a:rPr lang="fr-CA" dirty="0">
                <a:latin typeface="Garamond" panose="02020404030301010803" pitchFamily="18" charset="0"/>
              </a:rPr>
              <a:t>		...</a:t>
            </a:r>
          </a:p>
          <a:p>
            <a:pPr marL="0" indent="0">
              <a:lnSpc>
                <a:spcPct val="160000"/>
              </a:lnSpc>
              <a:buNone/>
            </a:pPr>
            <a:r>
              <a:rPr lang="fr-CA" dirty="0">
                <a:latin typeface="Garamond" panose="02020404030301010803" pitchFamily="18" charset="0"/>
              </a:rPr>
              <a:t>	</a:t>
            </a:r>
            <a:r>
              <a:rPr lang="fr-CA" b="1" dirty="0">
                <a:latin typeface="Garamond" panose="02020404030301010803" pitchFamily="18" charset="0"/>
              </a:rPr>
              <a:t>fin pour</a:t>
            </a:r>
            <a:endParaRPr lang="fr-CA" dirty="0">
              <a:latin typeface="Garamond" panose="02020404030301010803" pitchFamily="18" charset="0"/>
            </a:endParaRPr>
          </a:p>
          <a:p>
            <a:pPr>
              <a:lnSpc>
                <a:spcPct val="150000"/>
              </a:lnSpc>
            </a:pPr>
            <a:endParaRPr lang="fr-CA" dirty="0">
              <a:latin typeface="Garamond" panose="02020404030301010803" pitchFamily="18" charset="0"/>
            </a:endParaRPr>
          </a:p>
        </p:txBody>
      </p:sp>
      <p:sp>
        <p:nvSpPr>
          <p:cNvPr id="4" name="Rectangle 3"/>
          <p:cNvSpPr/>
          <p:nvPr/>
        </p:nvSpPr>
        <p:spPr>
          <a:xfrm>
            <a:off x="4119155" y="2532155"/>
            <a:ext cx="8072845" cy="4304255"/>
          </a:xfrm>
          <a:prstGeom prst="rect">
            <a:avLst/>
          </a:prstGeom>
          <a:solidFill>
            <a:schemeClr val="bg2"/>
          </a:solidFill>
        </p:spPr>
        <p:txBody>
          <a:bodyPr wrap="square">
            <a:spAutoFit/>
          </a:bodyPr>
          <a:lstStyle/>
          <a:p>
            <a:pPr>
              <a:lnSpc>
                <a:spcPct val="115000"/>
              </a:lnSpc>
              <a:spcAft>
                <a:spcPts val="600"/>
              </a:spcAft>
            </a:pPr>
            <a:r>
              <a:rPr lang="fr-CA" dirty="0">
                <a:latin typeface="Garamond" panose="02020404030301010803" pitchFamily="18" charset="0"/>
                <a:ea typeface="Calibri" panose="020F0502020204030204" pitchFamily="34" charset="0"/>
                <a:cs typeface="Times New Roman" panose="02020603050405020304" pitchFamily="18" charset="0"/>
              </a:rPr>
              <a:t>L’exécution d’une boucle</a:t>
            </a:r>
            <a:r>
              <a:rPr lang="fr-CA" sz="1400" dirty="0">
                <a:latin typeface="Calibri" panose="020F0502020204030204" pitchFamily="34" charset="0"/>
                <a:ea typeface="Calibri" panose="020F0502020204030204" pitchFamily="34" charset="0"/>
                <a:cs typeface="Times New Roman" panose="02020603050405020304" pitchFamily="18" charset="0"/>
              </a:rPr>
              <a:t> </a:t>
            </a:r>
            <a:r>
              <a:rPr lang="fr-CA" sz="1600" dirty="0">
                <a:latin typeface="Courier New" panose="02070309020205020404" pitchFamily="49" charset="0"/>
                <a:ea typeface="Calibri" panose="020F0502020204030204" pitchFamily="34" charset="0"/>
                <a:cs typeface="Times New Roman" panose="02020603050405020304" pitchFamily="18" charset="0"/>
              </a:rPr>
              <a:t>pour</a:t>
            </a:r>
            <a:r>
              <a:rPr lang="fr-CA" sz="1400" dirty="0">
                <a:latin typeface="Calibri" panose="020F0502020204030204" pitchFamily="34" charset="0"/>
                <a:ea typeface="Calibri" panose="020F0502020204030204" pitchFamily="34" charset="0"/>
                <a:cs typeface="Times New Roman" panose="02020603050405020304" pitchFamily="18" charset="0"/>
              </a:rPr>
              <a:t> </a:t>
            </a:r>
            <a:r>
              <a:rPr lang="fr-CA" dirty="0">
                <a:latin typeface="Garamond" panose="02020404030301010803" pitchFamily="18" charset="0"/>
                <a:ea typeface="Calibri" panose="020F0502020204030204" pitchFamily="34" charset="0"/>
                <a:cs typeface="Times New Roman" panose="02020603050405020304" pitchFamily="18" charset="0"/>
              </a:rPr>
              <a:t>se fait en plusieurs étapes dont l’ordre est :</a:t>
            </a:r>
            <a:endParaRPr lang="fr-CA"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Garamond" panose="02020404030301010803" pitchFamily="18" charset="0"/>
              <a:buAutoNum type="arabicPeriod"/>
              <a:tabLst>
                <a:tab pos="300355" algn="l"/>
              </a:tabLst>
            </a:pPr>
            <a:r>
              <a:rPr lang="fr-CA" dirty="0">
                <a:latin typeface="Garamond" panose="02020404030301010803" pitchFamily="18" charset="0"/>
                <a:ea typeface="Times New Roman" panose="02020603050405020304" pitchFamily="18" charset="0"/>
                <a:cs typeface="Times New Roman" panose="02020603050405020304" pitchFamily="18" charset="0"/>
              </a:rPr>
              <a:t>Initialisation du compteur d’itérations</a:t>
            </a:r>
            <a:endParaRPr lang="fr-CA" sz="14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0"/>
              </a:spcAft>
              <a:buFont typeface="Garamond" panose="02020404030301010803" pitchFamily="18" charset="0"/>
              <a:buAutoNum type="arabicPeriod"/>
              <a:tabLst>
                <a:tab pos="300355" algn="l"/>
              </a:tabLst>
            </a:pPr>
            <a:r>
              <a:rPr lang="fr-CA" dirty="0">
                <a:latin typeface="Garamond" panose="02020404030301010803" pitchFamily="18" charset="0"/>
                <a:ea typeface="Times New Roman" panose="02020603050405020304" pitchFamily="18" charset="0"/>
                <a:cs typeface="Times New Roman" panose="02020603050405020304" pitchFamily="18" charset="0"/>
              </a:rPr>
              <a:t>Test de la condition </a:t>
            </a:r>
            <a:r>
              <a:rPr lang="fr-CA" sz="1400" dirty="0">
                <a:latin typeface="Arial" panose="020B0604020202020204" pitchFamily="34" charset="0"/>
                <a:ea typeface="Times New Roman" panose="02020603050405020304" pitchFamily="18" charset="0"/>
                <a:cs typeface="Times New Roman" panose="02020603050405020304" pitchFamily="18" charset="0"/>
              </a:rPr>
              <a:t>(</a:t>
            </a:r>
            <a:r>
              <a:rPr lang="fr-CA" sz="1600" dirty="0" err="1">
                <a:latin typeface="Courier New" panose="02070309020205020404" pitchFamily="49" charset="0"/>
                <a:ea typeface="Times New Roman" panose="02020603050405020304" pitchFamily="18" charset="0"/>
                <a:cs typeface="Times New Roman" panose="02020603050405020304" pitchFamily="18" charset="0"/>
              </a:rPr>
              <a:t>cptr</a:t>
            </a:r>
            <a:r>
              <a:rPr lang="fr-CA" sz="1600" dirty="0">
                <a:latin typeface="Courier New" panose="02070309020205020404" pitchFamily="49" charset="0"/>
                <a:ea typeface="Times New Roman" panose="02020603050405020304" pitchFamily="18" charset="0"/>
                <a:cs typeface="Times New Roman" panose="02020603050405020304" pitchFamily="18" charset="0"/>
              </a:rPr>
              <a:t> &lt;= </a:t>
            </a:r>
            <a:r>
              <a:rPr lang="fr-CA" sz="1600" i="1" dirty="0" err="1">
                <a:latin typeface="Courier New" panose="02070309020205020404" pitchFamily="49" charset="0"/>
                <a:ea typeface="Times New Roman" panose="02020603050405020304" pitchFamily="18" charset="0"/>
                <a:cs typeface="Times New Roman" panose="02020603050405020304" pitchFamily="18" charset="0"/>
              </a:rPr>
              <a:t>valFin</a:t>
            </a:r>
            <a:r>
              <a:rPr lang="fr-CA" sz="1600" dirty="0">
                <a:latin typeface="Courier New" panose="02070309020205020404" pitchFamily="49" charset="0"/>
                <a:ea typeface="Times New Roman" panose="02020603050405020304" pitchFamily="18" charset="0"/>
                <a:cs typeface="Times New Roman" panose="02020603050405020304" pitchFamily="18" charset="0"/>
              </a:rPr>
              <a:t>  ou </a:t>
            </a:r>
            <a:r>
              <a:rPr lang="fr-CA" sz="1600" dirty="0" err="1">
                <a:latin typeface="Courier New" panose="02070309020205020404" pitchFamily="49" charset="0"/>
                <a:ea typeface="Times New Roman" panose="02020603050405020304" pitchFamily="18" charset="0"/>
                <a:cs typeface="Times New Roman" panose="02020603050405020304" pitchFamily="18" charset="0"/>
              </a:rPr>
              <a:t>cptr</a:t>
            </a:r>
            <a:r>
              <a:rPr lang="fr-CA" sz="1600" dirty="0">
                <a:latin typeface="Courier New" panose="02070309020205020404" pitchFamily="49" charset="0"/>
                <a:ea typeface="Times New Roman" panose="02020603050405020304" pitchFamily="18" charset="0"/>
                <a:cs typeface="Times New Roman" panose="02020603050405020304" pitchFamily="18" charset="0"/>
              </a:rPr>
              <a:t> &gt;= </a:t>
            </a:r>
            <a:r>
              <a:rPr lang="fr-CA" sz="1600" i="1" dirty="0" err="1">
                <a:latin typeface="Courier New" panose="02070309020205020404" pitchFamily="49" charset="0"/>
                <a:ea typeface="Times New Roman" panose="02020603050405020304" pitchFamily="18" charset="0"/>
                <a:cs typeface="Times New Roman" panose="02020603050405020304" pitchFamily="18" charset="0"/>
              </a:rPr>
              <a:t>valFin</a:t>
            </a:r>
            <a:r>
              <a:rPr lang="fr-CA" sz="1400" dirty="0">
                <a:latin typeface="Arial" panose="020B0604020202020204" pitchFamily="34" charset="0"/>
                <a:ea typeface="Times New Roman" panose="02020603050405020304" pitchFamily="18" charset="0"/>
                <a:cs typeface="Times New Roman" panose="02020603050405020304" pitchFamily="18" charset="0"/>
              </a:rPr>
              <a:t> </a:t>
            </a:r>
            <a:r>
              <a:rPr lang="fr-CA" dirty="0">
                <a:latin typeface="Garamond" panose="02020404030301010803" pitchFamily="18" charset="0"/>
                <a:ea typeface="Times New Roman" panose="02020603050405020304" pitchFamily="18" charset="0"/>
                <a:cs typeface="Times New Roman" panose="02020603050405020304" pitchFamily="18" charset="0"/>
              </a:rPr>
              <a:t>si </a:t>
            </a:r>
            <a:r>
              <a:rPr lang="fr-CA" sz="1400" dirty="0">
                <a:latin typeface="Courier New" panose="02070309020205020404" pitchFamily="49" charset="0"/>
                <a:ea typeface="Times New Roman" panose="02020603050405020304" pitchFamily="18" charset="0"/>
                <a:cs typeface="Times New Roman" panose="02020603050405020304" pitchFamily="18" charset="0"/>
              </a:rPr>
              <a:t>n</a:t>
            </a:r>
            <a:r>
              <a:rPr lang="fr-CA" sz="1400" dirty="0">
                <a:latin typeface="Arial" panose="020B0604020202020204" pitchFamily="34" charset="0"/>
                <a:ea typeface="Times New Roman" panose="02020603050405020304" pitchFamily="18" charset="0"/>
                <a:cs typeface="Times New Roman" panose="02020603050405020304" pitchFamily="18" charset="0"/>
              </a:rPr>
              <a:t> </a:t>
            </a:r>
            <a:r>
              <a:rPr lang="fr-CA" dirty="0">
                <a:latin typeface="Garamond" panose="02020404030301010803" pitchFamily="18" charset="0"/>
                <a:ea typeface="Times New Roman" panose="02020603050405020304" pitchFamily="18" charset="0"/>
                <a:cs typeface="Times New Roman" panose="02020603050405020304" pitchFamily="18" charset="0"/>
              </a:rPr>
              <a:t>est négatif)</a:t>
            </a:r>
            <a:endParaRPr lang="fr-CA" sz="1400" dirty="0">
              <a:latin typeface="Arial" panose="020B0604020202020204" pitchFamily="34" charset="0"/>
              <a:ea typeface="Times New Roman" panose="02020603050405020304" pitchFamily="18" charset="0"/>
              <a:cs typeface="Times New Roman" panose="02020603050405020304" pitchFamily="18" charset="0"/>
            </a:endParaRPr>
          </a:p>
          <a:p>
            <a:pPr indent="450215">
              <a:lnSpc>
                <a:spcPct val="150000"/>
              </a:lnSpc>
              <a:spcAft>
                <a:spcPts val="300"/>
              </a:spcAft>
            </a:pPr>
            <a:r>
              <a:rPr lang="fr-CA" dirty="0">
                <a:latin typeface="Garamond" panose="02020404030301010803" pitchFamily="18" charset="0"/>
                <a:ea typeface="Times New Roman" panose="02020603050405020304" pitchFamily="18" charset="0"/>
                <a:cs typeface="Times New Roman" panose="02020603050405020304" pitchFamily="18" charset="0"/>
              </a:rPr>
              <a:t>Si la condition est </a:t>
            </a:r>
            <a:r>
              <a:rPr lang="fr-CA" sz="1600" dirty="0">
                <a:latin typeface="Courier New" panose="02070309020205020404" pitchFamily="49" charset="0"/>
                <a:ea typeface="Times New Roman" panose="02020603050405020304" pitchFamily="18" charset="0"/>
                <a:cs typeface="Times New Roman" panose="02020603050405020304" pitchFamily="18" charset="0"/>
              </a:rPr>
              <a:t>vraie</a:t>
            </a:r>
            <a:r>
              <a:rPr lang="fr-CA" dirty="0">
                <a:latin typeface="Garamond" panose="02020404030301010803" pitchFamily="18" charset="0"/>
                <a:ea typeface="Times New Roman" panose="02020603050405020304" pitchFamily="18" charset="0"/>
                <a:cs typeface="Times New Roman" panose="02020603050405020304" pitchFamily="18" charset="0"/>
              </a:rPr>
              <a:t>,</a:t>
            </a:r>
            <a:endParaRPr lang="fr-CA" sz="14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tabLst>
                <a:tab pos="605155" algn="l"/>
              </a:tabLst>
            </a:pPr>
            <a:r>
              <a:rPr lang="fr-CA" dirty="0">
                <a:latin typeface="Garamond" panose="02020404030301010803" pitchFamily="18" charset="0"/>
                <a:ea typeface="Times New Roman" panose="02020603050405020304" pitchFamily="18" charset="0"/>
                <a:cs typeface="Times New Roman" panose="02020603050405020304" pitchFamily="18" charset="0"/>
              </a:rPr>
              <a:t>les opérations du corps de la boucle sont exécutées une fois</a:t>
            </a:r>
            <a:endParaRPr lang="fr-CA" sz="14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tabLst>
                <a:tab pos="605155" algn="l"/>
              </a:tabLst>
            </a:pPr>
            <a:r>
              <a:rPr lang="fr-CA" dirty="0">
                <a:latin typeface="Garamond" panose="02020404030301010803" pitchFamily="18" charset="0"/>
                <a:ea typeface="Times New Roman" panose="02020603050405020304" pitchFamily="18" charset="0"/>
                <a:cs typeface="Times New Roman" panose="02020603050405020304" pitchFamily="18" charset="0"/>
              </a:rPr>
              <a:t>automatiquement, le compteur est mis à jour (ou </a:t>
            </a:r>
            <a:r>
              <a:rPr lang="fr-CA" i="1" dirty="0">
                <a:latin typeface="Garamond" panose="02020404030301010803" pitchFamily="18" charset="0"/>
                <a:ea typeface="Times New Roman" panose="02020603050405020304" pitchFamily="18" charset="0"/>
                <a:cs typeface="Times New Roman" panose="02020603050405020304" pitchFamily="18" charset="0"/>
              </a:rPr>
              <a:t>incrémenté</a:t>
            </a:r>
            <a:r>
              <a:rPr lang="fr-CA" dirty="0">
                <a:latin typeface="Garamond" panose="02020404030301010803" pitchFamily="18" charset="0"/>
                <a:ea typeface="Times New Roman" panose="02020603050405020304" pitchFamily="18" charset="0"/>
                <a:cs typeface="Times New Roman" panose="02020603050405020304" pitchFamily="18" charset="0"/>
              </a:rPr>
              <a:t>) à la fin de cette itération, en ajoutant </a:t>
            </a:r>
            <a:r>
              <a:rPr lang="fr-CA" i="1" dirty="0">
                <a:latin typeface="Garamond" panose="02020404030301010803" pitchFamily="18" charset="0"/>
                <a:ea typeface="Times New Roman" panose="02020603050405020304" pitchFamily="18" charset="0"/>
                <a:cs typeface="Times New Roman" panose="02020603050405020304" pitchFamily="18" charset="0"/>
              </a:rPr>
              <a:t>n </a:t>
            </a:r>
            <a:r>
              <a:rPr lang="fr-CA" dirty="0">
                <a:latin typeface="Garamond" panose="02020404030301010803" pitchFamily="18" charset="0"/>
                <a:ea typeface="Times New Roman" panose="02020603050405020304" pitchFamily="18" charset="0"/>
                <a:cs typeface="Times New Roman" panose="02020603050405020304" pitchFamily="18" charset="0"/>
              </a:rPr>
              <a:t>à la valeur courante du compteur.</a:t>
            </a:r>
            <a:endParaRPr lang="fr-CA" sz="14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300"/>
              </a:spcAft>
              <a:buFont typeface="Symbol" panose="05050102010706020507" pitchFamily="18" charset="2"/>
              <a:buChar char=""/>
              <a:tabLst>
                <a:tab pos="605155" algn="l"/>
              </a:tabLst>
            </a:pPr>
            <a:r>
              <a:rPr lang="fr-CA" dirty="0">
                <a:latin typeface="Garamond" panose="02020404030301010803" pitchFamily="18" charset="0"/>
                <a:ea typeface="Times New Roman" panose="02020603050405020304" pitchFamily="18" charset="0"/>
                <a:cs typeface="Times New Roman" panose="02020603050405020304" pitchFamily="18" charset="0"/>
              </a:rPr>
              <a:t>retour à la deuxième étape ( test de la condition )</a:t>
            </a:r>
            <a:endParaRPr lang="fr-CA" sz="1400" dirty="0">
              <a:latin typeface="Arial" panose="020B0604020202020204" pitchFamily="34" charset="0"/>
              <a:ea typeface="Times New Roman" panose="02020603050405020304" pitchFamily="18" charset="0"/>
              <a:cs typeface="Times New Roman" panose="02020603050405020304" pitchFamily="18" charset="0"/>
            </a:endParaRPr>
          </a:p>
          <a:p>
            <a:pPr indent="450215">
              <a:lnSpc>
                <a:spcPct val="150000"/>
              </a:lnSpc>
              <a:spcAft>
                <a:spcPts val="0"/>
              </a:spcAft>
            </a:pPr>
            <a:r>
              <a:rPr lang="fr-CA" dirty="0">
                <a:latin typeface="Garamond" panose="02020404030301010803" pitchFamily="18" charset="0"/>
                <a:ea typeface="Times New Roman" panose="02020603050405020304" pitchFamily="18" charset="0"/>
                <a:cs typeface="Times New Roman" panose="02020603050405020304" pitchFamily="18" charset="0"/>
              </a:rPr>
              <a:t>        sinon</a:t>
            </a:r>
            <a:endParaRPr lang="fr-CA" sz="14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tabLst>
                <a:tab pos="605155" algn="l"/>
              </a:tabLst>
            </a:pPr>
            <a:r>
              <a:rPr lang="fr-CA" dirty="0">
                <a:latin typeface="Garamond" panose="02020404030301010803" pitchFamily="18" charset="0"/>
                <a:ea typeface="Times New Roman" panose="02020603050405020304" pitchFamily="18" charset="0"/>
                <a:cs typeface="Times New Roman" panose="02020603050405020304" pitchFamily="18" charset="0"/>
              </a:rPr>
              <a:t>la boucle se termine et l'exécution se poursuit après le mot réservé </a:t>
            </a:r>
            <a:r>
              <a:rPr lang="fr-CA" sz="1400" i="1" dirty="0">
                <a:latin typeface="Courier New" panose="02070309020205020404" pitchFamily="49" charset="0"/>
                <a:ea typeface="Times New Roman" panose="02020603050405020304" pitchFamily="18" charset="0"/>
                <a:cs typeface="Times New Roman" panose="02020603050405020304" pitchFamily="18" charset="0"/>
              </a:rPr>
              <a:t>fin pour</a:t>
            </a:r>
            <a:endParaRPr lang="fr-CA"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79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0946" y="0"/>
            <a:ext cx="8596668" cy="1320800"/>
          </a:xfrm>
        </p:spPr>
        <p:txBody>
          <a:bodyPr/>
          <a:lstStyle/>
          <a:p>
            <a:r>
              <a:rPr lang="fr-CA" b="1" dirty="0">
                <a:latin typeface="Garamond" panose="02020404030301010803" pitchFamily="18" charset="0"/>
              </a:rPr>
              <a:t>Exemple : pour</a:t>
            </a:r>
          </a:p>
        </p:txBody>
      </p:sp>
      <p:sp>
        <p:nvSpPr>
          <p:cNvPr id="3" name="Espace réservé du contenu 2"/>
          <p:cNvSpPr>
            <a:spLocks noGrp="1"/>
          </p:cNvSpPr>
          <p:nvPr>
            <p:ph idx="1"/>
          </p:nvPr>
        </p:nvSpPr>
        <p:spPr>
          <a:xfrm>
            <a:off x="0" y="775926"/>
            <a:ext cx="2464526" cy="3880773"/>
          </a:xfrm>
        </p:spPr>
        <p:txBody>
          <a:bodyPr/>
          <a:lstStyle/>
          <a:p>
            <a:r>
              <a:rPr lang="fr-CA" dirty="0">
                <a:latin typeface="Garamond" panose="02020404030301010803" pitchFamily="18" charset="0"/>
              </a:rPr>
              <a:t>Nous désirons faire la somme des nombres de 1 à 10.</a:t>
            </a:r>
          </a:p>
          <a:p>
            <a:endParaRPr lang="fr-CA" dirty="0"/>
          </a:p>
        </p:txBody>
      </p:sp>
      <p:graphicFrame>
        <p:nvGraphicFramePr>
          <p:cNvPr id="4" name="Tableau 3"/>
          <p:cNvGraphicFramePr>
            <a:graphicFrameLocks noGrp="1"/>
          </p:cNvGraphicFramePr>
          <p:nvPr>
            <p:extLst>
              <p:ext uri="{D42A27DB-BD31-4B8C-83A1-F6EECF244321}">
                <p14:modId xmlns:p14="http://schemas.microsoft.com/office/powerpoint/2010/main" val="3089817660"/>
              </p:ext>
            </p:extLst>
          </p:nvPr>
        </p:nvGraphicFramePr>
        <p:xfrm>
          <a:off x="2743201" y="660400"/>
          <a:ext cx="8891452" cy="6160032"/>
        </p:xfrm>
        <a:graphic>
          <a:graphicData uri="http://schemas.openxmlformats.org/drawingml/2006/table">
            <a:tbl>
              <a:tblPr firstRow="1" firstCol="1" lastRow="1" lastCol="1" bandRow="1" bandCol="1">
                <a:tableStyleId>{5DA37D80-6434-44D0-A028-1B22A696006F}</a:tableStyleId>
              </a:tblPr>
              <a:tblGrid>
                <a:gridCol w="5528405">
                  <a:extLst>
                    <a:ext uri="{9D8B030D-6E8A-4147-A177-3AD203B41FA5}">
                      <a16:colId xmlns:a16="http://schemas.microsoft.com/office/drawing/2014/main" val="384259766"/>
                    </a:ext>
                  </a:extLst>
                </a:gridCol>
                <a:gridCol w="377023">
                  <a:extLst>
                    <a:ext uri="{9D8B030D-6E8A-4147-A177-3AD203B41FA5}">
                      <a16:colId xmlns:a16="http://schemas.microsoft.com/office/drawing/2014/main" val="4252136609"/>
                    </a:ext>
                  </a:extLst>
                </a:gridCol>
                <a:gridCol w="188177">
                  <a:extLst>
                    <a:ext uri="{9D8B030D-6E8A-4147-A177-3AD203B41FA5}">
                      <a16:colId xmlns:a16="http://schemas.microsoft.com/office/drawing/2014/main" val="2672841923"/>
                    </a:ext>
                  </a:extLst>
                </a:gridCol>
                <a:gridCol w="188177">
                  <a:extLst>
                    <a:ext uri="{9D8B030D-6E8A-4147-A177-3AD203B41FA5}">
                      <a16:colId xmlns:a16="http://schemas.microsoft.com/office/drawing/2014/main" val="3675358074"/>
                    </a:ext>
                  </a:extLst>
                </a:gridCol>
                <a:gridCol w="2609670">
                  <a:extLst>
                    <a:ext uri="{9D8B030D-6E8A-4147-A177-3AD203B41FA5}">
                      <a16:colId xmlns:a16="http://schemas.microsoft.com/office/drawing/2014/main" val="3151799562"/>
                    </a:ext>
                  </a:extLst>
                </a:gridCol>
              </a:tblGrid>
              <a:tr h="591627">
                <a:tc gridSpan="3">
                  <a:txBody>
                    <a:bodyPr/>
                    <a:lstStyle/>
                    <a:p>
                      <a:pPr>
                        <a:lnSpc>
                          <a:spcPct val="115000"/>
                        </a:lnSpc>
                        <a:spcBef>
                          <a:spcPts val="200"/>
                        </a:spcBef>
                        <a:spcAft>
                          <a:spcPts val="1000"/>
                        </a:spcAft>
                        <a:tabLst>
                          <a:tab pos="781050" algn="l"/>
                        </a:tabLst>
                      </a:pPr>
                      <a:r>
                        <a:rPr lang="fr-CA" sz="1400">
                          <a:effectLst/>
                          <a:latin typeface="Garamond" panose="02020404030301010803" pitchFamily="18" charset="0"/>
                        </a:rPr>
                        <a:t>Nom de l'algorithme : somme des nombres de 1 à 10</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tc hMerge="1">
                  <a:txBody>
                    <a:bodyPr/>
                    <a:lstStyle/>
                    <a:p>
                      <a:endParaRPr lang="fr-CA"/>
                    </a:p>
                  </a:txBody>
                  <a:tcPr/>
                </a:tc>
                <a:tc gridSpan="2">
                  <a:txBody>
                    <a:bodyPr/>
                    <a:lstStyle/>
                    <a:p>
                      <a:pPr>
                        <a:lnSpc>
                          <a:spcPct val="115000"/>
                        </a:lnSpc>
                        <a:spcAft>
                          <a:spcPts val="1000"/>
                        </a:spcAft>
                        <a:tabLst>
                          <a:tab pos="781050" algn="l"/>
                        </a:tabLst>
                      </a:pPr>
                      <a:r>
                        <a:rPr lang="en-CA" sz="1400">
                          <a:effectLst/>
                          <a:latin typeface="Garamond" panose="02020404030301010803" pitchFamily="18" charset="0"/>
                          <a:sym typeface="Wingdings" panose="05000000000000000000" pitchFamily="2" charset="2"/>
                        </a:rPr>
                        <a:t></a:t>
                      </a:r>
                      <a:r>
                        <a:rPr lang="en-CA" sz="1400">
                          <a:effectLst/>
                          <a:latin typeface="Garamond" panose="02020404030301010803" pitchFamily="18" charset="0"/>
                        </a:rPr>
                        <a:t> programme principal </a:t>
                      </a:r>
                      <a:endParaRPr lang="fr-CA" sz="1400">
                        <a:effectLst/>
                        <a:latin typeface="Garamond" panose="02020404030301010803" pitchFamily="18" charset="0"/>
                      </a:endParaRPr>
                    </a:p>
                    <a:p>
                      <a:pPr>
                        <a:lnSpc>
                          <a:spcPct val="115000"/>
                        </a:lnSpc>
                        <a:spcAft>
                          <a:spcPts val="1000"/>
                        </a:spcAft>
                        <a:tabLst>
                          <a:tab pos="781050" algn="l"/>
                        </a:tabLst>
                      </a:pPr>
                      <a:r>
                        <a:rPr lang="en-CA" sz="1400">
                          <a:effectLst/>
                          <a:latin typeface="Garamond" panose="02020404030301010803" pitchFamily="18" charset="0"/>
                          <a:sym typeface="Wingdings" panose="05000000000000000000" pitchFamily="2" charset="2"/>
                        </a:rPr>
                        <a:t></a:t>
                      </a:r>
                      <a:r>
                        <a:rPr lang="en-CA" sz="1400">
                          <a:effectLst/>
                          <a:latin typeface="Garamond" panose="02020404030301010803" pitchFamily="18" charset="0"/>
                        </a:rPr>
                        <a:t> sous-programme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extLst>
                  <a:ext uri="{0D108BD9-81ED-4DB2-BD59-A6C34878D82A}">
                    <a16:rowId xmlns:a16="http://schemas.microsoft.com/office/drawing/2014/main" val="3514618303"/>
                  </a:ext>
                </a:extLst>
              </a:tr>
              <a:tr h="234997">
                <a:tc gridSpan="5">
                  <a:txBody>
                    <a:bodyPr/>
                    <a:lstStyle/>
                    <a:p>
                      <a:pPr>
                        <a:lnSpc>
                          <a:spcPct val="115000"/>
                        </a:lnSpc>
                        <a:spcAft>
                          <a:spcPts val="1000"/>
                        </a:spcAft>
                      </a:pPr>
                      <a:r>
                        <a:rPr lang="en-CA" sz="1400">
                          <a:effectLst/>
                          <a:latin typeface="Garamond" panose="02020404030301010803" pitchFamily="18" charset="0"/>
                        </a:rPr>
                        <a:t>Entrée(s)</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tc hMerge="1">
                  <a:txBody>
                    <a:bodyPr/>
                    <a:lstStyle/>
                    <a:p>
                      <a:endParaRPr lang="fr-CA"/>
                    </a:p>
                  </a:txBody>
                  <a:tcPr/>
                </a:tc>
                <a:tc hMerge="1">
                  <a:txBody>
                    <a:bodyPr/>
                    <a:lstStyle/>
                    <a:p>
                      <a:endParaRPr lang="fr-CA"/>
                    </a:p>
                  </a:txBody>
                  <a:tcPr/>
                </a:tc>
                <a:tc hMerge="1">
                  <a:txBody>
                    <a:bodyPr/>
                    <a:lstStyle/>
                    <a:p>
                      <a:endParaRPr lang="fr-CA"/>
                    </a:p>
                  </a:txBody>
                  <a:tcPr/>
                </a:tc>
                <a:extLst>
                  <a:ext uri="{0D108BD9-81ED-4DB2-BD59-A6C34878D82A}">
                    <a16:rowId xmlns:a16="http://schemas.microsoft.com/office/drawing/2014/main" val="3460434327"/>
                  </a:ext>
                </a:extLst>
              </a:tr>
              <a:tr h="268551">
                <a:tc gridSpan="2">
                  <a:txBody>
                    <a:bodyPr/>
                    <a:lstStyle/>
                    <a:p>
                      <a:pPr>
                        <a:lnSpc>
                          <a:spcPct val="115000"/>
                        </a:lnSpc>
                        <a:spcAft>
                          <a:spcPts val="1000"/>
                        </a:spcAft>
                      </a:pPr>
                      <a:r>
                        <a:rPr lang="en-CA" sz="1400">
                          <a:effectLst/>
                          <a:latin typeface="Garamond" panose="02020404030301010803" pitchFamily="18" charset="0"/>
                        </a:rPr>
                        <a:t>Description</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tc gridSpan="2">
                  <a:txBody>
                    <a:bodyPr/>
                    <a:lstStyle/>
                    <a:p>
                      <a:pPr>
                        <a:lnSpc>
                          <a:spcPct val="115000"/>
                        </a:lnSpc>
                        <a:spcAft>
                          <a:spcPts val="1000"/>
                        </a:spcAft>
                      </a:pPr>
                      <a:r>
                        <a:rPr lang="en-CA" sz="1400">
                          <a:effectLst/>
                          <a:latin typeface="Garamond" panose="02020404030301010803" pitchFamily="18" charset="0"/>
                        </a:rPr>
                        <a:t>type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tc>
                  <a:txBody>
                    <a:bodyPr/>
                    <a:lstStyle/>
                    <a:p>
                      <a:pPr>
                        <a:lnSpc>
                          <a:spcPct val="115000"/>
                        </a:lnSpc>
                        <a:spcAft>
                          <a:spcPts val="1000"/>
                        </a:spcAft>
                      </a:pPr>
                      <a:r>
                        <a:rPr lang="en-CA" sz="1400">
                          <a:effectLst/>
                          <a:latin typeface="Garamond" panose="02020404030301010803" pitchFamily="18" charset="0"/>
                        </a:rPr>
                        <a:t>nom variable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extLst>
                  <a:ext uri="{0D108BD9-81ED-4DB2-BD59-A6C34878D82A}">
                    <a16:rowId xmlns:a16="http://schemas.microsoft.com/office/drawing/2014/main" val="2379753421"/>
                  </a:ext>
                </a:extLst>
              </a:tr>
              <a:tr h="234997">
                <a:tc gridSpan="2">
                  <a:txBody>
                    <a:bodyPr/>
                    <a:lstStyle/>
                    <a:p>
                      <a:pPr>
                        <a:lnSpc>
                          <a:spcPct val="115000"/>
                        </a:lnSpc>
                        <a:spcAft>
                          <a:spcPts val="1000"/>
                        </a:spcAft>
                      </a:pPr>
                      <a:r>
                        <a:rPr lang="en-CA" sz="1400">
                          <a:effectLst/>
                          <a:latin typeface="Garamond" panose="02020404030301010803" pitchFamily="18" charset="0"/>
                        </a:rPr>
                        <a:t> </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tc gridSpan="2">
                  <a:txBody>
                    <a:bodyPr/>
                    <a:lstStyle/>
                    <a:p>
                      <a:pPr>
                        <a:lnSpc>
                          <a:spcPct val="115000"/>
                        </a:lnSpc>
                        <a:spcAft>
                          <a:spcPts val="1000"/>
                        </a:spcAft>
                      </a:pPr>
                      <a:r>
                        <a:rPr lang="en-CA" sz="1400">
                          <a:effectLst/>
                          <a:latin typeface="Garamond" panose="02020404030301010803" pitchFamily="18" charset="0"/>
                        </a:rPr>
                        <a:t> </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tc>
                  <a:txBody>
                    <a:bodyPr/>
                    <a:lstStyle/>
                    <a:p>
                      <a:pPr>
                        <a:lnSpc>
                          <a:spcPct val="115000"/>
                        </a:lnSpc>
                        <a:spcAft>
                          <a:spcPts val="1000"/>
                        </a:spcAft>
                      </a:pPr>
                      <a:r>
                        <a:rPr lang="en-CA" sz="1400">
                          <a:effectLst/>
                          <a:latin typeface="Garamond" panose="02020404030301010803" pitchFamily="18" charset="0"/>
                        </a:rPr>
                        <a:t> </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extLst>
                  <a:ext uri="{0D108BD9-81ED-4DB2-BD59-A6C34878D82A}">
                    <a16:rowId xmlns:a16="http://schemas.microsoft.com/office/drawing/2014/main" val="2291291211"/>
                  </a:ext>
                </a:extLst>
              </a:tr>
              <a:tr h="234997">
                <a:tc gridSpan="5">
                  <a:txBody>
                    <a:bodyPr/>
                    <a:lstStyle/>
                    <a:p>
                      <a:pPr>
                        <a:lnSpc>
                          <a:spcPct val="115000"/>
                        </a:lnSpc>
                        <a:spcAft>
                          <a:spcPts val="1000"/>
                        </a:spcAft>
                      </a:pPr>
                      <a:r>
                        <a:rPr lang="en-CA" sz="1400">
                          <a:effectLst/>
                          <a:latin typeface="Garamond" panose="02020404030301010803" pitchFamily="18" charset="0"/>
                        </a:rPr>
                        <a:t>Sortie(s)</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tc hMerge="1">
                  <a:txBody>
                    <a:bodyPr/>
                    <a:lstStyle/>
                    <a:p>
                      <a:endParaRPr lang="fr-CA"/>
                    </a:p>
                  </a:txBody>
                  <a:tcPr/>
                </a:tc>
                <a:tc hMerge="1">
                  <a:txBody>
                    <a:bodyPr/>
                    <a:lstStyle/>
                    <a:p>
                      <a:endParaRPr lang="fr-CA"/>
                    </a:p>
                  </a:txBody>
                  <a:tcPr/>
                </a:tc>
                <a:tc hMerge="1">
                  <a:txBody>
                    <a:bodyPr/>
                    <a:lstStyle/>
                    <a:p>
                      <a:endParaRPr lang="fr-CA"/>
                    </a:p>
                  </a:txBody>
                  <a:tcPr/>
                </a:tc>
                <a:extLst>
                  <a:ext uri="{0D108BD9-81ED-4DB2-BD59-A6C34878D82A}">
                    <a16:rowId xmlns:a16="http://schemas.microsoft.com/office/drawing/2014/main" val="1442125097"/>
                  </a:ext>
                </a:extLst>
              </a:tr>
              <a:tr h="268551">
                <a:tc>
                  <a:txBody>
                    <a:bodyPr/>
                    <a:lstStyle/>
                    <a:p>
                      <a:pPr>
                        <a:lnSpc>
                          <a:spcPct val="115000"/>
                        </a:lnSpc>
                        <a:spcAft>
                          <a:spcPts val="1000"/>
                        </a:spcAft>
                      </a:pPr>
                      <a:r>
                        <a:rPr lang="en-CA" sz="1400">
                          <a:effectLst/>
                          <a:latin typeface="Garamond" panose="02020404030301010803" pitchFamily="18" charset="0"/>
                        </a:rPr>
                        <a:t>Description</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gridSpan="3">
                  <a:txBody>
                    <a:bodyPr/>
                    <a:lstStyle/>
                    <a:p>
                      <a:pPr>
                        <a:lnSpc>
                          <a:spcPct val="115000"/>
                        </a:lnSpc>
                        <a:spcAft>
                          <a:spcPts val="1000"/>
                        </a:spcAft>
                      </a:pPr>
                      <a:r>
                        <a:rPr lang="en-CA" sz="1400">
                          <a:effectLst/>
                          <a:latin typeface="Garamond" panose="02020404030301010803" pitchFamily="18" charset="0"/>
                        </a:rPr>
                        <a:t>type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pPr>
                        <a:lnSpc>
                          <a:spcPct val="115000"/>
                        </a:lnSpc>
                        <a:spcAft>
                          <a:spcPts val="1000"/>
                        </a:spcAft>
                      </a:pP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tc>
                  <a:txBody>
                    <a:bodyPr/>
                    <a:lstStyle/>
                    <a:p>
                      <a:pPr>
                        <a:lnSpc>
                          <a:spcPct val="115000"/>
                        </a:lnSpc>
                        <a:spcAft>
                          <a:spcPts val="1000"/>
                        </a:spcAft>
                      </a:pPr>
                      <a:r>
                        <a:rPr lang="en-CA" sz="1400">
                          <a:effectLst/>
                          <a:latin typeface="Garamond" panose="02020404030301010803" pitchFamily="18" charset="0"/>
                        </a:rPr>
                        <a:t>[nom variable]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extLst>
                  <a:ext uri="{0D108BD9-81ED-4DB2-BD59-A6C34878D82A}">
                    <a16:rowId xmlns:a16="http://schemas.microsoft.com/office/drawing/2014/main" val="1294222895"/>
                  </a:ext>
                </a:extLst>
              </a:tr>
              <a:tr h="469993">
                <a:tc>
                  <a:txBody>
                    <a:bodyPr/>
                    <a:lstStyle/>
                    <a:p>
                      <a:pPr>
                        <a:lnSpc>
                          <a:spcPct val="115000"/>
                        </a:lnSpc>
                        <a:spcAft>
                          <a:spcPts val="1000"/>
                        </a:spcAft>
                      </a:pPr>
                      <a:r>
                        <a:rPr lang="fr-CA" sz="1400">
                          <a:effectLst/>
                          <a:latin typeface="Garamond" panose="02020404030301010803" pitchFamily="18" charset="0"/>
                        </a:rPr>
                        <a:t>La somme des nombres de 1 à 10</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gridSpan="3">
                  <a:txBody>
                    <a:bodyPr/>
                    <a:lstStyle/>
                    <a:p>
                      <a:pPr>
                        <a:lnSpc>
                          <a:spcPct val="115000"/>
                        </a:lnSpc>
                        <a:spcAft>
                          <a:spcPts val="1000"/>
                        </a:spcAft>
                      </a:pPr>
                      <a:r>
                        <a:rPr lang="en-CA" sz="1400">
                          <a:effectLst/>
                          <a:latin typeface="Garamond" panose="02020404030301010803" pitchFamily="18" charset="0"/>
                        </a:rPr>
                        <a:t>entier</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pPr>
                        <a:lnSpc>
                          <a:spcPct val="115000"/>
                        </a:lnSpc>
                        <a:spcAft>
                          <a:spcPts val="1000"/>
                        </a:spcAft>
                      </a:pP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tc>
                  <a:txBody>
                    <a:bodyPr/>
                    <a:lstStyle/>
                    <a:p>
                      <a:pPr>
                        <a:lnSpc>
                          <a:spcPct val="115000"/>
                        </a:lnSpc>
                        <a:spcAft>
                          <a:spcPts val="1000"/>
                        </a:spcAft>
                      </a:pPr>
                      <a:r>
                        <a:rPr lang="fr-CA" sz="1400">
                          <a:effectLst/>
                          <a:latin typeface="Garamond" panose="02020404030301010803" pitchFamily="18" charset="0"/>
                        </a:rPr>
                        <a:t>somme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extLst>
                  <a:ext uri="{0D108BD9-81ED-4DB2-BD59-A6C34878D82A}">
                    <a16:rowId xmlns:a16="http://schemas.microsoft.com/office/drawing/2014/main" val="3830774966"/>
                  </a:ext>
                </a:extLst>
              </a:tr>
              <a:tr h="2374780">
                <a:tc gridSpan="5">
                  <a:txBody>
                    <a:bodyPr/>
                    <a:lstStyle/>
                    <a:p>
                      <a:pPr algn="ctr">
                        <a:lnSpc>
                          <a:spcPct val="115000"/>
                        </a:lnSpc>
                        <a:spcAft>
                          <a:spcPts val="1000"/>
                        </a:spcAft>
                      </a:pPr>
                      <a:r>
                        <a:rPr lang="fr-CA" sz="1400" dirty="0">
                          <a:effectLst/>
                          <a:latin typeface="Garamond" panose="02020404030301010803" pitchFamily="18" charset="0"/>
                        </a:rPr>
                        <a:t>Algorithme</a:t>
                      </a:r>
                    </a:p>
                    <a:p>
                      <a:pPr>
                        <a:lnSpc>
                          <a:spcPct val="115000"/>
                        </a:lnSpc>
                        <a:spcAft>
                          <a:spcPts val="1000"/>
                        </a:spcAft>
                      </a:pPr>
                      <a:r>
                        <a:rPr lang="fr-CA" sz="1400" dirty="0">
                          <a:effectLst/>
                          <a:latin typeface="Garamond" panose="02020404030301010803" pitchFamily="18" charset="0"/>
                        </a:rPr>
                        <a:t>1. somme </a:t>
                      </a:r>
                      <a:r>
                        <a:rPr lang="fr-CA" sz="1400" dirty="0">
                          <a:effectLst/>
                          <a:latin typeface="Garamond" panose="02020404030301010803" pitchFamily="18" charset="0"/>
                          <a:sym typeface="Wingdings" panose="05000000000000000000" pitchFamily="2" charset="2"/>
                        </a:rPr>
                        <a:t></a:t>
                      </a:r>
                      <a:r>
                        <a:rPr lang="fr-CA" sz="1400" dirty="0">
                          <a:effectLst/>
                          <a:latin typeface="Garamond" panose="02020404030301010803" pitchFamily="18" charset="0"/>
                        </a:rPr>
                        <a:t> 0</a:t>
                      </a:r>
                    </a:p>
                    <a:p>
                      <a:pPr>
                        <a:lnSpc>
                          <a:spcPct val="115000"/>
                        </a:lnSpc>
                        <a:spcAft>
                          <a:spcPts val="1000"/>
                        </a:spcAft>
                      </a:pPr>
                      <a:r>
                        <a:rPr lang="fr-CA" sz="1400" dirty="0">
                          <a:effectLst/>
                          <a:latin typeface="Garamond" panose="02020404030301010803" pitchFamily="18" charset="0"/>
                        </a:rPr>
                        <a:t>2. pour k </a:t>
                      </a:r>
                      <a:r>
                        <a:rPr lang="fr-CA" sz="1400" dirty="0">
                          <a:effectLst/>
                          <a:latin typeface="Garamond" panose="02020404030301010803" pitchFamily="18" charset="0"/>
                          <a:sym typeface="Wingdings" panose="05000000000000000000" pitchFamily="2" charset="2"/>
                        </a:rPr>
                        <a:t></a:t>
                      </a:r>
                      <a:r>
                        <a:rPr lang="fr-CA" sz="1400" dirty="0">
                          <a:effectLst/>
                          <a:latin typeface="Garamond" panose="02020404030301010803" pitchFamily="18" charset="0"/>
                        </a:rPr>
                        <a:t> 1 à 10</a:t>
                      </a:r>
                    </a:p>
                    <a:p>
                      <a:pPr>
                        <a:lnSpc>
                          <a:spcPct val="115000"/>
                        </a:lnSpc>
                        <a:spcAft>
                          <a:spcPts val="1000"/>
                        </a:spcAft>
                      </a:pPr>
                      <a:r>
                        <a:rPr lang="fr-CA" sz="1400" dirty="0">
                          <a:effectLst/>
                          <a:latin typeface="Garamond" panose="02020404030301010803" pitchFamily="18" charset="0"/>
                        </a:rPr>
                        <a:t>3. 	   somme </a:t>
                      </a:r>
                      <a:r>
                        <a:rPr lang="fr-CA" sz="1400" dirty="0">
                          <a:effectLst/>
                          <a:latin typeface="Garamond" panose="02020404030301010803" pitchFamily="18" charset="0"/>
                          <a:sym typeface="Wingdings" panose="05000000000000000000" pitchFamily="2" charset="2"/>
                        </a:rPr>
                        <a:t></a:t>
                      </a:r>
                      <a:r>
                        <a:rPr lang="fr-CA" sz="1400" dirty="0">
                          <a:effectLst/>
                          <a:latin typeface="Garamond" panose="02020404030301010803" pitchFamily="18" charset="0"/>
                        </a:rPr>
                        <a:t> somme + k</a:t>
                      </a:r>
                    </a:p>
                    <a:p>
                      <a:pPr>
                        <a:lnSpc>
                          <a:spcPct val="115000"/>
                        </a:lnSpc>
                        <a:spcAft>
                          <a:spcPts val="1000"/>
                        </a:spcAft>
                      </a:pPr>
                      <a:r>
                        <a:rPr lang="fr-CA" sz="1400" dirty="0">
                          <a:effectLst/>
                          <a:latin typeface="Garamond" panose="02020404030301010803" pitchFamily="18" charset="0"/>
                        </a:rPr>
                        <a:t>4. fin pour</a:t>
                      </a:r>
                    </a:p>
                    <a:p>
                      <a:pPr>
                        <a:lnSpc>
                          <a:spcPct val="115000"/>
                        </a:lnSpc>
                        <a:spcAft>
                          <a:spcPts val="1000"/>
                        </a:spcAft>
                      </a:pPr>
                      <a:r>
                        <a:rPr lang="fr-CA" sz="1400" dirty="0">
                          <a:effectLst/>
                          <a:latin typeface="Garamond" panose="02020404030301010803" pitchFamily="18" charset="0"/>
                        </a:rPr>
                        <a:t>5. afficher "La somme des nombres de 1 à 10 est : ", somme</a:t>
                      </a:r>
                    </a:p>
                    <a:p>
                      <a:pPr>
                        <a:lnSpc>
                          <a:spcPct val="115000"/>
                        </a:lnSpc>
                        <a:spcAft>
                          <a:spcPts val="1000"/>
                        </a:spcAft>
                      </a:pPr>
                      <a:r>
                        <a:rPr lang="fr-CA" sz="1400" dirty="0">
                          <a:effectLst/>
                          <a:latin typeface="Garamond" panose="02020404030301010803" pitchFamily="18" charset="0"/>
                        </a:rPr>
                        <a:t> </a:t>
                      </a:r>
                      <a:endParaRPr lang="fr-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tc hMerge="1">
                  <a:txBody>
                    <a:bodyPr/>
                    <a:lstStyle/>
                    <a:p>
                      <a:endParaRPr lang="fr-CA"/>
                    </a:p>
                  </a:txBody>
                  <a:tcPr/>
                </a:tc>
                <a:tc hMerge="1">
                  <a:txBody>
                    <a:bodyPr/>
                    <a:lstStyle/>
                    <a:p>
                      <a:endParaRPr lang="fr-CA"/>
                    </a:p>
                  </a:txBody>
                  <a:tcPr/>
                </a:tc>
                <a:tc hMerge="1">
                  <a:txBody>
                    <a:bodyPr/>
                    <a:lstStyle/>
                    <a:p>
                      <a:endParaRPr lang="fr-CA"/>
                    </a:p>
                  </a:txBody>
                  <a:tcPr/>
                </a:tc>
                <a:extLst>
                  <a:ext uri="{0D108BD9-81ED-4DB2-BD59-A6C34878D82A}">
                    <a16:rowId xmlns:a16="http://schemas.microsoft.com/office/drawing/2014/main" val="2142617671"/>
                  </a:ext>
                </a:extLst>
              </a:tr>
              <a:tr h="234997">
                <a:tc gridSpan="5">
                  <a:txBody>
                    <a:bodyPr/>
                    <a:lstStyle/>
                    <a:p>
                      <a:pPr algn="ctr">
                        <a:lnSpc>
                          <a:spcPct val="115000"/>
                        </a:lnSpc>
                        <a:spcAft>
                          <a:spcPts val="1000"/>
                        </a:spcAft>
                      </a:pPr>
                      <a:r>
                        <a:rPr lang="en-CA" sz="1400">
                          <a:effectLst/>
                          <a:latin typeface="Garamond" panose="02020404030301010803" pitchFamily="18" charset="0"/>
                        </a:rPr>
                        <a:t>Variable(s) de travail</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tc hMerge="1">
                  <a:txBody>
                    <a:bodyPr/>
                    <a:lstStyle/>
                    <a:p>
                      <a:endParaRPr lang="fr-CA"/>
                    </a:p>
                  </a:txBody>
                  <a:tcPr/>
                </a:tc>
                <a:tc hMerge="1">
                  <a:txBody>
                    <a:bodyPr/>
                    <a:lstStyle/>
                    <a:p>
                      <a:endParaRPr lang="fr-CA"/>
                    </a:p>
                  </a:txBody>
                  <a:tcPr/>
                </a:tc>
                <a:tc hMerge="1">
                  <a:txBody>
                    <a:bodyPr/>
                    <a:lstStyle/>
                    <a:p>
                      <a:endParaRPr lang="fr-CA"/>
                    </a:p>
                  </a:txBody>
                  <a:tcPr/>
                </a:tc>
                <a:extLst>
                  <a:ext uri="{0D108BD9-81ED-4DB2-BD59-A6C34878D82A}">
                    <a16:rowId xmlns:a16="http://schemas.microsoft.com/office/drawing/2014/main" val="3247720134"/>
                  </a:ext>
                </a:extLst>
              </a:tr>
              <a:tr h="268551">
                <a:tc>
                  <a:txBody>
                    <a:bodyPr/>
                    <a:lstStyle/>
                    <a:p>
                      <a:pPr>
                        <a:lnSpc>
                          <a:spcPct val="115000"/>
                        </a:lnSpc>
                        <a:spcAft>
                          <a:spcPts val="1000"/>
                        </a:spcAft>
                      </a:pPr>
                      <a:r>
                        <a:rPr lang="en-CA" sz="1400">
                          <a:effectLst/>
                          <a:latin typeface="Garamond" panose="02020404030301010803" pitchFamily="18" charset="0"/>
                        </a:rPr>
                        <a:t>Rôle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gridSpan="3">
                  <a:txBody>
                    <a:bodyPr/>
                    <a:lstStyle/>
                    <a:p>
                      <a:pPr>
                        <a:lnSpc>
                          <a:spcPct val="115000"/>
                        </a:lnSpc>
                        <a:spcAft>
                          <a:spcPts val="1000"/>
                        </a:spcAft>
                      </a:pPr>
                      <a:r>
                        <a:rPr lang="en-CA" sz="1400">
                          <a:effectLst/>
                          <a:latin typeface="Garamond" panose="02020404030301010803" pitchFamily="18" charset="0"/>
                        </a:rPr>
                        <a:t>type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pPr>
                        <a:lnSpc>
                          <a:spcPct val="115000"/>
                        </a:lnSpc>
                        <a:spcAft>
                          <a:spcPts val="1000"/>
                        </a:spcAft>
                      </a:pP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tc>
                  <a:txBody>
                    <a:bodyPr/>
                    <a:lstStyle/>
                    <a:p>
                      <a:pPr>
                        <a:lnSpc>
                          <a:spcPct val="115000"/>
                        </a:lnSpc>
                        <a:spcAft>
                          <a:spcPts val="1000"/>
                        </a:spcAft>
                      </a:pPr>
                      <a:r>
                        <a:rPr lang="en-CA" sz="1400">
                          <a:effectLst/>
                          <a:latin typeface="Garamond" panose="02020404030301010803" pitchFamily="18" charset="0"/>
                        </a:rPr>
                        <a:t>nom</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extLst>
                  <a:ext uri="{0D108BD9-81ED-4DB2-BD59-A6C34878D82A}">
                    <a16:rowId xmlns:a16="http://schemas.microsoft.com/office/drawing/2014/main" val="121716382"/>
                  </a:ext>
                </a:extLst>
              </a:tr>
              <a:tr h="402827">
                <a:tc>
                  <a:txBody>
                    <a:bodyPr/>
                    <a:lstStyle/>
                    <a:p>
                      <a:pPr>
                        <a:lnSpc>
                          <a:spcPct val="115000"/>
                        </a:lnSpc>
                        <a:spcAft>
                          <a:spcPts val="1000"/>
                        </a:spcAft>
                      </a:pPr>
                      <a:r>
                        <a:rPr lang="fr-CA" sz="1400" dirty="0">
                          <a:effectLst/>
                          <a:latin typeface="Garamond" panose="02020404030301010803" pitchFamily="18" charset="0"/>
                        </a:rPr>
                        <a:t>Accumulateur pour la somme des nombres</a:t>
                      </a:r>
                      <a:endParaRPr lang="fr-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gridSpan="3">
                  <a:txBody>
                    <a:bodyPr/>
                    <a:lstStyle/>
                    <a:p>
                      <a:pPr>
                        <a:lnSpc>
                          <a:spcPct val="115000"/>
                        </a:lnSpc>
                        <a:spcAft>
                          <a:spcPts val="1000"/>
                        </a:spcAft>
                      </a:pPr>
                      <a:r>
                        <a:rPr lang="fr-CA" sz="1400">
                          <a:effectLst/>
                          <a:latin typeface="Garamond" panose="02020404030301010803" pitchFamily="18" charset="0"/>
                        </a:rPr>
                        <a:t>entier</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pPr>
                        <a:lnSpc>
                          <a:spcPct val="115000"/>
                        </a:lnSpc>
                        <a:spcAft>
                          <a:spcPts val="1000"/>
                        </a:spcAft>
                      </a:pP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tc>
                  <a:txBody>
                    <a:bodyPr/>
                    <a:lstStyle/>
                    <a:p>
                      <a:pPr>
                        <a:lnSpc>
                          <a:spcPct val="115000"/>
                        </a:lnSpc>
                        <a:spcAft>
                          <a:spcPts val="1000"/>
                        </a:spcAft>
                      </a:pPr>
                      <a:r>
                        <a:rPr lang="fr-CA" sz="1400">
                          <a:effectLst/>
                          <a:latin typeface="Garamond" panose="02020404030301010803" pitchFamily="18" charset="0"/>
                        </a:rPr>
                        <a:t>somme</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extLst>
                  <a:ext uri="{0D108BD9-81ED-4DB2-BD59-A6C34878D82A}">
                    <a16:rowId xmlns:a16="http://schemas.microsoft.com/office/drawing/2014/main" val="4196768833"/>
                  </a:ext>
                </a:extLst>
              </a:tr>
              <a:tr h="402827">
                <a:tc>
                  <a:txBody>
                    <a:bodyPr/>
                    <a:lstStyle/>
                    <a:p>
                      <a:pPr>
                        <a:lnSpc>
                          <a:spcPct val="115000"/>
                        </a:lnSpc>
                        <a:spcAft>
                          <a:spcPts val="1000"/>
                        </a:spcAft>
                      </a:pPr>
                      <a:r>
                        <a:rPr lang="fr-CA" sz="1400">
                          <a:effectLst/>
                          <a:latin typeface="Garamond" panose="02020404030301010803" pitchFamily="18" charset="0"/>
                        </a:rPr>
                        <a:t>Compteur d'itérations </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gridSpan="3">
                  <a:txBody>
                    <a:bodyPr/>
                    <a:lstStyle/>
                    <a:p>
                      <a:pPr>
                        <a:lnSpc>
                          <a:spcPct val="115000"/>
                        </a:lnSpc>
                        <a:spcAft>
                          <a:spcPts val="1000"/>
                        </a:spcAft>
                      </a:pPr>
                      <a:r>
                        <a:rPr lang="fr-CA" sz="1400">
                          <a:effectLst/>
                          <a:latin typeface="Garamond" panose="02020404030301010803" pitchFamily="18" charset="0"/>
                        </a:rPr>
                        <a:t>entier</a:t>
                      </a: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pPr>
                        <a:lnSpc>
                          <a:spcPct val="115000"/>
                        </a:lnSpc>
                        <a:spcAft>
                          <a:spcPts val="1000"/>
                        </a:spcAft>
                      </a:pPr>
                      <a:endParaRPr lang="fr-CA" sz="140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tc hMerge="1">
                  <a:txBody>
                    <a:bodyPr/>
                    <a:lstStyle/>
                    <a:p>
                      <a:endParaRPr lang="fr-CA"/>
                    </a:p>
                  </a:txBody>
                  <a:tcPr/>
                </a:tc>
                <a:tc>
                  <a:txBody>
                    <a:bodyPr/>
                    <a:lstStyle/>
                    <a:p>
                      <a:pPr>
                        <a:lnSpc>
                          <a:spcPct val="115000"/>
                        </a:lnSpc>
                        <a:spcAft>
                          <a:spcPts val="1000"/>
                        </a:spcAft>
                      </a:pPr>
                      <a:r>
                        <a:rPr lang="fr-CA" sz="1400" dirty="0">
                          <a:effectLst/>
                          <a:latin typeface="Garamond" panose="02020404030301010803" pitchFamily="18" charset="0"/>
                        </a:rPr>
                        <a:t>k</a:t>
                      </a:r>
                      <a:endParaRPr lang="fr-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28351" marR="28351" marT="0" marB="0"/>
                </a:tc>
                <a:extLst>
                  <a:ext uri="{0D108BD9-81ED-4DB2-BD59-A6C34878D82A}">
                    <a16:rowId xmlns:a16="http://schemas.microsoft.com/office/drawing/2014/main" val="438315876"/>
                  </a:ext>
                </a:extLst>
              </a:tr>
            </a:tbl>
          </a:graphicData>
        </a:graphic>
      </p:graphicFrame>
      <p:sp>
        <p:nvSpPr>
          <p:cNvPr id="5" name="Rectangle 4"/>
          <p:cNvSpPr/>
          <p:nvPr/>
        </p:nvSpPr>
        <p:spPr>
          <a:xfrm>
            <a:off x="5199017" y="2591383"/>
            <a:ext cx="6096000" cy="2298065"/>
          </a:xfrm>
          <a:prstGeom prst="rect">
            <a:avLst/>
          </a:prstGeom>
          <a:solidFill>
            <a:schemeClr val="bg2"/>
          </a:solidFill>
          <a:ln>
            <a:solidFill>
              <a:schemeClr val="accent1"/>
            </a:solidFill>
          </a:ln>
        </p:spPr>
        <p:txBody>
          <a:bodyPr>
            <a:spAutoFit/>
          </a:bodyPr>
          <a:lstStyle/>
          <a:p>
            <a:pPr>
              <a:lnSpc>
                <a:spcPct val="150000"/>
              </a:lnSpc>
              <a:spcAft>
                <a:spcPts val="1000"/>
              </a:spcAft>
            </a:pPr>
            <a:r>
              <a:rPr lang="fr-CA" dirty="0">
                <a:latin typeface="Garamond" panose="02020404030301010803" pitchFamily="18" charset="0"/>
                <a:ea typeface="Calibri" panose="020F0502020204030204" pitchFamily="34" charset="0"/>
                <a:cs typeface="Times New Roman" panose="02020603050405020304" pitchFamily="18" charset="0"/>
              </a:rPr>
              <a:t>Ici, la valeur du pas est implicite et vaut donc 1. Notez l'absence d'une ligne du genre</a:t>
            </a:r>
            <a:r>
              <a:rPr lang="fr-CA"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50000"/>
              </a:lnSpc>
              <a:spcAft>
                <a:spcPts val="1000"/>
              </a:spcAft>
            </a:pPr>
            <a:r>
              <a:rPr lang="fr-CA" sz="1400" dirty="0">
                <a:latin typeface="Courier New" panose="02070309020205020404" pitchFamily="49" charset="0"/>
                <a:ea typeface="Calibri" panose="020F0502020204030204" pitchFamily="34" charset="0"/>
                <a:cs typeface="Times New Roman" panose="02020603050405020304" pitchFamily="18" charset="0"/>
              </a:rPr>
              <a:t>k</a:t>
            </a:r>
            <a:r>
              <a:rPr lang="fr-CA" sz="1400" dirty="0">
                <a:latin typeface="Courier New" panose="02070309020205020404" pitchFamily="49" charset="0"/>
                <a:ea typeface="Calibri" panose="020F0502020204030204" pitchFamily="34" charset="0"/>
                <a:cs typeface="Courier New" panose="02070309020205020404" pitchFamily="49" charset="0"/>
                <a:sym typeface="Wingdings" panose="05000000000000000000" pitchFamily="2" charset="2"/>
              </a:rPr>
              <a:t></a:t>
            </a:r>
            <a:r>
              <a:rPr lang="fr-CA" sz="1400" dirty="0">
                <a:latin typeface="Courier New" panose="02070309020205020404" pitchFamily="49" charset="0"/>
                <a:ea typeface="Calibri" panose="020F0502020204030204" pitchFamily="34" charset="0"/>
                <a:cs typeface="Times New Roman" panose="02020603050405020304" pitchFamily="18" charset="0"/>
              </a:rPr>
              <a:t> k + 1</a:t>
            </a:r>
            <a:r>
              <a:rPr lang="fr-CA" dirty="0">
                <a:latin typeface="Garamond" panose="02020404030301010803" pitchFamily="18" charset="0"/>
                <a:ea typeface="Calibri" panose="020F0502020204030204" pitchFamily="34" charset="0"/>
                <a:cs typeface="Times New Roman" panose="02020603050405020304" pitchFamily="18" charset="0"/>
              </a:rPr>
              <a:t> dans le corps de la boucle. Cette ligne est implicite, le compteur d’itérations étant automatiquement mis à jour après chaque itération.</a:t>
            </a:r>
            <a:endParaRPr lang="fr-CA"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264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574" y="182880"/>
            <a:ext cx="8596668" cy="1320800"/>
          </a:xfrm>
        </p:spPr>
        <p:txBody>
          <a:bodyPr/>
          <a:lstStyle/>
          <a:p>
            <a:r>
              <a:rPr lang="fr-CA" b="1" dirty="0">
                <a:latin typeface="Garamond" panose="02020404030301010803" pitchFamily="18" charset="0"/>
              </a:rPr>
              <a:t>Un autre exemple</a:t>
            </a:r>
          </a:p>
        </p:txBody>
      </p:sp>
      <p:sp>
        <p:nvSpPr>
          <p:cNvPr id="3" name="Espace réservé du contenu 2"/>
          <p:cNvSpPr>
            <a:spLocks noGrp="1"/>
          </p:cNvSpPr>
          <p:nvPr>
            <p:ph idx="1"/>
          </p:nvPr>
        </p:nvSpPr>
        <p:spPr>
          <a:xfrm>
            <a:off x="207071" y="1072017"/>
            <a:ext cx="8596668" cy="3880773"/>
          </a:xfrm>
        </p:spPr>
        <p:txBody>
          <a:bodyPr/>
          <a:lstStyle/>
          <a:p>
            <a:pPr marL="0" indent="0">
              <a:buNone/>
            </a:pPr>
            <a:r>
              <a:rPr lang="fr-CA" dirty="0"/>
              <a:t> </a:t>
            </a:r>
          </a:p>
          <a:p>
            <a:pPr marL="0" indent="0">
              <a:buNone/>
            </a:pPr>
            <a:r>
              <a:rPr lang="fr-CA" dirty="0">
                <a:latin typeface="Garamond" panose="02020404030301010803" pitchFamily="18" charset="0"/>
              </a:rPr>
              <a:t>	1. afficher "Voici les nombres </a:t>
            </a:r>
            <a:r>
              <a:rPr lang="fr-CA" b="1" dirty="0">
                <a:latin typeface="Garamond" panose="02020404030301010803" pitchFamily="18" charset="0"/>
              </a:rPr>
              <a:t>impairs</a:t>
            </a:r>
            <a:r>
              <a:rPr lang="fr-CA" dirty="0">
                <a:latin typeface="Garamond" panose="02020404030301010803" pitchFamily="18" charset="0"/>
              </a:rPr>
              <a:t> entre 1 et 100 inclus "</a:t>
            </a:r>
          </a:p>
          <a:p>
            <a:pPr marL="0" indent="0">
              <a:buNone/>
            </a:pPr>
            <a:r>
              <a:rPr lang="fr-CA" dirty="0">
                <a:latin typeface="Garamond" panose="02020404030301010803" pitchFamily="18" charset="0"/>
              </a:rPr>
              <a:t>	2. </a:t>
            </a:r>
            <a:r>
              <a:rPr lang="fr-CA" b="1" dirty="0">
                <a:latin typeface="Garamond" panose="02020404030301010803" pitchFamily="18" charset="0"/>
              </a:rPr>
              <a:t>pour</a:t>
            </a:r>
            <a:r>
              <a:rPr lang="fr-CA" dirty="0">
                <a:latin typeface="Garamond" panose="02020404030301010803" pitchFamily="18" charset="0"/>
              </a:rPr>
              <a:t> k </a:t>
            </a:r>
            <a:r>
              <a:rPr lang="fr-CA" dirty="0">
                <a:latin typeface="Garamond" panose="02020404030301010803" pitchFamily="18" charset="0"/>
                <a:sym typeface="Wingdings" panose="05000000000000000000" pitchFamily="2" charset="2"/>
              </a:rPr>
              <a:t></a:t>
            </a:r>
            <a:r>
              <a:rPr lang="fr-CA" dirty="0">
                <a:latin typeface="Garamond" panose="02020404030301010803" pitchFamily="18" charset="0"/>
              </a:rPr>
              <a:t> 1 à 100 pas de 2 </a:t>
            </a:r>
          </a:p>
          <a:p>
            <a:pPr marL="0" indent="0">
              <a:buNone/>
            </a:pPr>
            <a:r>
              <a:rPr lang="fr-CA" dirty="0">
                <a:latin typeface="Garamond" panose="02020404030301010803" pitchFamily="18" charset="0"/>
              </a:rPr>
              <a:t>	3. 	afficher k</a:t>
            </a:r>
          </a:p>
          <a:p>
            <a:pPr marL="0" indent="0">
              <a:buNone/>
            </a:pPr>
            <a:r>
              <a:rPr lang="fr-CA" dirty="0">
                <a:latin typeface="Garamond" panose="02020404030301010803" pitchFamily="18" charset="0"/>
              </a:rPr>
              <a:t>	4. </a:t>
            </a:r>
            <a:r>
              <a:rPr lang="fr-CA" b="1" dirty="0">
                <a:latin typeface="Garamond" panose="02020404030301010803" pitchFamily="18" charset="0"/>
              </a:rPr>
              <a:t>fin pour</a:t>
            </a:r>
            <a:endParaRPr lang="fr-CA" dirty="0">
              <a:latin typeface="Garamond" panose="02020404030301010803" pitchFamily="18" charset="0"/>
            </a:endParaRPr>
          </a:p>
        </p:txBody>
      </p:sp>
      <p:sp>
        <p:nvSpPr>
          <p:cNvPr id="4" name="Rectangle 3"/>
          <p:cNvSpPr/>
          <p:nvPr/>
        </p:nvSpPr>
        <p:spPr>
          <a:xfrm>
            <a:off x="4981302" y="2479009"/>
            <a:ext cx="6096000" cy="1882567"/>
          </a:xfrm>
          <a:prstGeom prst="rect">
            <a:avLst/>
          </a:prstGeom>
          <a:solidFill>
            <a:schemeClr val="bg2"/>
          </a:solidFill>
          <a:ln>
            <a:solidFill>
              <a:schemeClr val="accent1"/>
            </a:solidFill>
          </a:ln>
        </p:spPr>
        <p:txBody>
          <a:bodyPr>
            <a:spAutoFit/>
          </a:bodyPr>
          <a:lstStyle/>
          <a:p>
            <a:pPr>
              <a:lnSpc>
                <a:spcPct val="150000"/>
              </a:lnSpc>
              <a:spcAft>
                <a:spcPts val="1000"/>
              </a:spcAft>
            </a:pPr>
            <a:r>
              <a:rPr lang="fr-CA" b="1" dirty="0">
                <a:latin typeface="Garamond" panose="02020404030301010803" pitchFamily="18" charset="0"/>
                <a:ea typeface="Calibri" panose="020F0502020204030204" pitchFamily="34" charset="0"/>
                <a:cs typeface="Times New Roman" panose="02020603050405020304" pitchFamily="18" charset="0"/>
              </a:rPr>
              <a:t>Remarque</a:t>
            </a:r>
            <a:r>
              <a:rPr lang="fr-CA" dirty="0">
                <a:latin typeface="Garamond" panose="02020404030301010803" pitchFamily="18" charset="0"/>
                <a:ea typeface="Calibri" panose="020F0502020204030204" pitchFamily="34" charset="0"/>
                <a:cs typeface="Times New Roman" panose="02020603050405020304" pitchFamily="18" charset="0"/>
              </a:rPr>
              <a:t> : ici, la dernière valeur affectée à n est 101, provoquant l'arrêt de la boucle. Mais la dernière valeur affichée aura été 99. </a:t>
            </a:r>
            <a:endParaRPr lang="fr-CA" sz="1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fr-CA" i="1" dirty="0">
                <a:latin typeface="Garamond" panose="02020404030301010803" pitchFamily="18" charset="0"/>
                <a:ea typeface="Calibri" panose="020F0502020204030204" pitchFamily="34" charset="0"/>
                <a:cs typeface="Times New Roman" panose="02020603050405020304" pitchFamily="18" charset="0"/>
              </a:rPr>
              <a:t>Notez que dans le corps d'une boucle </a:t>
            </a:r>
            <a:r>
              <a:rPr lang="fr-CA" i="1" dirty="0">
                <a:latin typeface="Garamond" panose="02020404030301010803" pitchFamily="18" charset="0"/>
                <a:ea typeface="Calibri" panose="020F0502020204030204" pitchFamily="34" charset="0"/>
                <a:cs typeface="Courier New" panose="02070309020205020404" pitchFamily="49" charset="0"/>
              </a:rPr>
              <a:t>pour</a:t>
            </a:r>
            <a:r>
              <a:rPr lang="fr-CA" i="1" dirty="0">
                <a:latin typeface="Garamond" panose="02020404030301010803" pitchFamily="18" charset="0"/>
                <a:ea typeface="Calibri" panose="020F0502020204030204" pitchFamily="34" charset="0"/>
                <a:cs typeface="Times New Roman" panose="02020603050405020304" pitchFamily="18" charset="0"/>
              </a:rPr>
              <a:t>, aucune opération ne devrait venir modifier la valeur du compteur d'itérations!</a:t>
            </a:r>
            <a:endParaRPr lang="fr-CA"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87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957" y="159989"/>
            <a:ext cx="8596668" cy="1320800"/>
          </a:xfrm>
        </p:spPr>
        <p:txBody>
          <a:bodyPr/>
          <a:lstStyle/>
          <a:p>
            <a:r>
              <a:rPr lang="fr-CA" b="1" dirty="0">
                <a:latin typeface="Garamond" panose="02020404030301010803" pitchFamily="18" charset="0"/>
              </a:rPr>
              <a:t>Implémentation pour en Python</a:t>
            </a:r>
            <a:endParaRPr lang="fr-CA" dirty="0"/>
          </a:p>
        </p:txBody>
      </p:sp>
      <p:sp>
        <p:nvSpPr>
          <p:cNvPr id="3" name="Espace réservé du contenu 2"/>
          <p:cNvSpPr>
            <a:spLocks noGrp="1"/>
          </p:cNvSpPr>
          <p:nvPr>
            <p:ph sz="half" idx="1"/>
          </p:nvPr>
        </p:nvSpPr>
        <p:spPr>
          <a:xfrm>
            <a:off x="67514" y="1880721"/>
            <a:ext cx="2379851" cy="4440508"/>
          </a:xfrm>
          <a:ln>
            <a:solidFill>
              <a:schemeClr val="accent1"/>
            </a:solidFill>
          </a:ln>
        </p:spPr>
        <p:txBody>
          <a:bodyPr/>
          <a:lstStyle/>
          <a:p>
            <a:r>
              <a:rPr lang="fr-CA" dirty="0">
                <a:latin typeface="Garamond" panose="02020404030301010803" pitchFamily="18" charset="0"/>
              </a:rPr>
              <a:t>Il est possible de créer une boucle facilement avec for </a:t>
            </a:r>
            <a:r>
              <a:rPr lang="fr-CA" b="1" dirty="0">
                <a:latin typeface="Garamond" panose="02020404030301010803" pitchFamily="18" charset="0"/>
              </a:rPr>
              <a:t>range</a:t>
            </a:r>
            <a:r>
              <a:rPr lang="fr-CA" dirty="0">
                <a:latin typeface="Garamond" panose="02020404030301010803" pitchFamily="18" charset="0"/>
              </a:rPr>
              <a:t> :</a:t>
            </a:r>
          </a:p>
        </p:txBody>
      </p:sp>
      <p:sp>
        <p:nvSpPr>
          <p:cNvPr id="5" name="Espace réservé du contenu 4"/>
          <p:cNvSpPr>
            <a:spLocks noGrp="1"/>
          </p:cNvSpPr>
          <p:nvPr>
            <p:ph sz="half" idx="2"/>
          </p:nvPr>
        </p:nvSpPr>
        <p:spPr>
          <a:xfrm>
            <a:off x="2565808" y="1897808"/>
            <a:ext cx="2856411" cy="4440508"/>
          </a:xfrm>
          <a:ln>
            <a:solidFill>
              <a:schemeClr val="accent1"/>
            </a:solidFill>
          </a:ln>
        </p:spPr>
        <p:txBody>
          <a:bodyPr/>
          <a:lstStyle/>
          <a:p>
            <a:r>
              <a:rPr lang="fr-CA" dirty="0">
                <a:latin typeface="Garamond" panose="02020404030301010803" pitchFamily="18" charset="0"/>
              </a:rPr>
              <a:t>Utilisation de deux paramètres</a:t>
            </a:r>
          </a:p>
        </p:txBody>
      </p:sp>
      <p:sp>
        <p:nvSpPr>
          <p:cNvPr id="4" name="Rectangle 3"/>
          <p:cNvSpPr/>
          <p:nvPr/>
        </p:nvSpPr>
        <p:spPr>
          <a:xfrm>
            <a:off x="185957" y="3247785"/>
            <a:ext cx="1983502" cy="692497"/>
          </a:xfrm>
          <a:prstGeom prst="rect">
            <a:avLst/>
          </a:prstGeom>
          <a:solidFill>
            <a:schemeClr val="bg2"/>
          </a:solidFill>
          <a:ln>
            <a:solidFill>
              <a:schemeClr val="accent1"/>
            </a:solidFill>
          </a:ln>
        </p:spPr>
        <p:txBody>
          <a:bodyPr wrap="square">
            <a:spAutoFit/>
          </a:bodyPr>
          <a:lstStyle/>
          <a:p>
            <a:pPr>
              <a:lnSpc>
                <a:spcPct val="150000"/>
              </a:lnSpc>
              <a:spcAft>
                <a:spcPts val="0"/>
              </a:spcAft>
            </a:pPr>
            <a:r>
              <a:rPr lang="en-CA" sz="1300" b="1" dirty="0">
                <a:latin typeface="Courier New" panose="02070309020205020404" pitchFamily="49" charset="0"/>
                <a:ea typeface="Batang"/>
              </a:rPr>
              <a:t>for </a:t>
            </a:r>
            <a:r>
              <a:rPr lang="en-CA" sz="1300" b="1" dirty="0" err="1">
                <a:latin typeface="Courier New" panose="02070309020205020404" pitchFamily="49" charset="0"/>
                <a:ea typeface="Batang"/>
              </a:rPr>
              <a:t>i</a:t>
            </a:r>
            <a:r>
              <a:rPr lang="en-CA" sz="1300" b="1" dirty="0">
                <a:latin typeface="Courier New" panose="02070309020205020404" pitchFamily="49" charset="0"/>
                <a:ea typeface="Batang"/>
              </a:rPr>
              <a:t> in range(5):</a:t>
            </a:r>
            <a:endParaRPr lang="fr-CA" sz="1300" dirty="0">
              <a:latin typeface="Times New Roman" panose="02020603050405020304" pitchFamily="18" charset="0"/>
              <a:ea typeface="Times New Roman" panose="02020603050405020304" pitchFamily="18" charset="0"/>
            </a:endParaRPr>
          </a:p>
          <a:p>
            <a:pPr indent="449580">
              <a:lnSpc>
                <a:spcPct val="150000"/>
              </a:lnSpc>
              <a:spcAft>
                <a:spcPts val="0"/>
              </a:spcAft>
            </a:pPr>
            <a:r>
              <a:rPr lang="en-CA" sz="1300" b="1" dirty="0">
                <a:latin typeface="Courier New" panose="02070309020205020404" pitchFamily="49" charset="0"/>
                <a:ea typeface="Batang"/>
              </a:rPr>
              <a:t>print(</a:t>
            </a:r>
            <a:r>
              <a:rPr lang="en-CA" sz="1300" b="1" dirty="0" err="1">
                <a:latin typeface="Courier New" panose="02070309020205020404" pitchFamily="49" charset="0"/>
                <a:ea typeface="Batang"/>
              </a:rPr>
              <a:t>i</a:t>
            </a:r>
            <a:r>
              <a:rPr lang="en-CA" sz="1300" b="1" dirty="0">
                <a:latin typeface="Courier New" panose="02070309020205020404" pitchFamily="49" charset="0"/>
                <a:ea typeface="Batang"/>
              </a:rPr>
              <a:t>)</a:t>
            </a:r>
            <a:endParaRPr lang="fr-CA" sz="13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188690" y="4252067"/>
            <a:ext cx="1164981" cy="1465209"/>
          </a:xfrm>
          <a:prstGeom prst="rect">
            <a:avLst/>
          </a:prstGeom>
          <a:solidFill>
            <a:schemeClr val="bg2"/>
          </a:solidFill>
          <a:ln>
            <a:solidFill>
              <a:schemeClr val="accent1"/>
            </a:solidFill>
          </a:ln>
        </p:spPr>
        <p:txBody>
          <a:bodyPr wrap="square">
            <a:spAutoFit/>
          </a:bodyPr>
          <a:lstStyle/>
          <a:p>
            <a:pPr latinLnBrk="1">
              <a:lnSpc>
                <a:spcPct val="115000"/>
              </a:lnSpc>
              <a:spcAft>
                <a:spcPts val="0"/>
              </a:spcAft>
            </a:pPr>
            <a:r>
              <a:rPr lang="en-CA" sz="13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Affiche</a:t>
            </a:r>
            <a:r>
              <a:rPr lang="en-CA" sz="13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fr-CA" sz="13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3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0</a:t>
            </a:r>
            <a:endParaRPr lang="fr-CA" sz="13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3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1</a:t>
            </a:r>
            <a:endParaRPr lang="fr-CA" sz="13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3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2</a:t>
            </a:r>
            <a:endParaRPr lang="fr-CA" sz="13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3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3</a:t>
            </a:r>
            <a:endParaRPr lang="fr-CA" sz="13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3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4</a:t>
            </a:r>
            <a:endParaRPr lang="fr-CA" sz="13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8" name="Rectangle 7"/>
          <p:cNvSpPr/>
          <p:nvPr/>
        </p:nvSpPr>
        <p:spPr>
          <a:xfrm>
            <a:off x="2633921" y="2833141"/>
            <a:ext cx="2693210" cy="1061829"/>
          </a:xfrm>
          <a:prstGeom prst="rect">
            <a:avLst/>
          </a:prstGeom>
          <a:solidFill>
            <a:schemeClr val="bg2"/>
          </a:solidFill>
          <a:ln>
            <a:solidFill>
              <a:schemeClr val="accent1"/>
            </a:solidFill>
          </a:ln>
        </p:spPr>
        <p:txBody>
          <a:bodyPr wrap="square">
            <a:spAutoFit/>
          </a:bodyPr>
          <a:lstStyle/>
          <a:p>
            <a:pPr>
              <a:lnSpc>
                <a:spcPct val="150000"/>
              </a:lnSpc>
              <a:spcAft>
                <a:spcPts val="0"/>
              </a:spcAft>
            </a:pPr>
            <a:r>
              <a:rPr lang="fr-CA" sz="1400" b="1" dirty="0">
                <a:latin typeface="Courier New" panose="02070309020205020404" pitchFamily="49" charset="0"/>
                <a:ea typeface="Batang"/>
              </a:rPr>
              <a:t>Deux </a:t>
            </a:r>
            <a:r>
              <a:rPr lang="fr-CA" sz="1400" b="1" dirty="0" err="1">
                <a:latin typeface="Courier New" panose="02070309020205020404" pitchFamily="49" charset="0"/>
                <a:ea typeface="Batang"/>
              </a:rPr>
              <a:t>parametres</a:t>
            </a:r>
            <a:endParaRPr lang="fr-CA" sz="1400" dirty="0">
              <a:latin typeface="Times New Roman" panose="02020603050405020304" pitchFamily="18" charset="0"/>
              <a:ea typeface="Times New Roman" panose="02020603050405020304" pitchFamily="18" charset="0"/>
            </a:endParaRPr>
          </a:p>
          <a:p>
            <a:pPr>
              <a:lnSpc>
                <a:spcPct val="150000"/>
              </a:lnSpc>
              <a:spcAft>
                <a:spcPts val="0"/>
              </a:spcAft>
            </a:pPr>
            <a:r>
              <a:rPr lang="en-CA" sz="1400" b="1" dirty="0">
                <a:latin typeface="Courier New" panose="02070309020205020404" pitchFamily="49" charset="0"/>
                <a:ea typeface="Batang"/>
              </a:rPr>
              <a:t>for </a:t>
            </a:r>
            <a:r>
              <a:rPr lang="en-CA" sz="1400" b="1" dirty="0" err="1">
                <a:latin typeface="Courier New" panose="02070309020205020404" pitchFamily="49" charset="0"/>
                <a:ea typeface="Batang"/>
              </a:rPr>
              <a:t>i</a:t>
            </a:r>
            <a:r>
              <a:rPr lang="en-CA" sz="1400" b="1" dirty="0">
                <a:latin typeface="Courier New" panose="02070309020205020404" pitchFamily="49" charset="0"/>
                <a:ea typeface="Batang"/>
              </a:rPr>
              <a:t> in range(3, 6):</a:t>
            </a:r>
            <a:endParaRPr lang="fr-CA" sz="1400" dirty="0">
              <a:latin typeface="Times New Roman" panose="02020603050405020304" pitchFamily="18" charset="0"/>
              <a:ea typeface="Times New Roman" panose="02020603050405020304" pitchFamily="18" charset="0"/>
            </a:endParaRPr>
          </a:p>
          <a:p>
            <a:pPr indent="449580">
              <a:lnSpc>
                <a:spcPct val="150000"/>
              </a:lnSpc>
              <a:spcAft>
                <a:spcPts val="0"/>
              </a:spcAft>
            </a:pPr>
            <a:r>
              <a:rPr lang="en-CA" sz="1400" b="1" dirty="0">
                <a:latin typeface="Courier New" panose="02070309020205020404" pitchFamily="49" charset="0"/>
                <a:ea typeface="Batang"/>
              </a:rPr>
              <a:t> print(</a:t>
            </a:r>
            <a:r>
              <a:rPr lang="en-CA" sz="1400" b="1" dirty="0" err="1">
                <a:latin typeface="Courier New" panose="02070309020205020404" pitchFamily="49" charset="0"/>
                <a:ea typeface="Batang"/>
              </a:rPr>
              <a:t>i</a:t>
            </a:r>
            <a:r>
              <a:rPr lang="en-CA" sz="1400" b="1" dirty="0">
                <a:latin typeface="Courier New" panose="02070309020205020404" pitchFamily="49" charset="0"/>
                <a:ea typeface="Batang"/>
              </a:rPr>
              <a:t>)</a:t>
            </a:r>
            <a:endParaRPr lang="fr-CA" sz="1400" dirty="0">
              <a:effectLst/>
              <a:latin typeface="Times New Roman" panose="02020603050405020304" pitchFamily="18" charset="0"/>
              <a:ea typeface="Times New Roman" panose="02020603050405020304" pitchFamily="18" charset="0"/>
            </a:endParaRPr>
          </a:p>
        </p:txBody>
      </p:sp>
      <p:sp>
        <p:nvSpPr>
          <p:cNvPr id="9" name="Rectangle 8"/>
          <p:cNvSpPr/>
          <p:nvPr/>
        </p:nvSpPr>
        <p:spPr>
          <a:xfrm>
            <a:off x="2702090" y="4264200"/>
            <a:ext cx="1895688" cy="1145506"/>
          </a:xfrm>
          <a:prstGeom prst="rect">
            <a:avLst/>
          </a:prstGeom>
          <a:solidFill>
            <a:schemeClr val="bg2"/>
          </a:solidFill>
          <a:ln>
            <a:solidFill>
              <a:schemeClr val="accent1"/>
            </a:solidFill>
          </a:ln>
        </p:spPr>
        <p:txBody>
          <a:bodyPr wrap="square">
            <a:spAutoFit/>
          </a:bodyPr>
          <a:lstStyle/>
          <a:p>
            <a:pPr latinLnBrk="1">
              <a:lnSpc>
                <a:spcPct val="115000"/>
              </a:lnSpc>
              <a:spcAft>
                <a:spcPts val="0"/>
              </a:spcAft>
            </a:pPr>
            <a:r>
              <a:rPr lang="en-CA" sz="15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Affiche</a:t>
            </a:r>
            <a:r>
              <a:rPr lang="en-CA" sz="15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fr-CA" sz="15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5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3</a:t>
            </a:r>
            <a:endParaRPr lang="fr-CA" sz="15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5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4</a:t>
            </a:r>
            <a:endParaRPr lang="fr-CA" sz="15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5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5</a:t>
            </a:r>
            <a:endParaRPr lang="fr-CA" sz="15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10" name="Espace réservé du contenu 4"/>
          <p:cNvSpPr txBox="1">
            <a:spLocks/>
          </p:cNvSpPr>
          <p:nvPr/>
        </p:nvSpPr>
        <p:spPr>
          <a:xfrm>
            <a:off x="5524447" y="1895941"/>
            <a:ext cx="3079136" cy="4440508"/>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CA" dirty="0">
                <a:latin typeface="Garamond" panose="02020404030301010803" pitchFamily="18" charset="0"/>
              </a:rPr>
              <a:t>Utilisation de trois paramètres</a:t>
            </a:r>
          </a:p>
        </p:txBody>
      </p:sp>
      <p:sp>
        <p:nvSpPr>
          <p:cNvPr id="11" name="Rectangle 10"/>
          <p:cNvSpPr/>
          <p:nvPr/>
        </p:nvSpPr>
        <p:spPr>
          <a:xfrm>
            <a:off x="5617395" y="2682482"/>
            <a:ext cx="2881906" cy="692497"/>
          </a:xfrm>
          <a:prstGeom prst="rect">
            <a:avLst/>
          </a:prstGeom>
          <a:solidFill>
            <a:schemeClr val="bg2"/>
          </a:solidFill>
          <a:ln>
            <a:solidFill>
              <a:schemeClr val="accent1"/>
            </a:solidFill>
          </a:ln>
        </p:spPr>
        <p:txBody>
          <a:bodyPr wrap="square">
            <a:spAutoFit/>
          </a:bodyPr>
          <a:lstStyle/>
          <a:p>
            <a:pPr>
              <a:lnSpc>
                <a:spcPct val="150000"/>
              </a:lnSpc>
              <a:spcAft>
                <a:spcPts val="0"/>
              </a:spcAft>
            </a:pPr>
            <a:r>
              <a:rPr lang="en-CA" sz="1300" b="1" dirty="0">
                <a:latin typeface="Courier New" panose="02070309020205020404" pitchFamily="49" charset="0"/>
                <a:ea typeface="Batang"/>
                <a:cs typeface="Courier New" panose="02070309020205020404" pitchFamily="49" charset="0"/>
              </a:rPr>
              <a:t>for </a:t>
            </a:r>
            <a:r>
              <a:rPr lang="en-CA" sz="1300" b="1" dirty="0" err="1">
                <a:latin typeface="Courier New" panose="02070309020205020404" pitchFamily="49" charset="0"/>
                <a:ea typeface="Batang"/>
                <a:cs typeface="Courier New" panose="02070309020205020404" pitchFamily="49" charset="0"/>
              </a:rPr>
              <a:t>i</a:t>
            </a:r>
            <a:r>
              <a:rPr lang="en-CA" sz="1300" b="1" dirty="0">
                <a:latin typeface="Courier New" panose="02070309020205020404" pitchFamily="49" charset="0"/>
                <a:ea typeface="Batang"/>
                <a:cs typeface="Courier New" panose="02070309020205020404" pitchFamily="49" charset="0"/>
              </a:rPr>
              <a:t> in range(4, 10, 2):</a:t>
            </a:r>
            <a:endParaRPr lang="fr-CA" sz="130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50000"/>
              </a:lnSpc>
              <a:spcAft>
                <a:spcPts val="0"/>
              </a:spcAft>
            </a:pPr>
            <a:r>
              <a:rPr lang="en-CA" sz="1300" b="1" dirty="0">
                <a:latin typeface="Courier New" panose="02070309020205020404" pitchFamily="49" charset="0"/>
                <a:ea typeface="Batang"/>
                <a:cs typeface="Courier New" panose="02070309020205020404" pitchFamily="49" charset="0"/>
              </a:rPr>
              <a:t>    print(</a:t>
            </a:r>
            <a:r>
              <a:rPr lang="en-CA" sz="1300" b="1" dirty="0" err="1">
                <a:latin typeface="Courier New" panose="02070309020205020404" pitchFamily="49" charset="0"/>
                <a:ea typeface="Batang"/>
                <a:cs typeface="Courier New" panose="02070309020205020404" pitchFamily="49" charset="0"/>
              </a:rPr>
              <a:t>i</a:t>
            </a:r>
            <a:r>
              <a:rPr lang="en-CA" sz="1300" b="1" dirty="0">
                <a:latin typeface="Courier New" panose="02070309020205020404" pitchFamily="49" charset="0"/>
                <a:ea typeface="Batang"/>
                <a:cs typeface="Courier New" panose="02070309020205020404" pitchFamily="49" charset="0"/>
              </a:rPr>
              <a:t>)</a:t>
            </a:r>
            <a:endParaRPr lang="fr-CA" sz="13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12" name="Rectangle 11"/>
          <p:cNvSpPr/>
          <p:nvPr/>
        </p:nvSpPr>
        <p:spPr>
          <a:xfrm>
            <a:off x="5783279" y="3882464"/>
            <a:ext cx="1609395" cy="1145506"/>
          </a:xfrm>
          <a:prstGeom prst="rect">
            <a:avLst/>
          </a:prstGeom>
          <a:solidFill>
            <a:schemeClr val="bg2"/>
          </a:solidFill>
          <a:ln>
            <a:solidFill>
              <a:schemeClr val="accent1"/>
            </a:solidFill>
          </a:ln>
        </p:spPr>
        <p:txBody>
          <a:bodyPr wrap="square">
            <a:spAutoFit/>
          </a:bodyPr>
          <a:lstStyle/>
          <a:p>
            <a:pPr latinLnBrk="1">
              <a:lnSpc>
                <a:spcPct val="115000"/>
              </a:lnSpc>
              <a:spcAft>
                <a:spcPts val="0"/>
              </a:spcAft>
            </a:pPr>
            <a:r>
              <a:rPr lang="en-CA" sz="15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Affiche</a:t>
            </a:r>
            <a:r>
              <a:rPr lang="fr-CA" sz="1500" dirty="0">
                <a:latin typeface="Courier New" panose="02070309020205020404" pitchFamily="49" charset="0"/>
                <a:ea typeface="Times New Roman" panose="02020603050405020304" pitchFamily="18" charset="0"/>
                <a:cs typeface="Courier New" panose="02070309020205020404" pitchFamily="49" charset="0"/>
              </a:rPr>
              <a:t> :</a:t>
            </a:r>
            <a:r>
              <a:rPr lang="en-CA" sz="15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fr-CA" sz="15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5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4</a:t>
            </a:r>
            <a:endParaRPr lang="fr-CA" sz="15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5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6</a:t>
            </a:r>
            <a:endParaRPr lang="fr-CA" sz="15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5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8</a:t>
            </a:r>
            <a:endParaRPr lang="fr-CA" sz="15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13" name="Espace réservé du contenu 4"/>
          <p:cNvSpPr txBox="1">
            <a:spLocks/>
          </p:cNvSpPr>
          <p:nvPr/>
        </p:nvSpPr>
        <p:spPr>
          <a:xfrm>
            <a:off x="8696531" y="1916391"/>
            <a:ext cx="3254814" cy="4440508"/>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latin typeface="Garamond" panose="02020404030301010803" pitchFamily="18" charset="0"/>
              </a:rPr>
              <a:t>à </a:t>
            </a:r>
            <a:r>
              <a:rPr lang="en-CA" dirty="0" err="1">
                <a:latin typeface="Garamond" panose="02020404030301010803" pitchFamily="18" charset="0"/>
              </a:rPr>
              <a:t>l’envers</a:t>
            </a:r>
            <a:endParaRPr lang="fr-CA" dirty="0">
              <a:latin typeface="Garamond" panose="02020404030301010803" pitchFamily="18" charset="0"/>
            </a:endParaRPr>
          </a:p>
        </p:txBody>
      </p:sp>
      <p:sp>
        <p:nvSpPr>
          <p:cNvPr id="14" name="Rectangle 13"/>
          <p:cNvSpPr/>
          <p:nvPr/>
        </p:nvSpPr>
        <p:spPr>
          <a:xfrm>
            <a:off x="8782625" y="2682482"/>
            <a:ext cx="3319132" cy="784830"/>
          </a:xfrm>
          <a:prstGeom prst="rect">
            <a:avLst/>
          </a:prstGeom>
          <a:solidFill>
            <a:schemeClr val="bg2"/>
          </a:solidFill>
          <a:ln>
            <a:solidFill>
              <a:schemeClr val="accent1"/>
            </a:solidFill>
          </a:ln>
        </p:spPr>
        <p:txBody>
          <a:bodyPr wrap="square">
            <a:spAutoFit/>
          </a:bodyPr>
          <a:lstStyle/>
          <a:p>
            <a:pPr>
              <a:lnSpc>
                <a:spcPct val="150000"/>
              </a:lnSpc>
              <a:spcAft>
                <a:spcPts val="0"/>
              </a:spcAft>
            </a:pPr>
            <a:r>
              <a:rPr lang="en-CA" sz="1500" b="1" dirty="0">
                <a:latin typeface="Courier New" panose="02070309020205020404" pitchFamily="49" charset="0"/>
                <a:ea typeface="Batang"/>
                <a:cs typeface="Courier New" panose="02070309020205020404" pitchFamily="49" charset="0"/>
              </a:rPr>
              <a:t>for </a:t>
            </a:r>
            <a:r>
              <a:rPr lang="en-CA" sz="1500" b="1" dirty="0" err="1">
                <a:latin typeface="Courier New" panose="02070309020205020404" pitchFamily="49" charset="0"/>
                <a:ea typeface="Batang"/>
                <a:cs typeface="Courier New" panose="02070309020205020404" pitchFamily="49" charset="0"/>
              </a:rPr>
              <a:t>i</a:t>
            </a:r>
            <a:r>
              <a:rPr lang="en-CA" sz="1500" b="1" dirty="0">
                <a:latin typeface="Courier New" panose="02070309020205020404" pitchFamily="49" charset="0"/>
                <a:ea typeface="Batang"/>
                <a:cs typeface="Courier New" panose="02070309020205020404" pitchFamily="49" charset="0"/>
              </a:rPr>
              <a:t> in range(0, -10, -2):</a:t>
            </a:r>
            <a:endParaRPr lang="fr-CA" sz="150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50000"/>
              </a:lnSpc>
              <a:spcAft>
                <a:spcPts val="0"/>
              </a:spcAft>
            </a:pPr>
            <a:r>
              <a:rPr lang="en-CA" sz="1500" b="1" dirty="0">
                <a:latin typeface="Courier New" panose="02070309020205020404" pitchFamily="49" charset="0"/>
                <a:ea typeface="Batang"/>
                <a:cs typeface="Courier New" panose="02070309020205020404" pitchFamily="49" charset="0"/>
              </a:rPr>
              <a:t>    </a:t>
            </a:r>
            <a:r>
              <a:rPr lang="fr-CA" sz="1500" b="1" dirty="0" err="1">
                <a:latin typeface="Courier New" panose="02070309020205020404" pitchFamily="49" charset="0"/>
                <a:ea typeface="Batang"/>
                <a:cs typeface="Courier New" panose="02070309020205020404" pitchFamily="49" charset="0"/>
              </a:rPr>
              <a:t>print</a:t>
            </a:r>
            <a:r>
              <a:rPr lang="fr-CA" sz="1500" b="1" dirty="0">
                <a:latin typeface="Courier New" panose="02070309020205020404" pitchFamily="49" charset="0"/>
                <a:ea typeface="Batang"/>
                <a:cs typeface="Courier New" panose="02070309020205020404" pitchFamily="49" charset="0"/>
              </a:rPr>
              <a:t>(i)</a:t>
            </a:r>
            <a:endParaRPr lang="fr-CA" sz="15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15" name="Rectangle 14"/>
          <p:cNvSpPr/>
          <p:nvPr/>
        </p:nvSpPr>
        <p:spPr>
          <a:xfrm>
            <a:off x="9058400" y="3847097"/>
            <a:ext cx="1265538" cy="1676421"/>
          </a:xfrm>
          <a:prstGeom prst="rect">
            <a:avLst/>
          </a:prstGeom>
          <a:solidFill>
            <a:schemeClr val="bg2"/>
          </a:solidFill>
          <a:ln>
            <a:solidFill>
              <a:schemeClr val="accent1"/>
            </a:solidFill>
          </a:ln>
        </p:spPr>
        <p:txBody>
          <a:bodyPr wrap="square">
            <a:spAutoFit/>
          </a:bodyPr>
          <a:lstStyle/>
          <a:p>
            <a:pPr latinLnBrk="1">
              <a:lnSpc>
                <a:spcPct val="115000"/>
              </a:lnSpc>
              <a:spcAft>
                <a:spcPts val="0"/>
              </a:spcAft>
            </a:pPr>
            <a:r>
              <a:rPr lang="en-CA" sz="15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Affiche</a:t>
            </a:r>
            <a:endParaRPr lang="fr-CA" sz="15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5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0</a:t>
            </a:r>
            <a:endParaRPr lang="fr-CA" sz="15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5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-2</a:t>
            </a:r>
            <a:endParaRPr lang="fr-CA" sz="15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5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-4</a:t>
            </a:r>
            <a:endParaRPr lang="fr-CA" sz="15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5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-6</a:t>
            </a:r>
            <a:endParaRPr lang="fr-CA" sz="1500" dirty="0">
              <a:latin typeface="Courier New" panose="02070309020205020404" pitchFamily="49" charset="0"/>
              <a:ea typeface="Calibri" panose="020F0502020204030204" pitchFamily="34" charset="0"/>
              <a:cs typeface="Courier New" panose="02070309020205020404" pitchFamily="49" charset="0"/>
            </a:endParaRPr>
          </a:p>
          <a:p>
            <a:pPr latinLnBrk="1">
              <a:lnSpc>
                <a:spcPct val="115000"/>
              </a:lnSpc>
              <a:spcAft>
                <a:spcPts val="0"/>
              </a:spcAft>
            </a:pPr>
            <a:r>
              <a:rPr lang="en-CA" sz="15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-8</a:t>
            </a:r>
            <a:endParaRPr lang="fr-CA" sz="15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3500115675"/>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900</TotalTime>
  <Words>1653</Words>
  <Application>Microsoft Office PowerPoint</Application>
  <PresentationFormat>Grand écran</PresentationFormat>
  <Paragraphs>173</Paragraphs>
  <Slides>13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13</vt:i4>
      </vt:variant>
    </vt:vector>
  </HeadingPairs>
  <TitlesOfParts>
    <vt:vector size="22" baseType="lpstr">
      <vt:lpstr>Arial</vt:lpstr>
      <vt:lpstr>Calibri</vt:lpstr>
      <vt:lpstr>Courier New</vt:lpstr>
      <vt:lpstr>Garamond</vt:lpstr>
      <vt:lpstr>Symbol</vt:lpstr>
      <vt:lpstr>Times New Roman</vt:lpstr>
      <vt:lpstr>Trebuchet MS</vt:lpstr>
      <vt:lpstr>Wingdings 3</vt:lpstr>
      <vt:lpstr>Facette</vt:lpstr>
      <vt:lpstr>Les structures répétitives </vt:lpstr>
      <vt:lpstr>Introduction  </vt:lpstr>
      <vt:lpstr>Nombre d'itérations inconnu à l'avance</vt:lpstr>
      <vt:lpstr>Exemple :  tant que</vt:lpstr>
      <vt:lpstr>Implémentation tant que en Python</vt:lpstr>
      <vt:lpstr>Nombre d'itérations connu à l'avance </vt:lpstr>
      <vt:lpstr>Exemple : pour</vt:lpstr>
      <vt:lpstr>Un autre exemple</vt:lpstr>
      <vt:lpstr>Implémentation pour en Python</vt:lpstr>
      <vt:lpstr>Choix d'un type de boucle </vt:lpstr>
      <vt:lpstr>Agencement des différentes structures</vt:lpstr>
      <vt:lpstr>Les boucles imbriquées</vt:lpstr>
      <vt:lpstr>Exemple combiné : structure conditionnelle et boucle</vt:lpstr>
    </vt:vector>
  </TitlesOfParts>
  <Company>Collège de Maisonneuve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structures répétitives</dc:title>
  <dc:creator>Tagmouti, Yousra</dc:creator>
  <cp:lastModifiedBy>Tagmouti, Yousra</cp:lastModifiedBy>
  <cp:revision>17</cp:revision>
  <dcterms:created xsi:type="dcterms:W3CDTF">2020-09-16T03:18:35Z</dcterms:created>
  <dcterms:modified xsi:type="dcterms:W3CDTF">2022-09-21T13:24:01Z</dcterms:modified>
</cp:coreProperties>
</file>