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6" r:id="rId8"/>
    <p:sldId id="263" r:id="rId9"/>
    <p:sldId id="265" r:id="rId10"/>
    <p:sldId id="262" r:id="rId11"/>
    <p:sldId id="264" r:id="rId12"/>
    <p:sldId id="457" r:id="rId13"/>
    <p:sldId id="453" r:id="rId14"/>
    <p:sldId id="454" r:id="rId15"/>
    <p:sldId id="455" r:id="rId16"/>
    <p:sldId id="456" r:id="rId17"/>
    <p:sldId id="458" r:id="rId18"/>
    <p:sldId id="459" r:id="rId19"/>
    <p:sldId id="460" r:id="rId20"/>
    <p:sldId id="462" r:id="rId21"/>
    <p:sldId id="461" r:id="rId22"/>
    <p:sldId id="464" r:id="rId23"/>
    <p:sldId id="4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5D3EA-AFA4-48DD-9D58-0C1DDA135738}" type="datetimeFigureOut">
              <a:rPr lang="fr-CA" smtClean="0"/>
              <a:t>2022-10-07</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B2A8-C602-4855-A0C5-0D80C70D5402}" type="slidenum">
              <a:rPr lang="fr-CA" smtClean="0"/>
              <a:t>‹N°›</a:t>
            </a:fld>
            <a:endParaRPr lang="fr-CA"/>
          </a:p>
        </p:txBody>
      </p:sp>
    </p:spTree>
    <p:extLst>
      <p:ext uri="{BB962C8B-B14F-4D97-AF65-F5344CB8AC3E}">
        <p14:creationId xmlns:p14="http://schemas.microsoft.com/office/powerpoint/2010/main" val="315071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rogramiz.com/python-programming/methods/string/format"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realpython.com/python-f-string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a = input('Entrez une donnée : ')</a:t>
            </a:r>
          </a:p>
          <a:p>
            <a:r>
              <a:rPr lang="fr-CA" dirty="0"/>
              <a:t>type(a) </a:t>
            </a:r>
          </a:p>
          <a:p>
            <a:r>
              <a:rPr lang="fr-CA" dirty="0"/>
              <a:t>b = </a:t>
            </a:r>
            <a:r>
              <a:rPr lang="fr-CA" dirty="0" err="1"/>
              <a:t>float</a:t>
            </a:r>
            <a:r>
              <a:rPr lang="fr-CA" dirty="0"/>
              <a:t>(a)</a:t>
            </a:r>
          </a:p>
          <a:p>
            <a:r>
              <a:rPr lang="fr-CA" dirty="0"/>
              <a:t>type(b)</a:t>
            </a:r>
          </a:p>
        </p:txBody>
      </p:sp>
      <p:sp>
        <p:nvSpPr>
          <p:cNvPr id="4" name="Espace réservé de l'en-tête 3"/>
          <p:cNvSpPr>
            <a:spLocks noGrp="1"/>
          </p:cNvSpPr>
          <p:nvPr>
            <p:ph type="hdr"/>
          </p:nvPr>
        </p:nvSpPr>
        <p:spPr/>
        <p:txBody>
          <a:bodyPr/>
          <a:lstStyle/>
          <a:p>
            <a:r>
              <a:rPr lang="fr-FR"/>
              <a:t>Types de donnees dans MATLAB</a:t>
            </a:r>
            <a:endParaRPr lang="en-GB"/>
          </a:p>
        </p:txBody>
      </p:sp>
      <p:sp>
        <p:nvSpPr>
          <p:cNvPr id="5" name="Espace réservé du numéro de diapositive 4"/>
          <p:cNvSpPr>
            <a:spLocks noGrp="1"/>
          </p:cNvSpPr>
          <p:nvPr>
            <p:ph type="sldNum"/>
          </p:nvPr>
        </p:nvSpPr>
        <p:spPr/>
        <p:txBody>
          <a:bodyPr/>
          <a:lstStyle/>
          <a:p>
            <a:fld id="{6A508893-6925-4314-8D72-301838D0CB08}" type="slidenum">
              <a:rPr lang="en-GB" smtClean="0"/>
              <a:pPr/>
              <a:t>15</a:t>
            </a:fld>
            <a:endParaRPr lang="en-GB"/>
          </a:p>
        </p:txBody>
      </p:sp>
    </p:spTree>
    <p:extLst>
      <p:ext uri="{BB962C8B-B14F-4D97-AF65-F5344CB8AC3E}">
        <p14:creationId xmlns:p14="http://schemas.microsoft.com/office/powerpoint/2010/main" val="241665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e l'en-tête 3"/>
          <p:cNvSpPr>
            <a:spLocks noGrp="1"/>
          </p:cNvSpPr>
          <p:nvPr>
            <p:ph type="hdr" idx="10"/>
          </p:nvPr>
        </p:nvSpPr>
        <p:spPr/>
        <p:txBody>
          <a:bodyPr/>
          <a:lstStyle/>
          <a:p>
            <a:r>
              <a:rPr lang="fr-FR"/>
              <a:t>Types de donnees dans MATLAB</a:t>
            </a:r>
            <a:endParaRPr lang="en-GB"/>
          </a:p>
        </p:txBody>
      </p:sp>
      <p:sp>
        <p:nvSpPr>
          <p:cNvPr id="5" name="Espace réservé du numéro de diapositive 4"/>
          <p:cNvSpPr>
            <a:spLocks noGrp="1"/>
          </p:cNvSpPr>
          <p:nvPr>
            <p:ph type="sldNum" idx="11"/>
          </p:nvPr>
        </p:nvSpPr>
        <p:spPr/>
        <p:txBody>
          <a:bodyPr/>
          <a:lstStyle/>
          <a:p>
            <a:fld id="{6A508893-6925-4314-8D72-301838D0CB08}" type="slidenum">
              <a:rPr lang="en-GB" smtClean="0"/>
              <a:pPr/>
              <a:t>18</a:t>
            </a:fld>
            <a:endParaRPr lang="en-GB"/>
          </a:p>
        </p:txBody>
      </p:sp>
    </p:spTree>
    <p:extLst>
      <p:ext uri="{BB962C8B-B14F-4D97-AF65-F5344CB8AC3E}">
        <p14:creationId xmlns:p14="http://schemas.microsoft.com/office/powerpoint/2010/main" val="372056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Header Placeholder 3"/>
          <p:cNvSpPr>
            <a:spLocks noGrp="1"/>
          </p:cNvSpPr>
          <p:nvPr>
            <p:ph type="hdr"/>
          </p:nvPr>
        </p:nvSpPr>
        <p:spPr/>
        <p:txBody>
          <a:bodyPr/>
          <a:lstStyle/>
          <a:p>
            <a:r>
              <a:rPr lang="fr-FR"/>
              <a:t>Types de donnees dans MATLAB</a:t>
            </a:r>
            <a:endParaRPr lang="en-GB"/>
          </a:p>
        </p:txBody>
      </p:sp>
      <p:sp>
        <p:nvSpPr>
          <p:cNvPr id="5" name="Slide Number Placeholder 4"/>
          <p:cNvSpPr>
            <a:spLocks noGrp="1"/>
          </p:cNvSpPr>
          <p:nvPr>
            <p:ph type="sldNum"/>
          </p:nvPr>
        </p:nvSpPr>
        <p:spPr/>
        <p:txBody>
          <a:bodyPr/>
          <a:lstStyle/>
          <a:p>
            <a:fld id="{6A508893-6925-4314-8D72-301838D0CB08}" type="slidenum">
              <a:rPr lang="en-GB" smtClean="0"/>
              <a:pPr/>
              <a:t>20</a:t>
            </a:fld>
            <a:endParaRPr lang="en-GB"/>
          </a:p>
        </p:txBody>
      </p:sp>
    </p:spTree>
    <p:extLst>
      <p:ext uri="{BB962C8B-B14F-4D97-AF65-F5344CB8AC3E}">
        <p14:creationId xmlns:p14="http://schemas.microsoft.com/office/powerpoint/2010/main" val="186535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Ajouter le </a:t>
            </a:r>
            <a:r>
              <a:rPr lang="fr-CA"/>
              <a:t>formatage basique</a:t>
            </a:r>
          </a:p>
        </p:txBody>
      </p:sp>
      <p:sp>
        <p:nvSpPr>
          <p:cNvPr id="4" name="Header Placeholder 3"/>
          <p:cNvSpPr>
            <a:spLocks noGrp="1"/>
          </p:cNvSpPr>
          <p:nvPr>
            <p:ph type="hdr"/>
          </p:nvPr>
        </p:nvSpPr>
        <p:spPr/>
        <p:txBody>
          <a:bodyPr/>
          <a:lstStyle/>
          <a:p>
            <a:r>
              <a:rPr lang="fr-FR"/>
              <a:t>Types de donnees dans MATLAB</a:t>
            </a:r>
            <a:endParaRPr lang="en-GB"/>
          </a:p>
        </p:txBody>
      </p:sp>
      <p:sp>
        <p:nvSpPr>
          <p:cNvPr id="5" name="Slide Number Placeholder 4"/>
          <p:cNvSpPr>
            <a:spLocks noGrp="1"/>
          </p:cNvSpPr>
          <p:nvPr>
            <p:ph type="sldNum"/>
          </p:nvPr>
        </p:nvSpPr>
        <p:spPr/>
        <p:txBody>
          <a:bodyPr/>
          <a:lstStyle/>
          <a:p>
            <a:fld id="{6A508893-6925-4314-8D72-301838D0CB08}" type="slidenum">
              <a:rPr lang="en-GB" smtClean="0"/>
              <a:pPr/>
              <a:t>22</a:t>
            </a:fld>
            <a:endParaRPr lang="en-GB"/>
          </a:p>
        </p:txBody>
      </p:sp>
    </p:spTree>
    <p:extLst>
      <p:ext uri="{BB962C8B-B14F-4D97-AF65-F5344CB8AC3E}">
        <p14:creationId xmlns:p14="http://schemas.microsoft.com/office/powerpoint/2010/main" val="79823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hlinkClick r:id="rId3"/>
              </a:rPr>
              <a:t>https://www.programiz.com/python-programming/methods/string/format</a:t>
            </a:r>
            <a:endParaRPr lang="fr-CA" dirty="0">
              <a:hlinkClick r:id="rId4"/>
            </a:endParaRPr>
          </a:p>
          <a:p>
            <a:r>
              <a:rPr lang="fr-CA" dirty="0">
                <a:hlinkClick r:id="rId4"/>
              </a:rPr>
              <a:t>https://realpython.com/python-f-strings/</a:t>
            </a:r>
            <a:endParaRPr lang="fr-CA" dirty="0"/>
          </a:p>
        </p:txBody>
      </p:sp>
      <p:sp>
        <p:nvSpPr>
          <p:cNvPr id="4" name="Espace réservé de l'en-tête 3"/>
          <p:cNvSpPr>
            <a:spLocks noGrp="1"/>
          </p:cNvSpPr>
          <p:nvPr>
            <p:ph type="hdr"/>
          </p:nvPr>
        </p:nvSpPr>
        <p:spPr/>
        <p:txBody>
          <a:bodyPr/>
          <a:lstStyle/>
          <a:p>
            <a:r>
              <a:rPr lang="fr-FR"/>
              <a:t>Types de donnees dans MATLAB</a:t>
            </a:r>
            <a:endParaRPr lang="en-GB"/>
          </a:p>
        </p:txBody>
      </p:sp>
      <p:sp>
        <p:nvSpPr>
          <p:cNvPr id="5" name="Espace réservé du numéro de diapositive 4"/>
          <p:cNvSpPr>
            <a:spLocks noGrp="1"/>
          </p:cNvSpPr>
          <p:nvPr>
            <p:ph type="sldNum"/>
          </p:nvPr>
        </p:nvSpPr>
        <p:spPr/>
        <p:txBody>
          <a:bodyPr/>
          <a:lstStyle/>
          <a:p>
            <a:fld id="{6A508893-6925-4314-8D72-301838D0CB08}" type="slidenum">
              <a:rPr lang="en-GB" smtClean="0"/>
              <a:pPr/>
              <a:t>23</a:t>
            </a:fld>
            <a:endParaRPr lang="en-GB"/>
          </a:p>
        </p:txBody>
      </p:sp>
    </p:spTree>
    <p:extLst>
      <p:ext uri="{BB962C8B-B14F-4D97-AF65-F5344CB8AC3E}">
        <p14:creationId xmlns:p14="http://schemas.microsoft.com/office/powerpoint/2010/main" val="2400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5581" y="1577220"/>
            <a:ext cx="8734213" cy="1646302"/>
          </a:xfrm>
        </p:spPr>
        <p:txBody>
          <a:bodyPr/>
          <a:lstStyle/>
          <a:p>
            <a:r>
              <a:rPr lang="fr-CA" b="1" dirty="0">
                <a:latin typeface="Garamond" panose="02020404030301010803" pitchFamily="18" charset="0"/>
              </a:rPr>
              <a:t>Les chaînes de caractères</a:t>
            </a:r>
          </a:p>
        </p:txBody>
      </p:sp>
    </p:spTree>
    <p:extLst>
      <p:ext uri="{BB962C8B-B14F-4D97-AF65-F5344CB8AC3E}">
        <p14:creationId xmlns:p14="http://schemas.microsoft.com/office/powerpoint/2010/main" val="177310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820" y="156754"/>
            <a:ext cx="9868746" cy="1320800"/>
          </a:xfrm>
        </p:spPr>
        <p:txBody>
          <a:bodyPr>
            <a:normAutofit/>
          </a:bodyPr>
          <a:lstStyle/>
          <a:p>
            <a:r>
              <a:rPr lang="fr-CA" sz="3200" b="1" dirty="0">
                <a:latin typeface="Garamond" panose="02020404030301010803" pitchFamily="18" charset="0"/>
              </a:rPr>
              <a:t>Opérations sur les chaines : extraction</a:t>
            </a:r>
            <a:endParaRPr lang="fr-CA" sz="3000" dirty="0"/>
          </a:p>
        </p:txBody>
      </p:sp>
      <p:sp>
        <p:nvSpPr>
          <p:cNvPr id="3" name="Espace réservé du contenu 2"/>
          <p:cNvSpPr>
            <a:spLocks noGrp="1"/>
          </p:cNvSpPr>
          <p:nvPr>
            <p:ph idx="1"/>
          </p:nvPr>
        </p:nvSpPr>
        <p:spPr>
          <a:xfrm>
            <a:off x="372535" y="1050834"/>
            <a:ext cx="8596668" cy="3880773"/>
          </a:xfrm>
        </p:spPr>
        <p:txBody>
          <a:bodyPr/>
          <a:lstStyle/>
          <a:p>
            <a:pPr>
              <a:lnSpc>
                <a:spcPct val="150000"/>
              </a:lnSpc>
            </a:pPr>
            <a:r>
              <a:rPr lang="fr-CA" dirty="0">
                <a:latin typeface="Garamond" panose="02020404030301010803" pitchFamily="18" charset="0"/>
              </a:rPr>
              <a:t>Pour une chaîne s, s[m :n] représente la sous-chaîne contenant les caractères de la position m (</a:t>
            </a:r>
            <a:r>
              <a:rPr lang="fr-CA" dirty="0" err="1">
                <a:latin typeface="Garamond" panose="02020404030301010803" pitchFamily="18" charset="0"/>
              </a:rPr>
              <a:t>inclu</a:t>
            </a:r>
            <a:r>
              <a:rPr lang="fr-CA" dirty="0">
                <a:latin typeface="Garamond" panose="02020404030301010803" pitchFamily="18" charset="0"/>
              </a:rPr>
              <a:t>) à n (exclu). Il est à noter que les indices commencent à 0.</a:t>
            </a:r>
          </a:p>
        </p:txBody>
      </p:sp>
      <p:pic>
        <p:nvPicPr>
          <p:cNvPr id="4" name="Image 3"/>
          <p:cNvPicPr>
            <a:picLocks noChangeAspect="1"/>
          </p:cNvPicPr>
          <p:nvPr/>
        </p:nvPicPr>
        <p:blipFill>
          <a:blip r:embed="rId2"/>
          <a:stretch>
            <a:fillRect/>
          </a:stretch>
        </p:blipFill>
        <p:spPr>
          <a:xfrm>
            <a:off x="959397" y="2128587"/>
            <a:ext cx="6660604" cy="4468155"/>
          </a:xfrm>
          <a:prstGeom prst="rect">
            <a:avLst/>
          </a:prstGeom>
        </p:spPr>
      </p:pic>
    </p:spTree>
    <p:extLst>
      <p:ext uri="{BB962C8B-B14F-4D97-AF65-F5344CB8AC3E}">
        <p14:creationId xmlns:p14="http://schemas.microsoft.com/office/powerpoint/2010/main" val="35770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196" y="226423"/>
            <a:ext cx="8596668" cy="1320800"/>
          </a:xfrm>
        </p:spPr>
        <p:txBody>
          <a:bodyPr/>
          <a:lstStyle/>
          <a:p>
            <a:r>
              <a:rPr lang="fr-CA" b="1" dirty="0">
                <a:latin typeface="Garamond" panose="02020404030301010803" pitchFamily="18" charset="0"/>
              </a:rPr>
              <a:t>Opérations sur les chaines : extraction</a:t>
            </a:r>
            <a:endParaRPr lang="fr-CA" dirty="0"/>
          </a:p>
        </p:txBody>
      </p:sp>
      <p:sp>
        <p:nvSpPr>
          <p:cNvPr id="3" name="Espace réservé du contenu 2"/>
          <p:cNvSpPr>
            <a:spLocks noGrp="1"/>
          </p:cNvSpPr>
          <p:nvPr>
            <p:ph idx="1"/>
          </p:nvPr>
        </p:nvSpPr>
        <p:spPr>
          <a:xfrm>
            <a:off x="389951" y="1733869"/>
            <a:ext cx="8596668" cy="3880773"/>
          </a:xfrm>
        </p:spPr>
        <p:txBody>
          <a:bodyPr/>
          <a:lstStyle/>
          <a:p>
            <a:r>
              <a:rPr lang="fr-CA" dirty="0">
                <a:latin typeface="Garamond" panose="02020404030301010803" pitchFamily="18" charset="0"/>
              </a:rPr>
              <a:t>Les indices de découpage ont des valeurs par défaut : un premier indice non défini est considéré comme zéro, tandis que le second indice omis prend par défaut la taille de la chaîne complète :</a:t>
            </a:r>
          </a:p>
          <a:p>
            <a:endParaRPr lang="fr-CA" dirty="0">
              <a:latin typeface="Garamond" panose="02020404030301010803" pitchFamily="18" charset="0"/>
            </a:endParaRPr>
          </a:p>
          <a:p>
            <a:endParaRPr lang="fr-CA" dirty="0">
              <a:latin typeface="Garamond" panose="02020404030301010803" pitchFamily="18" charset="0"/>
            </a:endParaRPr>
          </a:p>
          <a:p>
            <a:endParaRPr lang="fr-CA" dirty="0">
              <a:latin typeface="Garamond" panose="02020404030301010803" pitchFamily="18" charset="0"/>
            </a:endParaRPr>
          </a:p>
          <a:p>
            <a:r>
              <a:rPr lang="fr-CA" dirty="0">
                <a:latin typeface="Garamond" panose="02020404030301010803" pitchFamily="18" charset="0"/>
              </a:rPr>
              <a:t>Les caractères accentués ne doivent pas faire problème :</a:t>
            </a:r>
          </a:p>
          <a:p>
            <a:endParaRPr lang="fr-CA" dirty="0">
              <a:latin typeface="Garamond" panose="02020404030301010803" pitchFamily="18" charset="0"/>
            </a:endParaRPr>
          </a:p>
        </p:txBody>
      </p:sp>
      <p:sp>
        <p:nvSpPr>
          <p:cNvPr id="4" name="Rectangle 1"/>
          <p:cNvSpPr>
            <a:spLocks noChangeArrowheads="1"/>
          </p:cNvSpPr>
          <p:nvPr/>
        </p:nvSpPr>
        <p:spPr bwMode="auto">
          <a:xfrm>
            <a:off x="686042" y="2846662"/>
            <a:ext cx="5148701" cy="101566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"Juliette"</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3</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969896"/>
                </a:solidFill>
                <a:effectLst/>
                <a:latin typeface="Courier New" panose="02070309020205020404" pitchFamily="49" charset="0"/>
                <a:cs typeface="Courier New" panose="02070309020205020404" pitchFamily="49" charset="0"/>
              </a:rPr>
              <a:t># les 3 premiers caractères</a:t>
            </a:r>
            <a:br>
              <a:rPr kumimoji="0" lang="fr-FR" altLang="fr-FR" sz="1200" b="0" i="0" u="none" strike="noStrike" cap="none" normalizeH="0" baseline="0" dirty="0">
                <a:ln>
                  <a:noFill/>
                </a:ln>
                <a:solidFill>
                  <a:srgbClr val="96989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3</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969896"/>
                </a:solidFill>
                <a:effectLst/>
                <a:latin typeface="Courier New" panose="02070309020205020404" pitchFamily="49" charset="0"/>
                <a:cs typeface="Courier New" panose="02070309020205020404" pitchFamily="49" charset="0"/>
              </a:rPr>
              <a:t># tout ce qui suit les 3 premiers caractères</a:t>
            </a:r>
          </a:p>
          <a:p>
            <a:pPr lvl="0" defTabSz="914400" eaLnBrk="0" fontAlgn="base" hangingPunct="0">
              <a:spcBef>
                <a:spcPct val="0"/>
              </a:spcBef>
              <a:spcAft>
                <a:spcPct val="0"/>
              </a:spcAft>
            </a:pPr>
            <a:r>
              <a:rPr lang="fr-FR" altLang="fr-FR" sz="1200" dirty="0">
                <a:solidFill>
                  <a:srgbClr val="969896"/>
                </a:solidFill>
                <a:latin typeface="Courier New" panose="02070309020205020404" pitchFamily="49" charset="0"/>
                <a:cs typeface="Courier New" panose="02070309020205020404" pitchFamily="49" charset="0"/>
              </a:rPr>
              <a:t>#</a:t>
            </a:r>
            <a:r>
              <a:rPr lang="fr-FR" altLang="fr-FR" sz="1200" dirty="0">
                <a:solidFill>
                  <a:srgbClr val="63A35C"/>
                </a:solidFill>
                <a:latin typeface="Courier New" panose="02070309020205020404" pitchFamily="49" charset="0"/>
                <a:cs typeface="Courier New" panose="02070309020205020404" pitchFamily="49" charset="0"/>
              </a:rPr>
              <a:t>affiche </a:t>
            </a:r>
            <a:r>
              <a:rPr lang="fr-FR" altLang="fr-FR" sz="1200" dirty="0" err="1">
                <a:solidFill>
                  <a:srgbClr val="63A35C"/>
                </a:solidFill>
                <a:latin typeface="Courier New" panose="02070309020205020404" pitchFamily="49" charset="0"/>
                <a:cs typeface="Courier New" panose="02070309020205020404" pitchFamily="49" charset="0"/>
              </a:rPr>
              <a:t>Jul</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err="1">
                <a:solidFill>
                  <a:srgbClr val="63A35C"/>
                </a:solidFill>
                <a:latin typeface="Courier New" panose="02070309020205020404" pitchFamily="49" charset="0"/>
                <a:cs typeface="Courier New" panose="02070309020205020404" pitchFamily="49" charset="0"/>
              </a:rPr>
              <a:t>iette</a:t>
            </a:r>
            <a:endParaRPr lang="fr-FR" altLang="fr-FR" sz="1200" dirty="0">
              <a:solidFill>
                <a:srgbClr val="63A35C"/>
              </a:solidFill>
              <a:latin typeface="Courier New" panose="02070309020205020404" pitchFamily="49" charset="0"/>
              <a:cs typeface="Courier New" panose="02070309020205020404" pitchFamily="49" charset="0"/>
            </a:endParaRPr>
          </a:p>
        </p:txBody>
      </p:sp>
      <p:sp>
        <p:nvSpPr>
          <p:cNvPr id="5" name="Rectangle 2"/>
          <p:cNvSpPr>
            <a:spLocks noChangeArrowheads="1"/>
          </p:cNvSpPr>
          <p:nvPr/>
        </p:nvSpPr>
        <p:spPr bwMode="auto">
          <a:xfrm>
            <a:off x="686042" y="4376393"/>
            <a:ext cx="2230098" cy="900246"/>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'Adélaïde'</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3</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ch</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4</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8</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p>
          <a:p>
            <a:pPr lvl="0" defTabSz="914400" eaLnBrk="0" fontAlgn="base" hangingPunct="0">
              <a:lnSpc>
                <a:spcPct val="150000"/>
              </a:lnSpc>
              <a:spcBef>
                <a:spcPct val="0"/>
              </a:spcBef>
              <a:spcAft>
                <a:spcPct val="0"/>
              </a:spcAft>
            </a:pPr>
            <a:r>
              <a:rPr lang="fr-FR" altLang="fr-FR" sz="1200" dirty="0">
                <a:solidFill>
                  <a:srgbClr val="63A35C"/>
                </a:solidFill>
                <a:latin typeface="Courier New" panose="02070309020205020404" pitchFamily="49" charset="0"/>
                <a:cs typeface="Courier New" panose="02070309020205020404" pitchFamily="49" charset="0"/>
              </a:rPr>
              <a:t>#affiche </a:t>
            </a:r>
            <a:r>
              <a:rPr lang="fr-FR" altLang="fr-FR" sz="1200" dirty="0" err="1">
                <a:solidFill>
                  <a:srgbClr val="63A35C"/>
                </a:solidFill>
                <a:latin typeface="Courier New" panose="02070309020205020404" pitchFamily="49" charset="0"/>
                <a:cs typeface="Courier New" panose="02070309020205020404" pitchFamily="49" charset="0"/>
              </a:rPr>
              <a:t>Adé</a:t>
            </a:r>
            <a:r>
              <a:rPr lang="fr-FR" altLang="fr-FR" sz="1200" dirty="0">
                <a:solidFill>
                  <a:srgbClr val="63A35C"/>
                </a:solidFill>
                <a:latin typeface="Courier New" panose="02070309020205020404" pitchFamily="49" charset="0"/>
                <a:cs typeface="Courier New" panose="02070309020205020404" pitchFamily="49" charset="0"/>
              </a:rPr>
              <a:t> </a:t>
            </a:r>
            <a:r>
              <a:rPr lang="fr-FR" altLang="fr-FR" sz="1200" dirty="0" err="1">
                <a:solidFill>
                  <a:srgbClr val="63A35C"/>
                </a:solidFill>
                <a:latin typeface="Courier New" panose="02070309020205020404" pitchFamily="49" charset="0"/>
                <a:cs typeface="Courier New" panose="02070309020205020404" pitchFamily="49" charset="0"/>
              </a:rPr>
              <a:t>aïde</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633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9ACD9-7B8F-4143-9E70-E08418E72EF7}"/>
              </a:ext>
            </a:extLst>
          </p:cNvPr>
          <p:cNvSpPr>
            <a:spLocks noGrp="1"/>
          </p:cNvSpPr>
          <p:nvPr>
            <p:ph type="title"/>
          </p:nvPr>
        </p:nvSpPr>
        <p:spPr>
          <a:xfrm>
            <a:off x="639376" y="202910"/>
            <a:ext cx="8363272" cy="782637"/>
          </a:xfrm>
        </p:spPr>
        <p:txBody>
          <a:bodyPr>
            <a:normAutofit fontScale="90000"/>
          </a:bodyPr>
          <a:lstStyle/>
          <a:p>
            <a:r>
              <a:rPr lang="en-CA" dirty="0" err="1">
                <a:latin typeface="Garamond" panose="02020404030301010803" pitchFamily="18" charset="0"/>
              </a:rPr>
              <a:t>Opérations</a:t>
            </a:r>
            <a:r>
              <a:rPr lang="en-CA" dirty="0">
                <a:latin typeface="Garamond" panose="02020404030301010803" pitchFamily="18" charset="0"/>
              </a:rPr>
              <a:t> </a:t>
            </a:r>
            <a:r>
              <a:rPr lang="en-CA" dirty="0" err="1">
                <a:latin typeface="Garamond" panose="02020404030301010803" pitchFamily="18" charset="0"/>
              </a:rPr>
              <a:t>élémentaires</a:t>
            </a:r>
            <a:r>
              <a:rPr lang="en-CA" dirty="0">
                <a:latin typeface="Garamond" panose="02020404030301010803" pitchFamily="18" charset="0"/>
              </a:rPr>
              <a:t> sur les </a:t>
            </a:r>
            <a:r>
              <a:rPr lang="en-CA" dirty="0" err="1">
                <a:latin typeface="Garamond" panose="02020404030301010803" pitchFamily="18" charset="0"/>
              </a:rPr>
              <a:t>chaînes</a:t>
            </a:r>
            <a:r>
              <a:rPr lang="en-CA" dirty="0">
                <a:latin typeface="Garamond" panose="02020404030301010803" pitchFamily="18" charset="0"/>
              </a:rPr>
              <a:t> de </a:t>
            </a:r>
            <a:r>
              <a:rPr lang="en-CA" dirty="0" err="1">
                <a:latin typeface="Garamond" panose="02020404030301010803" pitchFamily="18" charset="0"/>
              </a:rPr>
              <a:t>caractères</a:t>
            </a:r>
            <a:endParaRPr lang="fr-CA" dirty="0">
              <a:latin typeface="Garamond" panose="02020404030301010803" pitchFamily="18" charset="0"/>
            </a:endParaRPr>
          </a:p>
        </p:txBody>
      </p:sp>
      <p:sp>
        <p:nvSpPr>
          <p:cNvPr id="3" name="Espace réservé du contenu 2">
            <a:extLst>
              <a:ext uri="{FF2B5EF4-FFF2-40B4-BE49-F238E27FC236}">
                <a16:creationId xmlns:a16="http://schemas.microsoft.com/office/drawing/2014/main" id="{4556BB4D-F1F3-4E08-80E2-B273A0D558BE}"/>
              </a:ext>
            </a:extLst>
          </p:cNvPr>
          <p:cNvSpPr>
            <a:spLocks noGrp="1"/>
          </p:cNvSpPr>
          <p:nvPr>
            <p:ph idx="1"/>
          </p:nvPr>
        </p:nvSpPr>
        <p:spPr>
          <a:xfrm>
            <a:off x="1641848" y="1295219"/>
            <a:ext cx="4238128" cy="5158117"/>
          </a:xfrm>
        </p:spPr>
        <p:txBody>
          <a:bodyPr/>
          <a:lstStyle/>
          <a:p>
            <a:r>
              <a:rPr lang="fr-CA" b="1" u="sng" dirty="0">
                <a:latin typeface="Garamond" panose="02020404030301010803" pitchFamily="18" charset="0"/>
              </a:rPr>
              <a:t>Opérateurs de comparaison:</a:t>
            </a:r>
          </a:p>
          <a:p>
            <a:r>
              <a:rPr lang="fr-CA" dirty="0">
                <a:latin typeface="Garamond" panose="02020404030301010803" pitchFamily="18" charset="0"/>
              </a:rPr>
              <a:t>Vous pouvez comparer des chaînes de caractères en utilisant les opérateurs de comparaison :</a:t>
            </a:r>
            <a:br>
              <a:rPr lang="fr-CA" dirty="0">
                <a:latin typeface="Garamond" panose="02020404030301010803" pitchFamily="18" charset="0"/>
              </a:rPr>
            </a:br>
            <a:r>
              <a:rPr lang="fr-CA" dirty="0">
                <a:latin typeface="Garamond" panose="02020404030301010803" pitchFamily="18" charset="0"/>
              </a:rPr>
              <a:t>==, ! =, &gt;, &gt; =, &lt; et &lt;=</a:t>
            </a:r>
          </a:p>
          <a:p>
            <a:r>
              <a:rPr lang="fr-CA" dirty="0">
                <a:latin typeface="Garamond" panose="02020404030301010803" pitchFamily="18" charset="0"/>
              </a:rPr>
              <a:t>Python compare les codes ASCII des deux premiers éléments, s’ils diffèrent cela détermine le résultat de la comparaison, sinon les deux éléments suivants sont comparés, et ainsi de suite, jusqu’à ce que l’une des deux chaines soit épuisée.</a:t>
            </a:r>
          </a:p>
          <a:p>
            <a:r>
              <a:rPr lang="fr-CA" dirty="0">
                <a:latin typeface="Garamond" panose="02020404030301010803" pitchFamily="18" charset="0"/>
              </a:rPr>
              <a:t>Les fonctions </a:t>
            </a:r>
            <a:r>
              <a:rPr lang="fr-CA" b="1" dirty="0">
                <a:latin typeface="Garamond" panose="02020404030301010803" pitchFamily="18" charset="0"/>
              </a:rPr>
              <a:t>ord</a:t>
            </a:r>
            <a:r>
              <a:rPr lang="fr-CA" dirty="0">
                <a:latin typeface="Garamond" panose="02020404030301010803" pitchFamily="18" charset="0"/>
              </a:rPr>
              <a:t> et </a:t>
            </a:r>
            <a:r>
              <a:rPr lang="fr-CA" b="1" dirty="0" err="1">
                <a:latin typeface="Garamond" panose="02020404030301010803" pitchFamily="18" charset="0"/>
              </a:rPr>
              <a:t>chr</a:t>
            </a:r>
            <a:r>
              <a:rPr lang="fr-CA" b="1" dirty="0">
                <a:latin typeface="Garamond" panose="02020404030301010803" pitchFamily="18" charset="0"/>
              </a:rPr>
              <a:t> </a:t>
            </a:r>
            <a:r>
              <a:rPr lang="fr-CA" dirty="0">
                <a:latin typeface="Garamond" panose="02020404030301010803" pitchFamily="18" charset="0"/>
              </a:rPr>
              <a:t>permettent de convertir les caractères en leur code ASCII et inversement.</a:t>
            </a:r>
            <a:endParaRPr lang="fr-CA" b="1" dirty="0">
              <a:latin typeface="Garamond" panose="02020404030301010803" pitchFamily="18" charset="0"/>
            </a:endParaRPr>
          </a:p>
          <a:p>
            <a:endParaRPr lang="fr-CA" dirty="0">
              <a:latin typeface="Garamond" panose="02020404030301010803" pitchFamily="18" charset="0"/>
            </a:endParaRPr>
          </a:p>
        </p:txBody>
      </p:sp>
      <p:pic>
        <p:nvPicPr>
          <p:cNvPr id="6" name="Picture 2" descr="Image result for code ascii table">
            <a:extLst>
              <a:ext uri="{FF2B5EF4-FFF2-40B4-BE49-F238E27FC236}">
                <a16:creationId xmlns:a16="http://schemas.microsoft.com/office/drawing/2014/main" id="{9FF17534-FF30-40B3-903B-63033A5D8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1" t="19552" r="4694" b="1699"/>
          <a:stretch/>
        </p:blipFill>
        <p:spPr bwMode="auto">
          <a:xfrm>
            <a:off x="5989428" y="1295219"/>
            <a:ext cx="4571069"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50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9ACD9-7B8F-4143-9E70-E08418E72EF7}"/>
              </a:ext>
            </a:extLst>
          </p:cNvPr>
          <p:cNvSpPr>
            <a:spLocks noGrp="1"/>
          </p:cNvSpPr>
          <p:nvPr>
            <p:ph type="title"/>
          </p:nvPr>
        </p:nvSpPr>
        <p:spPr>
          <a:xfrm>
            <a:off x="1981200" y="755991"/>
            <a:ext cx="8363272" cy="782637"/>
          </a:xfrm>
        </p:spPr>
        <p:txBody>
          <a:bodyPr>
            <a:normAutofit fontScale="90000"/>
          </a:bodyPr>
          <a:lstStyle/>
          <a:p>
            <a:r>
              <a:rPr lang="en-CA" dirty="0" err="1">
                <a:latin typeface="Garamond" panose="02020404030301010803" pitchFamily="18" charset="0"/>
              </a:rPr>
              <a:t>Opérations</a:t>
            </a:r>
            <a:r>
              <a:rPr lang="en-CA" dirty="0">
                <a:latin typeface="Garamond" panose="02020404030301010803" pitchFamily="18" charset="0"/>
              </a:rPr>
              <a:t> </a:t>
            </a:r>
            <a:r>
              <a:rPr lang="en-CA" dirty="0" err="1">
                <a:latin typeface="Garamond" panose="02020404030301010803" pitchFamily="18" charset="0"/>
              </a:rPr>
              <a:t>élémentaires</a:t>
            </a:r>
            <a:r>
              <a:rPr lang="en-CA" dirty="0">
                <a:latin typeface="Garamond" panose="02020404030301010803" pitchFamily="18" charset="0"/>
              </a:rPr>
              <a:t> sur les </a:t>
            </a:r>
            <a:r>
              <a:rPr lang="en-CA" dirty="0" err="1">
                <a:latin typeface="Garamond" panose="02020404030301010803" pitchFamily="18" charset="0"/>
              </a:rPr>
              <a:t>chaînes</a:t>
            </a:r>
            <a:r>
              <a:rPr lang="en-CA" dirty="0">
                <a:latin typeface="Garamond" panose="02020404030301010803" pitchFamily="18" charset="0"/>
              </a:rPr>
              <a:t> de </a:t>
            </a:r>
            <a:r>
              <a:rPr lang="en-CA" dirty="0" err="1">
                <a:latin typeface="Garamond" panose="02020404030301010803" pitchFamily="18" charset="0"/>
              </a:rPr>
              <a:t>caractères</a:t>
            </a:r>
            <a:endParaRPr lang="fr-CA" dirty="0">
              <a:latin typeface="Garamond" panose="02020404030301010803" pitchFamily="18" charset="0"/>
            </a:endParaRPr>
          </a:p>
        </p:txBody>
      </p:sp>
      <p:sp>
        <p:nvSpPr>
          <p:cNvPr id="3" name="Espace réservé du contenu 2">
            <a:extLst>
              <a:ext uri="{FF2B5EF4-FFF2-40B4-BE49-F238E27FC236}">
                <a16:creationId xmlns:a16="http://schemas.microsoft.com/office/drawing/2014/main" id="{4556BB4D-F1F3-4E08-80E2-B273A0D558BE}"/>
              </a:ext>
            </a:extLst>
          </p:cNvPr>
          <p:cNvSpPr>
            <a:spLocks noGrp="1"/>
          </p:cNvSpPr>
          <p:nvPr>
            <p:ph idx="1"/>
          </p:nvPr>
        </p:nvSpPr>
        <p:spPr/>
        <p:txBody>
          <a:bodyPr/>
          <a:lstStyle/>
          <a:p>
            <a:r>
              <a:rPr lang="fr-CA" b="1" u="sng" dirty="0">
                <a:latin typeface="Garamond" panose="02020404030301010803" pitchFamily="18" charset="0"/>
              </a:rPr>
              <a:t>Répétition d’une chaîne de caractère:</a:t>
            </a:r>
          </a:p>
          <a:p>
            <a:r>
              <a:rPr lang="fr-CA" dirty="0">
                <a:latin typeface="Garamond" panose="02020404030301010803" pitchFamily="18" charset="0"/>
              </a:rPr>
              <a:t>Vous pouvez également utiliser l’opérateur de répétition (*) pour concaténer plusieurs copies de la même chaîne. </a:t>
            </a:r>
            <a:endParaRPr lang="fr-CA" u="sng" dirty="0">
              <a:latin typeface="Garamond" panose="02020404030301010803" pitchFamily="18" charset="0"/>
            </a:endParaRPr>
          </a:p>
          <a:p>
            <a:endParaRPr lang="fr-CA" dirty="0">
              <a:latin typeface="Garamond" panose="02020404030301010803" pitchFamily="18" charset="0"/>
            </a:endParaRPr>
          </a:p>
          <a:p>
            <a:endParaRPr lang="fr-CA" u="sng" dirty="0">
              <a:latin typeface="Garamond" panose="02020404030301010803" pitchFamily="18" charset="0"/>
            </a:endParaRPr>
          </a:p>
          <a:p>
            <a:r>
              <a:rPr lang="fr-CA" b="1" u="sng" dirty="0">
                <a:latin typeface="Garamond" panose="02020404030301010803" pitchFamily="18" charset="0"/>
              </a:rPr>
              <a:t>Opérateurs </a:t>
            </a:r>
            <a:r>
              <a:rPr lang="fr-CA" b="1" i="1" u="sng" dirty="0">
                <a:latin typeface="Garamond" panose="02020404030301010803" pitchFamily="18" charset="0"/>
              </a:rPr>
              <a:t>in</a:t>
            </a:r>
            <a:r>
              <a:rPr lang="fr-CA" b="1" u="sng" dirty="0">
                <a:latin typeface="Garamond" panose="02020404030301010803" pitchFamily="18" charset="0"/>
              </a:rPr>
              <a:t> et </a:t>
            </a:r>
            <a:r>
              <a:rPr lang="fr-CA" b="1" i="1" u="sng" dirty="0">
                <a:latin typeface="Garamond" panose="02020404030301010803" pitchFamily="18" charset="0"/>
              </a:rPr>
              <a:t>not in</a:t>
            </a:r>
          </a:p>
          <a:p>
            <a:r>
              <a:rPr lang="fr-CA" dirty="0">
                <a:latin typeface="Garamond" panose="02020404030301010803" pitchFamily="18" charset="0"/>
              </a:rPr>
              <a:t>Vous pouvez utiliser opérateurs </a:t>
            </a:r>
            <a:r>
              <a:rPr lang="fr-CA" i="1" dirty="0">
                <a:latin typeface="Garamond" panose="02020404030301010803" pitchFamily="18" charset="0"/>
              </a:rPr>
              <a:t>in</a:t>
            </a:r>
            <a:r>
              <a:rPr lang="fr-CA" dirty="0">
                <a:latin typeface="Garamond" panose="02020404030301010803" pitchFamily="18" charset="0"/>
              </a:rPr>
              <a:t> et </a:t>
            </a:r>
            <a:r>
              <a:rPr lang="fr-CA" i="1" dirty="0">
                <a:latin typeface="Garamond" panose="02020404030301010803" pitchFamily="18" charset="0"/>
              </a:rPr>
              <a:t>not in </a:t>
            </a:r>
            <a:r>
              <a:rPr lang="fr-CA" dirty="0">
                <a:latin typeface="Garamond" panose="02020404030301010803" pitchFamily="18" charset="0"/>
              </a:rPr>
              <a:t>pour tester si une chaîne de caractères est incluse dans une autre chaîne de caractères.</a:t>
            </a:r>
            <a:endParaRPr lang="fr-CA" u="sng" dirty="0">
              <a:latin typeface="Garamond" panose="02020404030301010803" pitchFamily="18" charset="0"/>
            </a:endParaRPr>
          </a:p>
        </p:txBody>
      </p:sp>
      <p:grpSp>
        <p:nvGrpSpPr>
          <p:cNvPr id="6" name="Group 5">
            <a:extLst>
              <a:ext uri="{FF2B5EF4-FFF2-40B4-BE49-F238E27FC236}">
                <a16:creationId xmlns:a16="http://schemas.microsoft.com/office/drawing/2014/main" id="{A4F0C5C3-03F9-CA44-90EA-4B5C594F7212}"/>
              </a:ext>
            </a:extLst>
          </p:cNvPr>
          <p:cNvGrpSpPr/>
          <p:nvPr/>
        </p:nvGrpSpPr>
        <p:grpSpPr>
          <a:xfrm>
            <a:off x="4843251" y="3068583"/>
            <a:ext cx="3829299" cy="1032392"/>
            <a:chOff x="3232327" y="5126493"/>
            <a:chExt cx="3829299" cy="1032392"/>
          </a:xfrm>
        </p:grpSpPr>
        <p:sp>
          <p:nvSpPr>
            <p:cNvPr id="7" name="Espace réservé du contenu 2">
              <a:extLst>
                <a:ext uri="{FF2B5EF4-FFF2-40B4-BE49-F238E27FC236}">
                  <a16:creationId xmlns:a16="http://schemas.microsoft.com/office/drawing/2014/main" id="{A7AD7C72-5E62-A84D-8EF9-70B482176363}"/>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p:txBody>
        </p:sp>
        <p:sp>
          <p:nvSpPr>
            <p:cNvPr id="8" name="Espace réservé du contenu 2">
              <a:extLst>
                <a:ext uri="{FF2B5EF4-FFF2-40B4-BE49-F238E27FC236}">
                  <a16:creationId xmlns:a16="http://schemas.microsoft.com/office/drawing/2014/main" id="{894A5D2B-46C8-A74D-A1D1-F406060E14F4}"/>
                </a:ext>
              </a:extLst>
            </p:cNvPr>
            <p:cNvSpPr txBox="1">
              <a:spLocks/>
            </p:cNvSpPr>
            <p:nvPr/>
          </p:nvSpPr>
          <p:spPr bwMode="auto">
            <a:xfrm>
              <a:off x="3553743" y="5126493"/>
              <a:ext cx="3507883" cy="886957"/>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dirty="0" err="1">
                  <a:solidFill>
                    <a:schemeClr val="accent2">
                      <a:lumMod val="50000"/>
                    </a:schemeClr>
                  </a:solidFill>
                  <a:latin typeface="Courier New" panose="02070309020205020404" pitchFamily="49" charset="0"/>
                  <a:cs typeface="Courier New" panose="02070309020205020404" pitchFamily="49" charset="0"/>
                </a:rPr>
                <a:t>ch</a:t>
              </a:r>
              <a:r>
                <a:rPr lang="fr-CA" sz="1800" dirty="0">
                  <a:solidFill>
                    <a:schemeClr val="accent2">
                      <a:lumMod val="50000"/>
                    </a:schemeClr>
                  </a:solidFill>
                  <a:latin typeface="Courier New" panose="02070309020205020404" pitchFamily="49" charset="0"/>
                  <a:cs typeface="Courier New" panose="02070309020205020404" pitchFamily="49" charset="0"/>
                </a:rPr>
                <a:t> = </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Bonjour</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 </a:t>
              </a:r>
            </a:p>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a:t>
              </a:r>
              <a:r>
                <a:rPr lang="fr-CA" sz="1800" dirty="0" err="1">
                  <a:solidFill>
                    <a:schemeClr val="accent2">
                      <a:lumMod val="50000"/>
                    </a:schemeClr>
                  </a:solidFill>
                  <a:latin typeface="Courier New" panose="02070309020205020404" pitchFamily="49" charset="0"/>
                  <a:cs typeface="Courier New" panose="02070309020205020404" pitchFamily="49" charset="0"/>
                </a:rPr>
                <a:t>ch</a:t>
              </a:r>
              <a:r>
                <a:rPr lang="fr-CA" sz="1800" dirty="0">
                  <a:solidFill>
                    <a:schemeClr val="accent2">
                      <a:lumMod val="50000"/>
                    </a:schemeClr>
                  </a:solidFill>
                  <a:latin typeface="Courier New" panose="02070309020205020404" pitchFamily="49" charset="0"/>
                  <a:cs typeface="Courier New" panose="02070309020205020404" pitchFamily="49" charset="0"/>
                </a:rPr>
                <a:t>*4)</a:t>
              </a:r>
            </a:p>
          </p:txBody>
        </p:sp>
      </p:grpSp>
      <p:grpSp>
        <p:nvGrpSpPr>
          <p:cNvPr id="9" name="Group 8">
            <a:extLst>
              <a:ext uri="{FF2B5EF4-FFF2-40B4-BE49-F238E27FC236}">
                <a16:creationId xmlns:a16="http://schemas.microsoft.com/office/drawing/2014/main" id="{591EF1B6-6B43-2E47-80EA-B8F7B60633E0}"/>
              </a:ext>
            </a:extLst>
          </p:cNvPr>
          <p:cNvGrpSpPr/>
          <p:nvPr/>
        </p:nvGrpSpPr>
        <p:grpSpPr>
          <a:xfrm>
            <a:off x="4583833" y="5075719"/>
            <a:ext cx="4026721" cy="1197849"/>
            <a:chOff x="3232327" y="5126493"/>
            <a:chExt cx="4026721" cy="1197849"/>
          </a:xfrm>
        </p:grpSpPr>
        <p:sp>
          <p:nvSpPr>
            <p:cNvPr id="10" name="Espace réservé du contenu 2">
              <a:extLst>
                <a:ext uri="{FF2B5EF4-FFF2-40B4-BE49-F238E27FC236}">
                  <a16:creationId xmlns:a16="http://schemas.microsoft.com/office/drawing/2014/main" id="{566D13D9-A03B-9D40-88C9-48D06AC70D96}"/>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11" name="Espace réservé du contenu 2">
              <a:extLst>
                <a:ext uri="{FF2B5EF4-FFF2-40B4-BE49-F238E27FC236}">
                  <a16:creationId xmlns:a16="http://schemas.microsoft.com/office/drawing/2014/main" id="{F18C7181-8A63-4A43-ABA8-FDB659F4ADE1}"/>
                </a:ext>
              </a:extLst>
            </p:cNvPr>
            <p:cNvSpPr txBox="1">
              <a:spLocks/>
            </p:cNvSpPr>
            <p:nvPr/>
          </p:nvSpPr>
          <p:spPr bwMode="auto">
            <a:xfrm>
              <a:off x="3553743" y="5126493"/>
              <a:ext cx="3705305"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dirty="0" err="1">
                  <a:solidFill>
                    <a:schemeClr val="accent2">
                      <a:lumMod val="50000"/>
                    </a:schemeClr>
                  </a:solidFill>
                  <a:latin typeface="Courier New" panose="02070309020205020404" pitchFamily="49" charset="0"/>
                  <a:cs typeface="Courier New" panose="02070309020205020404" pitchFamily="49" charset="0"/>
                </a:rPr>
                <a:t>ch</a:t>
              </a:r>
              <a:r>
                <a:rPr lang="fr-CA" sz="1800" dirty="0">
                  <a:solidFill>
                    <a:schemeClr val="accent2">
                      <a:lumMod val="50000"/>
                    </a:schemeClr>
                  </a:solidFill>
                  <a:latin typeface="Courier New" panose="02070309020205020404" pitchFamily="49" charset="0"/>
                  <a:cs typeface="Courier New" panose="02070309020205020404" pitchFamily="49" charset="0"/>
                </a:rPr>
                <a:t> = 'Bonjour'</a:t>
              </a:r>
            </a:p>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('on' in </a:t>
              </a:r>
              <a:r>
                <a:rPr lang="fr-CA" sz="1800" dirty="0" err="1">
                  <a:solidFill>
                    <a:schemeClr val="accent2">
                      <a:lumMod val="50000"/>
                    </a:schemeClr>
                  </a:solidFill>
                  <a:latin typeface="Courier New" panose="02070309020205020404" pitchFamily="49" charset="0"/>
                  <a:cs typeface="Courier New" panose="02070309020205020404" pitchFamily="49" charset="0"/>
                </a:rPr>
                <a:t>ch</a:t>
              </a:r>
              <a:r>
                <a:rPr lang="fr-CA" sz="1800" dirty="0">
                  <a:solidFill>
                    <a:schemeClr val="accent2">
                      <a:lumMod val="50000"/>
                    </a:schemeClr>
                  </a:solidFill>
                  <a:latin typeface="Courier New" panose="02070309020205020404" pitchFamily="49" charset="0"/>
                  <a:cs typeface="Courier New" panose="02070309020205020404" pitchFamily="49" charset="0"/>
                </a:rPr>
                <a:t>)</a:t>
              </a:r>
            </a:p>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('a' not in </a:t>
              </a:r>
              <a:r>
                <a:rPr lang="fr-CA" sz="1800" dirty="0" err="1">
                  <a:solidFill>
                    <a:schemeClr val="accent2">
                      <a:lumMod val="50000"/>
                    </a:schemeClr>
                  </a:solidFill>
                  <a:latin typeface="Courier New" panose="02070309020205020404" pitchFamily="49" charset="0"/>
                  <a:cs typeface="Courier New" panose="02070309020205020404" pitchFamily="49" charset="0"/>
                </a:rPr>
                <a:t>ch</a:t>
              </a:r>
              <a:r>
                <a:rPr lang="fr-CA" sz="1800" dirty="0">
                  <a:solidFill>
                    <a:schemeClr val="accent2">
                      <a:lumMod val="50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2484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FC0BB-F544-4A23-AF6B-089E24985CDD}"/>
              </a:ext>
            </a:extLst>
          </p:cNvPr>
          <p:cNvSpPr>
            <a:spLocks noGrp="1"/>
          </p:cNvSpPr>
          <p:nvPr>
            <p:ph type="title"/>
          </p:nvPr>
        </p:nvSpPr>
        <p:spPr/>
        <p:txBody>
          <a:bodyPr/>
          <a:lstStyle/>
          <a:p>
            <a:r>
              <a:rPr lang="fr-CA" dirty="0">
                <a:latin typeface="Garamond" panose="02020404030301010803" pitchFamily="18" charset="0"/>
              </a:rPr>
              <a:t>Interaction avec l'utilisateur : la fonction input()</a:t>
            </a:r>
          </a:p>
        </p:txBody>
      </p:sp>
      <p:sp>
        <p:nvSpPr>
          <p:cNvPr id="3" name="Espace réservé du contenu 2">
            <a:extLst>
              <a:ext uri="{FF2B5EF4-FFF2-40B4-BE49-F238E27FC236}">
                <a16:creationId xmlns:a16="http://schemas.microsoft.com/office/drawing/2014/main" id="{EA934F82-8CD6-4E39-8657-93BE150B8936}"/>
              </a:ext>
            </a:extLst>
          </p:cNvPr>
          <p:cNvSpPr>
            <a:spLocks noGrp="1"/>
          </p:cNvSpPr>
          <p:nvPr>
            <p:ph idx="1"/>
          </p:nvPr>
        </p:nvSpPr>
        <p:spPr/>
        <p:txBody>
          <a:bodyPr/>
          <a:lstStyle/>
          <a:p>
            <a:r>
              <a:rPr lang="fr-CA" dirty="0">
                <a:latin typeface="Garamond" panose="02020404030301010803" pitchFamily="18" charset="0"/>
              </a:rPr>
              <a:t>La plupart des scripts élaborés nécessitent à un moment ou l'autre une intervention de l'utilisateur (entrée d'un paramètre, clic de souris sur un bouton, etc.). La méthode la plus simple consiste à employer la fonction intégrée </a:t>
            </a:r>
            <a:r>
              <a:rPr lang="fr-CA" b="1" dirty="0">
                <a:latin typeface="Garamond" panose="02020404030301010803" pitchFamily="18" charset="0"/>
              </a:rPr>
              <a:t>input()</a:t>
            </a:r>
            <a:r>
              <a:rPr lang="fr-CA" dirty="0">
                <a:latin typeface="Garamond" panose="02020404030301010803" pitchFamily="18" charset="0"/>
              </a:rPr>
              <a:t>.</a:t>
            </a:r>
          </a:p>
        </p:txBody>
      </p:sp>
      <p:grpSp>
        <p:nvGrpSpPr>
          <p:cNvPr id="6" name="Group 5">
            <a:extLst>
              <a:ext uri="{FF2B5EF4-FFF2-40B4-BE49-F238E27FC236}">
                <a16:creationId xmlns:a16="http://schemas.microsoft.com/office/drawing/2014/main" id="{B935B2B3-A1B3-B24B-8B47-45E9E4C80207}"/>
              </a:ext>
            </a:extLst>
          </p:cNvPr>
          <p:cNvGrpSpPr/>
          <p:nvPr/>
        </p:nvGrpSpPr>
        <p:grpSpPr>
          <a:xfrm>
            <a:off x="2165351" y="3087269"/>
            <a:ext cx="8366865" cy="1586704"/>
            <a:chOff x="3230749" y="5126493"/>
            <a:chExt cx="8716723" cy="1586704"/>
          </a:xfrm>
        </p:grpSpPr>
        <p:sp>
          <p:nvSpPr>
            <p:cNvPr id="7" name="Espace réservé du contenu 2">
              <a:extLst>
                <a:ext uri="{FF2B5EF4-FFF2-40B4-BE49-F238E27FC236}">
                  <a16:creationId xmlns:a16="http://schemas.microsoft.com/office/drawing/2014/main" id="{4F7D12A7-C752-1C45-849E-0BB4A765CEF2}"/>
                </a:ext>
              </a:extLst>
            </p:cNvPr>
            <p:cNvSpPr txBox="1">
              <a:spLocks/>
            </p:cNvSpPr>
            <p:nvPr/>
          </p:nvSpPr>
          <p:spPr bwMode="auto">
            <a:xfrm>
              <a:off x="3230749" y="5126493"/>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8" name="Espace réservé du contenu 2">
              <a:extLst>
                <a:ext uri="{FF2B5EF4-FFF2-40B4-BE49-F238E27FC236}">
                  <a16:creationId xmlns:a16="http://schemas.microsoft.com/office/drawing/2014/main" id="{F76645B3-C4E8-AA42-BF1F-790B435398DA}"/>
                </a:ext>
              </a:extLst>
            </p:cNvPr>
            <p:cNvSpPr txBox="1">
              <a:spLocks/>
            </p:cNvSpPr>
            <p:nvPr/>
          </p:nvSpPr>
          <p:spPr bwMode="auto">
            <a:xfrm>
              <a:off x="3674317" y="5515348"/>
              <a:ext cx="8273155"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Veuillez entrer un nombre positif quelconque : </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a:t>
              </a:r>
            </a:p>
            <a:p>
              <a:r>
                <a:rPr lang="fr-CA" sz="1800" dirty="0" err="1">
                  <a:solidFill>
                    <a:schemeClr val="accent2">
                      <a:lumMod val="50000"/>
                    </a:schemeClr>
                  </a:solidFill>
                  <a:latin typeface="Courier New" panose="02070309020205020404" pitchFamily="49" charset="0"/>
                  <a:cs typeface="Courier New" panose="02070309020205020404" pitchFamily="49" charset="0"/>
                </a:rPr>
                <a:t>mon_nombre</a:t>
              </a:r>
              <a:r>
                <a:rPr lang="fr-CA" sz="1800" dirty="0">
                  <a:solidFill>
                    <a:schemeClr val="accent2">
                      <a:lumMod val="50000"/>
                    </a:schemeClr>
                  </a:solidFill>
                  <a:latin typeface="Courier New" panose="02070309020205020404" pitchFamily="49" charset="0"/>
                  <a:cs typeface="Courier New" panose="02070309020205020404" pitchFamily="49" charset="0"/>
                </a:rPr>
                <a:t> = input()</a:t>
              </a:r>
            </a:p>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Le nombre entré est: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 </a:t>
              </a:r>
              <a:r>
                <a:rPr lang="fr-CA" sz="1800" dirty="0" err="1">
                  <a:solidFill>
                    <a:schemeClr val="accent2">
                      <a:lumMod val="50000"/>
                    </a:schemeClr>
                  </a:solidFill>
                  <a:latin typeface="Courier New" panose="02070309020205020404" pitchFamily="49" charset="0"/>
                  <a:cs typeface="Courier New" panose="02070309020205020404" pitchFamily="49" charset="0"/>
                </a:rPr>
                <a:t>mon_nombre</a:t>
              </a:r>
              <a:r>
                <a:rPr lang="fr-CA" sz="1800" dirty="0">
                  <a:solidFill>
                    <a:schemeClr val="accent2">
                      <a:lumMod val="50000"/>
                    </a:schemeClr>
                  </a:solidFill>
                  <a:latin typeface="Courier New" panose="02070309020205020404" pitchFamily="49" charset="0"/>
                  <a:cs typeface="Courier New" panose="02070309020205020404" pitchFamily="49" charset="0"/>
                </a:rPr>
                <a:t>)</a:t>
              </a:r>
            </a:p>
          </p:txBody>
        </p:sp>
      </p:grpSp>
      <p:grpSp>
        <p:nvGrpSpPr>
          <p:cNvPr id="9" name="Group 8">
            <a:extLst>
              <a:ext uri="{FF2B5EF4-FFF2-40B4-BE49-F238E27FC236}">
                <a16:creationId xmlns:a16="http://schemas.microsoft.com/office/drawing/2014/main" id="{1E478DAD-8390-3D4C-9CAA-783032D43C8D}"/>
              </a:ext>
            </a:extLst>
          </p:cNvPr>
          <p:cNvGrpSpPr/>
          <p:nvPr/>
        </p:nvGrpSpPr>
        <p:grpSpPr>
          <a:xfrm>
            <a:off x="2165350" y="4904162"/>
            <a:ext cx="8366866" cy="1197849"/>
            <a:chOff x="3232327" y="5126493"/>
            <a:chExt cx="8366866" cy="1197849"/>
          </a:xfrm>
        </p:grpSpPr>
        <p:sp>
          <p:nvSpPr>
            <p:cNvPr id="10" name="Espace réservé du contenu 2">
              <a:extLst>
                <a:ext uri="{FF2B5EF4-FFF2-40B4-BE49-F238E27FC236}">
                  <a16:creationId xmlns:a16="http://schemas.microsoft.com/office/drawing/2014/main" id="{1A0689D6-FB00-304A-9C70-6C4651C26E47}"/>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p:txBody>
        </p:sp>
        <p:sp>
          <p:nvSpPr>
            <p:cNvPr id="11" name="Espace réservé du contenu 2">
              <a:extLst>
                <a:ext uri="{FF2B5EF4-FFF2-40B4-BE49-F238E27FC236}">
                  <a16:creationId xmlns:a16="http://schemas.microsoft.com/office/drawing/2014/main" id="{6C0011BB-030F-7943-A82D-4ABACBEAE5D9}"/>
                </a:ext>
              </a:extLst>
            </p:cNvPr>
            <p:cNvSpPr txBox="1">
              <a:spLocks/>
            </p:cNvSpPr>
            <p:nvPr/>
          </p:nvSpPr>
          <p:spPr bwMode="auto">
            <a:xfrm>
              <a:off x="3553743" y="5126493"/>
              <a:ext cx="8045450"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dirty="0" err="1">
                  <a:solidFill>
                    <a:schemeClr val="accent2">
                      <a:lumMod val="50000"/>
                    </a:schemeClr>
                  </a:solidFill>
                  <a:latin typeface="Courier New" panose="02070309020205020404" pitchFamily="49" charset="0"/>
                  <a:cs typeface="Courier New" panose="02070309020205020404" pitchFamily="49" charset="0"/>
                </a:rPr>
                <a:t>mon_nombre</a:t>
              </a:r>
              <a:r>
                <a:rPr lang="fr-CA" sz="1800" dirty="0">
                  <a:solidFill>
                    <a:schemeClr val="accent2">
                      <a:lumMod val="50000"/>
                    </a:schemeClr>
                  </a:solidFill>
                  <a:latin typeface="Courier New" panose="02070309020205020404" pitchFamily="49" charset="0"/>
                  <a:cs typeface="Courier New" panose="02070309020205020404" pitchFamily="49" charset="0"/>
                </a:rPr>
                <a:t> = input(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Veuillez entrer un nombre : </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a:t>
              </a:r>
            </a:p>
            <a:p>
              <a:r>
                <a:rPr lang="fr-CA" sz="1800" dirty="0" err="1">
                  <a:solidFill>
                    <a:schemeClr val="accent2">
                      <a:lumMod val="50000"/>
                    </a:schemeClr>
                  </a:solidFill>
                  <a:latin typeface="Courier New" panose="02070309020205020404" pitchFamily="49" charset="0"/>
                  <a:cs typeface="Courier New" panose="02070309020205020404" pitchFamily="49" charset="0"/>
                </a:rPr>
                <a:t>print</a:t>
              </a:r>
              <a:r>
                <a:rPr lang="fr-CA" sz="1800" dirty="0">
                  <a:solidFill>
                    <a:schemeClr val="accent2">
                      <a:lumMod val="50000"/>
                    </a:schemeClr>
                  </a:solidFill>
                  <a:latin typeface="Courier New" panose="02070309020205020404" pitchFamily="49" charset="0"/>
                  <a:cs typeface="Courier New" panose="02070309020205020404" pitchFamily="49" charset="0"/>
                </a:rPr>
                <a: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Le nombre entré est:</a:t>
              </a:r>
              <a:r>
                <a:rPr lang="fr-CA" sz="1800" kern="0" dirty="0">
                  <a:latin typeface="Courier New" panose="02070309020205020404" pitchFamily="49" charset="0"/>
                  <a:cs typeface="Courier New" panose="02070309020205020404" pitchFamily="49" charset="0"/>
                </a:rPr>
                <a:t>'</a:t>
              </a:r>
              <a:r>
                <a:rPr lang="fr-CA" sz="1800" dirty="0">
                  <a:solidFill>
                    <a:schemeClr val="accent2">
                      <a:lumMod val="50000"/>
                    </a:schemeClr>
                  </a:solidFill>
                  <a:latin typeface="Courier New" panose="02070309020205020404" pitchFamily="49" charset="0"/>
                  <a:cs typeface="Courier New" panose="02070309020205020404" pitchFamily="49" charset="0"/>
                </a:rPr>
                <a:t>, </a:t>
              </a:r>
              <a:r>
                <a:rPr lang="fr-CA" sz="1800" dirty="0" err="1">
                  <a:solidFill>
                    <a:schemeClr val="accent2">
                      <a:lumMod val="50000"/>
                    </a:schemeClr>
                  </a:solidFill>
                  <a:latin typeface="Courier New" panose="02070309020205020404" pitchFamily="49" charset="0"/>
                  <a:cs typeface="Courier New" panose="02070309020205020404" pitchFamily="49" charset="0"/>
                </a:rPr>
                <a:t>mon_nombre</a:t>
              </a:r>
              <a:r>
                <a:rPr lang="fr-CA" sz="1800" dirty="0">
                  <a:solidFill>
                    <a:schemeClr val="accent2">
                      <a:lumMod val="50000"/>
                    </a:schemeClr>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73382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4571B-B9A6-46DF-A4FF-48CBDDC1C961}"/>
              </a:ext>
            </a:extLst>
          </p:cNvPr>
          <p:cNvSpPr>
            <a:spLocks noGrp="1"/>
          </p:cNvSpPr>
          <p:nvPr>
            <p:ph type="title"/>
          </p:nvPr>
        </p:nvSpPr>
        <p:spPr/>
        <p:txBody>
          <a:bodyPr/>
          <a:lstStyle/>
          <a:p>
            <a:r>
              <a:rPr lang="fr-CA" dirty="0">
                <a:latin typeface="Garamond" panose="02020404030301010803" pitchFamily="18" charset="0"/>
              </a:rPr>
              <a:t>Interaction avec l'utilisateur : la fonction input()</a:t>
            </a:r>
          </a:p>
        </p:txBody>
      </p:sp>
      <p:sp>
        <p:nvSpPr>
          <p:cNvPr id="3" name="Espace réservé du contenu 2">
            <a:extLst>
              <a:ext uri="{FF2B5EF4-FFF2-40B4-BE49-F238E27FC236}">
                <a16:creationId xmlns:a16="http://schemas.microsoft.com/office/drawing/2014/main" id="{2E0ABC76-BFA6-4798-AF35-DD2A300DA302}"/>
              </a:ext>
            </a:extLst>
          </p:cNvPr>
          <p:cNvSpPr>
            <a:spLocks noGrp="1"/>
          </p:cNvSpPr>
          <p:nvPr>
            <p:ph idx="1"/>
          </p:nvPr>
        </p:nvSpPr>
        <p:spPr>
          <a:xfrm>
            <a:off x="1981200" y="1604964"/>
            <a:ext cx="8147248" cy="4497047"/>
          </a:xfrm>
        </p:spPr>
        <p:txBody>
          <a:bodyPr/>
          <a:lstStyle/>
          <a:p>
            <a:pPr>
              <a:lnSpc>
                <a:spcPct val="200000"/>
              </a:lnSpc>
            </a:pPr>
            <a:r>
              <a:rPr lang="fr-CA" b="1" dirty="0">
                <a:latin typeface="Garamond" panose="02020404030301010803" pitchFamily="18" charset="0"/>
              </a:rPr>
              <a:t>Remarques importantes :</a:t>
            </a:r>
            <a:endParaRPr lang="fr-CA" dirty="0">
              <a:latin typeface="Garamond" panose="02020404030301010803" pitchFamily="18" charset="0"/>
            </a:endParaRPr>
          </a:p>
          <a:p>
            <a:pPr>
              <a:lnSpc>
                <a:spcPct val="200000"/>
              </a:lnSpc>
            </a:pPr>
            <a:r>
              <a:rPr lang="fr-CA" dirty="0">
                <a:latin typeface="Garamond" panose="02020404030301010803" pitchFamily="18" charset="0"/>
              </a:rPr>
              <a:t>La fonction </a:t>
            </a:r>
            <a:r>
              <a:rPr lang="fr-CA" b="1" dirty="0">
                <a:latin typeface="Garamond" panose="02020404030301010803" pitchFamily="18" charset="0"/>
              </a:rPr>
              <a:t>input()</a:t>
            </a:r>
            <a:r>
              <a:rPr lang="fr-CA" dirty="0">
                <a:latin typeface="Garamond" panose="02020404030301010803" pitchFamily="18" charset="0"/>
              </a:rPr>
              <a:t> a un comportement différent entre Python 2 et Python 3. Cette fonction renvoie </a:t>
            </a:r>
            <a:r>
              <a:rPr lang="fr-CA" b="1" dirty="0">
                <a:latin typeface="Garamond" panose="02020404030301010803" pitchFamily="18" charset="0"/>
              </a:rPr>
              <a:t>toujours une chaîne de caractères</a:t>
            </a:r>
            <a:r>
              <a:rPr lang="fr-CA" dirty="0">
                <a:latin typeface="Garamond" panose="02020404030301010803" pitchFamily="18" charset="0"/>
              </a:rPr>
              <a:t>, qu’importe ce qui est fourni par l’utilisateur. Vous pouvez ensuite convertir cette chaîne en nombre à l'aide de </a:t>
            </a:r>
            <a:r>
              <a:rPr lang="fr-CA" b="1" dirty="0" err="1">
                <a:latin typeface="Garamond" panose="02020404030301010803" pitchFamily="18" charset="0"/>
              </a:rPr>
              <a:t>int</a:t>
            </a:r>
            <a:r>
              <a:rPr lang="fr-CA" b="1" dirty="0">
                <a:latin typeface="Garamond" panose="02020404030301010803" pitchFamily="18" charset="0"/>
              </a:rPr>
              <a:t>()</a:t>
            </a:r>
            <a:r>
              <a:rPr lang="fr-CA" dirty="0">
                <a:latin typeface="Garamond" panose="02020404030301010803" pitchFamily="18" charset="0"/>
              </a:rPr>
              <a:t> ou de </a:t>
            </a:r>
            <a:r>
              <a:rPr lang="fr-CA" b="1" dirty="0" err="1">
                <a:latin typeface="Garamond" panose="02020404030301010803" pitchFamily="18" charset="0"/>
              </a:rPr>
              <a:t>float</a:t>
            </a:r>
            <a:r>
              <a:rPr lang="fr-CA" b="1" dirty="0">
                <a:latin typeface="Garamond" panose="02020404030301010803" pitchFamily="18" charset="0"/>
              </a:rPr>
              <a:t>()</a:t>
            </a:r>
            <a:r>
              <a:rPr lang="fr-CA" dirty="0">
                <a:latin typeface="Garamond" panose="02020404030301010803" pitchFamily="18" charset="0"/>
              </a:rPr>
              <a:t>.</a:t>
            </a:r>
          </a:p>
        </p:txBody>
      </p:sp>
      <p:pic>
        <p:nvPicPr>
          <p:cNvPr id="1026" name="Picture 2" descr="Image result for image warning">
            <a:extLst>
              <a:ext uri="{FF2B5EF4-FFF2-40B4-BE49-F238E27FC236}">
                <a16:creationId xmlns:a16="http://schemas.microsoft.com/office/drawing/2014/main" id="{A9FA5524-F6A3-4991-8619-98F2B128B7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8638" y="729139"/>
            <a:ext cx="806748" cy="6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8B645-4B61-4A2D-A6D9-161E39614D9E}"/>
              </a:ext>
            </a:extLst>
          </p:cNvPr>
          <p:cNvSpPr>
            <a:spLocks noGrp="1"/>
          </p:cNvSpPr>
          <p:nvPr>
            <p:ph type="title"/>
          </p:nvPr>
        </p:nvSpPr>
        <p:spPr>
          <a:xfrm>
            <a:off x="1044649" y="337902"/>
            <a:ext cx="7770812" cy="782637"/>
          </a:xfrm>
        </p:spPr>
        <p:txBody>
          <a:bodyPr>
            <a:normAutofit fontScale="90000"/>
          </a:bodyPr>
          <a:lstStyle/>
          <a:p>
            <a:r>
              <a:rPr lang="fr-CA" dirty="0">
                <a:latin typeface="Garamond" panose="02020404030301010803" pitchFamily="18" charset="0"/>
              </a:rPr>
              <a:t>Opérations avancées sur les chaînes de caractères</a:t>
            </a:r>
          </a:p>
        </p:txBody>
      </p:sp>
      <p:sp>
        <p:nvSpPr>
          <p:cNvPr id="3" name="Espace réservé du contenu 2">
            <a:extLst>
              <a:ext uri="{FF2B5EF4-FFF2-40B4-BE49-F238E27FC236}">
                <a16:creationId xmlns:a16="http://schemas.microsoft.com/office/drawing/2014/main" id="{1185A92A-F7F2-44C6-B1D7-BC8A0013E2F2}"/>
              </a:ext>
            </a:extLst>
          </p:cNvPr>
          <p:cNvSpPr>
            <a:spLocks noGrp="1"/>
          </p:cNvSpPr>
          <p:nvPr>
            <p:ph idx="1"/>
          </p:nvPr>
        </p:nvSpPr>
        <p:spPr>
          <a:xfrm>
            <a:off x="1875334" y="1316484"/>
            <a:ext cx="8397130" cy="5064844"/>
          </a:xfrm>
        </p:spPr>
        <p:txBody>
          <a:bodyPr>
            <a:normAutofit/>
          </a:bodyPr>
          <a:lstStyle/>
          <a:p>
            <a:r>
              <a:rPr lang="fr-CA" dirty="0">
                <a:latin typeface="Garamond" panose="02020404030301010803" pitchFamily="18" charset="0"/>
              </a:rPr>
              <a:t>La classe </a:t>
            </a:r>
            <a:r>
              <a:rPr lang="fr-CA" b="1" dirty="0" err="1">
                <a:latin typeface="Garamond" panose="02020404030301010803" pitchFamily="18" charset="0"/>
              </a:rPr>
              <a:t>str</a:t>
            </a:r>
            <a:r>
              <a:rPr lang="fr-CA" dirty="0">
                <a:latin typeface="Garamond" panose="02020404030301010803" pitchFamily="18" charset="0"/>
              </a:rPr>
              <a:t> fournit de nombreuses méthodes utiles. Les méthodes suivantes permettent d’effectuer des tests sur les caractères d’une chaîne.</a:t>
            </a:r>
          </a:p>
          <a:p>
            <a:r>
              <a:rPr lang="fr-CA" b="1" dirty="0" err="1">
                <a:latin typeface="Garamond" panose="02020404030301010803" pitchFamily="18" charset="0"/>
              </a:rPr>
              <a:t>isalnum</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les caractères dans cette chaîne sont alphanumériques et il y a au moins un caractère.</a:t>
            </a:r>
          </a:p>
          <a:p>
            <a:r>
              <a:rPr lang="fr-CA" b="1" dirty="0" err="1">
                <a:latin typeface="Garamond" panose="02020404030301010803" pitchFamily="18" charset="0"/>
              </a:rPr>
              <a:t>isalpha</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les caractères dans cette chaîne sont alphabétiques et il y a au moins un caractère.</a:t>
            </a:r>
          </a:p>
          <a:p>
            <a:r>
              <a:rPr lang="fr-CA" b="1" dirty="0" err="1">
                <a:latin typeface="Garamond" panose="02020404030301010803" pitchFamily="18" charset="0"/>
              </a:rPr>
              <a:t>isdigit</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cette chaîne ne contient que des caractères numériques.</a:t>
            </a:r>
          </a:p>
          <a:p>
            <a:r>
              <a:rPr lang="fr-CA" b="1" dirty="0" err="1">
                <a:latin typeface="Garamond" panose="02020404030301010803" pitchFamily="18" charset="0"/>
              </a:rPr>
              <a:t>isidentifier</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cette chaîne est un identifiant de Python.</a:t>
            </a:r>
          </a:p>
          <a:p>
            <a:r>
              <a:rPr lang="fr-CA" b="1" dirty="0" err="1">
                <a:latin typeface="Garamond" panose="02020404030301010803" pitchFamily="18" charset="0"/>
              </a:rPr>
              <a:t>islower</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tous les caractères dans cette chaîne est des lettres minuscules et il y a au moins un caractère.</a:t>
            </a:r>
          </a:p>
          <a:p>
            <a:r>
              <a:rPr lang="fr-CA" b="1" dirty="0" err="1">
                <a:latin typeface="Garamond" panose="02020404030301010803" pitchFamily="18" charset="0"/>
              </a:rPr>
              <a:t>isupper</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tous les caractères dans cette chaîne sont des lettres majuscules et il y a au moins un caractère.</a:t>
            </a:r>
          </a:p>
          <a:p>
            <a:r>
              <a:rPr lang="fr-CA" b="1" dirty="0" err="1">
                <a:latin typeface="Garamond" panose="02020404030301010803" pitchFamily="18" charset="0"/>
              </a:rPr>
              <a:t>isspace</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cette chaîne ne contient que des caractères blancs.</a:t>
            </a:r>
          </a:p>
          <a:p>
            <a:endParaRPr lang="fr-CA" dirty="0">
              <a:latin typeface="Garamond" panose="02020404030301010803" pitchFamily="18" charset="0"/>
            </a:endParaRPr>
          </a:p>
        </p:txBody>
      </p:sp>
    </p:spTree>
    <p:extLst>
      <p:ext uri="{BB962C8B-B14F-4D97-AF65-F5344CB8AC3E}">
        <p14:creationId xmlns:p14="http://schemas.microsoft.com/office/powerpoint/2010/main" val="180104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8B645-4B61-4A2D-A6D9-161E39614D9E}"/>
              </a:ext>
            </a:extLst>
          </p:cNvPr>
          <p:cNvSpPr>
            <a:spLocks noGrp="1"/>
          </p:cNvSpPr>
          <p:nvPr>
            <p:ph type="title"/>
          </p:nvPr>
        </p:nvSpPr>
        <p:spPr>
          <a:xfrm>
            <a:off x="503163" y="248319"/>
            <a:ext cx="8596668" cy="1320800"/>
          </a:xfrm>
        </p:spPr>
        <p:txBody>
          <a:bodyPr/>
          <a:lstStyle/>
          <a:p>
            <a:r>
              <a:rPr lang="fr-CA" dirty="0">
                <a:latin typeface="Garamond" panose="02020404030301010803" pitchFamily="18" charset="0"/>
              </a:rPr>
              <a:t>Recherche dans les chaînes de caractères</a:t>
            </a:r>
          </a:p>
        </p:txBody>
      </p:sp>
      <p:sp>
        <p:nvSpPr>
          <p:cNvPr id="3" name="Espace réservé du contenu 2">
            <a:extLst>
              <a:ext uri="{FF2B5EF4-FFF2-40B4-BE49-F238E27FC236}">
                <a16:creationId xmlns:a16="http://schemas.microsoft.com/office/drawing/2014/main" id="{1185A92A-F7F2-44C6-B1D7-BC8A0013E2F2}"/>
              </a:ext>
            </a:extLst>
          </p:cNvPr>
          <p:cNvSpPr>
            <a:spLocks noGrp="1"/>
          </p:cNvSpPr>
          <p:nvPr>
            <p:ph idx="1"/>
          </p:nvPr>
        </p:nvSpPr>
        <p:spPr>
          <a:xfrm>
            <a:off x="1981200" y="1604964"/>
            <a:ext cx="8147248" cy="4344317"/>
          </a:xfrm>
        </p:spPr>
        <p:txBody>
          <a:bodyPr/>
          <a:lstStyle/>
          <a:p>
            <a:r>
              <a:rPr lang="fr-CA" dirty="0">
                <a:latin typeface="Garamond" panose="02020404030301010803" pitchFamily="18" charset="0"/>
              </a:rPr>
              <a:t>Vous pouvez rechercher une chaîne dans une autre chaîne en utilisant les méthodes suivantes:</a:t>
            </a:r>
          </a:p>
          <a:p>
            <a:r>
              <a:rPr lang="fr-CA" b="1" dirty="0" err="1">
                <a:latin typeface="Garamond" panose="02020404030301010803" pitchFamily="18" charset="0"/>
              </a:rPr>
              <a:t>endswith</a:t>
            </a:r>
            <a:r>
              <a:rPr lang="fr-CA" b="1" dirty="0">
                <a:latin typeface="Garamond" panose="02020404030301010803" pitchFamily="18" charset="0"/>
              </a:rPr>
              <a:t>(s1: </a:t>
            </a:r>
            <a:r>
              <a:rPr lang="fr-CA" b="1" dirty="0" err="1">
                <a:latin typeface="Garamond" panose="02020404030301010803" pitchFamily="18" charset="0"/>
              </a:rPr>
              <a:t>str</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la chaîne se termine par la sous-chaîne s1.</a:t>
            </a:r>
          </a:p>
          <a:p>
            <a:r>
              <a:rPr lang="fr-CA" b="1" dirty="0" err="1">
                <a:latin typeface="Garamond" panose="02020404030301010803" pitchFamily="18" charset="0"/>
              </a:rPr>
              <a:t>startswith</a:t>
            </a:r>
            <a:r>
              <a:rPr lang="fr-CA" b="1" dirty="0">
                <a:latin typeface="Garamond" panose="02020404030301010803" pitchFamily="18" charset="0"/>
              </a:rPr>
              <a:t>(s1: </a:t>
            </a:r>
            <a:r>
              <a:rPr lang="fr-CA" b="1" dirty="0" err="1">
                <a:latin typeface="Garamond" panose="02020404030301010803" pitchFamily="18" charset="0"/>
              </a:rPr>
              <a:t>str</a:t>
            </a:r>
            <a:r>
              <a:rPr lang="fr-CA" b="1" dirty="0">
                <a:latin typeface="Garamond" panose="02020404030301010803" pitchFamily="18" charset="0"/>
              </a:rPr>
              <a:t>):</a:t>
            </a:r>
            <a:r>
              <a:rPr lang="fr-CA" dirty="0">
                <a:latin typeface="Garamond" panose="02020404030301010803" pitchFamily="18" charset="0"/>
              </a:rPr>
              <a:t> booléenne Renvoie </a:t>
            </a:r>
            <a:r>
              <a:rPr lang="fr-CA" dirty="0" err="1">
                <a:latin typeface="Garamond" panose="02020404030301010803" pitchFamily="18" charset="0"/>
              </a:rPr>
              <a:t>True</a:t>
            </a:r>
            <a:r>
              <a:rPr lang="fr-CA" dirty="0">
                <a:latin typeface="Garamond" panose="02020404030301010803" pitchFamily="18" charset="0"/>
              </a:rPr>
              <a:t> si la chaîne commence par la sous-chaîne s1.</a:t>
            </a:r>
          </a:p>
          <a:p>
            <a:r>
              <a:rPr lang="fr-CA" b="1" dirty="0" err="1">
                <a:latin typeface="Garamond" panose="02020404030301010803" pitchFamily="18" charset="0"/>
              </a:rPr>
              <a:t>find</a:t>
            </a:r>
            <a:r>
              <a:rPr lang="fr-CA" b="1" dirty="0">
                <a:latin typeface="Garamond" panose="02020404030301010803" pitchFamily="18" charset="0"/>
              </a:rPr>
              <a:t>(s1):</a:t>
            </a:r>
            <a:r>
              <a:rPr lang="fr-CA" dirty="0">
                <a:latin typeface="Garamond" panose="02020404030301010803" pitchFamily="18" charset="0"/>
              </a:rPr>
              <a:t> </a:t>
            </a:r>
            <a:r>
              <a:rPr lang="fr-CA" dirty="0" err="1">
                <a:latin typeface="Garamond" panose="02020404030301010803" pitchFamily="18" charset="0"/>
              </a:rPr>
              <a:t>int</a:t>
            </a:r>
            <a:r>
              <a:rPr lang="fr-CA" dirty="0">
                <a:latin typeface="Garamond" panose="02020404030301010803" pitchFamily="18" charset="0"/>
              </a:rPr>
              <a:t> Retourne l’indice le plus bas où s1 commence dans cette chaîne, ou -1 si s1 ne se trouve pas dans cette chaîne.</a:t>
            </a:r>
          </a:p>
          <a:p>
            <a:r>
              <a:rPr lang="fr-CA" b="1" dirty="0" err="1">
                <a:latin typeface="Garamond" panose="02020404030301010803" pitchFamily="18" charset="0"/>
              </a:rPr>
              <a:t>rfind</a:t>
            </a:r>
            <a:r>
              <a:rPr lang="fr-CA" b="1" dirty="0">
                <a:latin typeface="Garamond" panose="02020404030301010803" pitchFamily="18" charset="0"/>
              </a:rPr>
              <a:t>(s1):</a:t>
            </a:r>
            <a:r>
              <a:rPr lang="fr-CA" dirty="0">
                <a:latin typeface="Garamond" panose="02020404030301010803" pitchFamily="18" charset="0"/>
              </a:rPr>
              <a:t> </a:t>
            </a:r>
            <a:r>
              <a:rPr lang="fr-CA" dirty="0" err="1">
                <a:latin typeface="Garamond" panose="02020404030301010803" pitchFamily="18" charset="0"/>
              </a:rPr>
              <a:t>int</a:t>
            </a:r>
            <a:r>
              <a:rPr lang="fr-CA" dirty="0">
                <a:latin typeface="Garamond" panose="02020404030301010803" pitchFamily="18" charset="0"/>
              </a:rPr>
              <a:t> Renvoie l’indice le plus élevé où s1 commence dans cette chaîne, ou -1 si s1 ne se trouve pas dans cette chaîne.</a:t>
            </a:r>
          </a:p>
          <a:p>
            <a:r>
              <a:rPr lang="fr-CA" b="1" dirty="0">
                <a:latin typeface="Garamond" panose="02020404030301010803" pitchFamily="18" charset="0"/>
              </a:rPr>
              <a:t>count(s1):</a:t>
            </a:r>
            <a:r>
              <a:rPr lang="fr-CA" dirty="0">
                <a:latin typeface="Garamond" panose="02020404030301010803" pitchFamily="18" charset="0"/>
              </a:rPr>
              <a:t> </a:t>
            </a:r>
            <a:r>
              <a:rPr lang="fr-CA" dirty="0" err="1">
                <a:latin typeface="Garamond" panose="02020404030301010803" pitchFamily="18" charset="0"/>
              </a:rPr>
              <a:t>int</a:t>
            </a:r>
            <a:r>
              <a:rPr lang="fr-CA" dirty="0">
                <a:latin typeface="Garamond" panose="02020404030301010803" pitchFamily="18" charset="0"/>
              </a:rPr>
              <a:t> Renvoie le nombre d’occurrences de s1.</a:t>
            </a:r>
          </a:p>
          <a:p>
            <a:endParaRPr lang="fr-CA" sz="1600" dirty="0">
              <a:latin typeface="Garamond" panose="02020404030301010803" pitchFamily="18" charset="0"/>
            </a:endParaRPr>
          </a:p>
        </p:txBody>
      </p:sp>
    </p:spTree>
    <p:extLst>
      <p:ext uri="{BB962C8B-B14F-4D97-AF65-F5344CB8AC3E}">
        <p14:creationId xmlns:p14="http://schemas.microsoft.com/office/powerpoint/2010/main" val="232142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8B645-4B61-4A2D-A6D9-161E39614D9E}"/>
              </a:ext>
            </a:extLst>
          </p:cNvPr>
          <p:cNvSpPr>
            <a:spLocks noGrp="1"/>
          </p:cNvSpPr>
          <p:nvPr>
            <p:ph type="title"/>
          </p:nvPr>
        </p:nvSpPr>
        <p:spPr>
          <a:xfrm>
            <a:off x="1217185" y="184520"/>
            <a:ext cx="8219256" cy="782637"/>
          </a:xfrm>
        </p:spPr>
        <p:txBody>
          <a:bodyPr>
            <a:normAutofit fontScale="90000"/>
          </a:bodyPr>
          <a:lstStyle/>
          <a:p>
            <a:r>
              <a:rPr lang="fr-CA" dirty="0">
                <a:latin typeface="Garamond" panose="02020404030301010803" pitchFamily="18" charset="0"/>
              </a:rPr>
              <a:t>Conversion / modification des chaînes de caractères</a:t>
            </a:r>
          </a:p>
        </p:txBody>
      </p:sp>
      <p:sp>
        <p:nvSpPr>
          <p:cNvPr id="3" name="Espace réservé du contenu 2">
            <a:extLst>
              <a:ext uri="{FF2B5EF4-FFF2-40B4-BE49-F238E27FC236}">
                <a16:creationId xmlns:a16="http://schemas.microsoft.com/office/drawing/2014/main" id="{1185A92A-F7F2-44C6-B1D7-BC8A0013E2F2}"/>
              </a:ext>
            </a:extLst>
          </p:cNvPr>
          <p:cNvSpPr>
            <a:spLocks noGrp="1"/>
          </p:cNvSpPr>
          <p:nvPr>
            <p:ph idx="1"/>
          </p:nvPr>
        </p:nvSpPr>
        <p:spPr>
          <a:xfrm>
            <a:off x="1981200" y="1268760"/>
            <a:ext cx="8363272" cy="5112568"/>
          </a:xfrm>
        </p:spPr>
        <p:txBody>
          <a:bodyPr>
            <a:normAutofit lnSpcReduction="10000"/>
          </a:bodyPr>
          <a:lstStyle/>
          <a:p>
            <a:r>
              <a:rPr lang="fr-CA" dirty="0">
                <a:latin typeface="Garamond" panose="02020404030301010803" pitchFamily="18" charset="0"/>
              </a:rPr>
              <a:t>Vous pouvez faire une copie d’une chaîne en utilisant les méthodes indiquées dans la liste ci-dessous.</a:t>
            </a:r>
          </a:p>
          <a:p>
            <a:r>
              <a:rPr lang="fr-CA" b="1" dirty="0" err="1">
                <a:latin typeface="Garamond" panose="02020404030301010803" pitchFamily="18" charset="0"/>
              </a:rPr>
              <a:t>capitalize</a:t>
            </a:r>
            <a:r>
              <a:rPr lang="fr-CA" b="1" dirty="0">
                <a:latin typeface="Garamond" panose="02020404030301010803" pitchFamily="18" charset="0"/>
              </a:rPr>
              <a:t>():</a:t>
            </a:r>
            <a:r>
              <a:rPr lang="fr-CA" dirty="0">
                <a:latin typeface="Garamond" panose="02020404030301010803" pitchFamily="18" charset="0"/>
              </a:rPr>
              <a:t> Renvoie une copie de cette chaîne avec seulement le premier caractère en majuscule.</a:t>
            </a:r>
          </a:p>
          <a:p>
            <a:r>
              <a:rPr lang="fr-CA" b="1" dirty="0" err="1">
                <a:latin typeface="Garamond" panose="02020404030301010803" pitchFamily="18" charset="0"/>
              </a:rPr>
              <a:t>lower</a:t>
            </a:r>
            <a:r>
              <a:rPr lang="fr-CA" b="1" dirty="0">
                <a:latin typeface="Garamond" panose="02020404030301010803" pitchFamily="18" charset="0"/>
              </a:rPr>
              <a:t>():</a:t>
            </a:r>
            <a:r>
              <a:rPr lang="fr-CA" dirty="0">
                <a:latin typeface="Garamond" panose="02020404030301010803" pitchFamily="18" charset="0"/>
              </a:rPr>
              <a:t> Renvoie une copie de cette chaîne avec toutes les lettres converties en minuscules.</a:t>
            </a:r>
          </a:p>
          <a:p>
            <a:r>
              <a:rPr lang="fr-CA" b="1" dirty="0" err="1">
                <a:latin typeface="Garamond" panose="02020404030301010803" pitchFamily="18" charset="0"/>
              </a:rPr>
              <a:t>upper</a:t>
            </a:r>
            <a:r>
              <a:rPr lang="fr-CA" b="1" dirty="0">
                <a:latin typeface="Garamond" panose="02020404030301010803" pitchFamily="18" charset="0"/>
              </a:rPr>
              <a:t>():</a:t>
            </a:r>
            <a:r>
              <a:rPr lang="fr-CA" dirty="0">
                <a:latin typeface="Garamond" panose="02020404030301010803" pitchFamily="18" charset="0"/>
              </a:rPr>
              <a:t> Renvoie une copie de cette chaîne avec toutes les lettres converties en majuscules.</a:t>
            </a:r>
          </a:p>
          <a:p>
            <a:r>
              <a:rPr lang="fr-CA" b="1" dirty="0" err="1">
                <a:latin typeface="Garamond" panose="02020404030301010803" pitchFamily="18" charset="0"/>
              </a:rPr>
              <a:t>title</a:t>
            </a:r>
            <a:r>
              <a:rPr lang="fr-CA" b="1" dirty="0">
                <a:latin typeface="Garamond" panose="02020404030301010803" pitchFamily="18" charset="0"/>
              </a:rPr>
              <a:t>():</a:t>
            </a:r>
            <a:r>
              <a:rPr lang="fr-CA" dirty="0">
                <a:latin typeface="Garamond" panose="02020404030301010803" pitchFamily="18" charset="0"/>
              </a:rPr>
              <a:t> Renvoie une copie de cette chaîne avec la première lettre en majuscule dans chaque mot.</a:t>
            </a:r>
          </a:p>
          <a:p>
            <a:r>
              <a:rPr lang="fr-CA" b="1" dirty="0" err="1">
                <a:latin typeface="Garamond" panose="02020404030301010803" pitchFamily="18" charset="0"/>
              </a:rPr>
              <a:t>swapcase</a:t>
            </a:r>
            <a:r>
              <a:rPr lang="fr-CA" b="1" dirty="0">
                <a:latin typeface="Garamond" panose="02020404030301010803" pitchFamily="18" charset="0"/>
              </a:rPr>
              <a:t>():</a:t>
            </a:r>
            <a:r>
              <a:rPr lang="fr-CA" dirty="0">
                <a:latin typeface="Garamond" panose="02020404030301010803" pitchFamily="18" charset="0"/>
              </a:rPr>
              <a:t> Renvoie une copie de cette chaîne dans laquelle les lettres minuscules converties en majuscules et les lettres en majuscules converties en minuscules.</a:t>
            </a:r>
          </a:p>
          <a:p>
            <a:r>
              <a:rPr lang="fr-CA" b="1" dirty="0">
                <a:latin typeface="Garamond" panose="02020404030301010803" pitchFamily="18" charset="0"/>
              </a:rPr>
              <a:t>replace(</a:t>
            </a:r>
            <a:r>
              <a:rPr lang="fr-CA" b="1" dirty="0" err="1">
                <a:latin typeface="Garamond" panose="02020404030301010803" pitchFamily="18" charset="0"/>
              </a:rPr>
              <a:t>old</a:t>
            </a:r>
            <a:r>
              <a:rPr lang="fr-CA" b="1" dirty="0">
                <a:latin typeface="Garamond" panose="02020404030301010803" pitchFamily="18" charset="0"/>
              </a:rPr>
              <a:t>, new):</a:t>
            </a:r>
            <a:r>
              <a:rPr lang="fr-CA" dirty="0">
                <a:latin typeface="Garamond" panose="02020404030301010803" pitchFamily="18" charset="0"/>
              </a:rPr>
              <a:t> Retourne une nouvelle chaîne qui remplace toutes les occurrences de la chaîne </a:t>
            </a:r>
            <a:r>
              <a:rPr lang="fr-CA" dirty="0" err="1">
                <a:latin typeface="Garamond" panose="02020404030301010803" pitchFamily="18" charset="0"/>
              </a:rPr>
              <a:t>old</a:t>
            </a:r>
            <a:r>
              <a:rPr lang="fr-CA" dirty="0">
                <a:latin typeface="Garamond" panose="02020404030301010803" pitchFamily="18" charset="0"/>
              </a:rPr>
              <a:t> par la chaîne new.</a:t>
            </a:r>
          </a:p>
          <a:p>
            <a:r>
              <a:rPr lang="fr-CA" b="1" dirty="0">
                <a:latin typeface="Garamond" panose="02020404030301010803" pitchFamily="18" charset="0"/>
              </a:rPr>
              <a:t>split():</a:t>
            </a:r>
            <a:r>
              <a:rPr lang="fr-CA" dirty="0">
                <a:latin typeface="Garamond" panose="02020404030301010803" pitchFamily="18" charset="0"/>
              </a:rPr>
              <a:t> Sépare une chaîne de caractère en fonction d’un séparateur spécifié en argument et renvoie le résultat dans une liste.</a:t>
            </a:r>
          </a:p>
          <a:p>
            <a:endParaRPr lang="fr-CA" dirty="0">
              <a:latin typeface="Garamond" panose="02020404030301010803" pitchFamily="18" charset="0"/>
            </a:endParaRPr>
          </a:p>
          <a:p>
            <a:endParaRPr lang="fr-CA" dirty="0">
              <a:latin typeface="Garamond" panose="02020404030301010803" pitchFamily="18" charset="0"/>
            </a:endParaRPr>
          </a:p>
        </p:txBody>
      </p:sp>
    </p:spTree>
    <p:extLst>
      <p:ext uri="{BB962C8B-B14F-4D97-AF65-F5344CB8AC3E}">
        <p14:creationId xmlns:p14="http://schemas.microsoft.com/office/powerpoint/2010/main" val="293942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DADB2-131B-4782-9162-23733F89F19B}"/>
              </a:ext>
            </a:extLst>
          </p:cNvPr>
          <p:cNvSpPr>
            <a:spLocks noGrp="1"/>
          </p:cNvSpPr>
          <p:nvPr>
            <p:ph type="title"/>
          </p:nvPr>
        </p:nvSpPr>
        <p:spPr/>
        <p:txBody>
          <a:bodyPr/>
          <a:lstStyle/>
          <a:p>
            <a:r>
              <a:rPr lang="fr-CA" dirty="0"/>
              <a:t>Élimination des espaces blancs</a:t>
            </a:r>
          </a:p>
        </p:txBody>
      </p:sp>
      <p:sp>
        <p:nvSpPr>
          <p:cNvPr id="3" name="Espace réservé du contenu 2">
            <a:extLst>
              <a:ext uri="{FF2B5EF4-FFF2-40B4-BE49-F238E27FC236}">
                <a16:creationId xmlns:a16="http://schemas.microsoft.com/office/drawing/2014/main" id="{FF1E0D9D-03AB-4372-A52F-75B6ECBF2363}"/>
              </a:ext>
            </a:extLst>
          </p:cNvPr>
          <p:cNvSpPr>
            <a:spLocks noGrp="1"/>
          </p:cNvSpPr>
          <p:nvPr>
            <p:ph idx="1"/>
          </p:nvPr>
        </p:nvSpPr>
        <p:spPr/>
        <p:txBody>
          <a:bodyPr/>
          <a:lstStyle/>
          <a:p>
            <a:r>
              <a:rPr lang="fr-CA" dirty="0"/>
              <a:t>Vous pouvez utiliser les méthodes de la table suivante pour supprimer les caractères d’espacement de l’extrémité gauche, droite, ou les deux d’une chaîne de caractères.</a:t>
            </a:r>
          </a:p>
          <a:p>
            <a:r>
              <a:rPr lang="fr-CA" dirty="0"/>
              <a:t>Rappelons que les caractères ” , \t, \f, \v, \r et \n” sont appelés des caractères blancs</a:t>
            </a:r>
          </a:p>
          <a:p>
            <a:r>
              <a:rPr lang="fr-CA" b="1" dirty="0" err="1"/>
              <a:t>lstrip</a:t>
            </a:r>
            <a:r>
              <a:rPr lang="fr-CA" b="1" dirty="0"/>
              <a:t>():</a:t>
            </a:r>
            <a:r>
              <a:rPr lang="fr-CA" dirty="0"/>
              <a:t> Retourne une chaîne avec les caractères blancs en début enlevés.</a:t>
            </a:r>
          </a:p>
          <a:p>
            <a:r>
              <a:rPr lang="fr-CA" b="1" dirty="0" err="1"/>
              <a:t>rstrip</a:t>
            </a:r>
            <a:r>
              <a:rPr lang="fr-CA" b="1" dirty="0"/>
              <a:t>():</a:t>
            </a:r>
            <a:r>
              <a:rPr lang="fr-CA" dirty="0"/>
              <a:t> Retourne une chaîne avec les caractères blancs à droite supprimés.</a:t>
            </a:r>
          </a:p>
          <a:p>
            <a:r>
              <a:rPr lang="fr-CA" b="1" dirty="0" err="1"/>
              <a:t>strip</a:t>
            </a:r>
            <a:r>
              <a:rPr lang="fr-CA" b="1" dirty="0"/>
              <a:t>():</a:t>
            </a:r>
            <a:r>
              <a:rPr lang="fr-CA" dirty="0"/>
              <a:t> Retourne une chaîne sans caractères blancs à gauche et droite.</a:t>
            </a:r>
          </a:p>
          <a:p>
            <a:endParaRPr lang="fr-CA" dirty="0"/>
          </a:p>
        </p:txBody>
      </p:sp>
    </p:spTree>
    <p:extLst>
      <p:ext uri="{BB962C8B-B14F-4D97-AF65-F5344CB8AC3E}">
        <p14:creationId xmlns:p14="http://schemas.microsoft.com/office/powerpoint/2010/main" val="324236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0283" y="142169"/>
            <a:ext cx="8596668" cy="1320800"/>
          </a:xfrm>
        </p:spPr>
        <p:txBody>
          <a:bodyPr/>
          <a:lstStyle/>
          <a:p>
            <a:r>
              <a:rPr lang="fr-CA" b="1" dirty="0">
                <a:latin typeface="Garamond" panose="02020404030301010803" pitchFamily="18" charset="0"/>
              </a:rPr>
              <a:t>Introduction</a:t>
            </a:r>
          </a:p>
        </p:txBody>
      </p:sp>
      <p:sp>
        <p:nvSpPr>
          <p:cNvPr id="3" name="Espace réservé du contenu 2"/>
          <p:cNvSpPr>
            <a:spLocks noGrp="1"/>
          </p:cNvSpPr>
          <p:nvPr>
            <p:ph idx="1"/>
          </p:nvPr>
        </p:nvSpPr>
        <p:spPr>
          <a:xfrm>
            <a:off x="207072" y="1237481"/>
            <a:ext cx="8596668" cy="3880773"/>
          </a:xfrm>
        </p:spPr>
        <p:txBody>
          <a:bodyPr/>
          <a:lstStyle/>
          <a:p>
            <a:r>
              <a:rPr lang="fr-CA" dirty="0">
                <a:latin typeface="Garamond" panose="02020404030301010803" pitchFamily="18" charset="0"/>
              </a:rPr>
              <a:t>le type de donnée chaine caractères est entourée de  deux ' ou deux ".</a:t>
            </a:r>
          </a:p>
          <a:p>
            <a:endParaRPr lang="fr-CA" dirty="0"/>
          </a:p>
        </p:txBody>
      </p:sp>
      <p:pic>
        <p:nvPicPr>
          <p:cNvPr id="4" name="Image 3"/>
          <p:cNvPicPr>
            <a:picLocks noChangeAspect="1"/>
          </p:cNvPicPr>
          <p:nvPr/>
        </p:nvPicPr>
        <p:blipFill>
          <a:blip r:embed="rId2"/>
          <a:stretch>
            <a:fillRect/>
          </a:stretch>
        </p:blipFill>
        <p:spPr>
          <a:xfrm>
            <a:off x="716688" y="1924594"/>
            <a:ext cx="7153275" cy="4419600"/>
          </a:xfrm>
          <a:prstGeom prst="rect">
            <a:avLst/>
          </a:prstGeom>
        </p:spPr>
      </p:pic>
    </p:spTree>
    <p:extLst>
      <p:ext uri="{BB962C8B-B14F-4D97-AF65-F5344CB8AC3E}">
        <p14:creationId xmlns:p14="http://schemas.microsoft.com/office/powerpoint/2010/main" val="152205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F325E-791D-49D9-A3A8-73FABD8E841C}"/>
              </a:ext>
            </a:extLst>
          </p:cNvPr>
          <p:cNvSpPr>
            <a:spLocks noGrp="1"/>
          </p:cNvSpPr>
          <p:nvPr>
            <p:ph type="title"/>
          </p:nvPr>
        </p:nvSpPr>
        <p:spPr/>
        <p:txBody>
          <a:bodyPr/>
          <a:lstStyle/>
          <a:p>
            <a:r>
              <a:rPr lang="fr-CA" dirty="0"/>
              <a:t>Parcourir une chaîne de </a:t>
            </a:r>
            <a:r>
              <a:rPr lang="fr-CA" dirty="0" err="1"/>
              <a:t>caratère</a:t>
            </a:r>
            <a:endParaRPr lang="fr-CA" dirty="0"/>
          </a:p>
        </p:txBody>
      </p:sp>
      <p:sp>
        <p:nvSpPr>
          <p:cNvPr id="3" name="Espace réservé du contenu 2">
            <a:extLst>
              <a:ext uri="{FF2B5EF4-FFF2-40B4-BE49-F238E27FC236}">
                <a16:creationId xmlns:a16="http://schemas.microsoft.com/office/drawing/2014/main" id="{EB20B7CF-7FEC-40AE-AF97-EBDCB4BFDD55}"/>
              </a:ext>
            </a:extLst>
          </p:cNvPr>
          <p:cNvSpPr>
            <a:spLocks noGrp="1"/>
          </p:cNvSpPr>
          <p:nvPr>
            <p:ph idx="1"/>
          </p:nvPr>
        </p:nvSpPr>
        <p:spPr/>
        <p:txBody>
          <a:bodyPr/>
          <a:lstStyle/>
          <a:p>
            <a:r>
              <a:rPr lang="fr-CA" dirty="0"/>
              <a:t>Une chaîne de caractères étant une séquence, nous pouvons la parcourir à l’aide d’une structure particulière, qui sera vue en détail au chapitre suivant : la boucle.</a:t>
            </a:r>
          </a:p>
          <a:p>
            <a:r>
              <a:rPr lang="fr-CA" dirty="0"/>
              <a:t>Particulièrement, la boucle </a:t>
            </a:r>
            <a:r>
              <a:rPr lang="fr-CA" b="1" dirty="0"/>
              <a:t>for</a:t>
            </a:r>
            <a:r>
              <a:rPr lang="fr-CA" dirty="0"/>
              <a:t> parcourt la chaîne de caractère élément par élément. Par exemple:</a:t>
            </a:r>
          </a:p>
          <a:p>
            <a:endParaRPr lang="fr-CA" dirty="0"/>
          </a:p>
        </p:txBody>
      </p:sp>
      <p:grpSp>
        <p:nvGrpSpPr>
          <p:cNvPr id="5" name="Group 4">
            <a:extLst>
              <a:ext uri="{FF2B5EF4-FFF2-40B4-BE49-F238E27FC236}">
                <a16:creationId xmlns:a16="http://schemas.microsoft.com/office/drawing/2014/main" id="{1610BDE8-B5CF-F743-8F90-02254ECB49CD}"/>
              </a:ext>
            </a:extLst>
          </p:cNvPr>
          <p:cNvGrpSpPr/>
          <p:nvPr/>
        </p:nvGrpSpPr>
        <p:grpSpPr>
          <a:xfrm>
            <a:off x="4295801" y="3789041"/>
            <a:ext cx="4026721" cy="1197849"/>
            <a:chOff x="3232327" y="5126493"/>
            <a:chExt cx="4026721" cy="1197849"/>
          </a:xfrm>
        </p:grpSpPr>
        <p:sp>
          <p:nvSpPr>
            <p:cNvPr id="6" name="Espace réservé du contenu 2">
              <a:extLst>
                <a:ext uri="{FF2B5EF4-FFF2-40B4-BE49-F238E27FC236}">
                  <a16:creationId xmlns:a16="http://schemas.microsoft.com/office/drawing/2014/main" id="{89CE1337-12D1-7943-B682-08AEF24442E1}"/>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7" name="Espace réservé du contenu 2">
              <a:extLst>
                <a:ext uri="{FF2B5EF4-FFF2-40B4-BE49-F238E27FC236}">
                  <a16:creationId xmlns:a16="http://schemas.microsoft.com/office/drawing/2014/main" id="{34D653AA-D627-F84B-ACCB-B64C4868D837}"/>
                </a:ext>
              </a:extLst>
            </p:cNvPr>
            <p:cNvSpPr txBox="1">
              <a:spLocks/>
            </p:cNvSpPr>
            <p:nvPr/>
          </p:nvSpPr>
          <p:spPr bwMode="auto">
            <a:xfrm>
              <a:off x="3553743" y="5126493"/>
              <a:ext cx="3705305"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err="1">
                  <a:latin typeface="Courier New" panose="02070309020205020404" pitchFamily="49" charset="0"/>
                  <a:cs typeface="Courier New" panose="02070309020205020404" pitchFamily="49" charset="0"/>
                </a:rPr>
                <a:t>ma_chaine</a:t>
              </a:r>
              <a:r>
                <a:rPr lang="fr-CA" sz="1800" kern="0" dirty="0">
                  <a:latin typeface="Courier New" panose="02070309020205020404" pitchFamily="49" charset="0"/>
                  <a:cs typeface="Courier New" panose="02070309020205020404" pitchFamily="49" charset="0"/>
                </a:rPr>
                <a:t> = 'Bonjour' </a:t>
              </a:r>
            </a:p>
            <a:p>
              <a:r>
                <a:rPr lang="fr-CA" sz="1800" kern="0" dirty="0">
                  <a:latin typeface="Courier New" panose="02070309020205020404" pitchFamily="49" charset="0"/>
                  <a:cs typeface="Courier New" panose="02070309020205020404" pitchFamily="49" charset="0"/>
                </a:rPr>
                <a:t>for c in </a:t>
              </a:r>
              <a:r>
                <a:rPr lang="fr-CA" sz="1800" kern="0" dirty="0" err="1">
                  <a:latin typeface="Courier New" panose="02070309020205020404" pitchFamily="49" charset="0"/>
                  <a:cs typeface="Courier New" panose="02070309020205020404" pitchFamily="49" charset="0"/>
                </a:rPr>
                <a:t>ma_chaine</a:t>
              </a:r>
              <a:r>
                <a:rPr lang="fr-CA" sz="1800" kern="0" dirty="0">
                  <a:latin typeface="Courier New" panose="02070309020205020404" pitchFamily="49" charset="0"/>
                  <a:cs typeface="Courier New" panose="02070309020205020404" pitchFamily="49" charset="0"/>
                </a:rPr>
                <a:t>:</a:t>
              </a:r>
            </a:p>
            <a:p>
              <a:r>
                <a:rPr lang="fr-CA" sz="1800" kern="0" dirty="0">
                  <a:latin typeface="Courier New" panose="02070309020205020404" pitchFamily="49" charset="0"/>
                  <a:cs typeface="Courier New" panose="02070309020205020404" pitchFamily="49" charset="0"/>
                </a:rPr>
                <a:t>    </a:t>
              </a:r>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(c)</a:t>
              </a:r>
            </a:p>
            <a:p>
              <a:endParaRPr lang="fr-CA" sz="1800" kern="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09331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54489-1A91-4922-9CDB-DD1F143597B1}"/>
              </a:ext>
            </a:extLst>
          </p:cNvPr>
          <p:cNvSpPr>
            <a:spLocks noGrp="1"/>
          </p:cNvSpPr>
          <p:nvPr>
            <p:ph type="title"/>
          </p:nvPr>
        </p:nvSpPr>
        <p:spPr/>
        <p:txBody>
          <a:bodyPr/>
          <a:lstStyle/>
          <a:p>
            <a:r>
              <a:rPr lang="fr-CA" dirty="0"/>
              <a:t>Manipulation avancée : composition et formatage</a:t>
            </a:r>
          </a:p>
        </p:txBody>
      </p:sp>
      <p:sp>
        <p:nvSpPr>
          <p:cNvPr id="3" name="Espace réservé du contenu 2">
            <a:extLst>
              <a:ext uri="{FF2B5EF4-FFF2-40B4-BE49-F238E27FC236}">
                <a16:creationId xmlns:a16="http://schemas.microsoft.com/office/drawing/2014/main" id="{B6A777EB-C55A-41DA-9327-CDE4F4BBA304}"/>
              </a:ext>
            </a:extLst>
          </p:cNvPr>
          <p:cNvSpPr>
            <a:spLocks noGrp="1"/>
          </p:cNvSpPr>
          <p:nvPr>
            <p:ph idx="1"/>
          </p:nvPr>
        </p:nvSpPr>
        <p:spPr/>
        <p:txBody>
          <a:bodyPr/>
          <a:lstStyle/>
          <a:p>
            <a:r>
              <a:rPr lang="fr-CA" dirty="0"/>
              <a:t>Souvent, il est nécessaire d’afficher la valeur de certaines variables à l’écran. L’une des options à notre disposition est d’utiliser la fonction </a:t>
            </a:r>
            <a:r>
              <a:rPr lang="fr-CA" b="1" dirty="0" err="1"/>
              <a:t>print</a:t>
            </a:r>
            <a:r>
              <a:rPr lang="fr-CA" b="1" dirty="0"/>
              <a:t>()</a:t>
            </a:r>
            <a:r>
              <a:rPr lang="fr-CA" dirty="0"/>
              <a:t>.</a:t>
            </a:r>
          </a:p>
          <a:p>
            <a:endParaRPr lang="fr-CA" dirty="0"/>
          </a:p>
          <a:p>
            <a:endParaRPr lang="fr-CA" dirty="0"/>
          </a:p>
          <a:p>
            <a:endParaRPr lang="fr-CA" sz="900" dirty="0"/>
          </a:p>
          <a:p>
            <a:r>
              <a:rPr lang="fr-CA" dirty="0"/>
              <a:t>Nous pouvons également créer une chaîne de caractère qui contient toute l’information à afficher, en utilisant l’opérateur de concaténation, en s’assurant que les variables disposent du bon type de données. </a:t>
            </a:r>
          </a:p>
          <a:p>
            <a:endParaRPr lang="fr-CA" dirty="0"/>
          </a:p>
        </p:txBody>
      </p:sp>
      <p:grpSp>
        <p:nvGrpSpPr>
          <p:cNvPr id="6" name="Group 5">
            <a:extLst>
              <a:ext uri="{FF2B5EF4-FFF2-40B4-BE49-F238E27FC236}">
                <a16:creationId xmlns:a16="http://schemas.microsoft.com/office/drawing/2014/main" id="{D5F97F53-7380-074B-9E85-534889FD7B7B}"/>
              </a:ext>
            </a:extLst>
          </p:cNvPr>
          <p:cNvGrpSpPr/>
          <p:nvPr/>
        </p:nvGrpSpPr>
        <p:grpSpPr>
          <a:xfrm>
            <a:off x="2451016" y="2762845"/>
            <a:ext cx="7146418" cy="1197849"/>
            <a:chOff x="3232327" y="5143222"/>
            <a:chExt cx="7146418" cy="1197849"/>
          </a:xfrm>
        </p:grpSpPr>
        <p:sp>
          <p:nvSpPr>
            <p:cNvPr id="7" name="Espace réservé du contenu 2">
              <a:extLst>
                <a:ext uri="{FF2B5EF4-FFF2-40B4-BE49-F238E27FC236}">
                  <a16:creationId xmlns:a16="http://schemas.microsoft.com/office/drawing/2014/main" id="{E8488DDB-4775-9941-84BA-ADA9026E6D2A}"/>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8" name="Espace réservé du contenu 2">
              <a:extLst>
                <a:ext uri="{FF2B5EF4-FFF2-40B4-BE49-F238E27FC236}">
                  <a16:creationId xmlns:a16="http://schemas.microsoft.com/office/drawing/2014/main" id="{134E7E31-D19F-D148-9300-290570B08786}"/>
                </a:ext>
              </a:extLst>
            </p:cNvPr>
            <p:cNvSpPr txBox="1">
              <a:spLocks/>
            </p:cNvSpPr>
            <p:nvPr/>
          </p:nvSpPr>
          <p:spPr bwMode="auto">
            <a:xfrm>
              <a:off x="3553743" y="5143222"/>
              <a:ext cx="6825002"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latin typeface="Courier New" panose="02070309020205020404" pitchFamily="49" charset="0"/>
                  <a:cs typeface="Courier New" panose="02070309020205020404" pitchFamily="49" charset="0"/>
                </a:rPr>
                <a:t>var1, var2 = 42, 7</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('Réponse 1:', var1)</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('Réponse 1:', var1, 'réponse2:', var2)</a:t>
              </a:r>
            </a:p>
          </p:txBody>
        </p:sp>
      </p:grpSp>
      <p:grpSp>
        <p:nvGrpSpPr>
          <p:cNvPr id="9" name="Group 8">
            <a:extLst>
              <a:ext uri="{FF2B5EF4-FFF2-40B4-BE49-F238E27FC236}">
                <a16:creationId xmlns:a16="http://schemas.microsoft.com/office/drawing/2014/main" id="{106A4003-1F21-3648-94B0-8C9FE062DF3A}"/>
              </a:ext>
            </a:extLst>
          </p:cNvPr>
          <p:cNvGrpSpPr/>
          <p:nvPr/>
        </p:nvGrpSpPr>
        <p:grpSpPr>
          <a:xfrm>
            <a:off x="3192065" y="4809867"/>
            <a:ext cx="6505912" cy="1438533"/>
            <a:chOff x="3232327" y="5143222"/>
            <a:chExt cx="6505912" cy="1438533"/>
          </a:xfrm>
        </p:grpSpPr>
        <p:sp>
          <p:nvSpPr>
            <p:cNvPr id="10" name="Espace réservé du contenu 2">
              <a:extLst>
                <a:ext uri="{FF2B5EF4-FFF2-40B4-BE49-F238E27FC236}">
                  <a16:creationId xmlns:a16="http://schemas.microsoft.com/office/drawing/2014/main" id="{96C911D4-8DF6-8042-B3BA-2901BF189238}"/>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11" name="Espace réservé du contenu 2">
              <a:extLst>
                <a:ext uri="{FF2B5EF4-FFF2-40B4-BE49-F238E27FC236}">
                  <a16:creationId xmlns:a16="http://schemas.microsoft.com/office/drawing/2014/main" id="{C8E13402-6EBA-E146-8BA9-CDE27C8B5D23}"/>
                </a:ext>
              </a:extLst>
            </p:cNvPr>
            <p:cNvSpPr txBox="1">
              <a:spLocks/>
            </p:cNvSpPr>
            <p:nvPr/>
          </p:nvSpPr>
          <p:spPr bwMode="auto">
            <a:xfrm>
              <a:off x="3463398" y="5383906"/>
              <a:ext cx="6274841"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latin typeface="Courier New" panose="02070309020205020404" pitchFamily="49" charset="0"/>
                  <a:cs typeface="Courier New" panose="02070309020205020404" pitchFamily="49" charset="0"/>
                </a:rPr>
                <a:t>var = 42</a:t>
              </a:r>
            </a:p>
            <a:p>
              <a:r>
                <a:rPr lang="fr-CA" sz="1800" kern="0" dirty="0">
                  <a:latin typeface="Courier New" panose="02070309020205020404" pitchFamily="49" charset="0"/>
                  <a:cs typeface="Courier New" panose="02070309020205020404" pitchFamily="49" charset="0"/>
                </a:rPr>
                <a:t>chaine = 'La réponse est : ' + </a:t>
              </a:r>
              <a:r>
                <a:rPr lang="fr-CA" sz="1800" kern="0" dirty="0" err="1">
                  <a:latin typeface="Courier New" panose="02070309020205020404" pitchFamily="49" charset="0"/>
                  <a:cs typeface="Courier New" panose="02070309020205020404" pitchFamily="49" charset="0"/>
                </a:rPr>
                <a:t>str</a:t>
              </a:r>
              <a:r>
                <a:rPr lang="fr-CA" sz="1800" kern="0" dirty="0">
                  <a:latin typeface="Courier New" panose="02070309020205020404" pitchFamily="49" charset="0"/>
                  <a:cs typeface="Courier New" panose="02070309020205020404" pitchFamily="49" charset="0"/>
                </a:rPr>
                <a:t>(var)</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(chaine)</a:t>
              </a:r>
            </a:p>
          </p:txBody>
        </p:sp>
      </p:grpSp>
    </p:spTree>
    <p:extLst>
      <p:ext uri="{BB962C8B-B14F-4D97-AF65-F5344CB8AC3E}">
        <p14:creationId xmlns:p14="http://schemas.microsoft.com/office/powerpoint/2010/main" val="2464097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EC5F-4396-4D47-8400-42480BFED165}"/>
              </a:ext>
            </a:extLst>
          </p:cNvPr>
          <p:cNvSpPr>
            <a:spLocks noGrp="1"/>
          </p:cNvSpPr>
          <p:nvPr>
            <p:ph type="title"/>
          </p:nvPr>
        </p:nvSpPr>
        <p:spPr/>
        <p:txBody>
          <a:bodyPr/>
          <a:lstStyle/>
          <a:p>
            <a:r>
              <a:rPr lang="fr-CA" dirty="0"/>
              <a:t>Composition et formatage</a:t>
            </a:r>
          </a:p>
        </p:txBody>
      </p:sp>
      <p:sp>
        <p:nvSpPr>
          <p:cNvPr id="3" name="Content Placeholder 2">
            <a:extLst>
              <a:ext uri="{FF2B5EF4-FFF2-40B4-BE49-F238E27FC236}">
                <a16:creationId xmlns:a16="http://schemas.microsoft.com/office/drawing/2014/main" id="{FEB7DDBE-BC53-5B40-BB8B-6B41E699E8BC}"/>
              </a:ext>
            </a:extLst>
          </p:cNvPr>
          <p:cNvSpPr>
            <a:spLocks noGrp="1"/>
          </p:cNvSpPr>
          <p:nvPr>
            <p:ph idx="1"/>
          </p:nvPr>
        </p:nvSpPr>
        <p:spPr>
          <a:xfrm>
            <a:off x="1981200" y="1604964"/>
            <a:ext cx="8003232" cy="4632349"/>
          </a:xfrm>
        </p:spPr>
        <p:txBody>
          <a:bodyPr>
            <a:normAutofit fontScale="92500" lnSpcReduction="10000"/>
          </a:bodyPr>
          <a:lstStyle/>
          <a:p>
            <a:r>
              <a:rPr lang="fr-CA" sz="1900" dirty="0"/>
              <a:t>Afin d’éviter de devoir convertir les variables en chaîne de caractères avant la composition, Python offre des possibilités de formatage.</a:t>
            </a:r>
          </a:p>
          <a:p>
            <a:endParaRPr lang="fr-CA" sz="1900" dirty="0"/>
          </a:p>
          <a:p>
            <a:endParaRPr lang="fr-CA" sz="1900" dirty="0"/>
          </a:p>
          <a:p>
            <a:endParaRPr lang="fr-CA" sz="1900" dirty="0"/>
          </a:p>
          <a:p>
            <a:r>
              <a:rPr lang="fr-CA" sz="1900" b="1" dirty="0"/>
              <a:t>%s </a:t>
            </a:r>
            <a:r>
              <a:rPr lang="fr-CA" sz="1900" dirty="0"/>
              <a:t>– chaîne de caractères ou tout autre type ayant une représentation en </a:t>
            </a:r>
            <a:r>
              <a:rPr lang="fr-CA" sz="1900" dirty="0" err="1"/>
              <a:t>str</a:t>
            </a:r>
            <a:endParaRPr lang="fr-CA" sz="1900" dirty="0"/>
          </a:p>
          <a:p>
            <a:r>
              <a:rPr lang="fr-CA" sz="1900" b="1" dirty="0"/>
              <a:t>%d </a:t>
            </a:r>
            <a:r>
              <a:rPr lang="fr-CA" sz="1900" dirty="0"/>
              <a:t>– Entiers</a:t>
            </a:r>
          </a:p>
          <a:p>
            <a:r>
              <a:rPr lang="fr-CA" sz="1900" b="1" dirty="0"/>
              <a:t>%f </a:t>
            </a:r>
            <a:r>
              <a:rPr lang="fr-CA" sz="1900" dirty="0"/>
              <a:t>– Nombres décimaux</a:t>
            </a:r>
          </a:p>
          <a:p>
            <a:r>
              <a:rPr lang="fr-CA" sz="1900" b="1" dirty="0"/>
              <a:t>%.&lt;nombre de précision&gt;f </a:t>
            </a:r>
            <a:r>
              <a:rPr lang="fr-CA" sz="1900" dirty="0"/>
              <a:t>– Nombres décimaux avec un nombre fixe de chiffres après la virgule.</a:t>
            </a:r>
          </a:p>
          <a:p>
            <a:r>
              <a:rPr lang="fr-CA" sz="1900" b="1" dirty="0"/>
              <a:t>%x/%X </a:t>
            </a:r>
            <a:r>
              <a:rPr lang="fr-CA" sz="1900" dirty="0"/>
              <a:t>– Entiers avec une représentation hexadécimale (minuscule/majuscule)</a:t>
            </a:r>
          </a:p>
          <a:p>
            <a:endParaRPr lang="fr-CA" sz="1900" dirty="0"/>
          </a:p>
        </p:txBody>
      </p:sp>
      <p:grpSp>
        <p:nvGrpSpPr>
          <p:cNvPr id="5" name="Group 4">
            <a:extLst>
              <a:ext uri="{FF2B5EF4-FFF2-40B4-BE49-F238E27FC236}">
                <a16:creationId xmlns:a16="http://schemas.microsoft.com/office/drawing/2014/main" id="{9CA7614E-3914-A04F-927B-819CDA3F5E2C}"/>
              </a:ext>
            </a:extLst>
          </p:cNvPr>
          <p:cNvGrpSpPr/>
          <p:nvPr/>
        </p:nvGrpSpPr>
        <p:grpSpPr>
          <a:xfrm>
            <a:off x="2484552" y="2151618"/>
            <a:ext cx="6336704" cy="1197849"/>
            <a:chOff x="3232327" y="5126493"/>
            <a:chExt cx="6336704" cy="1197849"/>
          </a:xfrm>
        </p:grpSpPr>
        <p:sp>
          <p:nvSpPr>
            <p:cNvPr id="6" name="Espace réservé du contenu 2">
              <a:extLst>
                <a:ext uri="{FF2B5EF4-FFF2-40B4-BE49-F238E27FC236}">
                  <a16:creationId xmlns:a16="http://schemas.microsoft.com/office/drawing/2014/main" id="{7B136491-F031-6E4B-B2ED-B0C44982BF58}"/>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7" name="Espace réservé du contenu 2">
              <a:extLst>
                <a:ext uri="{FF2B5EF4-FFF2-40B4-BE49-F238E27FC236}">
                  <a16:creationId xmlns:a16="http://schemas.microsoft.com/office/drawing/2014/main" id="{72B57D5D-B9EB-CB47-88B3-FC7DD55936DE}"/>
                </a:ext>
              </a:extLst>
            </p:cNvPr>
            <p:cNvSpPr txBox="1">
              <a:spLocks/>
            </p:cNvSpPr>
            <p:nvPr/>
          </p:nvSpPr>
          <p:spPr bwMode="auto">
            <a:xfrm>
              <a:off x="3553743" y="5126493"/>
              <a:ext cx="6015288"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latin typeface="Courier New" panose="02070309020205020404" pitchFamily="49" charset="0"/>
                  <a:cs typeface="Courier New" panose="02070309020205020404" pitchFamily="49" charset="0"/>
                </a:rPr>
                <a:t>nom, </a:t>
              </a:r>
              <a:r>
                <a:rPr lang="fr-CA" sz="1800" kern="0" dirty="0" err="1">
                  <a:latin typeface="Courier New" panose="02070309020205020404" pitchFamily="49" charset="0"/>
                  <a:cs typeface="Courier New" panose="02070309020205020404" pitchFamily="49" charset="0"/>
                </a:rPr>
                <a:t>age</a:t>
              </a:r>
              <a:r>
                <a:rPr lang="fr-CA" sz="1800" kern="0" dirty="0">
                  <a:latin typeface="Courier New" panose="02070309020205020404" pitchFamily="49" charset="0"/>
                  <a:cs typeface="Courier New" panose="02070309020205020404" pitchFamily="49" charset="0"/>
                </a:rPr>
                <a:t> = 'Benjamin', 31</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('Bonjour %s' % nom)</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('%s a %d ans' % (nom, </a:t>
              </a:r>
              <a:r>
                <a:rPr lang="fr-CA" sz="1800" kern="0" dirty="0" err="1">
                  <a:latin typeface="Courier New" panose="02070309020205020404" pitchFamily="49" charset="0"/>
                  <a:cs typeface="Courier New" panose="02070309020205020404" pitchFamily="49" charset="0"/>
                </a:rPr>
                <a:t>age</a:t>
              </a:r>
              <a:r>
                <a:rPr lang="fr-CA" sz="1800" kern="0" dirty="0">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976506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54489-1A91-4922-9CDB-DD1F143597B1}"/>
              </a:ext>
            </a:extLst>
          </p:cNvPr>
          <p:cNvSpPr>
            <a:spLocks noGrp="1"/>
          </p:cNvSpPr>
          <p:nvPr>
            <p:ph type="title"/>
          </p:nvPr>
        </p:nvSpPr>
        <p:spPr/>
        <p:txBody>
          <a:bodyPr/>
          <a:lstStyle/>
          <a:p>
            <a:r>
              <a:rPr lang="fr-CA" dirty="0"/>
              <a:t>Composition et formatage</a:t>
            </a:r>
          </a:p>
        </p:txBody>
      </p:sp>
      <p:sp>
        <p:nvSpPr>
          <p:cNvPr id="3" name="Espace réservé du contenu 2">
            <a:extLst>
              <a:ext uri="{FF2B5EF4-FFF2-40B4-BE49-F238E27FC236}">
                <a16:creationId xmlns:a16="http://schemas.microsoft.com/office/drawing/2014/main" id="{B6A777EB-C55A-41DA-9327-CDE4F4BBA304}"/>
              </a:ext>
            </a:extLst>
          </p:cNvPr>
          <p:cNvSpPr>
            <a:spLocks noGrp="1"/>
          </p:cNvSpPr>
          <p:nvPr>
            <p:ph idx="1"/>
          </p:nvPr>
        </p:nvSpPr>
        <p:spPr/>
        <p:txBody>
          <a:bodyPr/>
          <a:lstStyle/>
          <a:p>
            <a:r>
              <a:rPr lang="fr-CA" dirty="0"/>
              <a:t>La fonction </a:t>
            </a:r>
            <a:r>
              <a:rPr lang="fr-CA" b="1" dirty="0"/>
              <a:t>format() </a:t>
            </a:r>
            <a:r>
              <a:rPr lang="fr-CA" dirty="0"/>
              <a:t>permet de créer des chaînes de caractères plus facilement, en pouvant spécifier le format des données entrées, sans devoir convertir les variables en chaînes de caractères.</a:t>
            </a:r>
          </a:p>
          <a:p>
            <a:endParaRPr lang="fr-CA" dirty="0"/>
          </a:p>
          <a:p>
            <a:endParaRPr lang="fr-CA" sz="2800" dirty="0"/>
          </a:p>
          <a:p>
            <a:endParaRPr lang="fr-CA" sz="1000" dirty="0"/>
          </a:p>
          <a:p>
            <a:r>
              <a:rPr lang="fr-CA" dirty="0"/>
              <a:t>Une alternative consiste à utiliser des </a:t>
            </a:r>
            <a:r>
              <a:rPr lang="fr-CA" i="1" dirty="0"/>
              <a:t>f-strings</a:t>
            </a:r>
            <a:r>
              <a:rPr lang="fr-CA" dirty="0"/>
              <a:t>, qui simplifie la syntaxe pour formatter des chaînes de caractères, simplement en ajouter la lettre « f » devant les guillemets.</a:t>
            </a:r>
            <a:endParaRPr lang="fr-CA" i="1" dirty="0"/>
          </a:p>
          <a:p>
            <a:endParaRPr lang="fr-CA" dirty="0"/>
          </a:p>
        </p:txBody>
      </p:sp>
      <p:grpSp>
        <p:nvGrpSpPr>
          <p:cNvPr id="6" name="Group 5">
            <a:extLst>
              <a:ext uri="{FF2B5EF4-FFF2-40B4-BE49-F238E27FC236}">
                <a16:creationId xmlns:a16="http://schemas.microsoft.com/office/drawing/2014/main" id="{7933FB29-AB25-404B-A656-E1F86777EEB7}"/>
              </a:ext>
            </a:extLst>
          </p:cNvPr>
          <p:cNvGrpSpPr/>
          <p:nvPr/>
        </p:nvGrpSpPr>
        <p:grpSpPr>
          <a:xfrm>
            <a:off x="2336265" y="2821444"/>
            <a:ext cx="7519470" cy="1478100"/>
            <a:chOff x="3020817" y="5143222"/>
            <a:chExt cx="7146418" cy="1478100"/>
          </a:xfrm>
        </p:grpSpPr>
        <p:sp>
          <p:nvSpPr>
            <p:cNvPr id="7" name="Espace réservé du contenu 2">
              <a:extLst>
                <a:ext uri="{FF2B5EF4-FFF2-40B4-BE49-F238E27FC236}">
                  <a16:creationId xmlns:a16="http://schemas.microsoft.com/office/drawing/2014/main" id="{DABEC9E8-BE6D-2346-8D6B-6F6DC2F78659}"/>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8" name="Espace réservé du contenu 2">
              <a:extLst>
                <a:ext uri="{FF2B5EF4-FFF2-40B4-BE49-F238E27FC236}">
                  <a16:creationId xmlns:a16="http://schemas.microsoft.com/office/drawing/2014/main" id="{7B500EE2-CE9F-4D46-B9E8-6F29FF845E51}"/>
                </a:ext>
              </a:extLst>
            </p:cNvPr>
            <p:cNvSpPr txBox="1">
              <a:spLocks/>
            </p:cNvSpPr>
            <p:nvPr/>
          </p:nvSpPr>
          <p:spPr bwMode="auto">
            <a:xfrm>
              <a:off x="3020817" y="5423473"/>
              <a:ext cx="7146418"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latin typeface="Courier New" panose="02070309020205020404" pitchFamily="49" charset="0"/>
                  <a:cs typeface="Courier New" panose="02070309020205020404" pitchFamily="49" charset="0"/>
                </a:rPr>
                <a:t>var1, var2 = 42, 5.43</a:t>
              </a:r>
            </a:p>
            <a:p>
              <a:r>
                <a:rPr lang="fr-CA" sz="1800" kern="0" dirty="0">
                  <a:latin typeface="Courier New" panose="02070309020205020404" pitchFamily="49" charset="0"/>
                  <a:cs typeface="Courier New" panose="02070309020205020404" pitchFamily="49" charset="0"/>
                </a:rPr>
                <a:t>chaine1 = 'Réponses: {}, {}'.format(var1, var2)</a:t>
              </a:r>
            </a:p>
          </p:txBody>
        </p:sp>
      </p:grpSp>
      <p:grpSp>
        <p:nvGrpSpPr>
          <p:cNvPr id="9" name="Group 8">
            <a:extLst>
              <a:ext uri="{FF2B5EF4-FFF2-40B4-BE49-F238E27FC236}">
                <a16:creationId xmlns:a16="http://schemas.microsoft.com/office/drawing/2014/main" id="{8D7C2F45-43F5-BF4A-8AE3-BDE73F51A0B9}"/>
              </a:ext>
            </a:extLst>
          </p:cNvPr>
          <p:cNvGrpSpPr/>
          <p:nvPr/>
        </p:nvGrpSpPr>
        <p:grpSpPr>
          <a:xfrm>
            <a:off x="2396719" y="5338302"/>
            <a:ext cx="7168149" cy="1197849"/>
            <a:chOff x="3232327" y="5126493"/>
            <a:chExt cx="7168149" cy="1197849"/>
          </a:xfrm>
        </p:grpSpPr>
        <p:sp>
          <p:nvSpPr>
            <p:cNvPr id="10" name="Espace réservé du contenu 2">
              <a:extLst>
                <a:ext uri="{FF2B5EF4-FFF2-40B4-BE49-F238E27FC236}">
                  <a16:creationId xmlns:a16="http://schemas.microsoft.com/office/drawing/2014/main" id="{2648DDC9-993A-C442-BE6C-8216AE93CDA0}"/>
                </a:ext>
              </a:extLst>
            </p:cNvPr>
            <p:cNvSpPr txBox="1">
              <a:spLocks/>
            </p:cNvSpPr>
            <p:nvPr/>
          </p:nvSpPr>
          <p:spPr bwMode="auto">
            <a:xfrm>
              <a:off x="3232327" y="5143222"/>
              <a:ext cx="23107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solidFill>
                    <a:schemeClr val="bg2">
                      <a:lumMod val="60000"/>
                      <a:lumOff val="40000"/>
                    </a:schemeClr>
                  </a:solidFill>
                </a:rPr>
                <a:t>1</a:t>
              </a:r>
            </a:p>
            <a:p>
              <a:r>
                <a:rPr lang="fr-CA" sz="1800" kern="0" dirty="0">
                  <a:solidFill>
                    <a:schemeClr val="bg2">
                      <a:lumMod val="60000"/>
                      <a:lumOff val="40000"/>
                    </a:schemeClr>
                  </a:solidFill>
                </a:rPr>
                <a:t>2</a:t>
              </a:r>
            </a:p>
            <a:p>
              <a:r>
                <a:rPr lang="fr-CA" sz="1800" kern="0" dirty="0">
                  <a:solidFill>
                    <a:schemeClr val="bg2">
                      <a:lumMod val="60000"/>
                      <a:lumOff val="40000"/>
                    </a:schemeClr>
                  </a:solidFill>
                </a:rPr>
                <a:t>3</a:t>
              </a:r>
            </a:p>
          </p:txBody>
        </p:sp>
        <p:sp>
          <p:nvSpPr>
            <p:cNvPr id="11" name="Espace réservé du contenu 2">
              <a:extLst>
                <a:ext uri="{FF2B5EF4-FFF2-40B4-BE49-F238E27FC236}">
                  <a16:creationId xmlns:a16="http://schemas.microsoft.com/office/drawing/2014/main" id="{9895AE45-DA02-0344-83FC-A88D385C267B}"/>
                </a:ext>
              </a:extLst>
            </p:cNvPr>
            <p:cNvSpPr txBox="1">
              <a:spLocks/>
            </p:cNvSpPr>
            <p:nvPr/>
          </p:nvSpPr>
          <p:spPr bwMode="auto">
            <a:xfrm>
              <a:off x="3553743" y="5126493"/>
              <a:ext cx="6846733" cy="1197849"/>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0" tIns="0" rIns="0" bIns="0" numCol="1" anchor="t" anchorCtr="0" compatLnSpc="1">
              <a:prstTxWarp prst="textNoShape">
                <a:avLst/>
              </a:prstTxWarp>
            </a:bodyPr>
            <a:lstStyle>
              <a:lvl1pPr marL="342900" indent="-342900" algn="l" defTabSz="449263" rtl="0" eaLnBrk="0" fontAlgn="base" hangingPunct="0">
                <a:spcBef>
                  <a:spcPts val="1250"/>
                </a:spcBef>
                <a:spcAft>
                  <a:spcPct val="0"/>
                </a:spcAft>
                <a:buClr>
                  <a:srgbClr val="000000"/>
                </a:buClr>
                <a:buSzPct val="100000"/>
                <a:buFont typeface="Times New Roman" pitchFamily="16" charset="0"/>
                <a:defRPr sz="2000">
                  <a:solidFill>
                    <a:srgbClr val="000066"/>
                  </a:solidFill>
                  <a:latin typeface="+mn-lt"/>
                  <a:ea typeface="+mn-ea"/>
                  <a:cs typeface="+mn-cs"/>
                </a:defRPr>
              </a:lvl1pPr>
              <a:lvl2pPr marL="742950" indent="-285750" algn="l" defTabSz="449263" rtl="0" eaLnBrk="0" fontAlgn="base" hangingPunct="0">
                <a:spcBef>
                  <a:spcPts val="450"/>
                </a:spcBef>
                <a:spcAft>
                  <a:spcPct val="0"/>
                </a:spcAft>
                <a:buClr>
                  <a:srgbClr val="000000"/>
                </a:buClr>
                <a:buSzPct val="100000"/>
                <a:buFont typeface="Times New Roman" pitchFamily="16" charset="0"/>
                <a:defRPr>
                  <a:solidFill>
                    <a:srgbClr val="000066"/>
                  </a:solidFill>
                  <a:latin typeface="+mn-lt"/>
                  <a:ea typeface="+mn-ea"/>
                  <a:cs typeface="+mn-cs"/>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66"/>
                  </a:solidFill>
                  <a:latin typeface="+mn-lt"/>
                  <a:ea typeface="+mn-ea"/>
                  <a:cs typeface="+mn-cs"/>
                </a:defRPr>
              </a:lvl9pPr>
            </a:lstStyle>
            <a:p>
              <a:r>
                <a:rPr lang="fr-CA" sz="1800" kern="0" dirty="0">
                  <a:latin typeface="Courier New" panose="02070309020205020404" pitchFamily="49" charset="0"/>
                  <a:cs typeface="Courier New" panose="02070309020205020404" pitchFamily="49" charset="0"/>
                </a:rPr>
                <a:t>nom, réponse = 'Benjamin', 42</a:t>
              </a:r>
            </a:p>
            <a:p>
              <a:r>
                <a:rPr lang="fr-CA" sz="1800" kern="0" dirty="0">
                  <a:latin typeface="Courier New" panose="02070309020205020404" pitchFamily="49" charset="0"/>
                  <a:cs typeface="Courier New" panose="02070309020205020404" pitchFamily="49" charset="0"/>
                </a:rPr>
                <a:t>chaine = </a:t>
              </a:r>
              <a:r>
                <a:rPr lang="fr-CA" sz="1800" kern="0" dirty="0" err="1">
                  <a:latin typeface="Courier New" panose="02070309020205020404" pitchFamily="49" charset="0"/>
                  <a:cs typeface="Courier New" panose="02070309020205020404" pitchFamily="49" charset="0"/>
                </a:rPr>
                <a:t>f'La</a:t>
              </a:r>
              <a:r>
                <a:rPr lang="fr-CA" sz="1800" kern="0" dirty="0">
                  <a:latin typeface="Courier New" panose="02070309020205020404" pitchFamily="49" charset="0"/>
                  <a:cs typeface="Courier New" panose="02070309020205020404" pitchFamily="49" charset="0"/>
                </a:rPr>
                <a:t> réponse de {nom} est {réponse}.'</a:t>
              </a:r>
            </a:p>
            <a:p>
              <a:r>
                <a:rPr lang="fr-CA" sz="1800" kern="0" dirty="0" err="1">
                  <a:latin typeface="Courier New" panose="02070309020205020404" pitchFamily="49" charset="0"/>
                  <a:cs typeface="Courier New" panose="02070309020205020404" pitchFamily="49" charset="0"/>
                </a:rPr>
                <a:t>print</a:t>
              </a:r>
              <a:r>
                <a:rPr lang="fr-CA" sz="1800" kern="0" dirty="0">
                  <a:latin typeface="Courier New" panose="02070309020205020404" pitchFamily="49" charset="0"/>
                  <a:cs typeface="Courier New" panose="02070309020205020404" pitchFamily="49" charset="0"/>
                </a:rPr>
                <a:t>(chaine)</a:t>
              </a:r>
            </a:p>
          </p:txBody>
        </p:sp>
      </p:grpSp>
    </p:spTree>
    <p:extLst>
      <p:ext uri="{BB962C8B-B14F-4D97-AF65-F5344CB8AC3E}">
        <p14:creationId xmlns:p14="http://schemas.microsoft.com/office/powerpoint/2010/main" val="371001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986" y="158102"/>
            <a:ext cx="8596668" cy="1320800"/>
          </a:xfrm>
        </p:spPr>
        <p:txBody>
          <a:bodyPr/>
          <a:lstStyle/>
          <a:p>
            <a:r>
              <a:rPr lang="fr-CA" b="1" dirty="0">
                <a:latin typeface="Garamond" panose="02020404030301010803" pitchFamily="18" charset="0"/>
              </a:rPr>
              <a:t>Séquence d’échappement</a:t>
            </a:r>
            <a:r>
              <a:rPr lang="fr-CA" dirty="0">
                <a:latin typeface="Garamond" panose="02020404030301010803" pitchFamily="18" charset="0"/>
              </a:rPr>
              <a:t> </a:t>
            </a:r>
          </a:p>
        </p:txBody>
      </p:sp>
      <p:sp>
        <p:nvSpPr>
          <p:cNvPr id="3" name="Espace réservé du contenu 2"/>
          <p:cNvSpPr>
            <a:spLocks noGrp="1"/>
          </p:cNvSpPr>
          <p:nvPr>
            <p:ph idx="1"/>
          </p:nvPr>
        </p:nvSpPr>
        <p:spPr>
          <a:xfrm>
            <a:off x="119986" y="1002349"/>
            <a:ext cx="8596668" cy="3880773"/>
          </a:xfrm>
        </p:spPr>
        <p:txBody>
          <a:bodyPr/>
          <a:lstStyle/>
          <a:p>
            <a:r>
              <a:rPr lang="fr-CA" dirty="0">
                <a:latin typeface="Garamond" panose="02020404030301010803" pitchFamily="18" charset="0"/>
              </a:rPr>
              <a:t>La séquence d’échappement est une séquence de caractères présente dans un flot de texte et jouant un rôle particulier à l'endroit où elle est présente</a:t>
            </a:r>
          </a:p>
        </p:txBody>
      </p:sp>
      <p:pic>
        <p:nvPicPr>
          <p:cNvPr id="4" name="Imag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60" y="1774426"/>
            <a:ext cx="4150360" cy="4316095"/>
          </a:xfrm>
          <a:prstGeom prst="rect">
            <a:avLst/>
          </a:prstGeom>
          <a:noFill/>
          <a:ln>
            <a:noFill/>
          </a:ln>
        </p:spPr>
      </p:pic>
      <p:pic>
        <p:nvPicPr>
          <p:cNvPr id="5" name="Image 4"/>
          <p:cNvPicPr>
            <a:picLocks noChangeAspect="1"/>
          </p:cNvPicPr>
          <p:nvPr/>
        </p:nvPicPr>
        <p:blipFill>
          <a:blip r:embed="rId3"/>
          <a:stretch>
            <a:fillRect/>
          </a:stretch>
        </p:blipFill>
        <p:spPr>
          <a:xfrm>
            <a:off x="4322526" y="1994262"/>
            <a:ext cx="7703604" cy="3274423"/>
          </a:xfrm>
          <a:prstGeom prst="rect">
            <a:avLst/>
          </a:prstGeom>
        </p:spPr>
      </p:pic>
    </p:spTree>
    <p:extLst>
      <p:ext uri="{BB962C8B-B14F-4D97-AF65-F5344CB8AC3E}">
        <p14:creationId xmlns:p14="http://schemas.microsoft.com/office/powerpoint/2010/main" val="322261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7665" y="649810"/>
            <a:ext cx="8596668" cy="1320800"/>
          </a:xfrm>
        </p:spPr>
        <p:txBody>
          <a:bodyPr>
            <a:normAutofit/>
          </a:bodyPr>
          <a:lstStyle/>
          <a:p>
            <a:r>
              <a:rPr lang="fr-CA" sz="3000" b="1" dirty="0">
                <a:latin typeface="Garamond" panose="02020404030301010803" pitchFamily="18" charset="0"/>
              </a:rPr>
              <a:t>Opérations sur les chaines : longueur d’une chaine</a:t>
            </a:r>
            <a:endParaRPr lang="fr-CA" sz="3000" dirty="0">
              <a:latin typeface="Garamond" panose="02020404030301010803" pitchFamily="18" charset="0"/>
            </a:endParaRPr>
          </a:p>
        </p:txBody>
      </p:sp>
      <p:sp>
        <p:nvSpPr>
          <p:cNvPr id="3" name="Espace réservé du contenu 2"/>
          <p:cNvSpPr>
            <a:spLocks noGrp="1"/>
          </p:cNvSpPr>
          <p:nvPr>
            <p:ph idx="1"/>
          </p:nvPr>
        </p:nvSpPr>
        <p:spPr>
          <a:xfrm>
            <a:off x="677334" y="1594532"/>
            <a:ext cx="8596668" cy="3880773"/>
          </a:xfrm>
        </p:spPr>
        <p:txBody>
          <a:bodyPr/>
          <a:lstStyle/>
          <a:p>
            <a:pPr lvl="0"/>
            <a:r>
              <a:rPr lang="fr-CA" dirty="0">
                <a:latin typeface="Garamond" panose="02020404030301010803" pitchFamily="18" charset="0"/>
              </a:rPr>
              <a:t>Longueur d’une chaîne de caractères : la méthode </a:t>
            </a:r>
            <a:r>
              <a:rPr lang="fr-CA" b="1" dirty="0" err="1">
                <a:latin typeface="Garamond" panose="02020404030301010803" pitchFamily="18" charset="0"/>
              </a:rPr>
              <a:t>len</a:t>
            </a:r>
            <a:r>
              <a:rPr lang="fr-CA" dirty="0">
                <a:latin typeface="Garamond" panose="02020404030301010803" pitchFamily="18" charset="0"/>
              </a:rPr>
              <a:t> permet de retourner la longueur d’une chaîne de caractères données en paramètre</a:t>
            </a:r>
          </a:p>
          <a:p>
            <a:pPr lvl="0"/>
            <a:endParaRPr lang="fr-CA" dirty="0"/>
          </a:p>
          <a:p>
            <a:pPr lvl="0"/>
            <a:endParaRPr lang="fr-CA" dirty="0"/>
          </a:p>
        </p:txBody>
      </p:sp>
      <p:pic>
        <p:nvPicPr>
          <p:cNvPr id="5" name="Image 4"/>
          <p:cNvPicPr>
            <a:picLocks noChangeAspect="1"/>
          </p:cNvPicPr>
          <p:nvPr/>
        </p:nvPicPr>
        <p:blipFill>
          <a:blip r:embed="rId2"/>
          <a:stretch>
            <a:fillRect/>
          </a:stretch>
        </p:blipFill>
        <p:spPr>
          <a:xfrm>
            <a:off x="837928" y="2346688"/>
            <a:ext cx="7067550" cy="3714750"/>
          </a:xfrm>
          <a:prstGeom prst="rect">
            <a:avLst/>
          </a:prstGeom>
        </p:spPr>
      </p:pic>
    </p:spTree>
    <p:extLst>
      <p:ext uri="{BB962C8B-B14F-4D97-AF65-F5344CB8AC3E}">
        <p14:creationId xmlns:p14="http://schemas.microsoft.com/office/powerpoint/2010/main" val="145584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sz="3000" b="1" dirty="0">
                <a:latin typeface="Garamond" panose="02020404030301010803" pitchFamily="18" charset="0"/>
              </a:rPr>
              <a:t>Opérations sur les chaines : conversion de chaines</a:t>
            </a:r>
            <a:endParaRPr lang="fr-CA" sz="3000" dirty="0"/>
          </a:p>
        </p:txBody>
      </p:sp>
      <p:sp>
        <p:nvSpPr>
          <p:cNvPr id="3" name="Espace réservé du contenu 2"/>
          <p:cNvSpPr>
            <a:spLocks noGrp="1"/>
          </p:cNvSpPr>
          <p:nvPr>
            <p:ph idx="1"/>
          </p:nvPr>
        </p:nvSpPr>
        <p:spPr>
          <a:xfrm>
            <a:off x="563157" y="1768703"/>
            <a:ext cx="8596668" cy="3880773"/>
          </a:xfrm>
        </p:spPr>
        <p:txBody>
          <a:bodyPr/>
          <a:lstStyle/>
          <a:p>
            <a:pPr lvl="0"/>
            <a:r>
              <a:rPr lang="fr-CA" dirty="0">
                <a:latin typeface="Garamond" panose="02020404030301010803" pitchFamily="18" charset="0"/>
              </a:rPr>
              <a:t>Conversion d’une chaine en nombre : les types de données </a:t>
            </a:r>
            <a:r>
              <a:rPr lang="fr-CA" dirty="0" err="1">
                <a:latin typeface="Garamond" panose="02020404030301010803" pitchFamily="18" charset="0"/>
              </a:rPr>
              <a:t>int</a:t>
            </a:r>
            <a:r>
              <a:rPr lang="fr-CA" dirty="0">
                <a:latin typeface="Garamond" panose="02020404030301010803" pitchFamily="18" charset="0"/>
              </a:rPr>
              <a:t>, </a:t>
            </a:r>
            <a:r>
              <a:rPr lang="fr-CA" dirty="0" err="1">
                <a:latin typeface="Garamond" panose="02020404030301010803" pitchFamily="18" charset="0"/>
              </a:rPr>
              <a:t>float</a:t>
            </a:r>
            <a:r>
              <a:rPr lang="fr-CA" dirty="0">
                <a:latin typeface="Garamond" panose="02020404030301010803" pitchFamily="18" charset="0"/>
              </a:rPr>
              <a:t>, disposent des méthodes du même nom, permettant de convertir les chaines de caractères</a:t>
            </a:r>
          </a:p>
        </p:txBody>
      </p:sp>
      <p:pic>
        <p:nvPicPr>
          <p:cNvPr id="4" name="Image 3"/>
          <p:cNvPicPr>
            <a:picLocks noChangeAspect="1"/>
          </p:cNvPicPr>
          <p:nvPr/>
        </p:nvPicPr>
        <p:blipFill>
          <a:blip r:embed="rId2"/>
          <a:stretch>
            <a:fillRect/>
          </a:stretch>
        </p:blipFill>
        <p:spPr>
          <a:xfrm>
            <a:off x="775062" y="2729855"/>
            <a:ext cx="7807098" cy="3586035"/>
          </a:xfrm>
          <a:prstGeom prst="rect">
            <a:avLst/>
          </a:prstGeom>
        </p:spPr>
      </p:pic>
    </p:spTree>
    <p:extLst>
      <p:ext uri="{BB962C8B-B14F-4D97-AF65-F5344CB8AC3E}">
        <p14:creationId xmlns:p14="http://schemas.microsoft.com/office/powerpoint/2010/main" val="346868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156" y="482557"/>
            <a:ext cx="8875969" cy="1320800"/>
          </a:xfrm>
        </p:spPr>
        <p:txBody>
          <a:bodyPr>
            <a:normAutofit/>
          </a:bodyPr>
          <a:lstStyle/>
          <a:p>
            <a:r>
              <a:rPr lang="fr-CA" sz="3000" b="1" dirty="0">
                <a:latin typeface="Garamond" panose="02020404030301010803" pitchFamily="18" charset="0"/>
              </a:rPr>
              <a:t>Opérations sur les chaines : concaténation de chaines</a:t>
            </a:r>
            <a:endParaRPr lang="fr-CA" sz="3000" dirty="0"/>
          </a:p>
        </p:txBody>
      </p:sp>
      <p:sp>
        <p:nvSpPr>
          <p:cNvPr id="3" name="Espace réservé du contenu 2"/>
          <p:cNvSpPr>
            <a:spLocks noGrp="1"/>
          </p:cNvSpPr>
          <p:nvPr>
            <p:ph idx="1"/>
          </p:nvPr>
        </p:nvSpPr>
        <p:spPr/>
        <p:txBody>
          <a:bodyPr/>
          <a:lstStyle/>
          <a:p>
            <a:pPr lvl="0"/>
            <a:r>
              <a:rPr lang="fr-CA" dirty="0">
                <a:latin typeface="Garamond" panose="02020404030301010803" pitchFamily="18" charset="0"/>
              </a:rPr>
              <a:t>L’opérateur + permet la concaténation de deux chaînes de caractères </a:t>
            </a:r>
          </a:p>
        </p:txBody>
      </p:sp>
      <p:pic>
        <p:nvPicPr>
          <p:cNvPr id="4" name="Image 3"/>
          <p:cNvPicPr>
            <a:picLocks noChangeAspect="1"/>
          </p:cNvPicPr>
          <p:nvPr/>
        </p:nvPicPr>
        <p:blipFill>
          <a:blip r:embed="rId2"/>
          <a:stretch>
            <a:fillRect/>
          </a:stretch>
        </p:blipFill>
        <p:spPr>
          <a:xfrm>
            <a:off x="677334" y="2875053"/>
            <a:ext cx="7924800" cy="3476625"/>
          </a:xfrm>
          <a:prstGeom prst="rect">
            <a:avLst/>
          </a:prstGeom>
        </p:spPr>
      </p:pic>
    </p:spTree>
    <p:extLst>
      <p:ext uri="{BB962C8B-B14F-4D97-AF65-F5344CB8AC3E}">
        <p14:creationId xmlns:p14="http://schemas.microsoft.com/office/powerpoint/2010/main" val="146709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442" y="243840"/>
            <a:ext cx="9929706" cy="1320800"/>
          </a:xfrm>
        </p:spPr>
        <p:txBody>
          <a:bodyPr/>
          <a:lstStyle/>
          <a:p>
            <a:r>
              <a:rPr lang="fr-CA" b="1" dirty="0">
                <a:latin typeface="Garamond" panose="02020404030301010803" pitchFamily="18" charset="0"/>
              </a:rPr>
              <a:t>Opérations sur les chaines : répétition de chaines</a:t>
            </a:r>
            <a:endParaRPr lang="fr-CA" dirty="0"/>
          </a:p>
        </p:txBody>
      </p:sp>
      <p:sp>
        <p:nvSpPr>
          <p:cNvPr id="3" name="Espace réservé du contenu 2"/>
          <p:cNvSpPr>
            <a:spLocks noGrp="1"/>
          </p:cNvSpPr>
          <p:nvPr>
            <p:ph idx="1"/>
          </p:nvPr>
        </p:nvSpPr>
        <p:spPr>
          <a:xfrm>
            <a:off x="477037" y="1638074"/>
            <a:ext cx="8596668" cy="3880773"/>
          </a:xfrm>
        </p:spPr>
        <p:txBody>
          <a:bodyPr/>
          <a:lstStyle/>
          <a:p>
            <a:r>
              <a:rPr lang="fr-CA" dirty="0">
                <a:latin typeface="Garamond" panose="02020404030301010803" pitchFamily="18" charset="0"/>
              </a:rPr>
              <a:t>Les chaînes peuvent être concaténées avec l’opérateur + et répétées avec l’opérateur * :</a:t>
            </a:r>
          </a:p>
        </p:txBody>
      </p:sp>
      <p:sp>
        <p:nvSpPr>
          <p:cNvPr id="4" name="Rectangle 1"/>
          <p:cNvSpPr>
            <a:spLocks noChangeArrowheads="1"/>
          </p:cNvSpPr>
          <p:nvPr/>
        </p:nvSpPr>
        <p:spPr bwMode="auto">
          <a:xfrm>
            <a:off x="1889760" y="2399548"/>
            <a:ext cx="3252814" cy="830997"/>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'zut ! '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4 </a:t>
            </a:r>
            <a:r>
              <a:rPr kumimoji="0" lang="fr-FR" altLang="fr-FR" sz="1200" b="0" i="0" u="none" strike="noStrike" cap="none" normalizeH="0" baseline="0" dirty="0">
                <a:ln>
                  <a:noFill/>
                </a:ln>
                <a:solidFill>
                  <a:srgbClr val="969896"/>
                </a:solidFill>
                <a:effectLst/>
                <a:latin typeface="Courier New" panose="02070309020205020404" pitchFamily="49" charset="0"/>
                <a:cs typeface="Courier New" panose="02070309020205020404" pitchFamily="49" charset="0"/>
              </a:rPr>
              <a:t># répétition</a:t>
            </a:r>
            <a:br>
              <a:rPr kumimoji="0" lang="fr-FR" altLang="fr-FR" sz="1200" b="0" i="0" u="none" strike="noStrike" cap="none" normalizeH="0" baseline="0" dirty="0">
                <a:ln>
                  <a:noFill/>
                </a:ln>
                <a:solidFill>
                  <a:srgbClr val="969896"/>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rgbClr val="63A35C"/>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fr-FR" altLang="fr-FR" sz="1200" dirty="0">
                <a:solidFill>
                  <a:srgbClr val="63A35C"/>
                </a:solidFill>
                <a:latin typeface="Courier New" panose="02070309020205020404" pitchFamily="49" charset="0"/>
                <a:cs typeface="Courier New" panose="02070309020205020404" pitchFamily="49" charset="0"/>
              </a:rPr>
              <a:t>#affiche zut ! zut ! zut ! zut ! </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122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906" y="235131"/>
            <a:ext cx="8936928" cy="1320800"/>
          </a:xfrm>
        </p:spPr>
        <p:txBody>
          <a:bodyPr>
            <a:normAutofit/>
          </a:bodyPr>
          <a:lstStyle/>
          <a:p>
            <a:r>
              <a:rPr lang="fr-CA" sz="3000" b="1" dirty="0">
                <a:latin typeface="Garamond" panose="02020404030301010803" pitchFamily="18" charset="0"/>
              </a:rPr>
              <a:t>Opérations sur les chaines : Représentation textuelle</a:t>
            </a:r>
            <a:endParaRPr lang="fr-CA" sz="3000" dirty="0"/>
          </a:p>
        </p:txBody>
      </p:sp>
      <p:sp>
        <p:nvSpPr>
          <p:cNvPr id="3" name="Espace réservé du contenu 2"/>
          <p:cNvSpPr>
            <a:spLocks noGrp="1"/>
          </p:cNvSpPr>
          <p:nvPr>
            <p:ph idx="1"/>
          </p:nvPr>
        </p:nvSpPr>
        <p:spPr>
          <a:xfrm>
            <a:off x="677334" y="2160589"/>
            <a:ext cx="5488335" cy="3880773"/>
          </a:xfrm>
        </p:spPr>
        <p:style>
          <a:lnRef idx="2">
            <a:schemeClr val="accent6"/>
          </a:lnRef>
          <a:fillRef idx="1">
            <a:schemeClr val="lt1"/>
          </a:fillRef>
          <a:effectRef idx="0">
            <a:schemeClr val="accent6"/>
          </a:effectRef>
          <a:fontRef idx="minor">
            <a:schemeClr val="dk1"/>
          </a:fontRef>
        </p:style>
        <p:txBody>
          <a:bodyPr/>
          <a:lstStyle/>
          <a:p>
            <a:r>
              <a:rPr lang="fr-CA" dirty="0">
                <a:latin typeface="Garamond" panose="02020404030301010803" pitchFamily="18" charset="0"/>
              </a:rPr>
              <a:t>La fonction </a:t>
            </a:r>
            <a:r>
              <a:rPr lang="fr-CA" dirty="0" err="1">
                <a:latin typeface="Garamond" panose="02020404030301010803" pitchFamily="18" charset="0"/>
              </a:rPr>
              <a:t>str</a:t>
            </a:r>
            <a:r>
              <a:rPr lang="fr-CA" dirty="0">
                <a:latin typeface="Garamond" panose="02020404030301010803" pitchFamily="18" charset="0"/>
              </a:rPr>
              <a:t> (lisible)</a:t>
            </a:r>
          </a:p>
          <a:p>
            <a:r>
              <a:rPr lang="fr-CA" dirty="0">
                <a:latin typeface="Garamond" panose="02020404030301010803" pitchFamily="18" charset="0"/>
              </a:rPr>
              <a:t>La fonction </a:t>
            </a:r>
            <a:r>
              <a:rPr lang="fr-CA" dirty="0" err="1">
                <a:latin typeface="Garamond" panose="02020404030301010803" pitchFamily="18" charset="0"/>
              </a:rPr>
              <a:t>repr</a:t>
            </a:r>
            <a:r>
              <a:rPr lang="fr-CA" dirty="0">
                <a:latin typeface="Garamond" panose="02020404030301010803" pitchFamily="18" charset="0"/>
              </a:rPr>
              <a:t> (non ambigüe)</a:t>
            </a:r>
          </a:p>
          <a:p>
            <a:r>
              <a:rPr lang="fr-CA" dirty="0">
                <a:latin typeface="Garamond" panose="02020404030301010803" pitchFamily="18" charset="0"/>
              </a:rPr>
              <a:t>Différence entre </a:t>
            </a:r>
            <a:r>
              <a:rPr lang="fr-CA" dirty="0" err="1">
                <a:latin typeface="Garamond" panose="02020404030301010803" pitchFamily="18" charset="0"/>
              </a:rPr>
              <a:t>str</a:t>
            </a:r>
            <a:r>
              <a:rPr lang="fr-CA" dirty="0">
                <a:latin typeface="Garamond" panose="02020404030301010803" pitchFamily="18" charset="0"/>
              </a:rPr>
              <a:t> et </a:t>
            </a:r>
            <a:r>
              <a:rPr lang="fr-CA" dirty="0" err="1">
                <a:latin typeface="Garamond" panose="02020404030301010803" pitchFamily="18" charset="0"/>
              </a:rPr>
              <a:t>repr</a:t>
            </a:r>
            <a:r>
              <a:rPr lang="fr-CA" dirty="0">
                <a:latin typeface="Garamond" panose="02020404030301010803" pitchFamily="18" charset="0"/>
              </a:rPr>
              <a:t> :</a:t>
            </a:r>
          </a:p>
          <a:p>
            <a:pPr marL="0" indent="0">
              <a:buNone/>
            </a:pPr>
            <a:r>
              <a:rPr lang="fr-CA" dirty="0">
                <a:latin typeface="Garamond" panose="02020404030301010803" pitchFamily="18" charset="0"/>
              </a:rPr>
              <a:t> https://www.geeksforgeeks.org/str-vs-repr-in-python/</a:t>
            </a:r>
          </a:p>
          <a:p>
            <a:endParaRPr lang="fr-CA" b="1" dirty="0"/>
          </a:p>
        </p:txBody>
      </p:sp>
      <p:pic>
        <p:nvPicPr>
          <p:cNvPr id="4" name="Image 3"/>
          <p:cNvPicPr>
            <a:picLocks noChangeAspect="1"/>
          </p:cNvPicPr>
          <p:nvPr/>
        </p:nvPicPr>
        <p:blipFill>
          <a:blip r:embed="rId2"/>
          <a:stretch>
            <a:fillRect/>
          </a:stretch>
        </p:blipFill>
        <p:spPr>
          <a:xfrm>
            <a:off x="6426924" y="1309330"/>
            <a:ext cx="5655401" cy="4676878"/>
          </a:xfrm>
          <a:prstGeom prst="rect">
            <a:avLst/>
          </a:prstGeom>
        </p:spPr>
      </p:pic>
    </p:spTree>
    <p:extLst>
      <p:ext uri="{BB962C8B-B14F-4D97-AF65-F5344CB8AC3E}">
        <p14:creationId xmlns:p14="http://schemas.microsoft.com/office/powerpoint/2010/main" val="138038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b="1" dirty="0">
                <a:latin typeface="Garamond" panose="02020404030301010803" pitchFamily="18" charset="0"/>
              </a:rPr>
              <a:t>Opérations sur les chaines : extraction</a:t>
            </a:r>
            <a:endParaRPr lang="fr-CA" dirty="0"/>
          </a:p>
        </p:txBody>
      </p:sp>
      <p:sp>
        <p:nvSpPr>
          <p:cNvPr id="3" name="Espace réservé du contenu 2"/>
          <p:cNvSpPr>
            <a:spLocks noGrp="1"/>
          </p:cNvSpPr>
          <p:nvPr>
            <p:ph idx="1"/>
          </p:nvPr>
        </p:nvSpPr>
        <p:spPr>
          <a:xfrm>
            <a:off x="503163" y="1598886"/>
            <a:ext cx="8596668" cy="3880773"/>
          </a:xfrm>
        </p:spPr>
        <p:txBody>
          <a:bodyPr/>
          <a:lstStyle/>
          <a:p>
            <a:r>
              <a:rPr lang="fr-CA" dirty="0">
                <a:latin typeface="Garamond" panose="02020404030301010803" pitchFamily="18" charset="0"/>
              </a:rPr>
              <a:t>les chaînes sont des séquences de caractères et les éléments d’une séquence sont toujours indicés à partir de zéro. Pour extraire un caractère d’une chaîne, il suffit d’accoler au nom de la variable qui contient cette chaîne, son indice entre crochets :</a:t>
            </a:r>
          </a:p>
          <a:p>
            <a:pPr marL="0" indent="0">
              <a:buNone/>
            </a:pPr>
            <a:endParaRPr lang="fr-CA" dirty="0">
              <a:latin typeface="Garamond" panose="02020404030301010803" pitchFamily="18" charset="0"/>
            </a:endParaRPr>
          </a:p>
          <a:p>
            <a:endParaRPr lang="fr-CA" dirty="0">
              <a:latin typeface="Garamond" panose="02020404030301010803" pitchFamily="18" charset="0"/>
            </a:endParaRPr>
          </a:p>
          <a:p>
            <a:endParaRPr lang="fr-CA" dirty="0"/>
          </a:p>
          <a:p>
            <a:r>
              <a:rPr lang="fr-CA" dirty="0">
                <a:latin typeface="Garamond" panose="02020404030301010803" pitchFamily="18" charset="0"/>
              </a:rPr>
              <a:t>Il est souvent utile de pouvoir désigner l’emplacement d’un caractère par rapport à la fin de la chaîne. Pour cela, il suffit d’utiliser des indices négatifs. Ainsi -1 désignera le dernier caractère, -2 l’avant dernier, etc.</a:t>
            </a:r>
          </a:p>
        </p:txBody>
      </p:sp>
      <p:sp>
        <p:nvSpPr>
          <p:cNvPr id="6" name="Rectangle 2"/>
          <p:cNvSpPr>
            <a:spLocks noChangeArrowheads="1"/>
          </p:cNvSpPr>
          <p:nvPr/>
        </p:nvSpPr>
        <p:spPr bwMode="auto">
          <a:xfrm>
            <a:off x="677334" y="2615942"/>
            <a:ext cx="3877249" cy="923330"/>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'Cédric'</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1</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3</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5</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fr-FR" altLang="fr-FR" sz="1200" dirty="0">
                <a:solidFill>
                  <a:srgbClr val="63A35C"/>
                </a:solidFill>
                <a:latin typeface="Courier New" panose="02070309020205020404" pitchFamily="49" charset="0"/>
                <a:cs typeface="Courier New" panose="02070309020205020404" pitchFamily="49" charset="0"/>
              </a:rPr>
              <a:t>#affiche : é r c</a:t>
            </a:r>
            <a:br>
              <a:rPr kumimoji="0" lang="fr-FR" altLang="fr-FR" sz="1000" b="0" i="0" u="none" strike="noStrike" cap="none" normalizeH="0" baseline="0" dirty="0">
                <a:ln>
                  <a:noFill/>
                </a:ln>
                <a:solidFill>
                  <a:srgbClr val="63A35C"/>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77334" y="4733655"/>
            <a:ext cx="3996607" cy="900246"/>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 </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 </a:t>
            </a:r>
            <a: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'Cédric'</a:t>
            </a:r>
            <a:br>
              <a:rPr kumimoji="0" lang="fr-FR" altLang="fr-FR"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fr-FR" altLang="fr-FR" sz="1200" b="0" i="0" u="none" strike="noStrike" cap="none" normalizeH="0" baseline="0" dirty="0" err="1">
                <a:ln>
                  <a:noFill/>
                </a:ln>
                <a:solidFill>
                  <a:srgbClr val="0086B3"/>
                </a:solidFill>
                <a:effectLst/>
                <a:latin typeface="Courier New" panose="02070309020205020404" pitchFamily="49" charset="0"/>
                <a:cs typeface="Courier New" panose="02070309020205020404" pitchFamily="49" charset="0"/>
              </a:rPr>
              <a:t>print</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1</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2</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4</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 </a:t>
            </a:r>
            <a:r>
              <a:rPr kumimoji="0" lang="fr-FR" altLang="fr-FR"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nom</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A71D5D"/>
                </a:solidFill>
                <a:effectLst/>
                <a:latin typeface="Courier New" panose="02070309020205020404" pitchFamily="49" charset="0"/>
                <a:cs typeface="Courier New" panose="02070309020205020404" pitchFamily="49" charset="0"/>
              </a:rPr>
              <a:t>-</a:t>
            </a:r>
            <a:r>
              <a:rPr kumimoji="0" lang="fr-FR" altLang="fr-FR" sz="1200" b="0" i="0" u="none" strike="noStrike" cap="none" normalizeH="0" baseline="0" dirty="0">
                <a:ln>
                  <a:noFill/>
                </a:ln>
                <a:solidFill>
                  <a:srgbClr val="0086B3"/>
                </a:solidFill>
                <a:effectLst/>
                <a:latin typeface="Courier New" panose="02070309020205020404" pitchFamily="49" charset="0"/>
                <a:cs typeface="Courier New" panose="02070309020205020404" pitchFamily="49" charset="0"/>
              </a:rPr>
              <a:t>6</a:t>
            </a:r>
            <a:r>
              <a:rPr kumimoji="0" lang="fr-FR" altLang="fr-FR" sz="1200" b="0" i="0" u="none" strike="noStrike" cap="none" normalizeH="0" baseline="0" dirty="0">
                <a:ln>
                  <a:noFill/>
                </a:ln>
                <a:solidFill>
                  <a:srgbClr val="63A35C"/>
                </a:solidFill>
                <a:effectLst/>
                <a:latin typeface="Courier New" panose="02070309020205020404" pitchFamily="49" charset="0"/>
                <a:cs typeface="Courier New" panose="02070309020205020404" pitchFamily="49" charset="0"/>
              </a:rPr>
              <a:t>])</a:t>
            </a:r>
          </a:p>
          <a:p>
            <a:pPr lvl="0" defTabSz="914400" eaLnBrk="0" fontAlgn="base" hangingPunct="0">
              <a:lnSpc>
                <a:spcPct val="150000"/>
              </a:lnSpc>
              <a:spcBef>
                <a:spcPct val="0"/>
              </a:spcBef>
              <a:spcAft>
                <a:spcPct val="0"/>
              </a:spcAft>
            </a:pPr>
            <a:r>
              <a:rPr lang="fr-FR" altLang="fr-FR" sz="1200" dirty="0">
                <a:solidFill>
                  <a:srgbClr val="63A35C"/>
                </a:solidFill>
                <a:latin typeface="Courier New" panose="02070309020205020404" pitchFamily="49" charset="0"/>
                <a:cs typeface="Courier New" panose="02070309020205020404" pitchFamily="49" charset="0"/>
              </a:rPr>
              <a:t>#affiche c i d C</a:t>
            </a:r>
            <a:endParaRPr kumimoji="0" lang="fr-FR" altLang="fr-FR"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925183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TotalTime>
  <Words>1922</Words>
  <Application>Microsoft Office PowerPoint</Application>
  <PresentationFormat>Grand écran</PresentationFormat>
  <Paragraphs>188</Paragraphs>
  <Slides>23</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Calibri</vt:lpstr>
      <vt:lpstr>Consolas</vt:lpstr>
      <vt:lpstr>Courier New</vt:lpstr>
      <vt:lpstr>Garamond</vt:lpstr>
      <vt:lpstr>Times New Roman</vt:lpstr>
      <vt:lpstr>Trebuchet MS</vt:lpstr>
      <vt:lpstr>Wingdings 3</vt:lpstr>
      <vt:lpstr>Facette</vt:lpstr>
      <vt:lpstr>Les chaînes de caractères</vt:lpstr>
      <vt:lpstr>Introduction</vt:lpstr>
      <vt:lpstr>Séquence d’échappement </vt:lpstr>
      <vt:lpstr>Opérations sur les chaines : longueur d’une chaine</vt:lpstr>
      <vt:lpstr>Opérations sur les chaines : conversion de chaines</vt:lpstr>
      <vt:lpstr>Opérations sur les chaines : concaténation de chaines</vt:lpstr>
      <vt:lpstr>Opérations sur les chaines : répétition de chaines</vt:lpstr>
      <vt:lpstr>Opérations sur les chaines : Représentation textuelle</vt:lpstr>
      <vt:lpstr>Opérations sur les chaines : extraction</vt:lpstr>
      <vt:lpstr>Opérations sur les chaines : extraction</vt:lpstr>
      <vt:lpstr>Opérations sur les chaines : extraction</vt:lpstr>
      <vt:lpstr>Opérations élémentaires sur les chaînes de caractères</vt:lpstr>
      <vt:lpstr>Opérations élémentaires sur les chaînes de caractères</vt:lpstr>
      <vt:lpstr>Interaction avec l'utilisateur : la fonction input()</vt:lpstr>
      <vt:lpstr>Interaction avec l'utilisateur : la fonction input()</vt:lpstr>
      <vt:lpstr>Opérations avancées sur les chaînes de caractères</vt:lpstr>
      <vt:lpstr>Recherche dans les chaînes de caractères</vt:lpstr>
      <vt:lpstr>Conversion / modification des chaînes de caractères</vt:lpstr>
      <vt:lpstr>Élimination des espaces blancs</vt:lpstr>
      <vt:lpstr>Parcourir une chaîne de caratère</vt:lpstr>
      <vt:lpstr>Manipulation avancée : composition et formatage</vt:lpstr>
      <vt:lpstr>Composition et formatage</vt:lpstr>
      <vt:lpstr>Composition et formatage</vt:lpstr>
    </vt:vector>
  </TitlesOfParts>
  <Company>Collège de Maisonneuve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chaînes de caractères</dc:title>
  <dc:creator>Tagmouti, Yousra</dc:creator>
  <cp:lastModifiedBy>Tagmouti, Yousra</cp:lastModifiedBy>
  <cp:revision>11</cp:revision>
  <dcterms:created xsi:type="dcterms:W3CDTF">2020-10-20T16:27:26Z</dcterms:created>
  <dcterms:modified xsi:type="dcterms:W3CDTF">2022-10-07T16:22:54Z</dcterms:modified>
</cp:coreProperties>
</file>