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ru-RU">
                <a:solidFill>
                  <a:schemeClr val="bg2">
                    <a:lumMod val="90000"/>
                  </a:schemeClr>
                </a:solidFill>
                <a:latin typeface="Ethnocentric" panose="00000400000000000000" charset="0"/>
                <a:cs typeface="Ethnocentric" panose="00000400000000000000" charset="0"/>
              </a:rPr>
              <a:t>Lambda-14</a:t>
            </a:r>
            <a:endParaRPr lang="en-US" altLang="ru-RU">
              <a:solidFill>
                <a:schemeClr val="bg2">
                  <a:lumMod val="90000"/>
                </a:schemeClr>
              </a:solidFill>
              <a:latin typeface="Ethnocentric" panose="00000400000000000000" charset="0"/>
              <a:cs typeface="Ethnocentric" panose="00000400000000000000" charset="0"/>
            </a:endParaRP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ctr" fontAlgn="t"/>
            <a:r>
              <a:rPr lang="en-US" altLang="ru-RU" sz="2800">
                <a:solidFill>
                  <a:schemeClr val="accent3"/>
                </a:solidFill>
                <a:latin typeface="BN Jinx" panose="00000400000000000000" charset="0"/>
                <a:cs typeface="BN Jinx" panose="00000400000000000000" charset="0"/>
              </a:rPr>
              <a:t>By Lyagva ’n’ N.E.O.N</a:t>
            </a:r>
            <a:endParaRPr lang="en-US" altLang="ru-RU" sz="2800">
              <a:solidFill>
                <a:schemeClr val="accent3"/>
              </a:solidFill>
              <a:latin typeface="BN Jinx" panose="00000400000000000000" charset="0"/>
              <a:cs typeface="BN Jinx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solidFill>
                  <a:schemeClr val="bg2">
                    <a:lumMod val="90000"/>
                  </a:schemeClr>
                </a:solidFill>
                <a:latin typeface="Ethnocentric" panose="00000400000000000000" charset="0"/>
                <a:cs typeface="Ethnocentric" panose="00000400000000000000" charset="0"/>
              </a:rPr>
              <a:t>Concept arts</a:t>
            </a:r>
            <a:endParaRPr lang="en-US" altLang="ru-RU">
              <a:solidFill>
                <a:schemeClr val="bg2">
                  <a:lumMod val="90000"/>
                </a:schemeClr>
              </a:solidFill>
              <a:latin typeface="Ethnocentric" panose="00000400000000000000" charset="0"/>
              <a:cs typeface="Ethnocentric" panose="00000400000000000000" charset="0"/>
            </a:endParaRPr>
          </a:p>
        </p:txBody>
      </p:sp>
      <p:pic>
        <p:nvPicPr>
          <p:cNvPr id="102" name="Замещающее содержимое 101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584325"/>
            <a:ext cx="10515600" cy="48983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solidFill>
                  <a:schemeClr val="bg2">
                    <a:lumMod val="90000"/>
                  </a:schemeClr>
                </a:solidFill>
                <a:latin typeface="Ethnocentric" panose="00000400000000000000" charset="0"/>
                <a:cs typeface="Ethnocentric" panose="00000400000000000000" charset="0"/>
              </a:rPr>
              <a:t>Thanks for your attention!</a:t>
            </a:r>
            <a:endParaRPr lang="en-US" altLang="ru-RU">
              <a:solidFill>
                <a:schemeClr val="bg2">
                  <a:lumMod val="90000"/>
                </a:schemeClr>
              </a:solidFill>
              <a:latin typeface="Ethnocentric" panose="00000400000000000000" charset="0"/>
              <a:cs typeface="Ethnocentric" panose="00000400000000000000" charset="0"/>
            </a:endParaRPr>
          </a:p>
        </p:txBody>
      </p:sp>
      <p:sp>
        <p:nvSpPr>
          <p:cNvPr id="7" name="Замещающее содержимое 6"/>
          <p:cNvSpPr>
            <a:spLocks noGrp="1"/>
          </p:cNvSpPr>
          <p:nvPr>
            <p:ph sz="half" idx="1"/>
          </p:nvPr>
        </p:nvSpPr>
        <p:spPr>
          <a:xfrm>
            <a:off x="647700" y="1584325"/>
            <a:ext cx="10515600" cy="4721225"/>
          </a:xfrm>
        </p:spPr>
        <p:txBody>
          <a:bodyPr/>
          <a:p>
            <a:pPr>
              <a:lnSpc>
                <a:spcPct val="120000"/>
              </a:lnSpc>
            </a:pPr>
            <a:r>
              <a:rPr lang="ru-RU" sz="4400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Спасибо за внимание!</a:t>
            </a:r>
            <a:endParaRPr lang="ru-RU" sz="4400">
              <a:solidFill>
                <a:schemeClr val="accent3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>
              <a:lnSpc>
                <a:spcPct val="120000"/>
              </a:lnSpc>
            </a:pPr>
            <a:endParaRPr lang="ru-RU">
              <a:solidFill>
                <a:schemeClr val="accent3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>
              <a:lnSpc>
                <a:spcPct val="120000"/>
              </a:lnSpc>
            </a:pPr>
            <a:r>
              <a:rPr lang="ru-RU">
                <a:solidFill>
                  <a:schemeClr val="accent6"/>
                </a:solidFill>
                <a:latin typeface="Bahnschrift" panose="020B0502040204020203" charset="0"/>
                <a:cs typeface="Bahnschrift" panose="020B0502040204020203" charset="0"/>
              </a:rPr>
              <a:t>Мы во время разработки</a:t>
            </a:r>
            <a:r>
              <a:rPr lang="en-US">
                <a:solidFill>
                  <a:schemeClr val="accent6"/>
                </a:solidFill>
                <a:latin typeface="Bahnschrift" panose="020B0502040204020203" charset="0"/>
                <a:cs typeface="Bahnschrift" panose="020B0502040204020203" charset="0"/>
              </a:rPr>
              <a:t>:</a:t>
            </a:r>
            <a:endParaRPr lang="en-US">
              <a:solidFill>
                <a:schemeClr val="accent6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>
              <a:lnSpc>
                <a:spcPct val="120000"/>
              </a:lnSpc>
            </a:pPr>
            <a:r>
              <a:rPr lang="en-US">
                <a:solidFill>
                  <a:schemeClr val="accent6"/>
                </a:solidFill>
                <a:latin typeface="Bahnschrift" panose="020B0502040204020203" charset="0"/>
                <a:cs typeface="Bahnschrift" panose="020B0502040204020203" charset="0"/>
              </a:rPr>
              <a:t>(►__◄)</a:t>
            </a:r>
            <a:br>
              <a:rPr lang="en-US">
                <a:solidFill>
                  <a:schemeClr val="accent6"/>
                </a:solidFill>
                <a:latin typeface="Bahnschrift" panose="020B0502040204020203" charset="0"/>
                <a:cs typeface="Bahnschrift" panose="020B0502040204020203" charset="0"/>
              </a:rPr>
            </a:br>
            <a:r>
              <a:rPr lang="en-US">
                <a:solidFill>
                  <a:schemeClr val="accent6"/>
                </a:solidFill>
                <a:latin typeface="Bahnschrift" panose="020B0502040204020203" charset="0"/>
                <a:cs typeface="Bahnschrift" panose="020B0502040204020203" charset="0"/>
              </a:rPr>
              <a:t>ಠ╭╮ಠ</a:t>
            </a:r>
            <a:endParaRPr lang="en-US">
              <a:solidFill>
                <a:schemeClr val="accent6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>
              <a:lnSpc>
                <a:spcPct val="120000"/>
              </a:lnSpc>
            </a:pPr>
            <a:r>
              <a:rPr lang="en-US">
                <a:solidFill>
                  <a:schemeClr val="accent6"/>
                </a:solidFill>
                <a:latin typeface="Bahnschrift" panose="020B0502040204020203" charset="0"/>
                <a:cs typeface="Bahnschrift" panose="020B0502040204020203" charset="0"/>
              </a:rPr>
              <a:t>(╯°□°）╯︵ ┻━┻</a:t>
            </a:r>
            <a:endParaRPr lang="en-US">
              <a:solidFill>
                <a:schemeClr val="accent6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>
              <a:lnSpc>
                <a:spcPct val="120000"/>
              </a:lnSpc>
            </a:pPr>
            <a:r>
              <a:rPr lang="en-US">
                <a:solidFill>
                  <a:schemeClr val="accent6"/>
                </a:solidFill>
                <a:latin typeface="Bahnschrift" panose="020B0502040204020203" charset="0"/>
                <a:cs typeface="Bahnschrift" panose="020B0502040204020203" charset="0"/>
              </a:rPr>
              <a:t>┻━┻ ︵ヽ(`Д´)ﾉ︵ ┻━┻</a:t>
            </a:r>
            <a:endParaRPr lang="en-US">
              <a:solidFill>
                <a:schemeClr val="accent6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solidFill>
                  <a:schemeClr val="bg2">
                    <a:lumMod val="90000"/>
                  </a:schemeClr>
                </a:solidFill>
                <a:latin typeface="Ethnocentric" panose="00000400000000000000" charset="0"/>
                <a:cs typeface="Ethnocentric" panose="00000400000000000000" charset="0"/>
              </a:rPr>
              <a:t>Hystory</a:t>
            </a:r>
            <a:endParaRPr lang="en-US" altLang="ru-RU">
              <a:solidFill>
                <a:schemeClr val="bg2">
                  <a:lumMod val="90000"/>
                </a:schemeClr>
              </a:solidFill>
              <a:latin typeface="Ethnocentric" panose="00000400000000000000" charset="0"/>
              <a:cs typeface="Ethnocentric" panose="00000400000000000000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10515600" cy="772160"/>
          </a:xfrm>
        </p:spPr>
        <p:txBody>
          <a:bodyPr/>
          <a:p>
            <a:r>
              <a:rPr lang="ru-RU" alt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Всё началось с одного сообщения в дискорде... </a:t>
            </a:r>
            <a:r>
              <a:rPr lang="ru-RU" altLang="en-US">
                <a:solidFill>
                  <a:schemeClr val="accent6"/>
                </a:solidFill>
                <a:latin typeface="Bahnschrift" panose="020B0502040204020203" charset="0"/>
                <a:cs typeface="Bahnschrift" panose="020B0502040204020203" charset="0"/>
              </a:rPr>
              <a:t>(Оно ниже)</a:t>
            </a:r>
            <a:endParaRPr lang="ru-RU" altLang="en-US">
              <a:solidFill>
                <a:schemeClr val="accent6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7700" y="2727325"/>
            <a:ext cx="3152775" cy="48577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647700" y="3342640"/>
            <a:ext cx="10516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800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И продолжилось другим сообщением... </a:t>
            </a:r>
            <a:r>
              <a:rPr lang="ru-RU" altLang="en-US" sz="2800">
                <a:solidFill>
                  <a:schemeClr val="accent6"/>
                </a:solidFill>
                <a:latin typeface="Bahnschrift" panose="020B0502040204020203" charset="0"/>
                <a:cs typeface="Bahnschrift" panose="020B0502040204020203" charset="0"/>
              </a:rPr>
              <a:t>(Оно ещё ниже)</a:t>
            </a:r>
            <a:endParaRPr lang="ru-RU" altLang="en-US" sz="2800">
              <a:solidFill>
                <a:schemeClr val="accent6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3994150"/>
            <a:ext cx="1552575" cy="666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solidFill>
                  <a:schemeClr val="bg2">
                    <a:lumMod val="90000"/>
                  </a:schemeClr>
                </a:solidFill>
                <a:latin typeface="Ethnocentric" panose="00000400000000000000" charset="0"/>
                <a:cs typeface="Ethnocentric" panose="00000400000000000000" charset="0"/>
              </a:rPr>
              <a:t>Hystory</a:t>
            </a:r>
            <a:endParaRPr lang="en-US" altLang="ru-RU">
              <a:solidFill>
                <a:schemeClr val="bg2">
                  <a:lumMod val="90000"/>
                </a:schemeClr>
              </a:solidFill>
              <a:latin typeface="Ethnocentric" panose="00000400000000000000" charset="0"/>
              <a:cs typeface="Ethnocentric" panose="00000400000000000000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47700" y="1816100"/>
            <a:ext cx="10515600" cy="772160"/>
          </a:xfrm>
        </p:spPr>
        <p:txBody>
          <a:bodyPr/>
          <a:p>
            <a:r>
              <a:rPr lang="ru-RU" alt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Потом мы очень много времени искали идею...</a:t>
            </a:r>
            <a:endParaRPr lang="ru-RU" altLang="en-US">
              <a:solidFill>
                <a:schemeClr val="accent6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8" name="Замещающее содержимое 2"/>
          <p:cNvSpPr>
            <a:spLocks noGrp="1"/>
          </p:cNvSpPr>
          <p:nvPr/>
        </p:nvSpPr>
        <p:spPr>
          <a:xfrm>
            <a:off x="647700" y="2588260"/>
            <a:ext cx="10515600" cy="1059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Наши идеи</a:t>
            </a:r>
            <a:r>
              <a:rPr lang="en-US" alt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: </a:t>
            </a:r>
            <a:r>
              <a:rPr lang="ru-RU" alt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форум, мессенджер, радио и т.д.</a:t>
            </a:r>
            <a:endParaRPr lang="ru-RU" altLang="ru-RU">
              <a:solidFill>
                <a:schemeClr val="accent3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9" name="Замещающее содержимое 2"/>
          <p:cNvSpPr>
            <a:spLocks noGrp="1"/>
          </p:cNvSpPr>
          <p:nvPr/>
        </p:nvSpPr>
        <p:spPr>
          <a:xfrm>
            <a:off x="647700" y="3648075"/>
            <a:ext cx="10515600" cy="772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Но потом, нас осенило!... (～￣▽￣)～</a:t>
            </a:r>
            <a:endParaRPr lang="ru-RU" altLang="en-US">
              <a:solidFill>
                <a:schemeClr val="accent3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solidFill>
                  <a:schemeClr val="bg2">
                    <a:lumMod val="90000"/>
                  </a:schemeClr>
                </a:solidFill>
                <a:latin typeface="Ethnocentric" panose="00000400000000000000" charset="0"/>
                <a:cs typeface="Ethnocentric" panose="00000400000000000000" charset="0"/>
              </a:rPr>
              <a:t>Description</a:t>
            </a:r>
            <a:endParaRPr lang="en-US" altLang="ru-RU">
              <a:solidFill>
                <a:schemeClr val="bg2">
                  <a:lumMod val="90000"/>
                </a:schemeClr>
              </a:solidFill>
              <a:latin typeface="Ethnocentric" panose="00000400000000000000" charset="0"/>
              <a:cs typeface="Ethnocentric" panose="00000400000000000000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47700" y="1584325"/>
            <a:ext cx="10515600" cy="772160"/>
          </a:xfrm>
        </p:spPr>
        <p:txBody>
          <a:bodyPr>
            <a:noAutofit/>
          </a:bodyPr>
          <a:p>
            <a:r>
              <a:rPr lang="ru-RU" altLang="en-US" sz="2700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Наш проект - текстовая игра в... Ну по идее киберпанке...</a:t>
            </a:r>
            <a:endParaRPr lang="ru-RU" altLang="en-US" sz="2700">
              <a:solidFill>
                <a:schemeClr val="accent3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4" name="Замещающее содержимое 2"/>
          <p:cNvSpPr>
            <a:spLocks noGrp="1"/>
          </p:cNvSpPr>
          <p:nvPr/>
        </p:nvSpPr>
        <p:spPr>
          <a:xfrm>
            <a:off x="647700" y="2669540"/>
            <a:ext cx="10515600" cy="772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Полностью...</a:t>
            </a:r>
            <a:endParaRPr lang="ru-RU" altLang="en-US">
              <a:solidFill>
                <a:schemeClr val="accent3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5" name="Замещающее содержимое 2"/>
          <p:cNvSpPr>
            <a:spLocks noGrp="1"/>
          </p:cNvSpPr>
          <p:nvPr/>
        </p:nvSpPr>
        <p:spPr>
          <a:xfrm>
            <a:off x="647700" y="3754755"/>
            <a:ext cx="10515600" cy="772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Прям только предложения</a:t>
            </a:r>
            <a:endParaRPr lang="ru-RU" altLang="en-US">
              <a:solidFill>
                <a:schemeClr val="accent3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solidFill>
                  <a:schemeClr val="bg2">
                    <a:lumMod val="90000"/>
                  </a:schemeClr>
                </a:solidFill>
                <a:latin typeface="Ethnocentric" panose="00000400000000000000" charset="0"/>
                <a:cs typeface="Ethnocentric" panose="00000400000000000000" charset="0"/>
              </a:rPr>
              <a:t>Activities</a:t>
            </a:r>
            <a:endParaRPr lang="en-US" altLang="ru-RU">
              <a:solidFill>
                <a:schemeClr val="bg2">
                  <a:lumMod val="90000"/>
                </a:schemeClr>
              </a:solidFill>
              <a:latin typeface="Ethnocentric" panose="00000400000000000000" charset="0"/>
              <a:cs typeface="Ethnocentric" panose="00000400000000000000" charset="0"/>
            </a:endParaRPr>
          </a:p>
        </p:txBody>
      </p:sp>
      <p:sp>
        <p:nvSpPr>
          <p:cNvPr id="7" name="Замещающее содержимое 6"/>
          <p:cNvSpPr>
            <a:spLocks noGrp="1"/>
          </p:cNvSpPr>
          <p:nvPr>
            <p:ph sz="half" idx="1"/>
          </p:nvPr>
        </p:nvSpPr>
        <p:spPr>
          <a:xfrm>
            <a:off x="647700" y="1584325"/>
            <a:ext cx="10515600" cy="772160"/>
          </a:xfrm>
        </p:spPr>
        <p:txBody>
          <a:bodyPr/>
          <a:p>
            <a:r>
              <a:rPr lang="ru-RU" alt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Крутые </a:t>
            </a:r>
            <a:r>
              <a:rPr lang="en-US" alt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PvE </a:t>
            </a:r>
            <a:r>
              <a:rPr lang="ru-RU" alt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и </a:t>
            </a:r>
            <a:r>
              <a:rPr lang="en-US" alt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PvP </a:t>
            </a:r>
            <a:r>
              <a:rPr lang="ru-RU" alt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сражения...</a:t>
            </a:r>
            <a:endParaRPr lang="ru-RU" altLang="ru-RU">
              <a:solidFill>
                <a:schemeClr val="accent3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8" name="Замещающее содержимое 6"/>
          <p:cNvSpPr>
            <a:spLocks noGrp="1"/>
          </p:cNvSpPr>
          <p:nvPr/>
        </p:nvSpPr>
        <p:spPr>
          <a:xfrm>
            <a:off x="648335" y="2618740"/>
            <a:ext cx="10514330" cy="772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Вы не увидите в нашей игре</a:t>
            </a:r>
            <a:endParaRPr lang="ru-RU">
              <a:solidFill>
                <a:schemeClr val="accent3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9" name="Замещающее содержимое 6"/>
          <p:cNvSpPr>
            <a:spLocks noGrp="1"/>
          </p:cNvSpPr>
          <p:nvPr/>
        </p:nvSpPr>
        <p:spPr>
          <a:xfrm>
            <a:off x="648335" y="3653155"/>
            <a:ext cx="10515600" cy="772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Многогранная и сложная система торговли...</a:t>
            </a:r>
            <a:endParaRPr lang="ru-RU">
              <a:solidFill>
                <a:schemeClr val="accent3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10" name="Замещающее содержимое 6"/>
          <p:cNvSpPr>
            <a:spLocks noGrp="1"/>
          </p:cNvSpPr>
          <p:nvPr/>
        </p:nvSpPr>
        <p:spPr>
          <a:xfrm>
            <a:off x="649605" y="4687570"/>
            <a:ext cx="10514330" cy="772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Тоже отсутствует</a:t>
            </a:r>
            <a:endParaRPr lang="ru-RU">
              <a:solidFill>
                <a:schemeClr val="accent3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11" name="Замещающее содержимое 6"/>
          <p:cNvSpPr>
            <a:spLocks noGrp="1"/>
          </p:cNvSpPr>
          <p:nvPr/>
        </p:nvSpPr>
        <p:spPr>
          <a:xfrm>
            <a:off x="649605" y="5721985"/>
            <a:ext cx="10514330" cy="772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Ну хоть чат есть... </a:t>
            </a:r>
            <a:r>
              <a:rPr lang="ru-RU">
                <a:solidFill>
                  <a:schemeClr val="accent6"/>
                </a:solidFill>
                <a:latin typeface="Bahnschrift" panose="020B0502040204020203" charset="0"/>
                <a:cs typeface="Bahnschrift" panose="020B0502040204020203" charset="0"/>
              </a:rPr>
              <a:t>Уже спасибо</a:t>
            </a:r>
            <a:endParaRPr lang="ru-RU">
              <a:solidFill>
                <a:schemeClr val="accent6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solidFill>
                  <a:schemeClr val="bg2">
                    <a:lumMod val="90000"/>
                  </a:schemeClr>
                </a:solidFill>
                <a:latin typeface="Ethnocentric" panose="00000400000000000000" charset="0"/>
                <a:cs typeface="Ethnocentric" panose="00000400000000000000" charset="0"/>
              </a:rPr>
              <a:t>Libraries &amp; Modules</a:t>
            </a:r>
            <a:endParaRPr lang="en-US" altLang="ru-RU">
              <a:solidFill>
                <a:schemeClr val="bg2">
                  <a:lumMod val="90000"/>
                </a:schemeClr>
              </a:solidFill>
              <a:latin typeface="Ethnocentric" panose="00000400000000000000" charset="0"/>
              <a:cs typeface="Ethnocentric" panose="00000400000000000000" charset="0"/>
            </a:endParaRPr>
          </a:p>
        </p:txBody>
      </p:sp>
      <p:sp>
        <p:nvSpPr>
          <p:cNvPr id="7" name="Замещающее содержимое 6"/>
          <p:cNvSpPr>
            <a:spLocks noGrp="1"/>
          </p:cNvSpPr>
          <p:nvPr>
            <p:ph sz="half" idx="1"/>
          </p:nvPr>
        </p:nvSpPr>
        <p:spPr>
          <a:xfrm>
            <a:off x="647700" y="1584325"/>
            <a:ext cx="10515600" cy="4721225"/>
          </a:xfrm>
        </p:spPr>
        <p:txBody>
          <a:bodyPr/>
          <a:p>
            <a:pPr>
              <a:lnSpc>
                <a:spcPct val="120000"/>
              </a:lnSpc>
            </a:pPr>
            <a:r>
              <a:rPr lang="ru-RU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Мы использовали следующие библиотеки</a:t>
            </a:r>
            <a:r>
              <a:rPr 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:</a:t>
            </a:r>
            <a:endParaRPr lang="en-US">
              <a:solidFill>
                <a:schemeClr val="accent3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>
              <a:lnSpc>
                <a:spcPct val="120000"/>
              </a:lnSpc>
            </a:pPr>
            <a:r>
              <a:rPr 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  1. Flask</a:t>
            </a:r>
            <a:endParaRPr lang="en-US">
              <a:solidFill>
                <a:schemeClr val="accent3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>
              <a:lnSpc>
                <a:spcPct val="120000"/>
              </a:lnSpc>
            </a:pPr>
            <a:r>
              <a:rPr 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  2. SQLAlchemy</a:t>
            </a:r>
            <a:endParaRPr lang="en-US">
              <a:solidFill>
                <a:schemeClr val="accent3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>
              <a:lnSpc>
                <a:spcPct val="120000"/>
              </a:lnSpc>
            </a:pPr>
            <a:r>
              <a:rPr lang="en-US">
                <a:solidFill>
                  <a:schemeClr val="accent6"/>
                </a:solidFill>
                <a:latin typeface="Bahnschrift" panose="020B0502040204020203" charset="0"/>
                <a:cs typeface="Bahnschrift" panose="020B0502040204020203" charset="0"/>
              </a:rPr>
              <a:t>? </a:t>
            </a:r>
            <a:r>
              <a:rPr 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4. Flask-RESTful</a:t>
            </a:r>
            <a:endParaRPr lang="en-US">
              <a:solidFill>
                <a:schemeClr val="accent3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>
              <a:lnSpc>
                <a:spcPct val="120000"/>
              </a:lnSpc>
            </a:pPr>
            <a:r>
              <a:rPr lang="en-US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  3. Cryptography</a:t>
            </a:r>
            <a:endParaRPr lang="ru-RU" altLang="en-US">
              <a:solidFill>
                <a:schemeClr val="accent6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solidFill>
                  <a:schemeClr val="bg2">
                    <a:lumMod val="90000"/>
                  </a:schemeClr>
                </a:solidFill>
                <a:latin typeface="Ethnocentric" panose="00000400000000000000" charset="0"/>
                <a:cs typeface="Ethnocentric" panose="00000400000000000000" charset="0"/>
              </a:rPr>
              <a:t>Other cool stuff</a:t>
            </a:r>
            <a:endParaRPr lang="en-US" altLang="ru-RU">
              <a:solidFill>
                <a:schemeClr val="bg2">
                  <a:lumMod val="90000"/>
                </a:schemeClr>
              </a:solidFill>
              <a:latin typeface="Ethnocentric" panose="00000400000000000000" charset="0"/>
              <a:cs typeface="Ethnocentric" panose="00000400000000000000" charset="0"/>
            </a:endParaRPr>
          </a:p>
        </p:txBody>
      </p:sp>
      <p:sp>
        <p:nvSpPr>
          <p:cNvPr id="7" name="Замещающее содержимое 6"/>
          <p:cNvSpPr>
            <a:spLocks noGrp="1"/>
          </p:cNvSpPr>
          <p:nvPr>
            <p:ph sz="half" idx="1"/>
          </p:nvPr>
        </p:nvSpPr>
        <p:spPr>
          <a:xfrm>
            <a:off x="647700" y="1584325"/>
            <a:ext cx="10515600" cy="4721225"/>
          </a:xfrm>
        </p:spPr>
        <p:txBody>
          <a:bodyPr/>
          <a:p>
            <a:pPr>
              <a:lnSpc>
                <a:spcPct val="120000"/>
              </a:lnSpc>
            </a:pPr>
            <a:r>
              <a:rPr lang="ru-RU">
                <a:solidFill>
                  <a:schemeClr val="accent3"/>
                </a:solidFill>
              </a:rPr>
              <a:t>Со стороны клиента мы написали очень крутые </a:t>
            </a:r>
            <a:r>
              <a:rPr lang="ru-RU">
                <a:solidFill>
                  <a:schemeClr val="accent6"/>
                </a:solidFill>
              </a:rPr>
              <a:t>(нет)</a:t>
            </a:r>
            <a:r>
              <a:rPr lang="ru-RU">
                <a:solidFill>
                  <a:schemeClr val="accent3"/>
                </a:solidFill>
              </a:rPr>
              <a:t> функции на языке </a:t>
            </a:r>
            <a:r>
              <a:rPr lang="en-US">
                <a:solidFill>
                  <a:schemeClr val="accent3"/>
                </a:solidFill>
              </a:rPr>
              <a:t>JavaScript </a:t>
            </a:r>
            <a:r>
              <a:rPr lang="ru-RU" altLang="en-US">
                <a:solidFill>
                  <a:schemeClr val="accent3"/>
                </a:solidFill>
              </a:rPr>
              <a:t>и использовали библиотеку </a:t>
            </a:r>
            <a:r>
              <a:rPr lang="en-US" altLang="en-US">
                <a:solidFill>
                  <a:schemeClr val="accent3"/>
                </a:solidFill>
              </a:rPr>
              <a:t>jQuerry.</a:t>
            </a:r>
            <a:endParaRPr lang="en-US" altLang="en-US">
              <a:solidFill>
                <a:schemeClr val="accent3"/>
              </a:solidFill>
            </a:endParaRPr>
          </a:p>
          <a:p>
            <a:pPr>
              <a:lnSpc>
                <a:spcPct val="120000"/>
              </a:lnSpc>
            </a:pPr>
            <a:r>
              <a:rPr lang="ru-RU" altLang="en-US">
                <a:solidFill>
                  <a:schemeClr val="accent3"/>
                </a:solidFill>
              </a:rPr>
              <a:t>Для постоянного обмена информацией с сервером мы юзали </a:t>
            </a:r>
            <a:r>
              <a:rPr lang="en-US" altLang="en-US">
                <a:solidFill>
                  <a:schemeClr val="accent3"/>
                </a:solidFill>
              </a:rPr>
              <a:t>Ajax</a:t>
            </a:r>
            <a:r>
              <a:rPr lang="ru-RU" altLang="en-US">
                <a:solidFill>
                  <a:schemeClr val="accent3"/>
                </a:solidFill>
              </a:rPr>
              <a:t> - под-библиотеку для отправки запросов с сайта, а не через браузерную строку.</a:t>
            </a:r>
            <a:endParaRPr lang="en-US" altLang="en-US">
              <a:solidFill>
                <a:schemeClr val="accent3"/>
              </a:solidFill>
            </a:endParaRPr>
          </a:p>
          <a:p>
            <a:pPr>
              <a:lnSpc>
                <a:spcPct val="120000"/>
              </a:lnSpc>
            </a:pPr>
            <a:endParaRPr lang="en-US" altLang="en-US">
              <a:solidFill>
                <a:schemeClr val="accent3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en-US">
                <a:solidFill>
                  <a:schemeClr val="accent6"/>
                </a:solidFill>
              </a:rPr>
              <a:t> </a:t>
            </a:r>
            <a:r>
              <a:rPr lang="ru-RU" altLang="en-US">
                <a:solidFill>
                  <a:schemeClr val="accent6"/>
                </a:solidFill>
              </a:rPr>
              <a:t>Я потратил 6 часов на поиск </a:t>
            </a:r>
            <a:r>
              <a:rPr lang="en-US" altLang="en-US">
                <a:solidFill>
                  <a:schemeClr val="accent6"/>
                </a:solidFill>
              </a:rPr>
              <a:t>AJAX! (╯°□°）╯︵ ┻━┻</a:t>
            </a:r>
            <a:endParaRPr lang="en-US" altLang="en-US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solidFill>
                  <a:schemeClr val="bg2">
                    <a:lumMod val="90000"/>
                  </a:schemeClr>
                </a:solidFill>
                <a:latin typeface="Ethnocentric" panose="00000400000000000000" charset="0"/>
                <a:cs typeface="Ethnocentric" panose="00000400000000000000" charset="0"/>
              </a:rPr>
              <a:t>AJAX in a nutshell</a:t>
            </a:r>
            <a:endParaRPr lang="en-US" altLang="ru-RU">
              <a:solidFill>
                <a:schemeClr val="bg2">
                  <a:lumMod val="90000"/>
                </a:schemeClr>
              </a:solidFill>
              <a:latin typeface="Ethnocentric" panose="00000400000000000000" charset="0"/>
              <a:cs typeface="Ethnocentric" panose="00000400000000000000" charset="0"/>
            </a:endParaRPr>
          </a:p>
        </p:txBody>
      </p:sp>
      <p:pic>
        <p:nvPicPr>
          <p:cNvPr id="101" name="Замещающее содержимое 100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584325"/>
            <a:ext cx="10515600" cy="5032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solidFill>
                  <a:schemeClr val="bg2">
                    <a:lumMod val="90000"/>
                  </a:schemeClr>
                </a:solidFill>
                <a:latin typeface="Ethnocentric" panose="00000400000000000000" charset="0"/>
                <a:cs typeface="Ethnocentric" panose="00000400000000000000" charset="0"/>
              </a:rPr>
              <a:t>Screenshots</a:t>
            </a:r>
            <a:endParaRPr lang="en-US" altLang="ru-RU">
              <a:solidFill>
                <a:schemeClr val="bg2">
                  <a:lumMod val="90000"/>
                </a:schemeClr>
              </a:solidFill>
              <a:latin typeface="Ethnocentric" panose="00000400000000000000" charset="0"/>
              <a:cs typeface="Ethnocentric" panose="00000400000000000000" charset="0"/>
            </a:endParaRPr>
          </a:p>
        </p:txBody>
      </p:sp>
      <p:pic>
        <p:nvPicPr>
          <p:cNvPr id="4" name="Изображение 3" descr="cha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584325"/>
            <a:ext cx="7260590" cy="4084320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7908290" y="1584325"/>
            <a:ext cx="3255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2800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Вкладка чата</a:t>
            </a:r>
            <a:endParaRPr lang="ru-RU" altLang="ru-RU" sz="2800">
              <a:solidFill>
                <a:schemeClr val="accent3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7908290" y="2106295"/>
            <a:ext cx="32550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2800">
                <a:solidFill>
                  <a:schemeClr val="accent3"/>
                </a:solidFill>
                <a:latin typeface="Bahnschrift" panose="020B0502040204020203" charset="0"/>
                <a:cs typeface="Bahnschrift" panose="020B0502040204020203" charset="0"/>
              </a:rPr>
              <a:t>Вся игра выглядит примерно так</a:t>
            </a:r>
            <a:endParaRPr lang="ru-RU" altLang="ru-RU" sz="2800">
              <a:solidFill>
                <a:schemeClr val="accent3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1144</Words>
  <Application>WPS Presentation</Application>
  <PresentationFormat>宽屏</PresentationFormat>
  <Paragraphs>72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13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BOUTON International Symbols</vt:lpstr>
      <vt:lpstr>Notram</vt:lpstr>
      <vt:lpstr>Bahnschrift SemiCondensed</vt:lpstr>
      <vt:lpstr>Franklin Gothic Medium</vt:lpstr>
      <vt:lpstr>Lato Light</vt:lpstr>
      <vt:lpstr>MS Gothic</vt:lpstr>
      <vt:lpstr>Roboto Bk</vt:lpstr>
      <vt:lpstr>Segoe UI Black</vt:lpstr>
      <vt:lpstr>Trebuchet MS</vt:lpstr>
      <vt:lpstr>BN Machine</vt:lpstr>
      <vt:lpstr>BN Jinx</vt:lpstr>
      <vt:lpstr>Cambria Math</vt:lpstr>
      <vt:lpstr>Amethyst</vt:lpstr>
      <vt:lpstr>Yu Gothic UI Light</vt:lpstr>
      <vt:lpstr>Sitka Text</vt:lpstr>
      <vt:lpstr>Alien Encounters</vt:lpstr>
      <vt:lpstr>Bakery</vt:lpstr>
      <vt:lpstr>Base 05</vt:lpstr>
      <vt:lpstr>Bernadette</vt:lpstr>
      <vt:lpstr>Broadcast Matter</vt:lpstr>
      <vt:lpstr>Chinyen</vt:lpstr>
      <vt:lpstr>Candles</vt:lpstr>
      <vt:lpstr>Dungeon</vt:lpstr>
      <vt:lpstr>Distant Galaxy</vt:lpstr>
      <vt:lpstr>Enliven</vt:lpstr>
      <vt:lpstr>Ethnocentric</vt:lpstr>
      <vt:lpstr>Microsoft YaHei UI</vt:lpstr>
      <vt:lpstr>NSimSun</vt:lpstr>
      <vt:lpstr>MS UI Gothic</vt:lpstr>
      <vt:lpstr>Roboto Lt</vt:lpstr>
      <vt:lpstr>Segoe Print</vt:lpstr>
      <vt:lpstr>Sylfaen</vt:lpstr>
      <vt:lpstr>Verdana</vt:lpstr>
      <vt:lpstr>Yu Gothic Medium</vt:lpstr>
      <vt:lpstr>Yu Gothic UI Semibold</vt:lpstr>
      <vt:lpstr>Almonte Snow</vt:lpstr>
      <vt:lpstr>Baby Kruffy</vt:lpstr>
      <vt:lpstr>Bernadette Rough</vt:lpstr>
      <vt:lpstr>Beyond The Mountains</vt:lpstr>
      <vt:lpstr>Microsoft JhengHei</vt:lpstr>
      <vt:lpstr>Brandish</vt:lpstr>
      <vt:lpstr>Fingerpop</vt:lpstr>
      <vt:lpstr>Flubber</vt:lpstr>
      <vt:lpstr>Ebrima</vt:lpstr>
      <vt:lpstr>Geotype TT</vt:lpstr>
      <vt:lpstr>Good Times</vt:lpstr>
      <vt:lpstr>Hand Me Down S (BRK)</vt:lpstr>
      <vt:lpstr>Gazzarelli</vt:lpstr>
      <vt:lpstr>Gloss And Bloom</vt:lpstr>
      <vt:lpstr>Glockenspiel</vt:lpstr>
      <vt:lpstr>Hotel De Paris</vt:lpstr>
      <vt:lpstr>HoloLens MDL2 Assets</vt:lpstr>
      <vt:lpstr>Hollywood Hills</vt:lpstr>
      <vt:lpstr>Helsinki Std</vt:lpstr>
      <vt:lpstr>Helsinki Text Std</vt:lpstr>
      <vt:lpstr>Helsinki Special Std</vt:lpstr>
      <vt:lpstr>InputMapperIcons</vt:lpstr>
      <vt:lpstr>Inkpen2 Text Std</vt:lpstr>
      <vt:lpstr>La Guapita</vt:lpstr>
      <vt:lpstr>Magnolia Sky</vt:lpstr>
      <vt:lpstr>Mael</vt:lpstr>
      <vt:lpstr>Mark My Words Clean</vt:lpstr>
      <vt:lpstr>Microsoft New Tai Lue</vt:lpstr>
      <vt:lpstr>MingLiU_HKSCS-ExtB</vt:lpstr>
      <vt:lpstr>Mocking Bird</vt:lpstr>
      <vt:lpstr>MingLiU-ExtB</vt:lpstr>
      <vt:lpstr>Minerva</vt:lpstr>
      <vt:lpstr>Opus Chords Sans Condensed Std</vt:lpstr>
      <vt:lpstr>PenultimateLightItal</vt:lpstr>
      <vt:lpstr>Parry Hotter</vt:lpstr>
      <vt:lpstr>MS PGothic</vt:lpstr>
      <vt:lpstr>Arial Black</vt:lpstr>
      <vt:lpstr>Impact</vt:lpstr>
      <vt:lpstr>Lato</vt:lpstr>
      <vt:lpstr>Segoe UI Light</vt:lpstr>
      <vt:lpstr>Sitka Small</vt:lpstr>
      <vt:lpstr>Yu Gothic Light</vt:lpstr>
      <vt:lpstr>Autumn</vt:lpstr>
      <vt:lpstr>Balthazar</vt:lpstr>
      <vt:lpstr>Calvin</vt:lpstr>
      <vt:lpstr>Coolsville</vt:lpstr>
      <vt:lpstr>Creepygirl</vt:lpstr>
      <vt:lpstr>Greek Diner Inline TT</vt:lpstr>
      <vt:lpstr>Harvest</vt:lpstr>
      <vt:lpstr>Grand Aventure Shadow</vt:lpstr>
      <vt:lpstr>Helsinki Metronome Std</vt:lpstr>
      <vt:lpstr>Heavy Heap</vt:lpstr>
      <vt:lpstr>Inkpen2 Chords Std</vt:lpstr>
      <vt:lpstr>Inkpen2 Script Std</vt:lpstr>
      <vt:lpstr>Jasmine And Greentea</vt:lpstr>
      <vt:lpstr>Manorly</vt:lpstr>
      <vt:lpstr>Wingdings</vt:lpstr>
      <vt:lpstr>Work In Progress</vt:lpstr>
      <vt:lpstr>Bahnschrift</vt:lpstr>
      <vt:lpstr>Office Theme</vt:lpstr>
      <vt:lpstr>PowerPoint 演示文稿</vt:lpstr>
      <vt:lpstr>PowerPoint 演示文稿</vt:lpstr>
      <vt:lpstr>Hystory</vt:lpstr>
      <vt:lpstr>Hystory</vt:lpstr>
      <vt:lpstr>Description</vt:lpstr>
      <vt:lpstr>Activities</vt:lpstr>
      <vt:lpstr>Libraries &amp; Modules</vt:lpstr>
      <vt:lpstr>Other cool stuff</vt:lpstr>
      <vt:lpstr>Other cool stuff</vt:lpstr>
      <vt:lpstr>Screenshots</vt:lpstr>
      <vt:lpstr>Other cool stuff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SJYTK239</cp:lastModifiedBy>
  <cp:revision>3</cp:revision>
  <dcterms:created xsi:type="dcterms:W3CDTF">2022-04-19T18:06:46Z</dcterms:created>
  <dcterms:modified xsi:type="dcterms:W3CDTF">2022-04-19T19:24:44Z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1049-11.2.0.11074</vt:lpwstr>
  </property>
  <property fmtid="{D5CDD505-2E9C-101B-9397-08002B2CF9AE}" pid="3" name="ICV">
    <vt:lpwstr>3F626C348AF046DCB389384E764F5178</vt:lpwstr>
  </property>
</Properties>
</file>