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0" r:id="rId4"/>
    <p:sldId id="265" r:id="rId5"/>
    <p:sldId id="270" r:id="rId6"/>
    <p:sldId id="271" r:id="rId7"/>
    <p:sldId id="266" r:id="rId8"/>
    <p:sldId id="276" r:id="rId9"/>
    <p:sldId id="269" r:id="rId10"/>
    <p:sldId id="287" r:id="rId11"/>
    <p:sldId id="288" r:id="rId12"/>
    <p:sldId id="274" r:id="rId13"/>
    <p:sldId id="281" r:id="rId14"/>
    <p:sldId id="277" r:id="rId15"/>
    <p:sldId id="282" r:id="rId16"/>
    <p:sldId id="278" r:id="rId17"/>
    <p:sldId id="283" r:id="rId18"/>
    <p:sldId id="285" r:id="rId19"/>
    <p:sldId id="286" r:id="rId20"/>
    <p:sldId id="289" r:id="rId21"/>
    <p:sldId id="290" r:id="rId22"/>
    <p:sldId id="261" r:id="rId23"/>
    <p:sldId id="262" r:id="rId24"/>
    <p:sldId id="263" r:id="rId2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sz="2800" noProof="0" dirty="0">
              <a:solidFill>
                <a:schemeClr val="tx1"/>
              </a:solidFill>
            </a:rPr>
            <a:t>Sommaire </a:t>
          </a:r>
        </a:p>
      </dgm:t>
    </dgm:pt>
    <dgm:pt modelId="{68E16295-5968-427D-8FEC-140904115879}" type="parTrans" cxnId="{1514D9C3-0364-4D35-B599-B493CBB9F80D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C8FD5B74-EA17-4780-8EAB-5CC8C9F831ED}" type="sibTrans" cxnId="{1514D9C3-0364-4D35-B599-B493CBB9F80D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5395F473-4B00-496B-B453-6451BF799B09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noProof="0" dirty="0">
              <a:solidFill>
                <a:schemeClr val="bg1"/>
              </a:solidFill>
            </a:rPr>
            <a:t>Notre Projet </a:t>
          </a:r>
        </a:p>
      </dgm:t>
    </dgm:pt>
    <dgm:pt modelId="{9C1152B7-4D34-4CA0-9DDC-F21FD4AEAD28}" type="parTrans" cxnId="{5982C12B-3881-4E5F-910B-CA265FD5E102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169C7AF9-916F-47C4-A9C3-3ACADEA4D272}" type="sibTrans" cxnId="{5982C12B-3881-4E5F-910B-CA265FD5E102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2904A716-59B7-4104-AC29-2F533F57D625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noProof="0" dirty="0">
              <a:solidFill>
                <a:schemeClr val="bg1"/>
              </a:solidFill>
            </a:rPr>
            <a:t>Conclusion</a:t>
          </a:r>
        </a:p>
      </dgm:t>
    </dgm:pt>
    <dgm:pt modelId="{9B32CB96-1CE6-4CA6-98D9-C2203F6FCB19}" type="parTrans" cxnId="{769AC2E0-480D-41AB-BE4C-F01603F65A64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14A70495-26CC-4CC9-BF87-1FC52EE50B35}" type="sibTrans" cxnId="{769AC2E0-480D-41AB-BE4C-F01603F65A64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ED7BFBCA-85AB-470A-B757-1414C645E6DE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noProof="0" dirty="0">
              <a:solidFill>
                <a:schemeClr val="bg1"/>
              </a:solidFill>
            </a:rPr>
            <a:t>L’évolution de notre projet</a:t>
          </a:r>
        </a:p>
      </dgm:t>
    </dgm:pt>
    <dgm:pt modelId="{C0C02030-8E95-4FBF-B65E-3B9A5576FA0F}" type="sibTrans" cxnId="{CADA49E7-D7E4-4B04-9DDF-B5A55F3314AF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B49CC6F4-1BCE-47E4-B510-CFFABFF8574B}" type="parTrans" cxnId="{CADA49E7-D7E4-4B04-9DDF-B5A55F3314AF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B26DCD95-F7E2-49D7-A000-EA11DF624A03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noProof="0" dirty="0">
              <a:solidFill>
                <a:schemeClr val="bg1"/>
              </a:solidFill>
            </a:rPr>
            <a:t>Démonstration </a:t>
          </a:r>
        </a:p>
      </dgm:t>
    </dgm:pt>
    <dgm:pt modelId="{C0BD9C74-EAFC-4D18-BC7A-58975E2806B9}" type="parTrans" cxnId="{B173DAEF-42E7-4FF3-840F-7AA718C88266}">
      <dgm:prSet/>
      <dgm:spPr/>
    </dgm:pt>
    <dgm:pt modelId="{F21F5A40-3912-4FBD-BA32-32F046579E8A}" type="sibTrans" cxnId="{B173DAEF-42E7-4FF3-840F-7AA718C88266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X="123229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DE3328D1-17D9-4FBA-AC2A-B206C2EFA7B5}" type="presOf" srcId="{B26DCD95-F7E2-49D7-A000-EA11DF624A03}" destId="{A7174219-EC9E-4267-A04D-B18EE847387A}" srcOrd="0" destOrd="2" presId="urn:microsoft.com/office/officeart/2005/8/layout/list1"/>
    <dgm:cxn modelId="{1EC855D4-9949-4C99-AE73-64CD4259AB6C}" type="presOf" srcId="{2904A716-59B7-4104-AC29-2F533F57D625}" destId="{A7174219-EC9E-4267-A04D-B18EE847387A}" srcOrd="0" destOrd="3" presId="urn:microsoft.com/office/officeart/2005/8/layout/list1"/>
    <dgm:cxn modelId="{769AC2E0-480D-41AB-BE4C-F01603F65A64}" srcId="{7A49DF98-867D-48FD-8C6A-11619CC54E26}" destId="{2904A716-59B7-4104-AC29-2F533F57D625}" srcOrd="3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B173DAEF-42E7-4FF3-840F-7AA718C88266}" srcId="{7A49DF98-867D-48FD-8C6A-11619CC54E26}" destId="{B26DCD95-F7E2-49D7-A000-EA11DF624A03}" srcOrd="2" destOrd="0" parTransId="{C0BD9C74-EAFC-4D18-BC7A-58975E2806B9}" sibTransId="{F21F5A40-3912-4FBD-BA32-32F046579E8A}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303249"/>
          <a:ext cx="6156325" cy="33783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kern="1200" noProof="0" dirty="0">
              <a:solidFill>
                <a:schemeClr val="bg1"/>
              </a:solidFill>
            </a:rPr>
            <a:t>Notre Projet 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kern="1200" noProof="0" dirty="0">
              <a:solidFill>
                <a:schemeClr val="bg1"/>
              </a:solidFill>
            </a:rPr>
            <a:t>L’évolution de notre projet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kern="1200" noProof="0" dirty="0">
              <a:solidFill>
                <a:schemeClr val="bg1"/>
              </a:solidFill>
            </a:rPr>
            <a:t>Démonstration 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kern="1200" noProof="0" dirty="0">
              <a:solidFill>
                <a:schemeClr val="bg1"/>
              </a:solidFill>
            </a:rPr>
            <a:t>Conclusion</a:t>
          </a:r>
        </a:p>
      </dsp:txBody>
      <dsp:txXfrm>
        <a:off x="0" y="1303249"/>
        <a:ext cx="6156325" cy="3378375"/>
      </dsp:txXfrm>
    </dsp:sp>
    <dsp:sp modelId="{8EFCDC49-2431-44A7-9E88-01190BAF5B19}">
      <dsp:nvSpPr>
        <dsp:cNvPr id="0" name=""/>
        <dsp:cNvSpPr/>
      </dsp:nvSpPr>
      <dsp:spPr>
        <a:xfrm>
          <a:off x="307816" y="1620235"/>
          <a:ext cx="5310464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>
              <a:solidFill>
                <a:schemeClr val="tx1"/>
              </a:solidFill>
            </a:rPr>
            <a:t>Sommaire </a:t>
          </a:r>
        </a:p>
      </dsp:txBody>
      <dsp:txXfrm>
        <a:off x="307816" y="1620235"/>
        <a:ext cx="5310464" cy="64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416927-5E9C-4E77-85FE-EE4C81C1DE39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89B6C8-888A-401B-9F9B-D41D36B6C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798B7E-6604-4F74-86DB-B30627D56244}" type="datetimeFigureOut">
              <a:rPr lang="fr-FR" noProof="0" smtClean="0"/>
              <a:t>20/12/2023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F28A1F-3E69-47E5-AE93-E7F2155A242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71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235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739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679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545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651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6949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4676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906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2088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417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5230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405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93132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84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6821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838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975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3953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658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3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429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01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0385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Espace réservé d’image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votre image ici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large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votre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 de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horizontau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jpe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SAE51  Projet 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612" y="4611901"/>
            <a:ext cx="4155828" cy="684000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/>
              <a:t>Juhasz Laurent  /  </a:t>
            </a:r>
            <a:r>
              <a:rPr lang="fr-FR" dirty="0" err="1"/>
              <a:t>Lyam</a:t>
            </a:r>
            <a:r>
              <a:rPr lang="fr-FR" dirty="0"/>
              <a:t> Duval  /  Ibrahim Al </a:t>
            </a:r>
            <a:r>
              <a:rPr lang="fr-FR" dirty="0" err="1"/>
              <a:t>kaisi</a:t>
            </a:r>
            <a:r>
              <a:rPr lang="fr-FR" dirty="0"/>
              <a:t>  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23" name="Espace réservé pour une image  22">
            <a:extLst>
              <a:ext uri="{FF2B5EF4-FFF2-40B4-BE49-F238E27FC236}">
                <a16:creationId xmlns:a16="http://schemas.microsoft.com/office/drawing/2014/main" id="{D89D0451-0963-AF9B-2DE7-B4B3A4F279B6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" name="Image 20" descr="Une image contenant Graphique, graphisme, clipart, poisson&#10;&#10;Description générée automatiquement">
            <a:extLst>
              <a:ext uri="{FF2B5EF4-FFF2-40B4-BE49-F238E27FC236}">
                <a16:creationId xmlns:a16="http://schemas.microsoft.com/office/drawing/2014/main" id="{91934B71-7FA0-6EEC-5842-19C3DB95E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276254"/>
            <a:ext cx="7352969" cy="61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10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Formats de fichiers logo | Super Logo">
            <a:extLst>
              <a:ext uri="{FF2B5EF4-FFF2-40B4-BE49-F238E27FC236}">
                <a16:creationId xmlns:a16="http://schemas.microsoft.com/office/drawing/2014/main" id="{38329BFD-0C26-C4F6-4982-4D898C1D7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6" y="995111"/>
            <a:ext cx="120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84E486-E450-A710-8AB4-0F585F6DB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89160">
            <a:off x="7287580" y="1000844"/>
            <a:ext cx="619211" cy="39058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B213EA2-01B5-B27E-F299-597AAECBC407}"/>
              </a:ext>
            </a:extLst>
          </p:cNvPr>
          <p:cNvSpPr txBox="1"/>
          <p:nvPr/>
        </p:nvSpPr>
        <p:spPr>
          <a:xfrm>
            <a:off x="2311650" y="3209277"/>
            <a:ext cx="275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run_converter.sh</a:t>
            </a:r>
          </a:p>
        </p:txBody>
      </p:sp>
      <p:pic>
        <p:nvPicPr>
          <p:cNvPr id="30" name="Picture 4" descr="Icône de fichier et de document rouge (symbole png)">
            <a:extLst>
              <a:ext uri="{FF2B5EF4-FFF2-40B4-BE49-F238E27FC236}">
                <a16:creationId xmlns:a16="http://schemas.microsoft.com/office/drawing/2014/main" id="{4DFFC591-77BF-EA0D-7C10-F6692E7F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73" y="190073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C3EBE5F7-8257-1128-2134-D13A9CFE9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27" y="2073546"/>
            <a:ext cx="1135731" cy="11357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D8B6FF-53DC-25BB-17C6-30C5DCC53DEE}"/>
              </a:ext>
            </a:extLst>
          </p:cNvPr>
          <p:cNvSpPr txBox="1"/>
          <p:nvPr/>
        </p:nvSpPr>
        <p:spPr>
          <a:xfrm>
            <a:off x="4927900" y="3078028"/>
            <a:ext cx="126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converter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0C4A16FD-7DF9-9A1C-D8FE-0EBC6457AF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6945837" y="1912305"/>
            <a:ext cx="1167509" cy="1413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346CB-917E-6106-892E-0B46EB0A80E6}"/>
              </a:ext>
            </a:extLst>
          </p:cNvPr>
          <p:cNvSpPr txBox="1"/>
          <p:nvPr/>
        </p:nvSpPr>
        <p:spPr>
          <a:xfrm>
            <a:off x="6945837" y="3332425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Dockerfile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40054662-D6ED-4C2B-9296-5AD8946B80F9}"/>
              </a:ext>
            </a:extLst>
          </p:cNvPr>
          <p:cNvSpPr/>
          <p:nvPr/>
        </p:nvSpPr>
        <p:spPr>
          <a:xfrm>
            <a:off x="4067745" y="2556183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A140779-0377-433F-976E-332E59CF542F}"/>
              </a:ext>
            </a:extLst>
          </p:cNvPr>
          <p:cNvSpPr/>
          <p:nvPr/>
        </p:nvSpPr>
        <p:spPr>
          <a:xfrm>
            <a:off x="6188684" y="2556184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87D1B2E-A091-17B0-1BAC-C6C1F286A6C1}"/>
              </a:ext>
            </a:extLst>
          </p:cNvPr>
          <p:cNvSpPr/>
          <p:nvPr/>
        </p:nvSpPr>
        <p:spPr>
          <a:xfrm>
            <a:off x="8143760" y="2556181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E2A6376-59B9-824C-187B-52B48C318CBA}"/>
              </a:ext>
            </a:extLst>
          </p:cNvPr>
          <p:cNvSpPr txBox="1"/>
          <p:nvPr/>
        </p:nvSpPr>
        <p:spPr>
          <a:xfrm>
            <a:off x="9384513" y="3316854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img_sae51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1B402E1-13A5-46A0-A4D3-0AA3A0EC6B2A}"/>
              </a:ext>
            </a:extLst>
          </p:cNvPr>
          <p:cNvSpPr/>
          <p:nvPr/>
        </p:nvSpPr>
        <p:spPr>
          <a:xfrm>
            <a:off x="120575" y="4603600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1062556" y="4237775"/>
            <a:ext cx="1759377" cy="109931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1284194" y="5233467"/>
            <a:ext cx="177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38" y="4048551"/>
            <a:ext cx="1178695" cy="1454786"/>
          </a:xfrm>
          <a:prstGeom prst="rect">
            <a:avLst/>
          </a:prstGeom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A96E53B1-540F-CCA0-17C0-135D3270A747}"/>
              </a:ext>
            </a:extLst>
          </p:cNvPr>
          <p:cNvSpPr/>
          <p:nvPr/>
        </p:nvSpPr>
        <p:spPr>
          <a:xfrm>
            <a:off x="3095469" y="4603599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3906069" y="5427572"/>
            <a:ext cx="177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53BFC38-08F6-EDC4-70AE-3EE0FF270AA3}"/>
              </a:ext>
            </a:extLst>
          </p:cNvPr>
          <p:cNvSpPr txBox="1"/>
          <p:nvPr/>
        </p:nvSpPr>
        <p:spPr>
          <a:xfrm>
            <a:off x="1451893" y="6026595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A5D6FF"/>
                </a:solidFill>
                <a:latin typeface="Consolas" panose="020B0609020204030204" pitchFamily="49" charset="0"/>
              </a:rPr>
              <a:t>C</a:t>
            </a:r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réation du SVG+SQL</a:t>
            </a:r>
            <a:endParaRPr lang="fr-FR" sz="3200" dirty="0"/>
          </a:p>
        </p:txBody>
      </p:sp>
      <p:pic>
        <p:nvPicPr>
          <p:cNvPr id="2052" name="Image 2051" descr="Une image contenant Graphique, graphisme, dessin humoristique, clipart&#10;&#10;Description générée automatiquement">
            <a:extLst>
              <a:ext uri="{FF2B5EF4-FFF2-40B4-BE49-F238E27FC236}">
                <a16:creationId xmlns:a16="http://schemas.microsoft.com/office/drawing/2014/main" id="{DDE1A3D9-94BF-2C7B-AFF1-F82A98B5AD1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8878392" y="1981553"/>
            <a:ext cx="2411650" cy="13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11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Formats de fichiers logo | Super Logo">
            <a:extLst>
              <a:ext uri="{FF2B5EF4-FFF2-40B4-BE49-F238E27FC236}">
                <a16:creationId xmlns:a16="http://schemas.microsoft.com/office/drawing/2014/main" id="{38329BFD-0C26-C4F6-4982-4D898C1D7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6" y="995111"/>
            <a:ext cx="120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84E486-E450-A710-8AB4-0F585F6DB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89160">
            <a:off x="7287580" y="1000844"/>
            <a:ext cx="619211" cy="39058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B213EA2-01B5-B27E-F299-597AAECBC407}"/>
              </a:ext>
            </a:extLst>
          </p:cNvPr>
          <p:cNvSpPr txBox="1"/>
          <p:nvPr/>
        </p:nvSpPr>
        <p:spPr>
          <a:xfrm>
            <a:off x="2311650" y="3209277"/>
            <a:ext cx="275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run_converter.sh</a:t>
            </a:r>
          </a:p>
        </p:txBody>
      </p:sp>
      <p:pic>
        <p:nvPicPr>
          <p:cNvPr id="30" name="Picture 4" descr="Icône de fichier et de document rouge (symbole png)">
            <a:extLst>
              <a:ext uri="{FF2B5EF4-FFF2-40B4-BE49-F238E27FC236}">
                <a16:creationId xmlns:a16="http://schemas.microsoft.com/office/drawing/2014/main" id="{4DFFC591-77BF-EA0D-7C10-F6692E7F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73" y="190073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C3EBE5F7-8257-1128-2134-D13A9CFE9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27" y="2073546"/>
            <a:ext cx="1135731" cy="11357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D8B6FF-53DC-25BB-17C6-30C5DCC53DEE}"/>
              </a:ext>
            </a:extLst>
          </p:cNvPr>
          <p:cNvSpPr txBox="1"/>
          <p:nvPr/>
        </p:nvSpPr>
        <p:spPr>
          <a:xfrm>
            <a:off x="4927900" y="3078028"/>
            <a:ext cx="126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converter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0C4A16FD-7DF9-9A1C-D8FE-0EBC6457AF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6945837" y="1912305"/>
            <a:ext cx="1167509" cy="1413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346CB-917E-6106-892E-0B46EB0A80E6}"/>
              </a:ext>
            </a:extLst>
          </p:cNvPr>
          <p:cNvSpPr txBox="1"/>
          <p:nvPr/>
        </p:nvSpPr>
        <p:spPr>
          <a:xfrm>
            <a:off x="6945837" y="3332425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Dockerfile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40054662-D6ED-4C2B-9296-5AD8946B80F9}"/>
              </a:ext>
            </a:extLst>
          </p:cNvPr>
          <p:cNvSpPr/>
          <p:nvPr/>
        </p:nvSpPr>
        <p:spPr>
          <a:xfrm>
            <a:off x="4067745" y="2556183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A140779-0377-433F-976E-332E59CF542F}"/>
              </a:ext>
            </a:extLst>
          </p:cNvPr>
          <p:cNvSpPr/>
          <p:nvPr/>
        </p:nvSpPr>
        <p:spPr>
          <a:xfrm>
            <a:off x="6188684" y="2556184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87D1B2E-A091-17B0-1BAC-C6C1F286A6C1}"/>
              </a:ext>
            </a:extLst>
          </p:cNvPr>
          <p:cNvSpPr/>
          <p:nvPr/>
        </p:nvSpPr>
        <p:spPr>
          <a:xfrm>
            <a:off x="8143760" y="2556181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E2A6376-59B9-824C-187B-52B48C318CBA}"/>
              </a:ext>
            </a:extLst>
          </p:cNvPr>
          <p:cNvSpPr txBox="1"/>
          <p:nvPr/>
        </p:nvSpPr>
        <p:spPr>
          <a:xfrm>
            <a:off x="9384513" y="3316854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img_sae51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1B402E1-13A5-46A0-A4D3-0AA3A0EC6B2A}"/>
              </a:ext>
            </a:extLst>
          </p:cNvPr>
          <p:cNvSpPr/>
          <p:nvPr/>
        </p:nvSpPr>
        <p:spPr>
          <a:xfrm>
            <a:off x="120575" y="4603600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1062556" y="4237775"/>
            <a:ext cx="1759377" cy="109931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1284194" y="5233467"/>
            <a:ext cx="177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38" y="4048551"/>
            <a:ext cx="1178695" cy="1454786"/>
          </a:xfrm>
          <a:prstGeom prst="rect">
            <a:avLst/>
          </a:prstGeom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A96E53B1-540F-CCA0-17C0-135D3270A747}"/>
              </a:ext>
            </a:extLst>
          </p:cNvPr>
          <p:cNvSpPr/>
          <p:nvPr/>
        </p:nvSpPr>
        <p:spPr>
          <a:xfrm>
            <a:off x="3095469" y="4603599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3906069" y="5427572"/>
            <a:ext cx="177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53BFC38-08F6-EDC4-70AE-3EE0FF270AA3}"/>
              </a:ext>
            </a:extLst>
          </p:cNvPr>
          <p:cNvSpPr txBox="1"/>
          <p:nvPr/>
        </p:nvSpPr>
        <p:spPr>
          <a:xfrm>
            <a:off x="1451893" y="6026595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A5D6FF"/>
                </a:solidFill>
                <a:latin typeface="Consolas" panose="020B0609020204030204" pitchFamily="49" charset="0"/>
              </a:rPr>
              <a:t>C</a:t>
            </a:r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réation du SVG+SQL</a:t>
            </a:r>
            <a:endParaRPr lang="fr-FR" sz="3200" dirty="0"/>
          </a:p>
        </p:txBody>
      </p:sp>
      <p:pic>
        <p:nvPicPr>
          <p:cNvPr id="44" name="Image 43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ADC62F9E-45FF-2C00-0CB1-5AAF89C3C72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10034938" y="3925779"/>
            <a:ext cx="1439373" cy="1614017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4B25BF74-EB63-4F7B-37AD-FFBC397E1F01}"/>
              </a:ext>
            </a:extLst>
          </p:cNvPr>
          <p:cNvSpPr txBox="1"/>
          <p:nvPr/>
        </p:nvSpPr>
        <p:spPr>
          <a:xfrm>
            <a:off x="7882003" y="5364626"/>
            <a:ext cx="138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46" name="Picture 4" descr="Icône de fichier et de document rouge (symbole png)">
            <a:extLst>
              <a:ext uri="{FF2B5EF4-FFF2-40B4-BE49-F238E27FC236}">
                <a16:creationId xmlns:a16="http://schemas.microsoft.com/office/drawing/2014/main" id="{8F87094F-AC09-8FE9-6E7C-A2DD8A98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95" y="4039302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 46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EF324ADB-8A11-04B0-32D2-4FA93FE3A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72" y="4209957"/>
            <a:ext cx="1135731" cy="1135731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EB7A8566-BC0A-5D5C-3EC1-BB67A2BC9DAE}"/>
              </a:ext>
            </a:extLst>
          </p:cNvPr>
          <p:cNvSpPr txBox="1"/>
          <p:nvPr/>
        </p:nvSpPr>
        <p:spPr>
          <a:xfrm>
            <a:off x="6088000" y="5224040"/>
            <a:ext cx="92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shared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6DFFB08D-2B6C-BBE2-5FE7-043B8FC39447}"/>
              </a:ext>
            </a:extLst>
          </p:cNvPr>
          <p:cNvSpPr/>
          <p:nvPr/>
        </p:nvSpPr>
        <p:spPr>
          <a:xfrm>
            <a:off x="7156926" y="4693946"/>
            <a:ext cx="690824" cy="303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08714C34-2185-323F-331E-65403AC847FB}"/>
              </a:ext>
            </a:extLst>
          </p:cNvPr>
          <p:cNvSpPr/>
          <p:nvPr/>
        </p:nvSpPr>
        <p:spPr>
          <a:xfrm>
            <a:off x="9132278" y="4670194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>
            <a:extLst>
              <a:ext uri="{FF2B5EF4-FFF2-40B4-BE49-F238E27FC236}">
                <a16:creationId xmlns:a16="http://schemas.microsoft.com/office/drawing/2014/main" id="{386E3EED-A561-A39E-AF59-ECEC225ACD75}"/>
              </a:ext>
            </a:extLst>
          </p:cNvPr>
          <p:cNvSpPr txBox="1"/>
          <p:nvPr/>
        </p:nvSpPr>
        <p:spPr>
          <a:xfrm>
            <a:off x="10138512" y="5553162"/>
            <a:ext cx="138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sae51.sql</a:t>
            </a:r>
          </a:p>
        </p:txBody>
      </p:sp>
      <p:pic>
        <p:nvPicPr>
          <p:cNvPr id="2052" name="Image 2051" descr="Une image contenant Graphique, graphisme, dessin humoristique, clipart&#10;&#10;Description générée automatiquement">
            <a:extLst>
              <a:ext uri="{FF2B5EF4-FFF2-40B4-BE49-F238E27FC236}">
                <a16:creationId xmlns:a16="http://schemas.microsoft.com/office/drawing/2014/main" id="{DDE1A3D9-94BF-2C7B-AFF1-F82A98B5AD1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8878392" y="1981553"/>
            <a:ext cx="2411650" cy="13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12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réseau docker nommée </a:t>
            </a:r>
            <a:r>
              <a:rPr lang="fr-FR" sz="3200" b="0" i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web_net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2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13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A4082B24-B686-5B9B-22A1-221458DBA8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35" y="1862968"/>
            <a:ext cx="2395818" cy="179686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07E70E3-0277-2A52-ABBE-F7B1418D3609}"/>
              </a:ext>
            </a:extLst>
          </p:cNvPr>
          <p:cNvSpPr txBox="1"/>
          <p:nvPr/>
        </p:nvSpPr>
        <p:spPr>
          <a:xfrm>
            <a:off x="1893448" y="3428999"/>
            <a:ext cx="388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network </a:t>
            </a:r>
            <a:r>
              <a:rPr lang="fr-FR" sz="2400" b="1" dirty="0" err="1">
                <a:solidFill>
                  <a:schemeClr val="bg1"/>
                </a:solidFill>
              </a:rPr>
              <a:t>create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2400" b="1" dirty="0" err="1">
                <a:solidFill>
                  <a:schemeClr val="bg1"/>
                </a:solidFill>
              </a:rPr>
              <a:t>web_net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réseau docker nommée </a:t>
            </a:r>
            <a:r>
              <a:rPr lang="fr-FR" sz="3200" b="0" i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web_net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90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14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de la base de données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56DE6371-D4C5-E6B2-D3CC-52DD2AA7B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09" y="125440"/>
            <a:ext cx="1157768" cy="8683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3C4FDA-1878-8989-7CB6-FF1198088380}"/>
              </a:ext>
            </a:extLst>
          </p:cNvPr>
          <p:cNvSpPr txBox="1"/>
          <p:nvPr/>
        </p:nvSpPr>
        <p:spPr>
          <a:xfrm>
            <a:off x="7794724" y="937224"/>
            <a:ext cx="22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network </a:t>
            </a:r>
            <a:r>
              <a:rPr lang="fr-FR" sz="1200" b="1" dirty="0" err="1">
                <a:solidFill>
                  <a:schemeClr val="bg1"/>
                </a:solidFill>
              </a:rPr>
              <a:t>create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web_net</a:t>
            </a:r>
            <a:endParaRPr lang="fr-F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9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15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de la base de données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56DE6371-D4C5-E6B2-D3CC-52DD2AA7B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09" y="125440"/>
            <a:ext cx="1157768" cy="8683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3C4FDA-1878-8989-7CB6-FF1198088380}"/>
              </a:ext>
            </a:extLst>
          </p:cNvPr>
          <p:cNvSpPr txBox="1"/>
          <p:nvPr/>
        </p:nvSpPr>
        <p:spPr>
          <a:xfrm>
            <a:off x="7794724" y="937224"/>
            <a:ext cx="22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network </a:t>
            </a:r>
            <a:r>
              <a:rPr lang="fr-FR" sz="1200" b="1" dirty="0" err="1">
                <a:solidFill>
                  <a:schemeClr val="bg1"/>
                </a:solidFill>
              </a:rPr>
              <a:t>create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web_net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59E49431-3E95-E80B-B1A9-C4FDC34243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2760999" y="1838598"/>
            <a:ext cx="1167509" cy="14132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90A7BB8-31F5-B60B-70B5-F7B0499D5C94}"/>
              </a:ext>
            </a:extLst>
          </p:cNvPr>
          <p:cNvSpPr txBox="1"/>
          <p:nvPr/>
        </p:nvSpPr>
        <p:spPr>
          <a:xfrm>
            <a:off x="2760999" y="3258718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Dockerfile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867F922E-C0D3-518D-E08F-7CCC129123BD}"/>
              </a:ext>
            </a:extLst>
          </p:cNvPr>
          <p:cNvSpPr/>
          <p:nvPr/>
        </p:nvSpPr>
        <p:spPr>
          <a:xfrm>
            <a:off x="3934822" y="2557520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E202E5-B3EE-BBE1-D5E6-E6E113FF2BDD}"/>
              </a:ext>
            </a:extLst>
          </p:cNvPr>
          <p:cNvSpPr txBox="1"/>
          <p:nvPr/>
        </p:nvSpPr>
        <p:spPr>
          <a:xfrm>
            <a:off x="4976904" y="3307638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mysql_sae51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77DCFCC9-0085-1C03-4CAA-C87193412F59}"/>
              </a:ext>
            </a:extLst>
          </p:cNvPr>
          <p:cNvSpPr/>
          <p:nvPr/>
        </p:nvSpPr>
        <p:spPr>
          <a:xfrm>
            <a:off x="6986236" y="2558836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46678DCF-3FCB-1CCE-F16A-114BB4ABA6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7981906" y="2123761"/>
            <a:ext cx="1759377" cy="109931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B59B1A9-5F68-A72B-B2D4-46978296008E}"/>
              </a:ext>
            </a:extLst>
          </p:cNvPr>
          <p:cNvSpPr txBox="1"/>
          <p:nvPr/>
        </p:nvSpPr>
        <p:spPr>
          <a:xfrm>
            <a:off x="7906896" y="3258718"/>
            <a:ext cx="248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SAE51 mysql_sae51</a:t>
            </a:r>
          </a:p>
        </p:txBody>
      </p:sp>
      <p:pic>
        <p:nvPicPr>
          <p:cNvPr id="13" name="Image 12" descr="Une image contenant Graphique, graphisme, dessin humoristique, clipart&#10;&#10;Description générée automatiquement">
            <a:extLst>
              <a:ext uri="{FF2B5EF4-FFF2-40B4-BE49-F238E27FC236}">
                <a16:creationId xmlns:a16="http://schemas.microsoft.com/office/drawing/2014/main" id="{11B85024-E408-AF86-2F3C-A30A43B003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4658778" y="1969780"/>
            <a:ext cx="2411650" cy="1386426"/>
          </a:xfrm>
          <a:prstGeom prst="rect">
            <a:avLst/>
          </a:prstGeom>
        </p:spPr>
      </p:pic>
      <p:pic>
        <p:nvPicPr>
          <p:cNvPr id="17" name="Image 16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38667E3D-29AD-F0EF-D328-3658527980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83" y="4095430"/>
            <a:ext cx="1708277" cy="128120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152848B-1F78-11CF-D152-BB163B9CD834}"/>
              </a:ext>
            </a:extLst>
          </p:cNvPr>
          <p:cNvSpPr txBox="1"/>
          <p:nvPr/>
        </p:nvSpPr>
        <p:spPr>
          <a:xfrm>
            <a:off x="5147767" y="5257222"/>
            <a:ext cx="266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web_net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1A129A61-80B5-1619-B7E1-9BC499D5B7BB}"/>
              </a:ext>
            </a:extLst>
          </p:cNvPr>
          <p:cNvSpPr/>
          <p:nvPr/>
        </p:nvSpPr>
        <p:spPr>
          <a:xfrm rot="19014109">
            <a:off x="7041495" y="3786666"/>
            <a:ext cx="1505776" cy="7326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44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16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0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de la base de données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56DE6371-D4C5-E6B2-D3CC-52DD2AA7B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09" y="125440"/>
            <a:ext cx="1157768" cy="8683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3C4FDA-1878-8989-7CB6-FF1198088380}"/>
              </a:ext>
            </a:extLst>
          </p:cNvPr>
          <p:cNvSpPr txBox="1"/>
          <p:nvPr/>
        </p:nvSpPr>
        <p:spPr>
          <a:xfrm>
            <a:off x="7794724" y="937224"/>
            <a:ext cx="22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network </a:t>
            </a:r>
            <a:r>
              <a:rPr lang="fr-FR" sz="1200" b="1" dirty="0" err="1">
                <a:solidFill>
                  <a:schemeClr val="bg1"/>
                </a:solidFill>
              </a:rPr>
              <a:t>create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web_net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59E49431-3E95-E80B-B1A9-C4FDC34243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2760999" y="1838598"/>
            <a:ext cx="1167509" cy="14132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90A7BB8-31F5-B60B-70B5-F7B0499D5C94}"/>
              </a:ext>
            </a:extLst>
          </p:cNvPr>
          <p:cNvSpPr txBox="1"/>
          <p:nvPr/>
        </p:nvSpPr>
        <p:spPr>
          <a:xfrm>
            <a:off x="2760999" y="3258718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Dockerfile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867F922E-C0D3-518D-E08F-7CCC129123BD}"/>
              </a:ext>
            </a:extLst>
          </p:cNvPr>
          <p:cNvSpPr/>
          <p:nvPr/>
        </p:nvSpPr>
        <p:spPr>
          <a:xfrm>
            <a:off x="3934822" y="2557520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E202E5-B3EE-BBE1-D5E6-E6E113FF2BDD}"/>
              </a:ext>
            </a:extLst>
          </p:cNvPr>
          <p:cNvSpPr txBox="1"/>
          <p:nvPr/>
        </p:nvSpPr>
        <p:spPr>
          <a:xfrm>
            <a:off x="4976904" y="3307638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mysql_sae51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77DCFCC9-0085-1C03-4CAA-C87193412F59}"/>
              </a:ext>
            </a:extLst>
          </p:cNvPr>
          <p:cNvSpPr/>
          <p:nvPr/>
        </p:nvSpPr>
        <p:spPr>
          <a:xfrm>
            <a:off x="6986236" y="2558836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46678DCF-3FCB-1CCE-F16A-114BB4ABA6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7981906" y="2123761"/>
            <a:ext cx="1759377" cy="109931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B59B1A9-5F68-A72B-B2D4-46978296008E}"/>
              </a:ext>
            </a:extLst>
          </p:cNvPr>
          <p:cNvSpPr txBox="1"/>
          <p:nvPr/>
        </p:nvSpPr>
        <p:spPr>
          <a:xfrm>
            <a:off x="7906896" y="3258718"/>
            <a:ext cx="248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SAE51 mysql_sae51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AF0009D-FAEB-BD01-B1DE-CE3AC26F9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3824001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94889E0-2CF9-99AA-DA10-45213B12F486}"/>
              </a:ext>
            </a:extLst>
          </p:cNvPr>
          <p:cNvSpPr txBox="1"/>
          <p:nvPr/>
        </p:nvSpPr>
        <p:spPr>
          <a:xfrm>
            <a:off x="1914543" y="5265865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create2.py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E3B616A-0B1A-E25C-6802-D304A8B5C6A8}"/>
              </a:ext>
            </a:extLst>
          </p:cNvPr>
          <p:cNvSpPr/>
          <p:nvPr/>
        </p:nvSpPr>
        <p:spPr>
          <a:xfrm>
            <a:off x="603373" y="4566506"/>
            <a:ext cx="808148" cy="3906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98BB703-CF35-EE23-FE76-74858D6E45E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9741283" y="4286749"/>
            <a:ext cx="1759377" cy="109931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C16EF02F-CB48-AF12-E26D-5F6A120ABB95}"/>
              </a:ext>
            </a:extLst>
          </p:cNvPr>
          <p:cNvSpPr txBox="1"/>
          <p:nvPr/>
        </p:nvSpPr>
        <p:spPr>
          <a:xfrm>
            <a:off x="9666273" y="5421706"/>
            <a:ext cx="248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SAE51 mysql_sae51</a:t>
            </a:r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67DA723D-2571-E716-0262-7269C8C01254}"/>
              </a:ext>
            </a:extLst>
          </p:cNvPr>
          <p:cNvSpPr/>
          <p:nvPr/>
        </p:nvSpPr>
        <p:spPr>
          <a:xfrm>
            <a:off x="7906896" y="4475458"/>
            <a:ext cx="1505776" cy="7326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 descr="Une image contenant Graphique, graphisme, dessin humoristique, clipart&#10;&#10;Description générée automatiquement">
            <a:extLst>
              <a:ext uri="{FF2B5EF4-FFF2-40B4-BE49-F238E27FC236}">
                <a16:creationId xmlns:a16="http://schemas.microsoft.com/office/drawing/2014/main" id="{599B69C0-B670-6CD5-EFCB-196F53F9271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4658778" y="1969780"/>
            <a:ext cx="2411650" cy="13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7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17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0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de la base de données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56DE6371-D4C5-E6B2-D3CC-52DD2AA7B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09" y="125440"/>
            <a:ext cx="1157768" cy="8683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3C4FDA-1878-8989-7CB6-FF1198088380}"/>
              </a:ext>
            </a:extLst>
          </p:cNvPr>
          <p:cNvSpPr txBox="1"/>
          <p:nvPr/>
        </p:nvSpPr>
        <p:spPr>
          <a:xfrm>
            <a:off x="7794724" y="937224"/>
            <a:ext cx="22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network </a:t>
            </a:r>
            <a:r>
              <a:rPr lang="fr-FR" sz="1200" b="1" dirty="0" err="1">
                <a:solidFill>
                  <a:schemeClr val="bg1"/>
                </a:solidFill>
              </a:rPr>
              <a:t>create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web_net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59E49431-3E95-E80B-B1A9-C4FDC34243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2760999" y="1838598"/>
            <a:ext cx="1167509" cy="14132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90A7BB8-31F5-B60B-70B5-F7B0499D5C94}"/>
              </a:ext>
            </a:extLst>
          </p:cNvPr>
          <p:cNvSpPr txBox="1"/>
          <p:nvPr/>
        </p:nvSpPr>
        <p:spPr>
          <a:xfrm>
            <a:off x="2760999" y="3258718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Dockerfile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867F922E-C0D3-518D-E08F-7CCC129123BD}"/>
              </a:ext>
            </a:extLst>
          </p:cNvPr>
          <p:cNvSpPr/>
          <p:nvPr/>
        </p:nvSpPr>
        <p:spPr>
          <a:xfrm>
            <a:off x="3934822" y="2557520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E202E5-B3EE-BBE1-D5E6-E6E113FF2BDD}"/>
              </a:ext>
            </a:extLst>
          </p:cNvPr>
          <p:cNvSpPr txBox="1"/>
          <p:nvPr/>
        </p:nvSpPr>
        <p:spPr>
          <a:xfrm>
            <a:off x="4976904" y="3307638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mysql_sae51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77DCFCC9-0085-1C03-4CAA-C87193412F59}"/>
              </a:ext>
            </a:extLst>
          </p:cNvPr>
          <p:cNvSpPr/>
          <p:nvPr/>
        </p:nvSpPr>
        <p:spPr>
          <a:xfrm>
            <a:off x="6986236" y="2558836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46678DCF-3FCB-1CCE-F16A-114BB4ABA6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7981906" y="2123761"/>
            <a:ext cx="1759377" cy="109931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B59B1A9-5F68-A72B-B2D4-46978296008E}"/>
              </a:ext>
            </a:extLst>
          </p:cNvPr>
          <p:cNvSpPr txBox="1"/>
          <p:nvPr/>
        </p:nvSpPr>
        <p:spPr>
          <a:xfrm>
            <a:off x="7906896" y="3258718"/>
            <a:ext cx="248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SAE51 mysql_sae51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AF0009D-FAEB-BD01-B1DE-CE3AC26F9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3824001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94889E0-2CF9-99AA-DA10-45213B12F486}"/>
              </a:ext>
            </a:extLst>
          </p:cNvPr>
          <p:cNvSpPr txBox="1"/>
          <p:nvPr/>
        </p:nvSpPr>
        <p:spPr>
          <a:xfrm>
            <a:off x="1914543" y="5265865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create2.py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23FE3C-A725-6E49-9B04-BEBA4E0F3A88}"/>
              </a:ext>
            </a:extLst>
          </p:cNvPr>
          <p:cNvSpPr txBox="1"/>
          <p:nvPr/>
        </p:nvSpPr>
        <p:spPr>
          <a:xfrm>
            <a:off x="6237419" y="5325831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import.py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E3B616A-0B1A-E25C-6802-D304A8B5C6A8}"/>
              </a:ext>
            </a:extLst>
          </p:cNvPr>
          <p:cNvSpPr/>
          <p:nvPr/>
        </p:nvSpPr>
        <p:spPr>
          <a:xfrm>
            <a:off x="603373" y="4566506"/>
            <a:ext cx="808148" cy="3906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98BB703-CF35-EE23-FE76-74858D6E45E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9741283" y="4286749"/>
            <a:ext cx="1759377" cy="109931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C16EF02F-CB48-AF12-E26D-5F6A120ABB95}"/>
              </a:ext>
            </a:extLst>
          </p:cNvPr>
          <p:cNvSpPr txBox="1"/>
          <p:nvPr/>
        </p:nvSpPr>
        <p:spPr>
          <a:xfrm>
            <a:off x="9666273" y="5421706"/>
            <a:ext cx="248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SAE51 mysql_sae51</a:t>
            </a:r>
          </a:p>
        </p:txBody>
      </p:sp>
      <p:pic>
        <p:nvPicPr>
          <p:cNvPr id="47" name="Picture 8" descr="Csv - Icônes fichiers et dossiers gratuites">
            <a:extLst>
              <a:ext uri="{FF2B5EF4-FFF2-40B4-BE49-F238E27FC236}">
                <a16:creationId xmlns:a16="http://schemas.microsoft.com/office/drawing/2014/main" id="{13D6C608-E8BA-4682-8B9C-CADAB87E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70" y="4235235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4DB75AC1-F79D-D8DF-0E63-315A8B5E96C4}"/>
              </a:ext>
            </a:extLst>
          </p:cNvPr>
          <p:cNvSpPr txBox="1"/>
          <p:nvPr/>
        </p:nvSpPr>
        <p:spPr>
          <a:xfrm>
            <a:off x="3960704" y="5121436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E0BDE461-4467-BBA2-9F8B-E5F784759876}"/>
              </a:ext>
            </a:extLst>
          </p:cNvPr>
          <p:cNvSpPr/>
          <p:nvPr/>
        </p:nvSpPr>
        <p:spPr>
          <a:xfrm>
            <a:off x="5195305" y="4566506"/>
            <a:ext cx="808148" cy="3906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67DA723D-2571-E716-0262-7269C8C01254}"/>
              </a:ext>
            </a:extLst>
          </p:cNvPr>
          <p:cNvSpPr/>
          <p:nvPr/>
        </p:nvSpPr>
        <p:spPr>
          <a:xfrm>
            <a:off x="7906896" y="4475458"/>
            <a:ext cx="1505776" cy="7326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5AC2DDB2-92AA-DBAF-F7EA-16B90552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49" y="3873798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Une image contenant Graphique, graphisme, dessin humoristique, clipart&#10;&#10;Description générée automatiquement">
            <a:extLst>
              <a:ext uri="{FF2B5EF4-FFF2-40B4-BE49-F238E27FC236}">
                <a16:creationId xmlns:a16="http://schemas.microsoft.com/office/drawing/2014/main" id="{A73AEA92-8CAA-4E71-584C-C8ACEB61172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4658778" y="1969780"/>
            <a:ext cx="2411650" cy="13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9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18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0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Requête MYSQL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56DE6371-D4C5-E6B2-D3CC-52DD2AA7B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09" y="125440"/>
            <a:ext cx="1157768" cy="8683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3C4FDA-1878-8989-7CB6-FF1198088380}"/>
              </a:ext>
            </a:extLst>
          </p:cNvPr>
          <p:cNvSpPr txBox="1"/>
          <p:nvPr/>
        </p:nvSpPr>
        <p:spPr>
          <a:xfrm>
            <a:off x="7794724" y="937224"/>
            <a:ext cx="22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network </a:t>
            </a:r>
            <a:r>
              <a:rPr lang="fr-FR" sz="1200" b="1" dirty="0" err="1">
                <a:solidFill>
                  <a:schemeClr val="bg1"/>
                </a:solidFill>
              </a:rPr>
              <a:t>create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web_net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13" name="Image 1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D7C6384D-C8ED-A10D-0005-92C97FB4A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9598794" y="187395"/>
            <a:ext cx="1277660" cy="79832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DF55DEA-ADE5-DD7F-8F7C-8C18EC8F4AA6}"/>
              </a:ext>
            </a:extLst>
          </p:cNvPr>
          <p:cNvSpPr txBox="1"/>
          <p:nvPr/>
        </p:nvSpPr>
        <p:spPr>
          <a:xfrm>
            <a:off x="9594423" y="960846"/>
            <a:ext cx="175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 mysql_sae51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B2EAB21-F576-C195-3F42-24CD780E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50" y="1807329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F3839EDB-6E43-1592-10A3-7292C2CC7978}"/>
              </a:ext>
            </a:extLst>
          </p:cNvPr>
          <p:cNvSpPr txBox="1"/>
          <p:nvPr/>
        </p:nvSpPr>
        <p:spPr>
          <a:xfrm>
            <a:off x="2723690" y="3249193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request.py</a:t>
            </a:r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A4CA0AC-3CEA-E531-8393-9898B14C7ACC}"/>
              </a:ext>
            </a:extLst>
          </p:cNvPr>
          <p:cNvSpPr/>
          <p:nvPr/>
        </p:nvSpPr>
        <p:spPr>
          <a:xfrm>
            <a:off x="418220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7F4B3DEF-C474-2159-CB80-D3EB7C3492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37" y="2083723"/>
            <a:ext cx="6628611" cy="13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19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0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de la page web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56DE6371-D4C5-E6B2-D3CC-52DD2AA7B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09" y="125440"/>
            <a:ext cx="1157768" cy="8683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3C4FDA-1878-8989-7CB6-FF1198088380}"/>
              </a:ext>
            </a:extLst>
          </p:cNvPr>
          <p:cNvSpPr txBox="1"/>
          <p:nvPr/>
        </p:nvSpPr>
        <p:spPr>
          <a:xfrm>
            <a:off x="7794724" y="937224"/>
            <a:ext cx="22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network </a:t>
            </a:r>
            <a:r>
              <a:rPr lang="fr-FR" sz="1200" b="1" dirty="0" err="1">
                <a:solidFill>
                  <a:schemeClr val="bg1"/>
                </a:solidFill>
              </a:rPr>
              <a:t>create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web_net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13" name="Image 1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D7C6384D-C8ED-A10D-0005-92C97FB4A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9598794" y="187395"/>
            <a:ext cx="1277660" cy="79832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DF55DEA-ADE5-DD7F-8F7C-8C18EC8F4AA6}"/>
              </a:ext>
            </a:extLst>
          </p:cNvPr>
          <p:cNvSpPr txBox="1"/>
          <p:nvPr/>
        </p:nvSpPr>
        <p:spPr>
          <a:xfrm>
            <a:off x="9594423" y="960846"/>
            <a:ext cx="175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 mysql_sae51</a:t>
            </a:r>
          </a:p>
        </p:txBody>
      </p:sp>
      <p:pic>
        <p:nvPicPr>
          <p:cNvPr id="9" name="Image 8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6AC64A25-DC7F-C2A3-5BAE-68077E5437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2760999" y="1838598"/>
            <a:ext cx="1167509" cy="14132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915F714-F2D3-60FE-895D-06D19C769291}"/>
              </a:ext>
            </a:extLst>
          </p:cNvPr>
          <p:cNvSpPr txBox="1"/>
          <p:nvPr/>
        </p:nvSpPr>
        <p:spPr>
          <a:xfrm>
            <a:off x="2652588" y="3249193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Dockerfile2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81C63BEC-20CF-1850-EB91-D6DA74DADD04}"/>
              </a:ext>
            </a:extLst>
          </p:cNvPr>
          <p:cNvSpPr/>
          <p:nvPr/>
        </p:nvSpPr>
        <p:spPr>
          <a:xfrm>
            <a:off x="3934822" y="2557520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2F0AD-72B1-08A2-B37A-14B2909A55B0}"/>
              </a:ext>
            </a:extLst>
          </p:cNvPr>
          <p:cNvSpPr txBox="1"/>
          <p:nvPr/>
        </p:nvSpPr>
        <p:spPr>
          <a:xfrm>
            <a:off x="5320868" y="3351334"/>
            <a:ext cx="775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web 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08F7E04D-4E4A-C6C7-D3CB-5A375F0B70E9}"/>
              </a:ext>
            </a:extLst>
          </p:cNvPr>
          <p:cNvSpPr/>
          <p:nvPr/>
        </p:nvSpPr>
        <p:spPr>
          <a:xfrm>
            <a:off x="6986236" y="2558836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F62653DD-01AC-22B1-9323-B5126C094A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7981906" y="2123761"/>
            <a:ext cx="1759377" cy="109931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BE57E16-7F49-5D2B-8A89-574655C60FE9}"/>
              </a:ext>
            </a:extLst>
          </p:cNvPr>
          <p:cNvSpPr txBox="1"/>
          <p:nvPr/>
        </p:nvSpPr>
        <p:spPr>
          <a:xfrm>
            <a:off x="8198379" y="3258718"/>
            <a:ext cx="152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flask</a:t>
            </a:r>
            <a:r>
              <a:rPr lang="fr-FR" sz="2000" b="1" dirty="0">
                <a:solidFill>
                  <a:schemeClr val="bg1"/>
                </a:solidFill>
              </a:rPr>
              <a:t> web</a:t>
            </a:r>
          </a:p>
        </p:txBody>
      </p:sp>
      <p:pic>
        <p:nvPicPr>
          <p:cNvPr id="41" name="Image 40" descr="Une image contenant Graphique, graphisme, dessin humoristique, clipart&#10;&#10;Description générée automatiquement">
            <a:extLst>
              <a:ext uri="{FF2B5EF4-FFF2-40B4-BE49-F238E27FC236}">
                <a16:creationId xmlns:a16="http://schemas.microsoft.com/office/drawing/2014/main" id="{67F0D9F9-C18F-FCDC-4395-1348D4936AF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4658778" y="1969780"/>
            <a:ext cx="2411650" cy="13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lang="fr-FR" dirty="0"/>
          </a:p>
        </p:txBody>
      </p:sp>
      <p:graphicFrame>
        <p:nvGraphicFramePr>
          <p:cNvPr id="3" name="Espace réservé du contenu 2" descr="Espace réservé du contenu de liste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13792"/>
              </p:ext>
            </p:extLst>
          </p:nvPr>
        </p:nvGraphicFramePr>
        <p:xfrm>
          <a:off x="838200" y="365125"/>
          <a:ext cx="6156325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2</a:t>
            </a:fld>
            <a:endParaRPr lang="fr-FR" dirty="0"/>
          </a:p>
        </p:txBody>
      </p:sp>
      <p:pic>
        <p:nvPicPr>
          <p:cNvPr id="5" name="Image 4" descr="Une image contenant texte, tableau noir&#10;&#10;Description générée automatiquement">
            <a:extLst>
              <a:ext uri="{FF2B5EF4-FFF2-40B4-BE49-F238E27FC236}">
                <a16:creationId xmlns:a16="http://schemas.microsoft.com/office/drawing/2014/main" id="{23C89CF8-6925-4F33-A79F-052E4D09CC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01" y="2113088"/>
            <a:ext cx="4679999" cy="24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20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0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de la page web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56DE6371-D4C5-E6B2-D3CC-52DD2AA7B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09" y="125440"/>
            <a:ext cx="1157768" cy="8683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3C4FDA-1878-8989-7CB6-FF1198088380}"/>
              </a:ext>
            </a:extLst>
          </p:cNvPr>
          <p:cNvSpPr txBox="1"/>
          <p:nvPr/>
        </p:nvSpPr>
        <p:spPr>
          <a:xfrm>
            <a:off x="7794724" y="937224"/>
            <a:ext cx="22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network </a:t>
            </a:r>
            <a:r>
              <a:rPr lang="fr-FR" sz="1200" b="1" dirty="0" err="1">
                <a:solidFill>
                  <a:schemeClr val="bg1"/>
                </a:solidFill>
              </a:rPr>
              <a:t>create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web_net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13" name="Image 1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D7C6384D-C8ED-A10D-0005-92C97FB4A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9598794" y="187395"/>
            <a:ext cx="1277660" cy="79832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DF55DEA-ADE5-DD7F-8F7C-8C18EC8F4AA6}"/>
              </a:ext>
            </a:extLst>
          </p:cNvPr>
          <p:cNvSpPr txBox="1"/>
          <p:nvPr/>
        </p:nvSpPr>
        <p:spPr>
          <a:xfrm>
            <a:off x="9594423" y="960846"/>
            <a:ext cx="175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 mysql_sae51</a:t>
            </a:r>
          </a:p>
        </p:txBody>
      </p:sp>
      <p:pic>
        <p:nvPicPr>
          <p:cNvPr id="9" name="Image 8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6AC64A25-DC7F-C2A3-5BAE-68077E5437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2760999" y="1838598"/>
            <a:ext cx="1167509" cy="14132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915F714-F2D3-60FE-895D-06D19C769291}"/>
              </a:ext>
            </a:extLst>
          </p:cNvPr>
          <p:cNvSpPr txBox="1"/>
          <p:nvPr/>
        </p:nvSpPr>
        <p:spPr>
          <a:xfrm>
            <a:off x="2652588" y="3249193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Dockerfile2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81C63BEC-20CF-1850-EB91-D6DA74DADD04}"/>
              </a:ext>
            </a:extLst>
          </p:cNvPr>
          <p:cNvSpPr/>
          <p:nvPr/>
        </p:nvSpPr>
        <p:spPr>
          <a:xfrm>
            <a:off x="3934822" y="2557520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2F0AD-72B1-08A2-B37A-14B2909A55B0}"/>
              </a:ext>
            </a:extLst>
          </p:cNvPr>
          <p:cNvSpPr txBox="1"/>
          <p:nvPr/>
        </p:nvSpPr>
        <p:spPr>
          <a:xfrm>
            <a:off x="5320868" y="3351334"/>
            <a:ext cx="775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web 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08F7E04D-4E4A-C6C7-D3CB-5A375F0B70E9}"/>
              </a:ext>
            </a:extLst>
          </p:cNvPr>
          <p:cNvSpPr/>
          <p:nvPr/>
        </p:nvSpPr>
        <p:spPr>
          <a:xfrm>
            <a:off x="6986236" y="2558836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F62653DD-01AC-22B1-9323-B5126C094A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7981906" y="2123761"/>
            <a:ext cx="1759377" cy="109931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BE57E16-7F49-5D2B-8A89-574655C60FE9}"/>
              </a:ext>
            </a:extLst>
          </p:cNvPr>
          <p:cNvSpPr txBox="1"/>
          <p:nvPr/>
        </p:nvSpPr>
        <p:spPr>
          <a:xfrm>
            <a:off x="8198379" y="3258718"/>
            <a:ext cx="152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flask</a:t>
            </a:r>
            <a:r>
              <a:rPr lang="fr-FR" sz="2000" b="1" dirty="0">
                <a:solidFill>
                  <a:schemeClr val="bg1"/>
                </a:solidFill>
              </a:rPr>
              <a:t> web</a:t>
            </a:r>
          </a:p>
        </p:txBody>
      </p:sp>
      <p:pic>
        <p:nvPicPr>
          <p:cNvPr id="26" name="Image 25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2E2619B3-21AA-98F2-5536-6863798B70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008" y="4232181"/>
            <a:ext cx="1708277" cy="128120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B91E1D0A-F164-AE74-39C9-7AE1AD5CB2C6}"/>
              </a:ext>
            </a:extLst>
          </p:cNvPr>
          <p:cNvSpPr txBox="1"/>
          <p:nvPr/>
        </p:nvSpPr>
        <p:spPr>
          <a:xfrm>
            <a:off x="9896950" y="5443606"/>
            <a:ext cx="266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web_net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52865984-A85B-FF18-BD49-76EABB829951}"/>
              </a:ext>
            </a:extLst>
          </p:cNvPr>
          <p:cNvSpPr/>
          <p:nvPr/>
        </p:nvSpPr>
        <p:spPr>
          <a:xfrm rot="13259021">
            <a:off x="9486721" y="3386878"/>
            <a:ext cx="1505776" cy="7326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 descr="Une image contenant Graphique, graphisme, dessin humoristique, clipart&#10;&#10;Description générée automatiquement">
            <a:extLst>
              <a:ext uri="{FF2B5EF4-FFF2-40B4-BE49-F238E27FC236}">
                <a16:creationId xmlns:a16="http://schemas.microsoft.com/office/drawing/2014/main" id="{67F0D9F9-C18F-FCDC-4395-1348D4936AF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4658778" y="1969780"/>
            <a:ext cx="2411650" cy="13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6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21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0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A8690337-5A2F-D064-1BFD-73F366AF09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2952643" y="251594"/>
            <a:ext cx="1121471" cy="7007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E29192-6574-0785-0FE6-D32FC101DBBB}"/>
              </a:ext>
            </a:extLst>
          </p:cNvPr>
          <p:cNvSpPr txBox="1"/>
          <p:nvPr/>
        </p:nvSpPr>
        <p:spPr>
          <a:xfrm>
            <a:off x="3131863" y="930193"/>
            <a:ext cx="91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sae51-ub</a:t>
            </a:r>
          </a:p>
        </p:txBody>
      </p:sp>
      <p:pic>
        <p:nvPicPr>
          <p:cNvPr id="34" name="Image 33" descr="Une image contenant capture d’écran, ligne, conception, Caractère coloré&#10;&#10;Description générée automatiquement">
            <a:extLst>
              <a:ext uri="{FF2B5EF4-FFF2-40B4-BE49-F238E27FC236}">
                <a16:creationId xmlns:a16="http://schemas.microsoft.com/office/drawing/2014/main" id="{662821C8-5E44-2A8E-4E77-2B7FAEBA7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2" y="204248"/>
            <a:ext cx="789691" cy="97466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6844EC5-4D91-6481-8DE0-803E908D7567}"/>
              </a:ext>
            </a:extLst>
          </p:cNvPr>
          <p:cNvSpPr txBox="1"/>
          <p:nvPr/>
        </p:nvSpPr>
        <p:spPr>
          <a:xfrm>
            <a:off x="4811438" y="1091112"/>
            <a:ext cx="94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sae51.svg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8DB197-14B7-3317-16D9-C8C616F9AB57}"/>
              </a:ext>
            </a:extLst>
          </p:cNvPr>
          <p:cNvSpPr/>
          <p:nvPr/>
        </p:nvSpPr>
        <p:spPr>
          <a:xfrm>
            <a:off x="4205768" y="515874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5F6A9D-41EF-C8F2-51A1-A0A9AB59B653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de la page web</a:t>
            </a:r>
            <a:endParaRPr lang="fr-FR" sz="3200" dirty="0"/>
          </a:p>
        </p:txBody>
      </p:sp>
      <p:pic>
        <p:nvPicPr>
          <p:cNvPr id="21" name="Image 20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D01C5E00-191A-B40D-38E7-DE3F16433C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54016"/>
          <a:stretch/>
        </p:blipFill>
        <p:spPr>
          <a:xfrm>
            <a:off x="7618184" y="248992"/>
            <a:ext cx="580195" cy="650592"/>
          </a:xfrm>
          <a:prstGeom prst="rect">
            <a:avLst/>
          </a:prstGeom>
        </p:spPr>
      </p:pic>
      <p:pic>
        <p:nvPicPr>
          <p:cNvPr id="29" name="Image 2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75D2E3CE-8CCA-9B6F-2DD2-5C15E1700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92" y="191466"/>
            <a:ext cx="661050" cy="6610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6020D2-2247-8C41-BCAD-D6187C1EB140}"/>
              </a:ext>
            </a:extLst>
          </p:cNvPr>
          <p:cNvSpPr txBox="1"/>
          <p:nvPr/>
        </p:nvSpPr>
        <p:spPr>
          <a:xfrm>
            <a:off x="5722506" y="822565"/>
            <a:ext cx="7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shared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D95CA9-06B0-50F8-D798-31AABD56CE32}"/>
              </a:ext>
            </a:extLst>
          </p:cNvPr>
          <p:cNvSpPr txBox="1"/>
          <p:nvPr/>
        </p:nvSpPr>
        <p:spPr>
          <a:xfrm>
            <a:off x="7531792" y="822566"/>
            <a:ext cx="100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sae51.sql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92F2D37-94B8-9EB4-B599-ED85EDF26E6F}"/>
              </a:ext>
            </a:extLst>
          </p:cNvPr>
          <p:cNvSpPr txBox="1"/>
          <p:nvPr/>
        </p:nvSpPr>
        <p:spPr>
          <a:xfrm>
            <a:off x="6599369" y="822567"/>
            <a:ext cx="10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38" name="Picture 4" descr="Icône de fichier et de document rouge (symbole png)">
            <a:extLst>
              <a:ext uri="{FF2B5EF4-FFF2-40B4-BE49-F238E27FC236}">
                <a16:creationId xmlns:a16="http://schemas.microsoft.com/office/drawing/2014/main" id="{81B74B00-1CBE-6621-2081-93439E9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75" y="221377"/>
            <a:ext cx="665611" cy="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048B48E6-5944-D296-C6F9-DEBACD71D64D}"/>
              </a:ext>
            </a:extLst>
          </p:cNvPr>
          <p:cNvSpPr/>
          <p:nvPr/>
        </p:nvSpPr>
        <p:spPr>
          <a:xfrm>
            <a:off x="6473230" y="440523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1EB560A-6FCF-D269-1B97-6FDE13D2DC1E}"/>
              </a:ext>
            </a:extLst>
          </p:cNvPr>
          <p:cNvSpPr/>
          <p:nvPr/>
        </p:nvSpPr>
        <p:spPr>
          <a:xfrm>
            <a:off x="7337905" y="473458"/>
            <a:ext cx="260090" cy="267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56DE6371-D4C5-E6B2-D3CC-52DD2AA7B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09" y="125440"/>
            <a:ext cx="1157768" cy="8683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3C4FDA-1878-8989-7CB6-FF1198088380}"/>
              </a:ext>
            </a:extLst>
          </p:cNvPr>
          <p:cNvSpPr txBox="1"/>
          <p:nvPr/>
        </p:nvSpPr>
        <p:spPr>
          <a:xfrm>
            <a:off x="7794724" y="937224"/>
            <a:ext cx="22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network </a:t>
            </a:r>
            <a:r>
              <a:rPr lang="fr-FR" sz="1200" b="1" dirty="0" err="1">
                <a:solidFill>
                  <a:schemeClr val="bg1"/>
                </a:solidFill>
              </a:rPr>
              <a:t>create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web_net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13" name="Image 1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D7C6384D-C8ED-A10D-0005-92C97FB4A7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9598794" y="187395"/>
            <a:ext cx="1277660" cy="79832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DF55DEA-ADE5-DD7F-8F7C-8C18EC8F4AA6}"/>
              </a:ext>
            </a:extLst>
          </p:cNvPr>
          <p:cNvSpPr txBox="1"/>
          <p:nvPr/>
        </p:nvSpPr>
        <p:spPr>
          <a:xfrm>
            <a:off x="9594423" y="960846"/>
            <a:ext cx="175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SAE51 mysql_sae51</a:t>
            </a:r>
          </a:p>
        </p:txBody>
      </p:sp>
      <p:pic>
        <p:nvPicPr>
          <p:cNvPr id="9" name="Image 8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6AC64A25-DC7F-C2A3-5BAE-68077E5437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2760999" y="1838598"/>
            <a:ext cx="1167509" cy="14132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915F714-F2D3-60FE-895D-06D19C769291}"/>
              </a:ext>
            </a:extLst>
          </p:cNvPr>
          <p:cNvSpPr txBox="1"/>
          <p:nvPr/>
        </p:nvSpPr>
        <p:spPr>
          <a:xfrm>
            <a:off x="2652588" y="3249193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Dockerfile2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81C63BEC-20CF-1850-EB91-D6DA74DADD04}"/>
              </a:ext>
            </a:extLst>
          </p:cNvPr>
          <p:cNvSpPr/>
          <p:nvPr/>
        </p:nvSpPr>
        <p:spPr>
          <a:xfrm>
            <a:off x="3934822" y="2557520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2F0AD-72B1-08A2-B37A-14B2909A55B0}"/>
              </a:ext>
            </a:extLst>
          </p:cNvPr>
          <p:cNvSpPr txBox="1"/>
          <p:nvPr/>
        </p:nvSpPr>
        <p:spPr>
          <a:xfrm>
            <a:off x="5320868" y="3351334"/>
            <a:ext cx="775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web 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08F7E04D-4E4A-C6C7-D3CB-5A375F0B70E9}"/>
              </a:ext>
            </a:extLst>
          </p:cNvPr>
          <p:cNvSpPr/>
          <p:nvPr/>
        </p:nvSpPr>
        <p:spPr>
          <a:xfrm>
            <a:off x="6986236" y="2558836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F62653DD-01AC-22B1-9323-B5126C094A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28392" r="7656" b="38772"/>
          <a:stretch/>
        </p:blipFill>
        <p:spPr>
          <a:xfrm>
            <a:off x="7981906" y="2123761"/>
            <a:ext cx="1759377" cy="109931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BE57E16-7F49-5D2B-8A89-574655C60FE9}"/>
              </a:ext>
            </a:extLst>
          </p:cNvPr>
          <p:cNvSpPr txBox="1"/>
          <p:nvPr/>
        </p:nvSpPr>
        <p:spPr>
          <a:xfrm>
            <a:off x="8198379" y="3258718"/>
            <a:ext cx="152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flask</a:t>
            </a:r>
            <a:r>
              <a:rPr lang="fr-FR" sz="2000" b="1" dirty="0">
                <a:solidFill>
                  <a:schemeClr val="bg1"/>
                </a:solidFill>
              </a:rPr>
              <a:t> web</a:t>
            </a:r>
          </a:p>
        </p:txBody>
      </p:sp>
      <p:pic>
        <p:nvPicPr>
          <p:cNvPr id="26" name="Image 25" descr="Une image contenant cercle, art, sphère, dessin humoristique&#10;&#10;Description générée automatiquement">
            <a:extLst>
              <a:ext uri="{FF2B5EF4-FFF2-40B4-BE49-F238E27FC236}">
                <a16:creationId xmlns:a16="http://schemas.microsoft.com/office/drawing/2014/main" id="{2E2619B3-21AA-98F2-5536-6863798B70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008" y="4232181"/>
            <a:ext cx="1708277" cy="128120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B91E1D0A-F164-AE74-39C9-7AE1AD5CB2C6}"/>
              </a:ext>
            </a:extLst>
          </p:cNvPr>
          <p:cNvSpPr txBox="1"/>
          <p:nvPr/>
        </p:nvSpPr>
        <p:spPr>
          <a:xfrm>
            <a:off x="9896950" y="5443606"/>
            <a:ext cx="266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web_net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52865984-A85B-FF18-BD49-76EABB829951}"/>
              </a:ext>
            </a:extLst>
          </p:cNvPr>
          <p:cNvSpPr/>
          <p:nvPr/>
        </p:nvSpPr>
        <p:spPr>
          <a:xfrm rot="13259021">
            <a:off x="9486721" y="3386878"/>
            <a:ext cx="1505776" cy="7326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 descr="Une image contenant Graphique, graphisme, dessin humoristique, clipart&#10;&#10;Description générée automatiquement">
            <a:extLst>
              <a:ext uri="{FF2B5EF4-FFF2-40B4-BE49-F238E27FC236}">
                <a16:creationId xmlns:a16="http://schemas.microsoft.com/office/drawing/2014/main" id="{67F0D9F9-C18F-FCDC-4395-1348D4936AF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4658778" y="1969780"/>
            <a:ext cx="2411650" cy="138642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9623105-8540-F5C4-F1D4-FCCCF6A3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05" y="3695125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D3B7320-D269-4078-D87C-AA31895FFA09}"/>
              </a:ext>
            </a:extLst>
          </p:cNvPr>
          <p:cNvSpPr txBox="1"/>
          <p:nvPr/>
        </p:nvSpPr>
        <p:spPr>
          <a:xfrm>
            <a:off x="3415339" y="5059898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request2.py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8EF989DD-0ED6-4946-C49A-03F244DE34D0}"/>
              </a:ext>
            </a:extLst>
          </p:cNvPr>
          <p:cNvSpPr/>
          <p:nvPr/>
        </p:nvSpPr>
        <p:spPr>
          <a:xfrm>
            <a:off x="2294953" y="442717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5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DAC7A61-A413-C3AB-0A30-25AD53B16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22" y="1319366"/>
            <a:ext cx="7901264" cy="4893299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935" y="462144"/>
            <a:ext cx="3349239" cy="772107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/>
          <a:p>
            <a:pPr lvl="0" algn="ctr"/>
            <a:r>
              <a:rPr lang="fr-FR" sz="4000" noProof="0" dirty="0">
                <a:solidFill>
                  <a:schemeClr val="bg1"/>
                </a:solidFill>
              </a:rPr>
              <a:t>L’Évolution</a:t>
            </a:r>
            <a:endParaRPr lang="fr-FR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22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2"/>
              </a:buClr>
            </a:pPr>
            <a:r>
              <a:rPr lang="fr-FR" sz="1200" noProof="0" dirty="0">
                <a:solidFill>
                  <a:schemeClr val="bg1"/>
                </a:solidFill>
              </a:rPr>
              <a:t>Notre Projet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40670"/>
            <a:ext cx="2552123" cy="380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2"/>
              </a:buClr>
            </a:pPr>
            <a:r>
              <a:rPr lang="fr-FR" sz="2400" dirty="0">
                <a:solidFill>
                  <a:schemeClr val="bg1"/>
                </a:solidFill>
              </a:rPr>
              <a:t>L’évolution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6"/>
            <a:ext cx="2552123" cy="1636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bg1"/>
                </a:solidFill>
                <a:effectLst/>
              </a:rPr>
              <a:t>Démonstration</a:t>
            </a:r>
            <a:endParaRPr lang="fr-FR" sz="1800" dirty="0">
              <a:effectLst/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200" dirty="0"/>
              <a:t>Conclusion</a:t>
            </a:r>
          </a:p>
        </p:txBody>
      </p:sp>
      <p:sp>
        <p:nvSpPr>
          <p:cNvPr id="17" name="Triangle isocèle 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2" y="6249101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F983B2-8DCA-47D7-81C0-D54B38FAA005}"/>
              </a:ext>
            </a:extLst>
          </p:cNvPr>
          <p:cNvSpPr/>
          <p:nvPr/>
        </p:nvSpPr>
        <p:spPr>
          <a:xfrm>
            <a:off x="2219416" y="1319365"/>
            <a:ext cx="7980769" cy="48932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F29120C-03D8-47F8-A09D-87EA4FF6AD04}"/>
              </a:ext>
            </a:extLst>
          </p:cNvPr>
          <p:cNvSpPr txBox="1"/>
          <p:nvPr/>
        </p:nvSpPr>
        <p:spPr>
          <a:xfrm>
            <a:off x="0" y="6156003"/>
            <a:ext cx="658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http://localhost:5000</a:t>
            </a:r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clipart, poisson, dessin, dessin humoristique&#10;&#10;Description générée automatiquement">
            <a:extLst>
              <a:ext uri="{FF2B5EF4-FFF2-40B4-BE49-F238E27FC236}">
                <a16:creationId xmlns:a16="http://schemas.microsoft.com/office/drawing/2014/main" id="{49195DE0-C95F-23F9-A82A-6778C0C2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36" y="2139086"/>
            <a:ext cx="6975836" cy="3923908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686" y="521041"/>
            <a:ext cx="8895737" cy="1326105"/>
          </a:xfrm>
        </p:spPr>
        <p:txBody>
          <a:bodyPr rtlCol="0"/>
          <a:lstStyle/>
          <a:p>
            <a:pPr lvl="0" algn="ctr" rtl="0">
              <a:buClr>
                <a:schemeClr val="accent2"/>
              </a:buClr>
            </a:pPr>
            <a:r>
              <a:rPr lang="fr-FR" sz="7200" noProof="0" dirty="0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23</a:t>
            </a:fld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2"/>
              </a:buClr>
            </a:pPr>
            <a:r>
              <a:rPr lang="fr-FR" sz="1400" noProof="0" dirty="0">
                <a:solidFill>
                  <a:schemeClr val="bg1"/>
                </a:solidFill>
              </a:rPr>
              <a:t>Notre Projet 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8"/>
            <a:ext cx="2552123" cy="1636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2"/>
              </a:buClr>
            </a:pPr>
            <a:r>
              <a:rPr lang="fr-F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L’évolution</a:t>
            </a:r>
            <a:endParaRPr lang="fr-FR" sz="2400" dirty="0">
              <a:effectLst/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2"/>
              </a:buClr>
            </a:pPr>
            <a:r>
              <a:rPr lang="fr-F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Démonstration</a:t>
            </a:r>
            <a:endParaRPr lang="fr-FR" sz="1400" dirty="0">
              <a:effectLst/>
            </a:endParaRP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200" dirty="0"/>
              <a:t>Conclusion</a:t>
            </a:r>
          </a:p>
        </p:txBody>
      </p:sp>
      <p:sp>
        <p:nvSpPr>
          <p:cNvPr id="16" name="Triangle isocèle 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69" y="6245391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A610A-CE7C-2BE5-8125-6216729F1F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68" y="3374374"/>
            <a:ext cx="1414863" cy="14148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21E3E1-FF06-1FC1-856E-F3EC01389337}"/>
              </a:ext>
            </a:extLst>
          </p:cNvPr>
          <p:cNvSpPr/>
          <p:nvPr/>
        </p:nvSpPr>
        <p:spPr>
          <a:xfrm>
            <a:off x="2743200" y="2130458"/>
            <a:ext cx="6966408" cy="3902697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24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2"/>
              </a:buClr>
            </a:pPr>
            <a:r>
              <a:rPr lang="fr-FR" sz="1200" noProof="0" dirty="0">
                <a:solidFill>
                  <a:schemeClr val="bg1"/>
                </a:solidFill>
              </a:rPr>
              <a:t>Notre Projet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>
              <a:buClr>
                <a:schemeClr val="accent2"/>
              </a:buClr>
            </a:pPr>
            <a:r>
              <a:rPr lang="fr-FR" sz="1200" noProof="0" dirty="0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2"/>
              </a:buClr>
            </a:pPr>
            <a:r>
              <a:rPr lang="fr-FR" sz="1400" noProof="0" dirty="0">
                <a:solidFill>
                  <a:schemeClr val="bg1"/>
                </a:solidFill>
              </a:rPr>
              <a:t>L’évolution</a:t>
            </a:r>
            <a:endParaRPr lang="fr-F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800" dirty="0"/>
              <a:t>Conclusion</a:t>
            </a:r>
          </a:p>
        </p:txBody>
      </p:sp>
      <p:sp>
        <p:nvSpPr>
          <p:cNvPr id="10" name="Triangle isocèle 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13" name="Image 12" descr="Une image contenant jouet, dessin humoristique, jaune&#10;&#10;Description générée automatiquement">
            <a:extLst>
              <a:ext uri="{FF2B5EF4-FFF2-40B4-BE49-F238E27FC236}">
                <a16:creationId xmlns:a16="http://schemas.microsoft.com/office/drawing/2014/main" id="{802A5991-95B6-03BC-A7A8-7762F60B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23" y="0"/>
            <a:ext cx="5355172" cy="66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7"/>
            <a:ext cx="2981962" cy="833663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fr-FR" sz="4000" noProof="0" dirty="0">
                <a:solidFill>
                  <a:schemeClr val="bg1"/>
                </a:solidFill>
              </a:rPr>
              <a:t> Notre Projet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2"/>
              </a:buClr>
            </a:pPr>
            <a:r>
              <a:rPr lang="fr-FR" sz="2400" noProof="0" dirty="0">
                <a:solidFill>
                  <a:schemeClr val="bg1"/>
                </a:solidFill>
              </a:rPr>
              <a:t>Notre Projet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L’évolution</a:t>
            </a:r>
            <a:endParaRPr lang="fr-FR" sz="1400" dirty="0">
              <a:effectLst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noProof="0" dirty="0">
                <a:solidFill>
                  <a:schemeClr val="bg1"/>
                </a:solidFill>
              </a:rPr>
              <a:t>Démonstration</a:t>
            </a:r>
            <a:endParaRPr lang="fr-FR" sz="1200" noProof="0" dirty="0">
              <a:solidFill>
                <a:schemeClr val="bg1"/>
              </a:solidFill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200" dirty="0"/>
              <a:t>Conclusion</a:t>
            </a:r>
          </a:p>
        </p:txBody>
      </p:sp>
      <p:sp>
        <p:nvSpPr>
          <p:cNvPr id="14" name="Triangle isocèle 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C3F3A40-E803-EC20-DBB0-2D55F6979A7A}"/>
              </a:ext>
            </a:extLst>
          </p:cNvPr>
          <p:cNvSpPr txBox="1"/>
          <p:nvPr/>
        </p:nvSpPr>
        <p:spPr>
          <a:xfrm>
            <a:off x="1145309" y="1772953"/>
            <a:ext cx="103412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Courte présentation Projet :</a:t>
            </a:r>
          </a:p>
          <a:p>
            <a:endParaRPr lang="fr-FR" sz="32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</a:rPr>
              <a:t>Création de la BDD schémas avec script DBML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</a:rPr>
              <a:t>Déroulement de nos scripts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</a:rPr>
              <a:t>Optimisation des scripts pour automatisation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22" name="Image 21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57CA368A-7BD9-00B5-EAD2-C0480BE3F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92" y="4182070"/>
            <a:ext cx="3773965" cy="1951847"/>
          </a:xfrm>
          <a:prstGeom prst="rect">
            <a:avLst/>
          </a:prstGeom>
        </p:spPr>
      </p:pic>
      <p:pic>
        <p:nvPicPr>
          <p:cNvPr id="24" name="Image 23" descr="Une image contenant clipart, symbole, Graphique, dessin humoristique&#10;&#10;Description générée automatiquement">
            <a:extLst>
              <a:ext uri="{FF2B5EF4-FFF2-40B4-BE49-F238E27FC236}">
                <a16:creationId xmlns:a16="http://schemas.microsoft.com/office/drawing/2014/main" id="{E03FC4FA-9C0C-FF9F-A976-656EC34C7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576946"/>
            <a:ext cx="1346855" cy="1341595"/>
          </a:xfrm>
          <a:prstGeom prst="rect">
            <a:avLst/>
          </a:prstGeom>
        </p:spPr>
      </p:pic>
      <p:pic>
        <p:nvPicPr>
          <p:cNvPr id="29" name="Image 28" descr="Une image contenant symbole, noir et blanc, conception&#10;&#10;Description générée automatiquement">
            <a:extLst>
              <a:ext uri="{FF2B5EF4-FFF2-40B4-BE49-F238E27FC236}">
                <a16:creationId xmlns:a16="http://schemas.microsoft.com/office/drawing/2014/main" id="{82B6F2E4-ABA5-A1D5-0017-27C42CD39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9" y="2053382"/>
            <a:ext cx="1700634" cy="19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7" name="Image 6" descr="Une image contenant texte, nombre, logiciel, capture d’écran&#10;&#10;Description générée automatiquement">
            <a:extLst>
              <a:ext uri="{FF2B5EF4-FFF2-40B4-BE49-F238E27FC236}">
                <a16:creationId xmlns:a16="http://schemas.microsoft.com/office/drawing/2014/main" id="{98C62C5A-2161-BB71-BA6A-F88678C82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4" y="0"/>
            <a:ext cx="10097311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6" name="AutoShape 6" descr="Formats de fichiers logo | Super Logo">
            <a:extLst>
              <a:ext uri="{FF2B5EF4-FFF2-40B4-BE49-F238E27FC236}">
                <a16:creationId xmlns:a16="http://schemas.microsoft.com/office/drawing/2014/main" id="{38329BFD-0C26-C4F6-4982-4D898C1D7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142" y="25957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DC8109-6862-844C-1090-AC12352C4BAB}"/>
              </a:ext>
            </a:extLst>
          </p:cNvPr>
          <p:cNvSpPr txBox="1"/>
          <p:nvPr/>
        </p:nvSpPr>
        <p:spPr>
          <a:xfrm>
            <a:off x="5312502" y="1530452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3" name="Picture 4" descr="Icône de fichier et de document rouge (symbole png)">
            <a:extLst>
              <a:ext uri="{FF2B5EF4-FFF2-40B4-BE49-F238E27FC236}">
                <a16:creationId xmlns:a16="http://schemas.microsoft.com/office/drawing/2014/main" id="{CDB32EDD-7E90-B744-5886-95A9E4C8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79" y="221913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E9522C0-1972-EB4D-089E-4FE41F4D7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56" y="2060949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04B29C4-455B-596C-1D17-66399648A707}"/>
              </a:ext>
            </a:extLst>
          </p:cNvPr>
          <p:cNvSpPr txBox="1"/>
          <p:nvPr/>
        </p:nvSpPr>
        <p:spPr>
          <a:xfrm>
            <a:off x="2736456" y="3502813"/>
            <a:ext cx="190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create1.py</a:t>
            </a:r>
            <a:br>
              <a:rPr lang="fr-FR" sz="2000" dirty="0"/>
            </a:b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1AB0081-085E-E136-4763-F597EE56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52" y="2068052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37ACADA-9645-6B28-F0E4-EFC412424720}"/>
              </a:ext>
            </a:extLst>
          </p:cNvPr>
          <p:cNvSpPr txBox="1"/>
          <p:nvPr/>
        </p:nvSpPr>
        <p:spPr>
          <a:xfrm>
            <a:off x="4176552" y="3509916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create2.py</a:t>
            </a:r>
          </a:p>
        </p:txBody>
      </p:sp>
      <p:pic>
        <p:nvPicPr>
          <p:cNvPr id="12" name="Image 11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DE43998A-897F-A16C-88E7-A9435208D6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9312858" y="709585"/>
            <a:ext cx="1167509" cy="1413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3699ED2-0336-1BBC-FD14-A8EBE75B96A8}"/>
              </a:ext>
            </a:extLst>
          </p:cNvPr>
          <p:cNvSpPr txBox="1"/>
          <p:nvPr/>
        </p:nvSpPr>
        <p:spPr>
          <a:xfrm>
            <a:off x="9310595" y="2104793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Dockerfile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4" name="Image 13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E024393B-AF0C-F053-156C-DE8FE83331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10706534" y="727593"/>
            <a:ext cx="1167509" cy="141321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7056FC-C121-BC1B-E861-386234D29DB4}"/>
              </a:ext>
            </a:extLst>
          </p:cNvPr>
          <p:cNvSpPr txBox="1"/>
          <p:nvPr/>
        </p:nvSpPr>
        <p:spPr>
          <a:xfrm>
            <a:off x="10704271" y="2122801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Dockerfile2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7A41615-EBAA-206A-00A3-A1FE0612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70" y="2086060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14C12BC-8D7F-ABA1-877C-8DFEAF7A88C4}"/>
              </a:ext>
            </a:extLst>
          </p:cNvPr>
          <p:cNvSpPr txBox="1"/>
          <p:nvPr/>
        </p:nvSpPr>
        <p:spPr>
          <a:xfrm>
            <a:off x="5524370" y="3527924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Donnees.py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DDD50D12-728E-1411-D4E3-4E73A8342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25" y="2078957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7919E8B-6E33-1B2F-1BA7-6EAFA641ABF6}"/>
              </a:ext>
            </a:extLst>
          </p:cNvPr>
          <p:cNvSpPr txBox="1"/>
          <p:nvPr/>
        </p:nvSpPr>
        <p:spPr>
          <a:xfrm>
            <a:off x="7088125" y="3520821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import.py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1C0A901-E678-6374-8931-0FC7D55D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58" y="2066012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7106D0F-9C03-C480-D419-F53664059A05}"/>
              </a:ext>
            </a:extLst>
          </p:cNvPr>
          <p:cNvSpPr txBox="1"/>
          <p:nvPr/>
        </p:nvSpPr>
        <p:spPr>
          <a:xfrm>
            <a:off x="-51458" y="3507876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request.py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812972DA-50CB-1D59-509A-BAF4DD05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72" y="2066012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8D17534-9940-D495-520F-83EE1013259D}"/>
              </a:ext>
            </a:extLst>
          </p:cNvPr>
          <p:cNvSpPr txBox="1"/>
          <p:nvPr/>
        </p:nvSpPr>
        <p:spPr>
          <a:xfrm>
            <a:off x="1380972" y="3507876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request2.py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7448869-7382-5A72-3C73-26ADFF698FB7}"/>
              </a:ext>
            </a:extLst>
          </p:cNvPr>
          <p:cNvSpPr txBox="1"/>
          <p:nvPr/>
        </p:nvSpPr>
        <p:spPr>
          <a:xfrm>
            <a:off x="659448" y="5713854"/>
            <a:ext cx="138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purge.sh</a:t>
            </a:r>
          </a:p>
        </p:txBody>
      </p:sp>
      <p:pic>
        <p:nvPicPr>
          <p:cNvPr id="36" name="Picture 4" descr="Icône de fichier et de document rouge (symbole png)">
            <a:extLst>
              <a:ext uri="{FF2B5EF4-FFF2-40B4-BE49-F238E27FC236}">
                <a16:creationId xmlns:a16="http://schemas.microsoft.com/office/drawing/2014/main" id="{3F009790-7B5A-8CF4-CF21-1F15A24C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7" y="4418007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05F2F6C-D5EE-23FA-4B7E-6B0870483E02}"/>
              </a:ext>
            </a:extLst>
          </p:cNvPr>
          <p:cNvSpPr txBox="1"/>
          <p:nvPr/>
        </p:nvSpPr>
        <p:spPr>
          <a:xfrm>
            <a:off x="1948274" y="5730261"/>
            <a:ext cx="204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run_converter.sh</a:t>
            </a:r>
          </a:p>
        </p:txBody>
      </p:sp>
      <p:pic>
        <p:nvPicPr>
          <p:cNvPr id="39" name="Picture 4" descr="Icône de fichier et de document rouge (symbole png)">
            <a:extLst>
              <a:ext uri="{FF2B5EF4-FFF2-40B4-BE49-F238E27FC236}">
                <a16:creationId xmlns:a16="http://schemas.microsoft.com/office/drawing/2014/main" id="{3E25F6EB-E290-8F7C-FD0D-D5B872E7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05" y="4434414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1F01DA60-90ED-D285-F263-5E9F80969E15}"/>
              </a:ext>
            </a:extLst>
          </p:cNvPr>
          <p:cNvSpPr txBox="1"/>
          <p:nvPr/>
        </p:nvSpPr>
        <p:spPr>
          <a:xfrm>
            <a:off x="4210076" y="575973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url.sh</a:t>
            </a:r>
          </a:p>
        </p:txBody>
      </p:sp>
      <p:pic>
        <p:nvPicPr>
          <p:cNvPr id="41" name="Picture 4" descr="Icône de fichier et de document rouge (symbole png)">
            <a:extLst>
              <a:ext uri="{FF2B5EF4-FFF2-40B4-BE49-F238E27FC236}">
                <a16:creationId xmlns:a16="http://schemas.microsoft.com/office/drawing/2014/main" id="{2EDE370F-B8D0-5B3A-A360-604E70B1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90" y="4421655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9EB7F1A9-099A-CA04-7171-DDD818A82F37}"/>
              </a:ext>
            </a:extLst>
          </p:cNvPr>
          <p:cNvSpPr txBox="1"/>
          <p:nvPr/>
        </p:nvSpPr>
        <p:spPr>
          <a:xfrm>
            <a:off x="8113911" y="5703467"/>
            <a:ext cx="138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gen_sql.sh</a:t>
            </a:r>
          </a:p>
        </p:txBody>
      </p:sp>
      <p:pic>
        <p:nvPicPr>
          <p:cNvPr id="43" name="Picture 4" descr="Icône de fichier et de document rouge (symbole png)">
            <a:extLst>
              <a:ext uri="{FF2B5EF4-FFF2-40B4-BE49-F238E27FC236}">
                <a16:creationId xmlns:a16="http://schemas.microsoft.com/office/drawing/2014/main" id="{70A7ADA2-0FC4-3630-A065-C0EBEF611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203" y="4378143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Image 61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40FFBEA9-4482-54F9-FD74-61C6F143E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08" y="4549779"/>
            <a:ext cx="1135731" cy="1135731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45C7DDEA-BBEA-4513-26E6-FEC5B3BF5D1B}"/>
              </a:ext>
            </a:extLst>
          </p:cNvPr>
          <p:cNvSpPr txBox="1"/>
          <p:nvPr/>
        </p:nvSpPr>
        <p:spPr>
          <a:xfrm>
            <a:off x="6319908" y="5562881"/>
            <a:ext cx="92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shared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048" name="Flèche : droite 2047">
            <a:extLst>
              <a:ext uri="{FF2B5EF4-FFF2-40B4-BE49-F238E27FC236}">
                <a16:creationId xmlns:a16="http://schemas.microsoft.com/office/drawing/2014/main" id="{AFD842E1-CBDD-8F3C-38CE-83979CB97173}"/>
              </a:ext>
            </a:extLst>
          </p:cNvPr>
          <p:cNvSpPr/>
          <p:nvPr/>
        </p:nvSpPr>
        <p:spPr>
          <a:xfrm>
            <a:off x="7318379" y="5046025"/>
            <a:ext cx="619429" cy="3000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49" name="Image 204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547A8468-26EB-70FA-8810-31EA6DB5E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042" y="2448975"/>
            <a:ext cx="1135731" cy="1135731"/>
          </a:xfrm>
          <a:prstGeom prst="rect">
            <a:avLst/>
          </a:prstGeom>
        </p:spPr>
      </p:pic>
      <p:sp>
        <p:nvSpPr>
          <p:cNvPr id="2051" name="ZoneTexte 2050">
            <a:extLst>
              <a:ext uri="{FF2B5EF4-FFF2-40B4-BE49-F238E27FC236}">
                <a16:creationId xmlns:a16="http://schemas.microsoft.com/office/drawing/2014/main" id="{5E0F4A05-7FA6-60AF-CB42-CE05519D0EA8}"/>
              </a:ext>
            </a:extLst>
          </p:cNvPr>
          <p:cNvSpPr txBox="1"/>
          <p:nvPr/>
        </p:nvSpPr>
        <p:spPr>
          <a:xfrm>
            <a:off x="8743515" y="3453457"/>
            <a:ext cx="126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converter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052" name="Flèche : droite 2051">
            <a:extLst>
              <a:ext uri="{FF2B5EF4-FFF2-40B4-BE49-F238E27FC236}">
                <a16:creationId xmlns:a16="http://schemas.microsoft.com/office/drawing/2014/main" id="{1E4483AE-197D-7368-CC9C-E676942892F7}"/>
              </a:ext>
            </a:extLst>
          </p:cNvPr>
          <p:cNvSpPr/>
          <p:nvPr/>
        </p:nvSpPr>
        <p:spPr>
          <a:xfrm>
            <a:off x="9955513" y="2945221"/>
            <a:ext cx="619429" cy="3000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3" name="Image 2052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0E37C899-D753-95D6-3B48-5A107EDE05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10759795" y="2455824"/>
            <a:ext cx="1167509" cy="1413216"/>
          </a:xfrm>
          <a:prstGeom prst="rect">
            <a:avLst/>
          </a:prstGeom>
        </p:spPr>
      </p:pic>
      <p:sp>
        <p:nvSpPr>
          <p:cNvPr id="2054" name="ZoneTexte 2053">
            <a:extLst>
              <a:ext uri="{FF2B5EF4-FFF2-40B4-BE49-F238E27FC236}">
                <a16:creationId xmlns:a16="http://schemas.microsoft.com/office/drawing/2014/main" id="{6424A5A7-954B-DE14-0BFC-35AF9EB1B5FE}"/>
              </a:ext>
            </a:extLst>
          </p:cNvPr>
          <p:cNvSpPr txBox="1"/>
          <p:nvPr/>
        </p:nvSpPr>
        <p:spPr>
          <a:xfrm>
            <a:off x="10757532" y="3851032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Dockerfile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6" name="Image 2055" descr="Une image contenant texte, logo, capture d’écran, Police&#10;&#10;Description générée automatiquement">
            <a:extLst>
              <a:ext uri="{FF2B5EF4-FFF2-40B4-BE49-F238E27FC236}">
                <a16:creationId xmlns:a16="http://schemas.microsoft.com/office/drawing/2014/main" id="{5262FD9B-082E-97F7-5013-907B3A5646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5" y="4383973"/>
            <a:ext cx="1323397" cy="1437413"/>
          </a:xfrm>
          <a:prstGeom prst="rect">
            <a:avLst/>
          </a:prstGeom>
        </p:spPr>
      </p:pic>
      <p:sp>
        <p:nvSpPr>
          <p:cNvPr id="2057" name="ZoneTexte 2056">
            <a:extLst>
              <a:ext uri="{FF2B5EF4-FFF2-40B4-BE49-F238E27FC236}">
                <a16:creationId xmlns:a16="http://schemas.microsoft.com/office/drawing/2014/main" id="{4A156DA8-F91A-7FFA-666B-244D579597BE}"/>
              </a:ext>
            </a:extLst>
          </p:cNvPr>
          <p:cNvSpPr txBox="1"/>
          <p:nvPr/>
        </p:nvSpPr>
        <p:spPr>
          <a:xfrm>
            <a:off x="9525695" y="5703467"/>
            <a:ext cx="160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sae51.dbml</a:t>
            </a:r>
          </a:p>
        </p:txBody>
      </p:sp>
      <p:pic>
        <p:nvPicPr>
          <p:cNvPr id="2058" name="Picture 2">
            <a:extLst>
              <a:ext uri="{FF2B5EF4-FFF2-40B4-BE49-F238E27FC236}">
                <a16:creationId xmlns:a16="http://schemas.microsoft.com/office/drawing/2014/main" id="{EBB30FD8-3F34-EA28-0B8B-F70441CBA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20" y="2066012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ZoneTexte 2058">
            <a:extLst>
              <a:ext uri="{FF2B5EF4-FFF2-40B4-BE49-F238E27FC236}">
                <a16:creationId xmlns:a16="http://schemas.microsoft.com/office/drawing/2014/main" id="{5073F1A4-EF95-EA69-70D8-8D6D7B4E4D51}"/>
              </a:ext>
            </a:extLst>
          </p:cNvPr>
          <p:cNvSpPr txBox="1"/>
          <p:nvPr/>
        </p:nvSpPr>
        <p:spPr>
          <a:xfrm>
            <a:off x="4178320" y="3507876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create2.py</a:t>
            </a:r>
          </a:p>
        </p:txBody>
      </p:sp>
      <p:pic>
        <p:nvPicPr>
          <p:cNvPr id="2060" name="Picture 2">
            <a:extLst>
              <a:ext uri="{FF2B5EF4-FFF2-40B4-BE49-F238E27FC236}">
                <a16:creationId xmlns:a16="http://schemas.microsoft.com/office/drawing/2014/main" id="{F2A73E74-001C-C8EB-404F-E9C691A9E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93" y="2076917"/>
            <a:ext cx="1441864" cy="1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ZoneTexte 2060">
            <a:extLst>
              <a:ext uri="{FF2B5EF4-FFF2-40B4-BE49-F238E27FC236}">
                <a16:creationId xmlns:a16="http://schemas.microsoft.com/office/drawing/2014/main" id="{8DF4AFBF-14CC-F85C-4FF4-F0EDB908F7C7}"/>
              </a:ext>
            </a:extLst>
          </p:cNvPr>
          <p:cNvSpPr txBox="1"/>
          <p:nvPr/>
        </p:nvSpPr>
        <p:spPr>
          <a:xfrm>
            <a:off x="7089893" y="3518781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import.py</a:t>
            </a:r>
          </a:p>
        </p:txBody>
      </p:sp>
    </p:spTree>
    <p:extLst>
      <p:ext uri="{BB962C8B-B14F-4D97-AF65-F5344CB8AC3E}">
        <p14:creationId xmlns:p14="http://schemas.microsoft.com/office/powerpoint/2010/main" val="216677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6" name="AutoShape 6" descr="Formats de fichiers logo | Super Logo">
            <a:extLst>
              <a:ext uri="{FF2B5EF4-FFF2-40B4-BE49-F238E27FC236}">
                <a16:creationId xmlns:a16="http://schemas.microsoft.com/office/drawing/2014/main" id="{38329BFD-0C26-C4F6-4982-4D898C1D7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4734" y="331032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3088686" y="3921606"/>
            <a:ext cx="2127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4" y="1586615"/>
            <a:ext cx="2279132" cy="22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84E486-E450-A710-8AB4-0F585F6D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9160">
            <a:off x="7287580" y="1000844"/>
            <a:ext cx="619211" cy="390580"/>
          </a:xfrm>
          <a:prstGeom prst="rect">
            <a:avLst/>
          </a:prstGeom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4808524" y="2379018"/>
            <a:ext cx="1868750" cy="94711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446F5-0BD7-3569-59E7-85D4BF9D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65" y="1552893"/>
            <a:ext cx="2469736" cy="24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248DB6-CE04-FE13-974F-A4337405F613}"/>
              </a:ext>
            </a:extLst>
          </p:cNvPr>
          <p:cNvSpPr txBox="1"/>
          <p:nvPr/>
        </p:nvSpPr>
        <p:spPr>
          <a:xfrm>
            <a:off x="6886113" y="3974542"/>
            <a:ext cx="270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477D01-A9EB-7E38-9468-1EB6A64D349E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des données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140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3" y="1845121"/>
            <a:ext cx="2239767" cy="223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Formats de fichiers logo | Super Logo">
            <a:extLst>
              <a:ext uri="{FF2B5EF4-FFF2-40B4-BE49-F238E27FC236}">
                <a16:creationId xmlns:a16="http://schemas.microsoft.com/office/drawing/2014/main" id="{38329BFD-0C26-C4F6-4982-4D898C1D7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1974013" y="4084888"/>
            <a:ext cx="296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4402318" y="2608284"/>
            <a:ext cx="3082564" cy="110587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6" name="Picture 8" descr="Csv - Icônes fichiers et dossiers gratuites">
            <a:extLst>
              <a:ext uri="{FF2B5EF4-FFF2-40B4-BE49-F238E27FC236}">
                <a16:creationId xmlns:a16="http://schemas.microsoft.com/office/drawing/2014/main" id="{F4F9C90F-686D-E387-0C7B-B2FAD224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87" y="562987"/>
            <a:ext cx="1545996" cy="15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27" y="580405"/>
            <a:ext cx="1545996" cy="15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sv - Icônes fichiers et dossiers gratuites">
            <a:extLst>
              <a:ext uri="{FF2B5EF4-FFF2-40B4-BE49-F238E27FC236}">
                <a16:creationId xmlns:a16="http://schemas.microsoft.com/office/drawing/2014/main" id="{1E8EFB62-2019-28F5-C2CE-895DF4F04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50" y="2388224"/>
            <a:ext cx="1545996" cy="15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sv - Icônes fichiers et dossiers gratuites">
            <a:extLst>
              <a:ext uri="{FF2B5EF4-FFF2-40B4-BE49-F238E27FC236}">
                <a16:creationId xmlns:a16="http://schemas.microsoft.com/office/drawing/2014/main" id="{DD186A11-558B-0FD4-C78E-361FEB22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12" y="2388224"/>
            <a:ext cx="1545996" cy="15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sv - Icônes fichiers et dossiers gratuites">
            <a:extLst>
              <a:ext uri="{FF2B5EF4-FFF2-40B4-BE49-F238E27FC236}">
                <a16:creationId xmlns:a16="http://schemas.microsoft.com/office/drawing/2014/main" id="{53ED3DE8-0E1B-66CE-DDCF-C1A6EE0C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904" y="4276030"/>
            <a:ext cx="1545996" cy="15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v - Icônes fichiers et dossiers gratuites">
            <a:extLst>
              <a:ext uri="{FF2B5EF4-FFF2-40B4-BE49-F238E27FC236}">
                <a16:creationId xmlns:a16="http://schemas.microsoft.com/office/drawing/2014/main" id="{D8B421FD-C611-CEBD-7686-D0032FBF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27" y="4213461"/>
            <a:ext cx="1545996" cy="15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sv - Icônes fichiers et dossiers gratuites">
            <a:extLst>
              <a:ext uri="{FF2B5EF4-FFF2-40B4-BE49-F238E27FC236}">
                <a16:creationId xmlns:a16="http://schemas.microsoft.com/office/drawing/2014/main" id="{5B4C39A6-6F72-9E82-231B-E2E2483D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054" y="2388224"/>
            <a:ext cx="1545996" cy="15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27A16DE-11E1-C952-BABF-420330C28793}"/>
              </a:ext>
            </a:extLst>
          </p:cNvPr>
          <p:cNvSpPr txBox="1"/>
          <p:nvPr/>
        </p:nvSpPr>
        <p:spPr>
          <a:xfrm>
            <a:off x="8026396" y="1980313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Ordinateurs.csv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BF0340-121D-9BF6-0F82-AA15E206AAF5}"/>
              </a:ext>
            </a:extLst>
          </p:cNvPr>
          <p:cNvSpPr txBox="1"/>
          <p:nvPr/>
        </p:nvSpPr>
        <p:spPr>
          <a:xfrm>
            <a:off x="10260266" y="1980313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Problèmes.csv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2D73107-D9E2-6127-1744-DA50F24612B5}"/>
              </a:ext>
            </a:extLst>
          </p:cNvPr>
          <p:cNvSpPr txBox="1"/>
          <p:nvPr/>
        </p:nvSpPr>
        <p:spPr>
          <a:xfrm>
            <a:off x="8951260" y="3771235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Affectations.csv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6DCCF4C-9562-714C-2485-B76F3213A8F4}"/>
              </a:ext>
            </a:extLst>
          </p:cNvPr>
          <p:cNvSpPr txBox="1"/>
          <p:nvPr/>
        </p:nvSpPr>
        <p:spPr>
          <a:xfrm>
            <a:off x="10549103" y="3762526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Utilisateurs.csv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5BF878D-DF59-5827-0802-8D6246AEF046}"/>
              </a:ext>
            </a:extLst>
          </p:cNvPr>
          <p:cNvSpPr txBox="1"/>
          <p:nvPr/>
        </p:nvSpPr>
        <p:spPr>
          <a:xfrm>
            <a:off x="8068410" y="5632263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MiseAJour.csv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31A4888-29F8-52D8-3618-B286304F5431}"/>
              </a:ext>
            </a:extLst>
          </p:cNvPr>
          <p:cNvSpPr txBox="1"/>
          <p:nvPr/>
        </p:nvSpPr>
        <p:spPr>
          <a:xfrm>
            <a:off x="7659420" y="3770197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Logiciels.csv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F929EFC-66DB-DEEC-521A-94ABBC2293BF}"/>
              </a:ext>
            </a:extLst>
          </p:cNvPr>
          <p:cNvSpPr txBox="1"/>
          <p:nvPr/>
        </p:nvSpPr>
        <p:spPr>
          <a:xfrm>
            <a:off x="10076075" y="5638616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Maintenance.csv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82A7C7-56E8-D059-F69F-41096E3B0AAA}"/>
              </a:ext>
            </a:extLst>
          </p:cNvPr>
          <p:cNvSpPr txBox="1"/>
          <p:nvPr/>
        </p:nvSpPr>
        <p:spPr>
          <a:xfrm>
            <a:off x="1731485" y="5956700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Création des données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2507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Formats de fichiers logo | Super Logo">
            <a:extLst>
              <a:ext uri="{FF2B5EF4-FFF2-40B4-BE49-F238E27FC236}">
                <a16:creationId xmlns:a16="http://schemas.microsoft.com/office/drawing/2014/main" id="{38329BFD-0C26-C4F6-4982-4D898C1D7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5" y="995111"/>
            <a:ext cx="112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84E486-E450-A710-8AB4-0F585F6DB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89160">
            <a:off x="7287580" y="1000844"/>
            <a:ext cx="619211" cy="39058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B213EA2-01B5-B27E-F299-597AAECBC407}"/>
              </a:ext>
            </a:extLst>
          </p:cNvPr>
          <p:cNvSpPr txBox="1"/>
          <p:nvPr/>
        </p:nvSpPr>
        <p:spPr>
          <a:xfrm>
            <a:off x="2311650" y="3209277"/>
            <a:ext cx="275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run_converter.sh</a:t>
            </a:r>
          </a:p>
        </p:txBody>
      </p:sp>
      <p:pic>
        <p:nvPicPr>
          <p:cNvPr id="30" name="Picture 4" descr="Icône de fichier et de document rouge (symbole png)">
            <a:extLst>
              <a:ext uri="{FF2B5EF4-FFF2-40B4-BE49-F238E27FC236}">
                <a16:creationId xmlns:a16="http://schemas.microsoft.com/office/drawing/2014/main" id="{4DFFC591-77BF-EA0D-7C10-F6692E7F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73" y="190073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53BFC38-08F6-EDC4-70AE-3EE0FF270AA3}"/>
              </a:ext>
            </a:extLst>
          </p:cNvPr>
          <p:cNvSpPr txBox="1"/>
          <p:nvPr/>
        </p:nvSpPr>
        <p:spPr>
          <a:xfrm>
            <a:off x="1451893" y="6026595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A5D6FF"/>
                </a:solidFill>
                <a:latin typeface="Consolas" panose="020B0609020204030204" pitchFamily="49" charset="0"/>
              </a:rPr>
              <a:t>C</a:t>
            </a:r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réation du SVG+SQL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8274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07F2D-B191-E6D4-C088-401A156E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7" y="157801"/>
            <a:ext cx="926281" cy="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Formats de fichiers logo | Super Logo">
            <a:extLst>
              <a:ext uri="{FF2B5EF4-FFF2-40B4-BE49-F238E27FC236}">
                <a16:creationId xmlns:a16="http://schemas.microsoft.com/office/drawing/2014/main" id="{38329BFD-0C26-C4F6-4982-4D898C1D7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77623F-D850-A224-475C-A228C7F83A7B}"/>
              </a:ext>
            </a:extLst>
          </p:cNvPr>
          <p:cNvSpPr txBox="1"/>
          <p:nvPr/>
        </p:nvSpPr>
        <p:spPr>
          <a:xfrm>
            <a:off x="324096" y="995111"/>
            <a:ext cx="120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Donnees.py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DB1B6B-6A12-C5F4-3C4D-B3FD4BE7F0C6}"/>
              </a:ext>
            </a:extLst>
          </p:cNvPr>
          <p:cNvSpPr/>
          <p:nvPr/>
        </p:nvSpPr>
        <p:spPr>
          <a:xfrm>
            <a:off x="1300899" y="508472"/>
            <a:ext cx="613644" cy="35141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Csv - Icônes fichiers et dossiers gratuites">
            <a:extLst>
              <a:ext uri="{FF2B5EF4-FFF2-40B4-BE49-F238E27FC236}">
                <a16:creationId xmlns:a16="http://schemas.microsoft.com/office/drawing/2014/main" id="{ACA2606D-F1CB-C0EF-974E-B6B53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110899"/>
            <a:ext cx="1038100" cy="10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ADAAE-A39E-91C6-61D8-B82F20F26A1F}"/>
              </a:ext>
            </a:extLst>
          </p:cNvPr>
          <p:cNvSpPr txBox="1"/>
          <p:nvPr/>
        </p:nvSpPr>
        <p:spPr>
          <a:xfrm>
            <a:off x="1830277" y="997100"/>
            <a:ext cx="12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Données.csv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88C6EA-C94D-4FD2-A73F-429C9BA8F0FE}"/>
              </a:ext>
            </a:extLst>
          </p:cNvPr>
          <p:cNvSpPr txBox="1"/>
          <p:nvPr/>
        </p:nvSpPr>
        <p:spPr>
          <a:xfrm>
            <a:off x="501035" y="3198167"/>
            <a:ext cx="123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Auto.sh</a:t>
            </a:r>
          </a:p>
        </p:txBody>
      </p:sp>
      <p:pic>
        <p:nvPicPr>
          <p:cNvPr id="7" name="Picture 4" descr="Icône de fichier et de document rouge (symbole png)">
            <a:extLst>
              <a:ext uri="{FF2B5EF4-FFF2-40B4-BE49-F238E27FC236}">
                <a16:creationId xmlns:a16="http://schemas.microsoft.com/office/drawing/2014/main" id="{ACB92B53-8F49-D206-3346-8C366DFF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" y="188962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84E486-E450-A710-8AB4-0F585F6DB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89160">
            <a:off x="7287580" y="1000844"/>
            <a:ext cx="619211" cy="39058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B213EA2-01B5-B27E-F299-597AAECBC407}"/>
              </a:ext>
            </a:extLst>
          </p:cNvPr>
          <p:cNvSpPr txBox="1"/>
          <p:nvPr/>
        </p:nvSpPr>
        <p:spPr>
          <a:xfrm>
            <a:off x="2311650" y="3209277"/>
            <a:ext cx="275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run_converter.sh</a:t>
            </a:r>
          </a:p>
        </p:txBody>
      </p:sp>
      <p:pic>
        <p:nvPicPr>
          <p:cNvPr id="30" name="Picture 4" descr="Icône de fichier et de document rouge (symbole png)">
            <a:extLst>
              <a:ext uri="{FF2B5EF4-FFF2-40B4-BE49-F238E27FC236}">
                <a16:creationId xmlns:a16="http://schemas.microsoft.com/office/drawing/2014/main" id="{4DFFC591-77BF-EA0D-7C10-F6692E7F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73" y="1900738"/>
            <a:ext cx="1386972" cy="13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3F8D803-C5E4-7999-EFCD-C01FE0DF6944}"/>
              </a:ext>
            </a:extLst>
          </p:cNvPr>
          <p:cNvSpPr/>
          <p:nvPr/>
        </p:nvSpPr>
        <p:spPr>
          <a:xfrm>
            <a:off x="1787687" y="2556182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C3EBE5F7-8257-1128-2134-D13A9CFE9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27" y="2073546"/>
            <a:ext cx="1135731" cy="11357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D8B6FF-53DC-25BB-17C6-30C5DCC53DEE}"/>
              </a:ext>
            </a:extLst>
          </p:cNvPr>
          <p:cNvSpPr txBox="1"/>
          <p:nvPr/>
        </p:nvSpPr>
        <p:spPr>
          <a:xfrm>
            <a:off x="4927900" y="3078028"/>
            <a:ext cx="126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converter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0C4A16FD-7DF9-9A1C-D8FE-0EBC6457AF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20144" r="76720" b="31828"/>
          <a:stretch/>
        </p:blipFill>
        <p:spPr>
          <a:xfrm>
            <a:off x="6945837" y="1912305"/>
            <a:ext cx="1167509" cy="1413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346CB-917E-6106-892E-0B46EB0A80E6}"/>
              </a:ext>
            </a:extLst>
          </p:cNvPr>
          <p:cNvSpPr txBox="1"/>
          <p:nvPr/>
        </p:nvSpPr>
        <p:spPr>
          <a:xfrm>
            <a:off x="6945837" y="3332425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Dockerfile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40054662-D6ED-4C2B-9296-5AD8946B80F9}"/>
              </a:ext>
            </a:extLst>
          </p:cNvPr>
          <p:cNvSpPr/>
          <p:nvPr/>
        </p:nvSpPr>
        <p:spPr>
          <a:xfrm>
            <a:off x="4067745" y="2556183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A140779-0377-433F-976E-332E59CF542F}"/>
              </a:ext>
            </a:extLst>
          </p:cNvPr>
          <p:cNvSpPr/>
          <p:nvPr/>
        </p:nvSpPr>
        <p:spPr>
          <a:xfrm>
            <a:off x="6188684" y="2556184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87D1B2E-A091-17B0-1BAC-C6C1F286A6C1}"/>
              </a:ext>
            </a:extLst>
          </p:cNvPr>
          <p:cNvSpPr/>
          <p:nvPr/>
        </p:nvSpPr>
        <p:spPr>
          <a:xfrm>
            <a:off x="8143760" y="2556181"/>
            <a:ext cx="808148" cy="3906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E2A6376-59B9-824C-187B-52B48C318CBA}"/>
              </a:ext>
            </a:extLst>
          </p:cNvPr>
          <p:cNvSpPr txBox="1"/>
          <p:nvPr/>
        </p:nvSpPr>
        <p:spPr>
          <a:xfrm>
            <a:off x="9384513" y="3316854"/>
            <a:ext cx="190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img_sae51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53BFC38-08F6-EDC4-70AE-3EE0FF270AA3}"/>
              </a:ext>
            </a:extLst>
          </p:cNvPr>
          <p:cNvSpPr txBox="1"/>
          <p:nvPr/>
        </p:nvSpPr>
        <p:spPr>
          <a:xfrm>
            <a:off x="1451893" y="6026595"/>
            <a:ext cx="911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A5D6FF"/>
                </a:solidFill>
                <a:latin typeface="Consolas" panose="020B0609020204030204" pitchFamily="49" charset="0"/>
              </a:rPr>
              <a:t>C</a:t>
            </a:r>
            <a:r>
              <a:rPr lang="fr-FR" sz="3200" b="0" i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réation du SVG+SQL</a:t>
            </a:r>
            <a:endParaRPr lang="fr-FR" sz="3200" dirty="0"/>
          </a:p>
        </p:txBody>
      </p:sp>
      <p:pic>
        <p:nvPicPr>
          <p:cNvPr id="2052" name="Image 2051" descr="Une image contenant Graphique, graphisme, dessin humoristique, clipart&#10;&#10;Description générée automatiquement">
            <a:extLst>
              <a:ext uri="{FF2B5EF4-FFF2-40B4-BE49-F238E27FC236}">
                <a16:creationId xmlns:a16="http://schemas.microsoft.com/office/drawing/2014/main" id="{DDE1A3D9-94BF-2C7B-AFF1-F82A98B5AD1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8878392" y="1981553"/>
            <a:ext cx="2411650" cy="13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93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019_TF67543618_Win32" id="{B85E8FAF-C91C-4DAC-9A7C-AA8D17CC8157}" vid="{CD744272-D770-45A8-87FB-D52E1996D68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752</Words>
  <Application>Microsoft Office PowerPoint</Application>
  <PresentationFormat>Grand écran</PresentationFormat>
  <Paragraphs>294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Thème Office</vt:lpstr>
      <vt:lpstr>SAE51  Projet 1</vt:lpstr>
      <vt:lpstr>Présentation PowerPoint</vt:lpstr>
      <vt:lpstr> Notre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L’Évolution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</dc:title>
  <dc:creator>Laurent Juhasz</dc:creator>
  <cp:lastModifiedBy>Laurent Juhasz</cp:lastModifiedBy>
  <cp:revision>18</cp:revision>
  <dcterms:created xsi:type="dcterms:W3CDTF">2022-01-13T15:02:20Z</dcterms:created>
  <dcterms:modified xsi:type="dcterms:W3CDTF">2023-12-20T16:51:44Z</dcterms:modified>
</cp:coreProperties>
</file>