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>
            <p:custDataLst>
              <p:tags r:id="rId2"/>
            </p:custDataLst>
          </p:nvPr>
        </p:nvGrpSpPr>
        <p:grpSpPr bwMode="auto">
          <a:xfrm rot="10800000">
            <a:off x="-13881" y="-27384"/>
            <a:ext cx="4669721" cy="3400797"/>
            <a:chOff x="0" y="0"/>
            <a:chExt cx="5942" cy="4337"/>
          </a:xfrm>
        </p:grpSpPr>
        <p:sp>
          <p:nvSpPr>
            <p:cNvPr id="12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8" name="直角三角形 17"/>
          <p:cNvSpPr/>
          <p:nvPr/>
        </p:nvSpPr>
        <p:spPr bwMode="auto">
          <a:xfrm rot="10800000">
            <a:off x="10665800" y="2761061"/>
            <a:ext cx="1514367" cy="1561082"/>
          </a:xfrm>
          <a:prstGeom prst="rt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10482162" y="3862887"/>
            <a:ext cx="2203655" cy="1101829"/>
          </a:xfrm>
          <a:prstGeom prst="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9931248" y="5699270"/>
            <a:ext cx="2203656" cy="1158730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流程图: 合并 20"/>
          <p:cNvSpPr/>
          <p:nvPr/>
        </p:nvSpPr>
        <p:spPr bwMode="auto">
          <a:xfrm>
            <a:off x="8737600" y="5699270"/>
            <a:ext cx="2111838" cy="1066373"/>
          </a:xfrm>
          <a:prstGeom prst="flowChartMerge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 rot="16200000">
            <a:off x="10568432" y="5153901"/>
            <a:ext cx="2168203" cy="1055275"/>
          </a:xfrm>
          <a:prstGeom prst="flowChartExtract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83268" y="2852738"/>
            <a:ext cx="8879417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3268" y="3644901"/>
            <a:ext cx="8879417" cy="61844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编辑副标题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911424" y="1268760"/>
            <a:ext cx="10886876" cy="471929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1269999"/>
            <a:ext cx="9984532" cy="723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2277304"/>
            <a:ext cx="10368000" cy="3888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12602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2345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9" name="Group 3" descr="#wm#_43_21_*Z"/>
          <p:cNvGrpSpPr/>
          <p:nvPr/>
        </p:nvGrpSpPr>
        <p:grpSpPr bwMode="auto">
          <a:xfrm>
            <a:off x="1200153" y="977901"/>
            <a:ext cx="1655488" cy="1152525"/>
            <a:chOff x="0" y="0"/>
            <a:chExt cx="2436" cy="1814"/>
          </a:xfrm>
        </p:grpSpPr>
        <p:sp>
          <p:nvSpPr>
            <p:cNvPr id="10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1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31504" y="1196752"/>
            <a:ext cx="10081683" cy="7207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908720"/>
            <a:ext cx="10060451" cy="7819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3265" y="2636912"/>
            <a:ext cx="888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>
            <p:custDataLst>
              <p:tags r:id="rId2"/>
            </p:custDataLst>
          </p:nvPr>
        </p:nvGrpSpPr>
        <p:grpSpPr bwMode="auto">
          <a:xfrm>
            <a:off x="7546959" y="3429000"/>
            <a:ext cx="4669721" cy="3400797"/>
            <a:chOff x="0" y="0"/>
            <a:chExt cx="5942" cy="4337"/>
          </a:xfrm>
        </p:grpSpPr>
        <p:sp>
          <p:nvSpPr>
            <p:cNvPr id="14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8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661" y="2662480"/>
            <a:ext cx="60384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6107" y="2673856"/>
            <a:ext cx="38448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8" name="Group 3" descr="#wm#_43_21_*Z"/>
          <p:cNvGrpSpPr/>
          <p:nvPr/>
        </p:nvGrpSpPr>
        <p:grpSpPr bwMode="auto">
          <a:xfrm>
            <a:off x="1271464" y="977901"/>
            <a:ext cx="1702289" cy="1152525"/>
            <a:chOff x="0" y="0"/>
            <a:chExt cx="2436" cy="1814"/>
          </a:xfrm>
        </p:grpSpPr>
        <p:sp>
          <p:nvSpPr>
            <p:cNvPr id="9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0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269" y="1193232"/>
            <a:ext cx="80592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517" y="1270001"/>
            <a:ext cx="2743200" cy="53895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7" y="1270001"/>
            <a:ext cx="8026400" cy="53895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54100"/>
            <a:ext cx="2844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54100"/>
            <a:ext cx="3860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54100"/>
            <a:ext cx="2844800" cy="259277"/>
          </a:xfrm>
        </p:spPr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3486" y="1196107"/>
            <a:ext cx="854621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2133602"/>
            <a:ext cx="10960100" cy="403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等腰三角形 4"/>
          <p:cNvSpPr/>
          <p:nvPr/>
        </p:nvSpPr>
        <p:spPr>
          <a:xfrm rot="5400000">
            <a:off x="-431800" y="483870"/>
            <a:ext cx="172593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5"/>
          <p:cNvSpPr/>
          <p:nvPr/>
        </p:nvSpPr>
        <p:spPr>
          <a:xfrm rot="10800000">
            <a:off x="10795" y="-127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961390" y="3175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vert="horz" wrap="square" lIns="90170" tIns="46990" rIns="90170" bIns="46990" numCol="1" anchor="ctr" anchorCtr="0" compatLnSpc="1">
            <a:normAutofit/>
          </a:bodyPr>
          <a:p>
            <a:r>
              <a:rPr lang="zh-CN" altLang="en-US" smtClean="0">
                <a:latin typeface="+mj-lt"/>
              </a:rPr>
              <a:t>公共自行车</a:t>
            </a:r>
            <a:r>
              <a:rPr lang="en-US" altLang="zh-CN" smtClean="0">
                <a:latin typeface="+mj-lt"/>
              </a:rPr>
              <a:t>App</a:t>
            </a:r>
            <a:r>
              <a:rPr lang="zh-CN" altLang="en-US" smtClean="0">
                <a:latin typeface="+mj-lt"/>
              </a:rPr>
              <a:t>开发</a:t>
            </a:r>
            <a:endParaRPr lang="zh-CN" altLang="en-US" smtClean="0">
              <a:latin typeface="+mj-lt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endParaRPr lang="zh-CN" altLang="en-US"/>
          </a:p>
        </p:txBody>
      </p:sp>
      <p:pic>
        <p:nvPicPr>
          <p:cNvPr id="5" name="图片 4" descr="Screenshot_2016-11-20-22-05-53-265_微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95" y="535940"/>
            <a:ext cx="3272790" cy="5819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 descr="Screenshot_2016-11-20-22-03-14-330_微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390" y="535940"/>
            <a:ext cx="3254375" cy="5786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数据是核心</a:t>
            </a:r>
            <a:endParaRPr lang="zh-CN" altLang="en-US"/>
          </a:p>
          <a:p>
            <a:r>
              <a:rPr lang="zh-CN" altLang="en-US"/>
              <a:t>智能技术</a:t>
            </a:r>
            <a:r>
              <a:rPr lang="en-US" altLang="zh-CN"/>
              <a:t>/</a:t>
            </a:r>
            <a:r>
              <a:rPr lang="zh-CN" altLang="en-US"/>
              <a:t>大数据技术是竞争力</a:t>
            </a:r>
            <a:endParaRPr lang="zh-CN" altLang="en-US"/>
          </a:p>
          <a:p>
            <a:r>
              <a:rPr lang="zh-CN" altLang="en-US"/>
              <a:t>增强</a:t>
            </a:r>
            <a:r>
              <a:rPr lang="en-US" altLang="zh-CN"/>
              <a:t>App</a:t>
            </a:r>
            <a:r>
              <a:rPr lang="zh-CN" altLang="en-US"/>
              <a:t>交互性提升用户黏度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r>
              <a:rPr lang="zh-CN" altLang="en-US"/>
              <a:t>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绿色出行</a:t>
            </a:r>
            <a:r>
              <a:rPr lang="zh-CN" altLang="en-US">
                <a:sym typeface="+mn-ea"/>
              </a:rPr>
              <a:t>（公共交通）</a:t>
            </a:r>
            <a:r>
              <a:rPr lang="zh-CN" altLang="en-US"/>
              <a:t>平台</a:t>
            </a:r>
            <a:endParaRPr lang="zh-CN" altLang="en-US"/>
          </a:p>
          <a:p>
            <a:r>
              <a:rPr lang="zh-CN" altLang="en-US"/>
              <a:t>打通公交，地铁，公共自行车，水上巴士等公共交通系统之间的障碍，通过智能技术，大数据技术，提高市民出行效率和出行体验。</a:t>
            </a:r>
            <a:endParaRPr lang="zh-CN" altLang="en-US"/>
          </a:p>
          <a:p>
            <a:r>
              <a:rPr lang="zh-CN" altLang="en-US"/>
              <a:t>沟通市民和公共交通管理者的桥梁，共同促进公共交通系统的良性发展</a:t>
            </a:r>
            <a:endParaRPr lang="zh-CN" altLang="en-US"/>
          </a:p>
          <a:p>
            <a:r>
              <a:rPr lang="zh-CN" altLang="en-US"/>
              <a:t>以此为平台接驳其他绿色产业</a:t>
            </a:r>
            <a:endParaRPr lang="zh-CN" altLang="en-US"/>
          </a:p>
          <a:p>
            <a:r>
              <a:rPr lang="zh-CN" altLang="en-US"/>
              <a:t>面向大众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r>
              <a:rPr lang="zh-CN" altLang="en-US"/>
              <a:t>系统组成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75830" y="3526155"/>
            <a:ext cx="1445260" cy="1071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后台</a:t>
            </a:r>
            <a:endParaRPr kumimoji="0" lang="zh-C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9600" y="2430780"/>
            <a:ext cx="1682115" cy="774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智能手机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App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9600" y="3674745"/>
            <a:ext cx="1682115" cy="774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浏览器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9600" y="4879975"/>
            <a:ext cx="1682115" cy="774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微信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公众号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小程序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肘形连接符 7"/>
          <p:cNvCxnSpPr>
            <a:stCxn id="5" idx="3"/>
            <a:endCxn id="4" idx="1"/>
          </p:cNvCxnSpPr>
          <p:nvPr/>
        </p:nvCxnSpPr>
        <p:spPr>
          <a:xfrm>
            <a:off x="6101715" y="2818130"/>
            <a:ext cx="1174115" cy="1243965"/>
          </a:xfrm>
          <a:prstGeom prst="bentConnector3">
            <a:avLst>
              <a:gd name="adj1" fmla="val 500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肘形连接符 8"/>
          <p:cNvCxnSpPr>
            <a:stCxn id="7" idx="3"/>
            <a:endCxn id="4" idx="1"/>
          </p:cNvCxnSpPr>
          <p:nvPr/>
        </p:nvCxnSpPr>
        <p:spPr>
          <a:xfrm flipV="1">
            <a:off x="6101715" y="4062095"/>
            <a:ext cx="1174115" cy="1205230"/>
          </a:xfrm>
          <a:prstGeom prst="bentConnector3">
            <a:avLst>
              <a:gd name="adj1" fmla="val 500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肘形连接符 9"/>
          <p:cNvCxnSpPr>
            <a:stCxn id="6" idx="3"/>
            <a:endCxn id="4" idx="1"/>
          </p:cNvCxnSpPr>
          <p:nvPr/>
        </p:nvCxnSpPr>
        <p:spPr>
          <a:xfrm>
            <a:off x="6101715" y="4062095"/>
            <a:ext cx="1174115" cy="31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矩形 10"/>
          <p:cNvSpPr/>
          <p:nvPr/>
        </p:nvSpPr>
        <p:spPr>
          <a:xfrm>
            <a:off x="9502140" y="3528060"/>
            <a:ext cx="1445260" cy="1071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数据库</a:t>
            </a:r>
            <a:endParaRPr kumimoji="0" lang="zh-C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>
            <a:stCxn id="4" idx="3"/>
            <a:endCxn id="11" idx="1"/>
          </p:cNvCxnSpPr>
          <p:nvPr/>
        </p:nvCxnSpPr>
        <p:spPr>
          <a:xfrm>
            <a:off x="8721090" y="4062095"/>
            <a:ext cx="781050" cy="1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矩形 12"/>
          <p:cNvSpPr/>
          <p:nvPr/>
        </p:nvSpPr>
        <p:spPr>
          <a:xfrm>
            <a:off x="2097405" y="2327275"/>
            <a:ext cx="1786255" cy="387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大众版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7405" y="2997200"/>
            <a:ext cx="1786255" cy="387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企业版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5" name="肘形连接符 14"/>
          <p:cNvCxnSpPr>
            <a:stCxn id="13" idx="3"/>
            <a:endCxn id="5" idx="1"/>
          </p:cNvCxnSpPr>
          <p:nvPr/>
        </p:nvCxnSpPr>
        <p:spPr>
          <a:xfrm>
            <a:off x="3883660" y="2520950"/>
            <a:ext cx="535940" cy="2971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肘形连接符 15"/>
          <p:cNvCxnSpPr>
            <a:stCxn id="14" idx="3"/>
            <a:endCxn id="5" idx="1"/>
          </p:cNvCxnSpPr>
          <p:nvPr/>
        </p:nvCxnSpPr>
        <p:spPr>
          <a:xfrm flipV="1">
            <a:off x="3883660" y="2818130"/>
            <a:ext cx="535940" cy="3727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矩形 16"/>
          <p:cNvSpPr/>
          <p:nvPr/>
        </p:nvSpPr>
        <p:spPr>
          <a:xfrm>
            <a:off x="2097405" y="4777105"/>
            <a:ext cx="1786255" cy="387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大众号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7405" y="5447030"/>
            <a:ext cx="1786255" cy="387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企业号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9" name="肘形连接符 18"/>
          <p:cNvCxnSpPr>
            <a:stCxn id="17" idx="3"/>
          </p:cNvCxnSpPr>
          <p:nvPr/>
        </p:nvCxnSpPr>
        <p:spPr>
          <a:xfrm>
            <a:off x="3883660" y="4970780"/>
            <a:ext cx="535940" cy="2971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肘形连接符 19"/>
          <p:cNvCxnSpPr>
            <a:stCxn id="18" idx="3"/>
          </p:cNvCxnSpPr>
          <p:nvPr/>
        </p:nvCxnSpPr>
        <p:spPr>
          <a:xfrm flipV="1">
            <a:off x="3883660" y="5267960"/>
            <a:ext cx="535940" cy="3727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矩形 20"/>
          <p:cNvSpPr/>
          <p:nvPr/>
        </p:nvSpPr>
        <p:spPr>
          <a:xfrm>
            <a:off x="2097405" y="3870325"/>
            <a:ext cx="1786255" cy="387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企业版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>
            <a:stCxn id="21" idx="3"/>
            <a:endCxn id="6" idx="1"/>
          </p:cNvCxnSpPr>
          <p:nvPr/>
        </p:nvCxnSpPr>
        <p:spPr>
          <a:xfrm flipV="1">
            <a:off x="3883660" y="4062095"/>
            <a:ext cx="535940" cy="1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公共自行车</a:t>
            </a:r>
            <a:r>
              <a:rPr lang="en-US" altLang="zh-CN"/>
              <a:t>App</a:t>
            </a:r>
            <a:r>
              <a:rPr lang="zh-CN" altLang="en-US"/>
              <a:t>开发计划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三个阶段</a:t>
            </a:r>
            <a:endParaRPr lang="zh-CN" altLang="en-US"/>
          </a:p>
          <a:p>
            <a:pPr lvl="1"/>
            <a:r>
              <a:rPr lang="zh-CN" altLang="en-US"/>
              <a:t>起步阶段，初步完成大众版</a:t>
            </a:r>
            <a:r>
              <a:rPr lang="en-US" altLang="zh-CN"/>
              <a:t>App</a:t>
            </a:r>
            <a:r>
              <a:rPr lang="zh-CN" altLang="en-US"/>
              <a:t>的开发</a:t>
            </a:r>
            <a:endParaRPr lang="zh-CN" altLang="en-US"/>
          </a:p>
          <a:p>
            <a:pPr lvl="1"/>
            <a:r>
              <a:rPr lang="zh-CN" altLang="en-US"/>
              <a:t>第二阶段，以开发企业</a:t>
            </a:r>
            <a:r>
              <a:rPr lang="en-US" altLang="zh-CN"/>
              <a:t>App</a:t>
            </a:r>
            <a:r>
              <a:rPr lang="zh-CN" altLang="en-US"/>
              <a:t>作为主要内容</a:t>
            </a:r>
            <a:endParaRPr lang="zh-CN" altLang="en-US"/>
          </a:p>
          <a:p>
            <a:pPr lvl="1"/>
            <a:r>
              <a:rPr lang="zh-CN" altLang="en-US"/>
              <a:t>平台阶段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起步阶段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借车还车消息提醒</a:t>
            </a:r>
            <a:endParaRPr lang="zh-CN" altLang="en-US"/>
          </a:p>
          <a:p>
            <a:r>
              <a:rPr lang="zh-CN" altLang="en-US"/>
              <a:t>扫描自行车二维码查看车辆信息（含评价，维修等）</a:t>
            </a:r>
            <a:endParaRPr lang="zh-CN" altLang="en-US"/>
          </a:p>
          <a:p>
            <a:r>
              <a:rPr lang="zh-CN" altLang="en-US"/>
              <a:t>反馈自行车故障</a:t>
            </a:r>
            <a:endParaRPr lang="zh-CN" altLang="en-US"/>
          </a:p>
          <a:p>
            <a:r>
              <a:rPr lang="zh-CN" altLang="en-US"/>
              <a:t>基于用户的引导式自行车调度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使用帮助，</a:t>
            </a:r>
            <a:r>
              <a:rPr lang="en-US" altLang="zh-CN"/>
              <a:t>FAQ</a:t>
            </a:r>
            <a:r>
              <a:rPr lang="zh-CN" altLang="en-US"/>
              <a:t>，在线客服等</a:t>
            </a:r>
            <a:endParaRPr lang="zh-CN" altLang="en-US"/>
          </a:p>
          <a:p>
            <a:r>
              <a:rPr lang="zh-CN" altLang="en-US"/>
              <a:t>用户</a:t>
            </a:r>
            <a:r>
              <a:rPr lang="zh-CN" altLang="en-US"/>
              <a:t>积分制度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查看附近租借站点</a:t>
            </a:r>
            <a:endParaRPr lang="zh-CN" altLang="en-US"/>
          </a:p>
          <a:p>
            <a:r>
              <a:rPr lang="zh-CN" altLang="en-US"/>
              <a:t>站点可借</a:t>
            </a:r>
            <a:r>
              <a:rPr lang="en-US" altLang="zh-CN"/>
              <a:t>/</a:t>
            </a:r>
            <a:r>
              <a:rPr lang="zh-CN" altLang="en-US"/>
              <a:t>还车数量</a:t>
            </a:r>
            <a:endParaRPr lang="zh-CN" altLang="en-US"/>
          </a:p>
          <a:p>
            <a:r>
              <a:rPr lang="zh-CN" altLang="en-US"/>
              <a:t>到站点的步行导航</a:t>
            </a:r>
            <a:endParaRPr lang="zh-CN" altLang="en-US"/>
          </a:p>
          <a:p>
            <a:r>
              <a:rPr lang="zh-CN" altLang="en-US"/>
              <a:t>地图显示上述信息</a:t>
            </a:r>
            <a:endParaRPr lang="zh-CN" altLang="en-US"/>
          </a:p>
          <a:p>
            <a:r>
              <a:rPr lang="zh-CN" altLang="en-US"/>
              <a:t>用户注册，信息维护</a:t>
            </a:r>
            <a:endParaRPr lang="zh-CN" altLang="en-US"/>
          </a:p>
          <a:p>
            <a:r>
              <a:rPr lang="zh-CN" altLang="en-US"/>
              <a:t>用户</a:t>
            </a:r>
            <a:r>
              <a:rPr lang="en-US" altLang="zh-CN"/>
              <a:t>IC</a:t>
            </a:r>
            <a:r>
              <a:rPr lang="zh-CN" altLang="en-US"/>
              <a:t>卡绑定</a:t>
            </a:r>
            <a:endParaRPr lang="zh-CN" altLang="en-US"/>
          </a:p>
          <a:p>
            <a:r>
              <a:rPr lang="zh-CN" altLang="en-US">
                <a:sym typeface="+mn-ea"/>
              </a:rPr>
              <a:t>用户借还车记录查询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第二阶段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自行车调度</a:t>
            </a:r>
            <a:endParaRPr lang="zh-CN" altLang="en-US"/>
          </a:p>
          <a:p>
            <a:r>
              <a:rPr lang="zh-CN" altLang="en-US"/>
              <a:t>维护保养</a:t>
            </a:r>
            <a:endParaRPr lang="zh-CN" altLang="en-US"/>
          </a:p>
          <a:p>
            <a:r>
              <a:rPr lang="zh-CN" altLang="en-US"/>
              <a:t>客户服务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第二阶段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企业版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用户管理（角色和权限）</a:t>
            </a:r>
            <a:endParaRPr lang="zh-CN" altLang="en-US"/>
          </a:p>
          <a:p>
            <a:r>
              <a:rPr lang="zh-CN" altLang="en-US"/>
              <a:t>流程（自行车入库，保养维修，调度及其他）</a:t>
            </a:r>
            <a:endParaRPr lang="zh-CN" altLang="en-US"/>
          </a:p>
          <a:p>
            <a:r>
              <a:rPr lang="zh-CN" altLang="en-US"/>
              <a:t>车辆历史数据查询</a:t>
            </a:r>
            <a:endParaRPr lang="zh-CN" altLang="en-US"/>
          </a:p>
          <a:p>
            <a:r>
              <a:rPr lang="zh-CN" altLang="en-US"/>
              <a:t>打卡签到等</a:t>
            </a:r>
            <a:endParaRPr lang="zh-CN" altLang="en-US"/>
          </a:p>
          <a:p>
            <a:r>
              <a:rPr lang="zh-CN" altLang="en-US"/>
              <a:t>报表功能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大众版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用户实名认证</a:t>
            </a:r>
            <a:endParaRPr lang="zh-CN" altLang="en-US"/>
          </a:p>
          <a:p>
            <a:r>
              <a:rPr lang="zh-CN" altLang="en-US"/>
              <a:t>支付</a:t>
            </a:r>
            <a:endParaRPr lang="zh-CN" altLang="en-US"/>
          </a:p>
          <a:p>
            <a:r>
              <a:rPr lang="zh-CN" altLang="en-US"/>
              <a:t>扫码借还车</a:t>
            </a:r>
            <a:endParaRPr lang="zh-CN" altLang="en-US"/>
          </a:p>
          <a:p>
            <a:r>
              <a:rPr lang="zh-CN" altLang="en-US"/>
              <a:t>提升用户交互</a:t>
            </a:r>
            <a:endParaRPr lang="zh-CN" altLang="en-US"/>
          </a:p>
          <a:p>
            <a:r>
              <a:rPr lang="zh-CN" altLang="en-US"/>
              <a:t>自行车接力</a:t>
            </a:r>
            <a:endParaRPr lang="zh-CN" altLang="en-US"/>
          </a:p>
          <a:p>
            <a:r>
              <a:rPr lang="zh-CN" altLang="en-US"/>
              <a:t>智能导航</a:t>
            </a:r>
            <a:endParaRPr lang="zh-CN" altLang="en-US"/>
          </a:p>
          <a:p>
            <a:r>
              <a:rPr lang="zh-CN" altLang="en-US"/>
              <a:t>与其他平台的接口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第三阶段：平台阶段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阶段是平台阶段，能够将企业管理，大众用户，各种公共交通工具等的信息无缝的结合在一起，并提供比较强大的智能导航引擎，结合大数据，实现对人们公共交通的出行效率和体验的大幅度的提升。具体功能等到以后再仔细的考虑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地图功能</a:t>
            </a:r>
            <a:endParaRPr lang="zh-CN" altLang="en-US"/>
          </a:p>
          <a:p>
            <a:r>
              <a:rPr lang="zh-CN" altLang="en-US"/>
              <a:t>基本框架</a:t>
            </a:r>
            <a:endParaRPr lang="zh-CN" altLang="en-US"/>
          </a:p>
        </p:txBody>
      </p:sp>
      <p:pic>
        <p:nvPicPr>
          <p:cNvPr id="4" name="图片 3" descr="Screenshot_2016-11-15-22-12-38-367_出行小帮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6490" y="197485"/>
            <a:ext cx="3525520" cy="62680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43_1*a*1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EMPLATE_THUMBS_INDEX" val="1、7、10、13、16、20、24、29、35"/>
  <p:tag name="KSO_WM_SLIDE_ID" val="custom1600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43"/>
  <p:tag name="KSO_WM_TAG_VERSION" val="1.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1_自定义设计方案_2">
  <a:themeElements>
    <a:clrScheme name="自定义 1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宽屏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1_自定义设计方案_2</vt:lpstr>
      <vt:lpstr>公共自行车App开发</vt:lpstr>
      <vt:lpstr>App定位</vt:lpstr>
      <vt:lpstr>App系统组成</vt:lpstr>
      <vt:lpstr>公共自行车App开发计划</vt:lpstr>
      <vt:lpstr>起步阶段</vt:lpstr>
      <vt:lpstr>第二阶段</vt:lpstr>
      <vt:lpstr>第二阶段</vt:lpstr>
      <vt:lpstr>第三阶段：平台阶段</vt:lpstr>
      <vt:lpstr>目前进展</vt:lpstr>
      <vt:lpstr>公众号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</dc:creator>
  <cp:lastModifiedBy>lxm</cp:lastModifiedBy>
  <cp:revision>14</cp:revision>
  <dcterms:created xsi:type="dcterms:W3CDTF">2016-11-20T12:45:00Z</dcterms:created>
  <dcterms:modified xsi:type="dcterms:W3CDTF">2016-11-21T03:20:33Z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