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2" r:id="rId7"/>
    <p:sldId id="261" r:id="rId8"/>
    <p:sldId id="263" r:id="rId9"/>
    <p:sldId id="260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6" autoAdjust="0"/>
  </p:normalViewPr>
  <p:slideViewPr>
    <p:cSldViewPr>
      <p:cViewPr varScale="1">
        <p:scale>
          <a:sx n="78" d="100"/>
          <a:sy n="78" d="100"/>
        </p:scale>
        <p:origin x="-15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C24F5-B4FC-4166-8EA9-321FDFE61A38}" type="doc">
      <dgm:prSet loTypeId="urn:microsoft.com/office/officeart/2008/layout/LinedList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ru-RU"/>
        </a:p>
      </dgm:t>
    </dgm:pt>
    <dgm:pt modelId="{DE184B23-89F6-49D1-A670-79FF17349938}">
      <dgm:prSet phldrT="[Текст]"/>
      <dgm:spPr/>
      <dgm:t>
        <a:bodyPr/>
        <a:lstStyle/>
        <a:p>
          <a:r>
            <a:rPr lang="ru-RU" b="1" dirty="0" smtClean="0"/>
            <a:t>1. Подготовка данных</a:t>
          </a:r>
          <a:endParaRPr lang="ru-RU" dirty="0"/>
        </a:p>
      </dgm:t>
    </dgm:pt>
    <dgm:pt modelId="{76DE9822-37A4-41A7-830A-52F3CB109CA1}" type="parTrans" cxnId="{2E1C9255-90C4-4025-A16E-1876FDCA8D0B}">
      <dgm:prSet/>
      <dgm:spPr/>
      <dgm:t>
        <a:bodyPr/>
        <a:lstStyle/>
        <a:p>
          <a:endParaRPr lang="ru-RU"/>
        </a:p>
      </dgm:t>
    </dgm:pt>
    <dgm:pt modelId="{33D1B1F2-44D4-4EE5-9C9E-42827B1E9F38}" type="sibTrans" cxnId="{2E1C9255-90C4-4025-A16E-1876FDCA8D0B}">
      <dgm:prSet/>
      <dgm:spPr/>
      <dgm:t>
        <a:bodyPr/>
        <a:lstStyle/>
        <a:p>
          <a:endParaRPr lang="ru-RU"/>
        </a:p>
      </dgm:t>
    </dgm:pt>
    <dgm:pt modelId="{BE185A2F-7DA1-46A0-991A-2AFE97C03584}">
      <dgm:prSet phldrT="[Текст]" custT="1"/>
      <dgm:spPr/>
      <dgm:t>
        <a:bodyPr/>
        <a:lstStyle/>
        <a:p>
          <a:r>
            <a:rPr lang="ru-RU" sz="2400" b="0" dirty="0" smtClean="0"/>
            <a:t>На входе был дан датасет epi_r.csv содержащий 680 столбцов и 20052 строки.</a:t>
          </a:r>
          <a:endParaRPr lang="ru-RU" sz="2400" dirty="0"/>
        </a:p>
      </dgm:t>
    </dgm:pt>
    <dgm:pt modelId="{CF254C7C-1DC5-45AD-AC15-F71377082C33}" type="parTrans" cxnId="{233891BE-3423-433F-9B22-3BF5EF6B1C22}">
      <dgm:prSet/>
      <dgm:spPr/>
      <dgm:t>
        <a:bodyPr/>
        <a:lstStyle/>
        <a:p>
          <a:endParaRPr lang="ru-RU"/>
        </a:p>
      </dgm:t>
    </dgm:pt>
    <dgm:pt modelId="{D4FCDE49-733C-4AD5-900F-4A8DD66A3E28}" type="sibTrans" cxnId="{233891BE-3423-433F-9B22-3BF5EF6B1C22}">
      <dgm:prSet/>
      <dgm:spPr/>
      <dgm:t>
        <a:bodyPr/>
        <a:lstStyle/>
        <a:p>
          <a:endParaRPr lang="ru-RU"/>
        </a:p>
      </dgm:t>
    </dgm:pt>
    <dgm:pt modelId="{CFB16EB0-C811-4E26-840D-93482D0E24F6}">
      <dgm:prSet phldrT="[Текст]" custT="1"/>
      <dgm:spPr/>
      <dgm:t>
        <a:bodyPr/>
        <a:lstStyle/>
        <a:p>
          <a:r>
            <a:rPr lang="ru-RU" sz="2400" b="0" dirty="0" smtClean="0"/>
            <a:t>При помощи дополнительного json файла  с ингредиентами из датасета были удалены </a:t>
          </a:r>
          <a:r>
            <a:rPr lang="ru-RU" sz="2400" dirty="0" smtClean="0"/>
            <a:t>не ингредиенты</a:t>
          </a:r>
          <a:endParaRPr lang="ru-RU" sz="2400" dirty="0"/>
        </a:p>
      </dgm:t>
    </dgm:pt>
    <dgm:pt modelId="{3FD8DECA-4DD0-4AEF-8C74-5AA3F29777D8}" type="parTrans" cxnId="{A44F0EA8-54B7-44DA-BBDB-81484BA4A90E}">
      <dgm:prSet/>
      <dgm:spPr/>
      <dgm:t>
        <a:bodyPr/>
        <a:lstStyle/>
        <a:p>
          <a:endParaRPr lang="ru-RU"/>
        </a:p>
      </dgm:t>
    </dgm:pt>
    <dgm:pt modelId="{8EFF1CC8-3F50-430A-872B-75E04112868D}" type="sibTrans" cxnId="{A44F0EA8-54B7-44DA-BBDB-81484BA4A90E}">
      <dgm:prSet/>
      <dgm:spPr/>
      <dgm:t>
        <a:bodyPr/>
        <a:lstStyle/>
        <a:p>
          <a:endParaRPr lang="ru-RU"/>
        </a:p>
      </dgm:t>
    </dgm:pt>
    <dgm:pt modelId="{033A06CF-4FC5-4671-9357-053D6D18BBF6}">
      <dgm:prSet phldrT="[Текст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ru-RU" sz="2400" b="0" dirty="0" smtClean="0"/>
            <a:t>После анализа столбцов, на предмет</a:t>
          </a:r>
          <a:endParaRPr lang="ru-RU" sz="2400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ru-RU" sz="2400" b="0" dirty="0" smtClean="0"/>
            <a:t>отображения ингредиента и удаления столбцов ,</a:t>
          </a:r>
          <a:r>
            <a:rPr lang="en-US" sz="2400" b="0" dirty="0" smtClean="0"/>
            <a:t> </a:t>
          </a:r>
          <a:r>
            <a:rPr lang="ru-RU" sz="2400" b="0" dirty="0" smtClean="0"/>
            <a:t>которые не содержат</a:t>
          </a:r>
          <a:r>
            <a:rPr lang="en-US" sz="2400" b="0" dirty="0" smtClean="0"/>
            <a:t> </a:t>
          </a:r>
          <a:r>
            <a:rPr lang="ru-RU" sz="2400" b="0" dirty="0" smtClean="0"/>
            <a:t>ингредиенты, в датасете</a:t>
          </a:r>
          <a:r>
            <a:rPr lang="en-US" sz="2400" b="0" dirty="0" smtClean="0"/>
            <a:t> </a:t>
          </a:r>
          <a:r>
            <a:rPr lang="ru-RU" sz="2400" b="0" dirty="0" smtClean="0"/>
            <a:t>осталось 339 столбцов</a:t>
          </a:r>
          <a:endParaRPr lang="ru-RU" sz="2400" dirty="0"/>
        </a:p>
      </dgm:t>
    </dgm:pt>
    <dgm:pt modelId="{B0357C12-DEE3-458B-84C7-D20C44B67FA2}" type="parTrans" cxnId="{CDAFDE9E-51F3-4DA2-9943-DCFADD0EE73B}">
      <dgm:prSet/>
      <dgm:spPr/>
      <dgm:t>
        <a:bodyPr/>
        <a:lstStyle/>
        <a:p>
          <a:endParaRPr lang="ru-RU"/>
        </a:p>
      </dgm:t>
    </dgm:pt>
    <dgm:pt modelId="{A18E550F-5114-4F5A-8A57-51ED4547E7C8}" type="sibTrans" cxnId="{CDAFDE9E-51F3-4DA2-9943-DCFADD0EE73B}">
      <dgm:prSet/>
      <dgm:spPr/>
      <dgm:t>
        <a:bodyPr/>
        <a:lstStyle/>
        <a:p>
          <a:endParaRPr lang="ru-RU"/>
        </a:p>
      </dgm:t>
    </dgm:pt>
    <dgm:pt modelId="{EC55E778-5508-4BCF-A7F4-AB5AC75A92CD}" type="pres">
      <dgm:prSet presAssocID="{B46C24F5-B4FC-4166-8EA9-321FDFE61A3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89A8B4D6-0CE5-4A39-B00E-403F57F317DA}" type="pres">
      <dgm:prSet presAssocID="{DE184B23-89F6-49D1-A670-79FF17349938}" presName="thickLine" presStyleLbl="alignNode1" presStyleIdx="0" presStyleCnt="1"/>
      <dgm:spPr/>
    </dgm:pt>
    <dgm:pt modelId="{3CE09F62-0042-4950-A5F1-449EB3FFC3DB}" type="pres">
      <dgm:prSet presAssocID="{DE184B23-89F6-49D1-A670-79FF17349938}" presName="horz1" presStyleCnt="0"/>
      <dgm:spPr/>
    </dgm:pt>
    <dgm:pt modelId="{3BE744CE-F33D-4C15-BA95-97950C1EAB60}" type="pres">
      <dgm:prSet presAssocID="{DE184B23-89F6-49D1-A670-79FF17349938}" presName="tx1" presStyleLbl="revTx" presStyleIdx="0" presStyleCnt="4"/>
      <dgm:spPr/>
      <dgm:t>
        <a:bodyPr/>
        <a:lstStyle/>
        <a:p>
          <a:endParaRPr lang="ru-RU"/>
        </a:p>
      </dgm:t>
    </dgm:pt>
    <dgm:pt modelId="{18396FC2-A270-4A7F-995F-634E23FBAAE2}" type="pres">
      <dgm:prSet presAssocID="{DE184B23-89F6-49D1-A670-79FF17349938}" presName="vert1" presStyleCnt="0"/>
      <dgm:spPr/>
    </dgm:pt>
    <dgm:pt modelId="{F2997102-AFDC-48AF-9EF8-4767B74D28B0}" type="pres">
      <dgm:prSet presAssocID="{BE185A2F-7DA1-46A0-991A-2AFE97C03584}" presName="vertSpace2a" presStyleCnt="0"/>
      <dgm:spPr/>
    </dgm:pt>
    <dgm:pt modelId="{FC452F0F-CC36-462A-A877-87C3F03E46E8}" type="pres">
      <dgm:prSet presAssocID="{BE185A2F-7DA1-46A0-991A-2AFE97C03584}" presName="horz2" presStyleCnt="0"/>
      <dgm:spPr/>
    </dgm:pt>
    <dgm:pt modelId="{7D4930D8-760F-4E6E-A7DF-9EE01E47FEB2}" type="pres">
      <dgm:prSet presAssocID="{BE185A2F-7DA1-46A0-991A-2AFE97C03584}" presName="horzSpace2" presStyleCnt="0"/>
      <dgm:spPr/>
    </dgm:pt>
    <dgm:pt modelId="{D861A9A8-46B1-4038-9CE1-73FCFAAB7B3B}" type="pres">
      <dgm:prSet presAssocID="{BE185A2F-7DA1-46A0-991A-2AFE97C03584}" presName="tx2" presStyleLbl="revTx" presStyleIdx="1" presStyleCnt="4"/>
      <dgm:spPr/>
      <dgm:t>
        <a:bodyPr/>
        <a:lstStyle/>
        <a:p>
          <a:endParaRPr lang="ru-RU"/>
        </a:p>
      </dgm:t>
    </dgm:pt>
    <dgm:pt modelId="{84E16DAC-1D82-4971-9E0E-6CE90D750F2F}" type="pres">
      <dgm:prSet presAssocID="{BE185A2F-7DA1-46A0-991A-2AFE97C03584}" presName="vert2" presStyleCnt="0"/>
      <dgm:spPr/>
    </dgm:pt>
    <dgm:pt modelId="{06C57C0F-07E8-4942-883B-A91A7952358B}" type="pres">
      <dgm:prSet presAssocID="{BE185A2F-7DA1-46A0-991A-2AFE97C03584}" presName="thinLine2b" presStyleLbl="callout" presStyleIdx="0" presStyleCnt="3"/>
      <dgm:spPr/>
    </dgm:pt>
    <dgm:pt modelId="{5E801AFB-1D73-4BCC-8911-C41DB9F214B7}" type="pres">
      <dgm:prSet presAssocID="{BE185A2F-7DA1-46A0-991A-2AFE97C03584}" presName="vertSpace2b" presStyleCnt="0"/>
      <dgm:spPr/>
    </dgm:pt>
    <dgm:pt modelId="{644A0439-DC03-4B42-A6E9-A63C39F503A6}" type="pres">
      <dgm:prSet presAssocID="{CFB16EB0-C811-4E26-840D-93482D0E24F6}" presName="horz2" presStyleCnt="0"/>
      <dgm:spPr/>
    </dgm:pt>
    <dgm:pt modelId="{8C12E5A9-9FBF-4AED-8CCB-D652318C2C47}" type="pres">
      <dgm:prSet presAssocID="{CFB16EB0-C811-4E26-840D-93482D0E24F6}" presName="horzSpace2" presStyleCnt="0"/>
      <dgm:spPr/>
    </dgm:pt>
    <dgm:pt modelId="{0D193597-FE7F-41E4-BE95-F70327463B3D}" type="pres">
      <dgm:prSet presAssocID="{CFB16EB0-C811-4E26-840D-93482D0E24F6}" presName="tx2" presStyleLbl="revTx" presStyleIdx="2" presStyleCnt="4"/>
      <dgm:spPr/>
      <dgm:t>
        <a:bodyPr/>
        <a:lstStyle/>
        <a:p>
          <a:endParaRPr lang="ru-RU"/>
        </a:p>
      </dgm:t>
    </dgm:pt>
    <dgm:pt modelId="{0CDBD80E-3707-4FF7-85E6-6B851A601A6C}" type="pres">
      <dgm:prSet presAssocID="{CFB16EB0-C811-4E26-840D-93482D0E24F6}" presName="vert2" presStyleCnt="0"/>
      <dgm:spPr/>
    </dgm:pt>
    <dgm:pt modelId="{B4F96474-71E3-408E-A2DD-232771E37BE9}" type="pres">
      <dgm:prSet presAssocID="{CFB16EB0-C811-4E26-840D-93482D0E24F6}" presName="thinLine2b" presStyleLbl="callout" presStyleIdx="1" presStyleCnt="3"/>
      <dgm:spPr/>
    </dgm:pt>
    <dgm:pt modelId="{3C229FED-B242-47CA-B339-DE888CD78B2A}" type="pres">
      <dgm:prSet presAssocID="{CFB16EB0-C811-4E26-840D-93482D0E24F6}" presName="vertSpace2b" presStyleCnt="0"/>
      <dgm:spPr/>
    </dgm:pt>
    <dgm:pt modelId="{E3933C4F-1688-46E5-846F-34941AB0C181}" type="pres">
      <dgm:prSet presAssocID="{033A06CF-4FC5-4671-9357-053D6D18BBF6}" presName="horz2" presStyleCnt="0"/>
      <dgm:spPr/>
    </dgm:pt>
    <dgm:pt modelId="{DB12E1FD-FB94-4A57-B1C8-DEAABFCAB54A}" type="pres">
      <dgm:prSet presAssocID="{033A06CF-4FC5-4671-9357-053D6D18BBF6}" presName="horzSpace2" presStyleCnt="0"/>
      <dgm:spPr/>
    </dgm:pt>
    <dgm:pt modelId="{90AEDAA3-6CFF-4357-B462-B0A2199B2637}" type="pres">
      <dgm:prSet presAssocID="{033A06CF-4FC5-4671-9357-053D6D18BBF6}" presName="tx2" presStyleLbl="revTx" presStyleIdx="3" presStyleCnt="4" custScaleX="109625"/>
      <dgm:spPr/>
      <dgm:t>
        <a:bodyPr/>
        <a:lstStyle/>
        <a:p>
          <a:endParaRPr lang="ru-RU"/>
        </a:p>
      </dgm:t>
    </dgm:pt>
    <dgm:pt modelId="{CBE16AE7-E248-49EA-B727-D2DB4D107E71}" type="pres">
      <dgm:prSet presAssocID="{033A06CF-4FC5-4671-9357-053D6D18BBF6}" presName="vert2" presStyleCnt="0"/>
      <dgm:spPr/>
    </dgm:pt>
    <dgm:pt modelId="{F8BF6FEC-4EE3-4F4D-8427-C3976442F8D0}" type="pres">
      <dgm:prSet presAssocID="{033A06CF-4FC5-4671-9357-053D6D18BBF6}" presName="thinLine2b" presStyleLbl="callout" presStyleIdx="2" presStyleCnt="3"/>
      <dgm:spPr/>
    </dgm:pt>
    <dgm:pt modelId="{2AD5C17D-33DB-40F4-9268-8E2E46D0C5AE}" type="pres">
      <dgm:prSet presAssocID="{033A06CF-4FC5-4671-9357-053D6D18BBF6}" presName="vertSpace2b" presStyleCnt="0"/>
      <dgm:spPr/>
    </dgm:pt>
  </dgm:ptLst>
  <dgm:cxnLst>
    <dgm:cxn modelId="{90834DE0-6CAF-4C7A-8C4F-93961A836403}" type="presOf" srcId="{CFB16EB0-C811-4E26-840D-93482D0E24F6}" destId="{0D193597-FE7F-41E4-BE95-F70327463B3D}" srcOrd="0" destOrd="0" presId="urn:microsoft.com/office/officeart/2008/layout/LinedList"/>
    <dgm:cxn modelId="{8C7E5667-4449-4FC9-A648-13D235F383D2}" type="presOf" srcId="{B46C24F5-B4FC-4166-8EA9-321FDFE61A38}" destId="{EC55E778-5508-4BCF-A7F4-AB5AC75A92CD}" srcOrd="0" destOrd="0" presId="urn:microsoft.com/office/officeart/2008/layout/LinedList"/>
    <dgm:cxn modelId="{A44F0EA8-54B7-44DA-BBDB-81484BA4A90E}" srcId="{DE184B23-89F6-49D1-A670-79FF17349938}" destId="{CFB16EB0-C811-4E26-840D-93482D0E24F6}" srcOrd="1" destOrd="0" parTransId="{3FD8DECA-4DD0-4AEF-8C74-5AA3F29777D8}" sibTransId="{8EFF1CC8-3F50-430A-872B-75E04112868D}"/>
    <dgm:cxn modelId="{A3B7B5FF-8BEA-47AF-A5D4-14172B38C54F}" type="presOf" srcId="{033A06CF-4FC5-4671-9357-053D6D18BBF6}" destId="{90AEDAA3-6CFF-4357-B462-B0A2199B2637}" srcOrd="0" destOrd="0" presId="urn:microsoft.com/office/officeart/2008/layout/LinedList"/>
    <dgm:cxn modelId="{2E1C9255-90C4-4025-A16E-1876FDCA8D0B}" srcId="{B46C24F5-B4FC-4166-8EA9-321FDFE61A38}" destId="{DE184B23-89F6-49D1-A670-79FF17349938}" srcOrd="0" destOrd="0" parTransId="{76DE9822-37A4-41A7-830A-52F3CB109CA1}" sibTransId="{33D1B1F2-44D4-4EE5-9C9E-42827B1E9F38}"/>
    <dgm:cxn modelId="{233891BE-3423-433F-9B22-3BF5EF6B1C22}" srcId="{DE184B23-89F6-49D1-A670-79FF17349938}" destId="{BE185A2F-7DA1-46A0-991A-2AFE97C03584}" srcOrd="0" destOrd="0" parTransId="{CF254C7C-1DC5-45AD-AC15-F71377082C33}" sibTransId="{D4FCDE49-733C-4AD5-900F-4A8DD66A3E28}"/>
    <dgm:cxn modelId="{CDAFDE9E-51F3-4DA2-9943-DCFADD0EE73B}" srcId="{DE184B23-89F6-49D1-A670-79FF17349938}" destId="{033A06CF-4FC5-4671-9357-053D6D18BBF6}" srcOrd="2" destOrd="0" parTransId="{B0357C12-DEE3-458B-84C7-D20C44B67FA2}" sibTransId="{A18E550F-5114-4F5A-8A57-51ED4547E7C8}"/>
    <dgm:cxn modelId="{6812110C-2DFD-4E17-A836-E48801AA5772}" type="presOf" srcId="{DE184B23-89F6-49D1-A670-79FF17349938}" destId="{3BE744CE-F33D-4C15-BA95-97950C1EAB60}" srcOrd="0" destOrd="0" presId="urn:microsoft.com/office/officeart/2008/layout/LinedList"/>
    <dgm:cxn modelId="{40B1D5B3-8EDA-408E-8ED2-496D4DC374F4}" type="presOf" srcId="{BE185A2F-7DA1-46A0-991A-2AFE97C03584}" destId="{D861A9A8-46B1-4038-9CE1-73FCFAAB7B3B}" srcOrd="0" destOrd="0" presId="urn:microsoft.com/office/officeart/2008/layout/LinedList"/>
    <dgm:cxn modelId="{BB7D83C4-1751-49A0-B5CF-365D546A7499}" type="presParOf" srcId="{EC55E778-5508-4BCF-A7F4-AB5AC75A92CD}" destId="{89A8B4D6-0CE5-4A39-B00E-403F57F317DA}" srcOrd="0" destOrd="0" presId="urn:microsoft.com/office/officeart/2008/layout/LinedList"/>
    <dgm:cxn modelId="{8A3D9B6D-D5F4-4AB0-A217-CD69989EC2A2}" type="presParOf" srcId="{EC55E778-5508-4BCF-A7F4-AB5AC75A92CD}" destId="{3CE09F62-0042-4950-A5F1-449EB3FFC3DB}" srcOrd="1" destOrd="0" presId="urn:microsoft.com/office/officeart/2008/layout/LinedList"/>
    <dgm:cxn modelId="{CC759E35-81ED-4D04-BBD5-BFA6E1310618}" type="presParOf" srcId="{3CE09F62-0042-4950-A5F1-449EB3FFC3DB}" destId="{3BE744CE-F33D-4C15-BA95-97950C1EAB60}" srcOrd="0" destOrd="0" presId="urn:microsoft.com/office/officeart/2008/layout/LinedList"/>
    <dgm:cxn modelId="{F972DC1A-833C-47D3-A1AC-4160D8D2150C}" type="presParOf" srcId="{3CE09F62-0042-4950-A5F1-449EB3FFC3DB}" destId="{18396FC2-A270-4A7F-995F-634E23FBAAE2}" srcOrd="1" destOrd="0" presId="urn:microsoft.com/office/officeart/2008/layout/LinedList"/>
    <dgm:cxn modelId="{C2208F82-75B0-482F-8C86-0CCB4B8DA3B0}" type="presParOf" srcId="{18396FC2-A270-4A7F-995F-634E23FBAAE2}" destId="{F2997102-AFDC-48AF-9EF8-4767B74D28B0}" srcOrd="0" destOrd="0" presId="urn:microsoft.com/office/officeart/2008/layout/LinedList"/>
    <dgm:cxn modelId="{8DE3C75D-6399-46FC-B85F-11FB08D985E6}" type="presParOf" srcId="{18396FC2-A270-4A7F-995F-634E23FBAAE2}" destId="{FC452F0F-CC36-462A-A877-87C3F03E46E8}" srcOrd="1" destOrd="0" presId="urn:microsoft.com/office/officeart/2008/layout/LinedList"/>
    <dgm:cxn modelId="{8D8A62DA-EBC9-4C79-ADD9-56C01D480F04}" type="presParOf" srcId="{FC452F0F-CC36-462A-A877-87C3F03E46E8}" destId="{7D4930D8-760F-4E6E-A7DF-9EE01E47FEB2}" srcOrd="0" destOrd="0" presId="urn:microsoft.com/office/officeart/2008/layout/LinedList"/>
    <dgm:cxn modelId="{5605A26A-81A8-4609-8F99-36C6C9EF55D4}" type="presParOf" srcId="{FC452F0F-CC36-462A-A877-87C3F03E46E8}" destId="{D861A9A8-46B1-4038-9CE1-73FCFAAB7B3B}" srcOrd="1" destOrd="0" presId="urn:microsoft.com/office/officeart/2008/layout/LinedList"/>
    <dgm:cxn modelId="{95BB046F-CC31-49A5-A8C8-60DB7A1CE273}" type="presParOf" srcId="{FC452F0F-CC36-462A-A877-87C3F03E46E8}" destId="{84E16DAC-1D82-4971-9E0E-6CE90D750F2F}" srcOrd="2" destOrd="0" presId="urn:microsoft.com/office/officeart/2008/layout/LinedList"/>
    <dgm:cxn modelId="{67139F82-537C-4F08-8D63-2E6857B1D7F8}" type="presParOf" srcId="{18396FC2-A270-4A7F-995F-634E23FBAAE2}" destId="{06C57C0F-07E8-4942-883B-A91A7952358B}" srcOrd="2" destOrd="0" presId="urn:microsoft.com/office/officeart/2008/layout/LinedList"/>
    <dgm:cxn modelId="{0575B136-6C59-44E4-AC5B-6D39581C12BA}" type="presParOf" srcId="{18396FC2-A270-4A7F-995F-634E23FBAAE2}" destId="{5E801AFB-1D73-4BCC-8911-C41DB9F214B7}" srcOrd="3" destOrd="0" presId="urn:microsoft.com/office/officeart/2008/layout/LinedList"/>
    <dgm:cxn modelId="{FB37AEE2-7DC5-4ADD-AE16-1A6FE8BC8359}" type="presParOf" srcId="{18396FC2-A270-4A7F-995F-634E23FBAAE2}" destId="{644A0439-DC03-4B42-A6E9-A63C39F503A6}" srcOrd="4" destOrd="0" presId="urn:microsoft.com/office/officeart/2008/layout/LinedList"/>
    <dgm:cxn modelId="{D4522B6B-67EE-4F9B-9702-B11E2D40AD49}" type="presParOf" srcId="{644A0439-DC03-4B42-A6E9-A63C39F503A6}" destId="{8C12E5A9-9FBF-4AED-8CCB-D652318C2C47}" srcOrd="0" destOrd="0" presId="urn:microsoft.com/office/officeart/2008/layout/LinedList"/>
    <dgm:cxn modelId="{88577EFE-EE73-4681-9A1D-7007817A2E2A}" type="presParOf" srcId="{644A0439-DC03-4B42-A6E9-A63C39F503A6}" destId="{0D193597-FE7F-41E4-BE95-F70327463B3D}" srcOrd="1" destOrd="0" presId="urn:microsoft.com/office/officeart/2008/layout/LinedList"/>
    <dgm:cxn modelId="{94016D98-0D44-4E11-B0D3-F3D4B0F6A704}" type="presParOf" srcId="{644A0439-DC03-4B42-A6E9-A63C39F503A6}" destId="{0CDBD80E-3707-4FF7-85E6-6B851A601A6C}" srcOrd="2" destOrd="0" presId="urn:microsoft.com/office/officeart/2008/layout/LinedList"/>
    <dgm:cxn modelId="{4CF8F0EB-89A2-48CB-9D0D-14FDB05919FF}" type="presParOf" srcId="{18396FC2-A270-4A7F-995F-634E23FBAAE2}" destId="{B4F96474-71E3-408E-A2DD-232771E37BE9}" srcOrd="5" destOrd="0" presId="urn:microsoft.com/office/officeart/2008/layout/LinedList"/>
    <dgm:cxn modelId="{1799B3C4-E05E-4AC8-8C7A-0F7C3AF812AB}" type="presParOf" srcId="{18396FC2-A270-4A7F-995F-634E23FBAAE2}" destId="{3C229FED-B242-47CA-B339-DE888CD78B2A}" srcOrd="6" destOrd="0" presId="urn:microsoft.com/office/officeart/2008/layout/LinedList"/>
    <dgm:cxn modelId="{22E755DF-CC64-4DAD-A261-1A6807EF7FF5}" type="presParOf" srcId="{18396FC2-A270-4A7F-995F-634E23FBAAE2}" destId="{E3933C4F-1688-46E5-846F-34941AB0C181}" srcOrd="7" destOrd="0" presId="urn:microsoft.com/office/officeart/2008/layout/LinedList"/>
    <dgm:cxn modelId="{B85A0225-56A4-4E95-A965-8C155C1E7903}" type="presParOf" srcId="{E3933C4F-1688-46E5-846F-34941AB0C181}" destId="{DB12E1FD-FB94-4A57-B1C8-DEAABFCAB54A}" srcOrd="0" destOrd="0" presId="urn:microsoft.com/office/officeart/2008/layout/LinedList"/>
    <dgm:cxn modelId="{F14C10A6-FDF3-4E05-8684-96F8ED173776}" type="presParOf" srcId="{E3933C4F-1688-46E5-846F-34941AB0C181}" destId="{90AEDAA3-6CFF-4357-B462-B0A2199B2637}" srcOrd="1" destOrd="0" presId="urn:microsoft.com/office/officeart/2008/layout/LinedList"/>
    <dgm:cxn modelId="{D1509D22-DC7A-40FA-A802-37760BC8B6A7}" type="presParOf" srcId="{E3933C4F-1688-46E5-846F-34941AB0C181}" destId="{CBE16AE7-E248-49EA-B727-D2DB4D107E71}" srcOrd="2" destOrd="0" presId="urn:microsoft.com/office/officeart/2008/layout/LinedList"/>
    <dgm:cxn modelId="{88353C12-277B-49C2-B593-5AD0320DC90A}" type="presParOf" srcId="{18396FC2-A270-4A7F-995F-634E23FBAAE2}" destId="{F8BF6FEC-4EE3-4F4D-8427-C3976442F8D0}" srcOrd="8" destOrd="0" presId="urn:microsoft.com/office/officeart/2008/layout/LinedList"/>
    <dgm:cxn modelId="{F26A104C-1D16-495E-A34E-01AF04D2B696}" type="presParOf" srcId="{18396FC2-A270-4A7F-995F-634E23FBAAE2}" destId="{2AD5C17D-33DB-40F4-9268-8E2E46D0C5A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8B4D6-0CE5-4A39-B00E-403F57F317DA}">
      <dsp:nvSpPr>
        <dsp:cNvPr id="0" name=""/>
        <dsp:cNvSpPr/>
      </dsp:nvSpPr>
      <dsp:spPr>
        <a:xfrm>
          <a:off x="0" y="0"/>
          <a:ext cx="7848872" cy="0"/>
        </a:xfrm>
        <a:prstGeom prst="lin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744CE-F33D-4C15-BA95-97950C1EAB60}">
      <dsp:nvSpPr>
        <dsp:cNvPr id="0" name=""/>
        <dsp:cNvSpPr/>
      </dsp:nvSpPr>
      <dsp:spPr>
        <a:xfrm>
          <a:off x="0" y="0"/>
          <a:ext cx="1459399" cy="58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1. Подготовка данных</a:t>
          </a:r>
          <a:endParaRPr lang="ru-RU" sz="2000" kern="1200" dirty="0"/>
        </a:p>
      </dsp:txBody>
      <dsp:txXfrm>
        <a:off x="0" y="0"/>
        <a:ext cx="1459399" cy="5832648"/>
      </dsp:txXfrm>
    </dsp:sp>
    <dsp:sp modelId="{D861A9A8-46B1-4038-9CE1-73FCFAAB7B3B}">
      <dsp:nvSpPr>
        <dsp:cNvPr id="0" name=""/>
        <dsp:cNvSpPr/>
      </dsp:nvSpPr>
      <dsp:spPr>
        <a:xfrm>
          <a:off x="1568854" y="91135"/>
          <a:ext cx="5728143" cy="1822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kern="1200" dirty="0" smtClean="0"/>
            <a:t>На входе был дан датасет epi_r.csv содержащий 680 столбцов и 20052 строки.</a:t>
          </a:r>
          <a:endParaRPr lang="ru-RU" sz="2400" kern="1200" dirty="0"/>
        </a:p>
      </dsp:txBody>
      <dsp:txXfrm>
        <a:off x="1568854" y="91135"/>
        <a:ext cx="5728143" cy="1822702"/>
      </dsp:txXfrm>
    </dsp:sp>
    <dsp:sp modelId="{06C57C0F-07E8-4942-883B-A91A7952358B}">
      <dsp:nvSpPr>
        <dsp:cNvPr id="0" name=""/>
        <dsp:cNvSpPr/>
      </dsp:nvSpPr>
      <dsp:spPr>
        <a:xfrm>
          <a:off x="1459399" y="1913837"/>
          <a:ext cx="583759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93597-FE7F-41E4-BE95-F70327463B3D}">
      <dsp:nvSpPr>
        <dsp:cNvPr id="0" name=""/>
        <dsp:cNvSpPr/>
      </dsp:nvSpPr>
      <dsp:spPr>
        <a:xfrm>
          <a:off x="1568854" y="2004972"/>
          <a:ext cx="5728143" cy="1822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kern="1200" dirty="0" smtClean="0"/>
            <a:t>При помощи дополнительного json файла  с ингредиентами из датасета были удалены </a:t>
          </a:r>
          <a:r>
            <a:rPr lang="ru-RU" sz="2400" kern="1200" dirty="0" smtClean="0"/>
            <a:t>не ингредиенты</a:t>
          </a:r>
          <a:endParaRPr lang="ru-RU" sz="2400" kern="1200" dirty="0"/>
        </a:p>
      </dsp:txBody>
      <dsp:txXfrm>
        <a:off x="1568854" y="2004972"/>
        <a:ext cx="5728143" cy="1822702"/>
      </dsp:txXfrm>
    </dsp:sp>
    <dsp:sp modelId="{B4F96474-71E3-408E-A2DD-232771E37BE9}">
      <dsp:nvSpPr>
        <dsp:cNvPr id="0" name=""/>
        <dsp:cNvSpPr/>
      </dsp:nvSpPr>
      <dsp:spPr>
        <a:xfrm>
          <a:off x="1459399" y="3827675"/>
          <a:ext cx="583759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EDAA3-6CFF-4357-B462-B0A2199B2637}">
      <dsp:nvSpPr>
        <dsp:cNvPr id="0" name=""/>
        <dsp:cNvSpPr/>
      </dsp:nvSpPr>
      <dsp:spPr>
        <a:xfrm>
          <a:off x="1568854" y="3918810"/>
          <a:ext cx="6279477" cy="1822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2400" b="0" kern="1200" dirty="0" smtClean="0"/>
            <a:t>После анализа столбцов, на предмет</a:t>
          </a:r>
          <a:endParaRPr lang="ru-RU" sz="2400" kern="1200" dirty="0" smtClean="0"/>
        </a:p>
        <a:p>
          <a:pPr lvl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2400" b="0" kern="1200" dirty="0" smtClean="0"/>
            <a:t>отображения ингредиента и удаления столбцов ,</a:t>
          </a:r>
          <a:r>
            <a:rPr lang="en-US" sz="2400" b="0" kern="1200" dirty="0" smtClean="0"/>
            <a:t> </a:t>
          </a:r>
          <a:r>
            <a:rPr lang="ru-RU" sz="2400" b="0" kern="1200" dirty="0" smtClean="0"/>
            <a:t>которые не содержат</a:t>
          </a:r>
          <a:r>
            <a:rPr lang="en-US" sz="2400" b="0" kern="1200" dirty="0" smtClean="0"/>
            <a:t> </a:t>
          </a:r>
          <a:r>
            <a:rPr lang="ru-RU" sz="2400" b="0" kern="1200" dirty="0" smtClean="0"/>
            <a:t>ингредиенты, в датасете</a:t>
          </a:r>
          <a:r>
            <a:rPr lang="en-US" sz="2400" b="0" kern="1200" dirty="0" smtClean="0"/>
            <a:t> </a:t>
          </a:r>
          <a:r>
            <a:rPr lang="ru-RU" sz="2400" b="0" kern="1200" dirty="0" smtClean="0"/>
            <a:t>осталось 339 столбцов</a:t>
          </a:r>
          <a:endParaRPr lang="ru-RU" sz="2400" kern="1200" dirty="0"/>
        </a:p>
      </dsp:txBody>
      <dsp:txXfrm>
        <a:off x="1568854" y="3918810"/>
        <a:ext cx="6279477" cy="1822702"/>
      </dsp:txXfrm>
    </dsp:sp>
    <dsp:sp modelId="{F8BF6FEC-4EE3-4F4D-8427-C3976442F8D0}">
      <dsp:nvSpPr>
        <dsp:cNvPr id="0" name=""/>
        <dsp:cNvSpPr/>
      </dsp:nvSpPr>
      <dsp:spPr>
        <a:xfrm>
          <a:off x="1459399" y="5741512"/>
          <a:ext cx="583759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D720-F173-42DC-BC38-622B3F6F8607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3FD-F5DC-46FB-8731-8659C844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24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D720-F173-42DC-BC38-622B3F6F8607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3FD-F5DC-46FB-8731-8659C844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25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D720-F173-42DC-BC38-622B3F6F8607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3FD-F5DC-46FB-8731-8659C844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58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D720-F173-42DC-BC38-622B3F6F8607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3FD-F5DC-46FB-8731-8659C844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3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D720-F173-42DC-BC38-622B3F6F8607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3FD-F5DC-46FB-8731-8659C844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79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D720-F173-42DC-BC38-622B3F6F8607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3FD-F5DC-46FB-8731-8659C844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D720-F173-42DC-BC38-622B3F6F8607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3FD-F5DC-46FB-8731-8659C844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90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D720-F173-42DC-BC38-622B3F6F8607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3FD-F5DC-46FB-8731-8659C844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05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D720-F173-42DC-BC38-622B3F6F8607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3FD-F5DC-46FB-8731-8659C844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37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D720-F173-42DC-BC38-622B3F6F8607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3FD-F5DC-46FB-8731-8659C844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78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D720-F173-42DC-BC38-622B3F6F8607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3FD-F5DC-46FB-8731-8659C844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90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D720-F173-42DC-BC38-622B3F6F8607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0E3FD-F5DC-46FB-8731-8659C844A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61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052736"/>
            <a:ext cx="3008313" cy="116205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ИТОГОВЫЙ ПРОЕКТ</a:t>
            </a:r>
            <a:endParaRPr lang="ru-RU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08720"/>
            <a:ext cx="4064131" cy="4896544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/>
          <a:p>
            <a:r>
              <a:rPr lang="ru-RU" dirty="0" smtClean="0"/>
              <a:t>Создание прототипа рекомендательного сервиса рецептов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b="0" dirty="0" smtClean="0">
                <a:effectLst/>
              </a:rPr>
              <a:t>Гарипова </a:t>
            </a:r>
            <a:r>
              <a:rPr lang="ru-RU" b="0" dirty="0" err="1" smtClean="0">
                <a:effectLst/>
              </a:rPr>
              <a:t>Ляйсан</a:t>
            </a:r>
            <a:r>
              <a:rPr lang="ru-RU" b="0" dirty="0" smtClean="0">
                <a:effectLst/>
              </a:rPr>
              <a:t> </a:t>
            </a:r>
            <a:r>
              <a:rPr lang="ru-RU" b="0" dirty="0" err="1" smtClean="0">
                <a:effectLst/>
              </a:rPr>
              <a:t>Мухтаровна</a:t>
            </a:r>
            <a:endParaRPr lang="ru-RU" dirty="0" smtClean="0"/>
          </a:p>
          <a:p>
            <a:r>
              <a:rPr lang="en-US" b="0" dirty="0" smtClean="0">
                <a:effectLst/>
              </a:rPr>
              <a:t>Data Scientist (DS 102) </a:t>
            </a:r>
            <a:endParaRPr lang="en-US" dirty="0" smtClean="0"/>
          </a:p>
          <a:p>
            <a:r>
              <a:rPr lang="en-US" b="0" dirty="0" err="1" smtClean="0">
                <a:effectLst/>
              </a:rPr>
              <a:t>Haggopai</a:t>
            </a:r>
            <a:r>
              <a:rPr lang="en-US" b="0" dirty="0" smtClean="0">
                <a:effectLst/>
              </a:rPr>
              <a:t> (Uranus)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93790" y="60545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06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317" y="404664"/>
            <a:ext cx="42484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Пищевая ценность и рецепты</a:t>
            </a:r>
            <a:endParaRPr lang="ru-RU" sz="3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ru-RU" dirty="0" smtClean="0"/>
          </a:p>
          <a:p>
            <a:r>
              <a:rPr lang="ru-RU" dirty="0"/>
              <a:t>Данные:</a:t>
            </a:r>
            <a:endParaRPr lang="ru-RU" dirty="0" smtClean="0"/>
          </a:p>
          <a:p>
            <a:r>
              <a:rPr lang="ru-RU" dirty="0"/>
              <a:t>API </a:t>
            </a:r>
            <a:r>
              <a:rPr lang="ru-RU" dirty="0" err="1"/>
              <a:t>FoodData</a:t>
            </a:r>
            <a:endParaRPr lang="ru-RU" dirty="0" smtClean="0"/>
          </a:p>
          <a:p>
            <a:r>
              <a:rPr lang="ru-RU" dirty="0"/>
              <a:t>PDF с нутриентами</a:t>
            </a:r>
            <a:endParaRPr lang="ru-RU" dirty="0" smtClean="0"/>
          </a:p>
          <a:p>
            <a:endParaRPr lang="ru-RU" dirty="0" smtClean="0"/>
          </a:p>
          <a:p>
            <a:r>
              <a:rPr lang="ru-RU" b="0" dirty="0" smtClean="0">
                <a:effectLst/>
              </a:rPr>
              <a:t>Рецепты:</a:t>
            </a:r>
            <a:endParaRPr lang="ru-RU" dirty="0" smtClean="0"/>
          </a:p>
          <a:p>
            <a:r>
              <a:rPr lang="en-US" b="0" dirty="0" smtClean="0">
                <a:effectLst/>
              </a:rPr>
              <a:t>www.epicurious.com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89" y="404664"/>
            <a:ext cx="4238520" cy="36724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1" y="4376365"/>
            <a:ext cx="861554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9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06404"/>
            <a:ext cx="5188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ПРИМЕНЕНИЕ ПРОГРАММЫ</a:t>
            </a:r>
            <a:endParaRPr lang="ru-RU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22" y="824968"/>
            <a:ext cx="5996836" cy="59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7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60648"/>
            <a:ext cx="4072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ПРОВЕРКА ПРОЕКТА</a:t>
            </a:r>
            <a:endParaRPr lang="ru-RU" sz="3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4" y="1340769"/>
            <a:ext cx="834912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9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РЕФЛЕКСИЯ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556792"/>
            <a:ext cx="80280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данном проекте я узнала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Как подготовить и очистить датасет с большим количеством данных </a:t>
            </a:r>
            <a:endParaRPr lang="en-US" dirty="0" smtClean="0"/>
          </a:p>
          <a:p>
            <a:r>
              <a:rPr lang="ru-RU" dirty="0" smtClean="0"/>
              <a:t>для дальнейшего обучения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Использование нескольких алгоритмов с разными метриками и выбор</a:t>
            </a:r>
            <a:endParaRPr lang="en-US" dirty="0" smtClean="0"/>
          </a:p>
          <a:p>
            <a:r>
              <a:rPr lang="ru-RU" dirty="0" smtClean="0"/>
              <a:t>лучшей модели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как работать в </a:t>
            </a:r>
            <a:r>
              <a:rPr lang="en-US" dirty="0" err="1" smtClean="0"/>
              <a:t>PyCharm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Задание было понятно, но возникли трудности в длительных расчетах модели, </a:t>
            </a:r>
          </a:p>
          <a:p>
            <a:r>
              <a:rPr lang="ru-RU" dirty="0" smtClean="0"/>
              <a:t>работе с </a:t>
            </a:r>
            <a:r>
              <a:rPr lang="en-US" dirty="0" smtClean="0"/>
              <a:t>API </a:t>
            </a:r>
            <a:r>
              <a:rPr lang="ru-RU" dirty="0" smtClean="0"/>
              <a:t>и разработкой программы в </a:t>
            </a:r>
            <a:r>
              <a:rPr lang="en-US" dirty="0" err="1" smtClean="0"/>
              <a:t>PyCharm</a:t>
            </a:r>
            <a:r>
              <a:rPr lang="ru-RU" dirty="0" smtClean="0"/>
              <a:t>.</a:t>
            </a:r>
          </a:p>
          <a:p>
            <a:endParaRPr lang="en-US" dirty="0" smtClean="0"/>
          </a:p>
          <a:p>
            <a:r>
              <a:rPr lang="ru-RU" dirty="0" smtClean="0"/>
              <a:t>По завершению проекта я похвалила бы себя за усердие и терпение.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8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8742" y="476672"/>
            <a:ext cx="83529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Цель работы </a:t>
            </a:r>
            <a:endParaRPr lang="ru-RU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ru-RU" dirty="0" smtClean="0"/>
              <a:t>Закрепление навыков, полученных в ходе выполнения предыдущих задач. Создание прототипа рекомендательного сервиса рецептов</a:t>
            </a:r>
            <a:endParaRPr lang="en-US" dirty="0" smtClean="0"/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Входные данные и инструменты </a:t>
            </a:r>
            <a:endParaRPr lang="ru-RU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ru-RU" b="0" dirty="0" smtClean="0">
                <a:effectLst/>
              </a:rPr>
              <a:t>-датасет из </a:t>
            </a:r>
            <a:r>
              <a:rPr lang="en-US" b="0" dirty="0" err="1" smtClean="0">
                <a:effectLst/>
              </a:rPr>
              <a:t>Epicurious</a:t>
            </a:r>
            <a:r>
              <a:rPr lang="en-US" b="0" dirty="0" smtClean="0">
                <a:effectLst/>
              </a:rPr>
              <a:t> </a:t>
            </a:r>
          </a:p>
          <a:p>
            <a:r>
              <a:rPr lang="en-US" b="0" dirty="0" smtClean="0">
                <a:effectLst/>
              </a:rPr>
              <a:t>-API </a:t>
            </a:r>
            <a:r>
              <a:rPr lang="en-US" b="0" dirty="0" err="1" smtClean="0">
                <a:effectLst/>
              </a:rPr>
              <a:t>FoodData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> -</a:t>
            </a:r>
            <a:r>
              <a:rPr lang="ru-RU" b="0" dirty="0" smtClean="0">
                <a:effectLst/>
              </a:rPr>
              <a:t>сайт </a:t>
            </a:r>
            <a:r>
              <a:rPr lang="en-US" b="0" dirty="0" smtClean="0">
                <a:effectLst/>
              </a:rPr>
              <a:t>www.epicurious.com -</a:t>
            </a:r>
            <a:r>
              <a:rPr lang="en-US" b="0" dirty="0" err="1" smtClean="0">
                <a:effectLst/>
              </a:rPr>
              <a:t>pdf</a:t>
            </a:r>
            <a:r>
              <a:rPr lang="en-US" b="0" dirty="0" smtClean="0">
                <a:effectLst/>
              </a:rPr>
              <a:t> </a:t>
            </a:r>
            <a:r>
              <a:rPr lang="ru-RU" b="0" dirty="0" smtClean="0">
                <a:effectLst/>
              </a:rPr>
              <a:t>с нутриентами</a:t>
            </a:r>
            <a:endParaRPr lang="ru-RU" dirty="0" smtClean="0"/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Этапы подготовки и разработки</a:t>
            </a:r>
            <a:endParaRPr lang="ru-RU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ru-RU" b="0" dirty="0" smtClean="0">
                <a:effectLst/>
              </a:rPr>
              <a:t>1. Исследование </a:t>
            </a:r>
            <a:endParaRPr lang="ru-RU" dirty="0" smtClean="0"/>
          </a:p>
          <a:p>
            <a:r>
              <a:rPr lang="ru-RU" b="0" dirty="0" smtClean="0">
                <a:effectLst/>
              </a:rPr>
              <a:t>1.1. Прогноз</a:t>
            </a:r>
            <a:endParaRPr lang="ru-RU" dirty="0" smtClean="0"/>
          </a:p>
          <a:p>
            <a:r>
              <a:rPr lang="ru-RU" b="0" dirty="0" smtClean="0">
                <a:effectLst/>
              </a:rPr>
              <a:t>1.1.1. Подготовка данных</a:t>
            </a:r>
            <a:endParaRPr lang="ru-RU" dirty="0" smtClean="0"/>
          </a:p>
          <a:p>
            <a:r>
              <a:rPr lang="ru-RU" b="0" dirty="0" smtClean="0">
                <a:effectLst/>
              </a:rPr>
              <a:t>1.1.2. Регрессия</a:t>
            </a:r>
            <a:endParaRPr lang="ru-RU" dirty="0" smtClean="0"/>
          </a:p>
          <a:p>
            <a:r>
              <a:rPr lang="ru-RU" b="0" dirty="0" smtClean="0">
                <a:effectLst/>
              </a:rPr>
              <a:t>1.1.3. Классификация</a:t>
            </a:r>
            <a:endParaRPr lang="ru-RU" dirty="0" smtClean="0"/>
          </a:p>
          <a:p>
            <a:r>
              <a:rPr lang="ru-RU" b="0" dirty="0" smtClean="0">
                <a:effectLst/>
              </a:rPr>
              <a:t>1.1.4. Принятие решения </a:t>
            </a:r>
            <a:endParaRPr lang="ru-RU" dirty="0" smtClean="0"/>
          </a:p>
          <a:p>
            <a:r>
              <a:rPr lang="ru-RU" b="0" dirty="0" smtClean="0">
                <a:effectLst/>
              </a:rPr>
              <a:t>1.2. Пищевая ценность </a:t>
            </a:r>
            <a:endParaRPr lang="ru-RU" dirty="0" smtClean="0"/>
          </a:p>
          <a:p>
            <a:r>
              <a:rPr lang="ru-RU" b="0" dirty="0" smtClean="0">
                <a:effectLst/>
              </a:rPr>
              <a:t>1.3. Похожие рецепты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21281" y="4149080"/>
            <a:ext cx="25651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dirty="0" smtClean="0">
                <a:effectLst/>
              </a:rPr>
              <a:t>2. Разработка </a:t>
            </a:r>
            <a:endParaRPr lang="ru-RU" dirty="0" smtClean="0"/>
          </a:p>
          <a:p>
            <a:r>
              <a:rPr lang="ru-RU" b="0" dirty="0" smtClean="0">
                <a:effectLst/>
              </a:rPr>
              <a:t>2.1. Класс </a:t>
            </a:r>
            <a:r>
              <a:rPr lang="en-US" b="0" dirty="0" smtClean="0">
                <a:effectLst/>
              </a:rPr>
              <a:t>Forecast</a:t>
            </a:r>
            <a:endParaRPr lang="en-US" dirty="0" smtClean="0"/>
          </a:p>
          <a:p>
            <a:r>
              <a:rPr lang="en-US" b="0" dirty="0" smtClean="0">
                <a:effectLst/>
              </a:rPr>
              <a:t>2.2. </a:t>
            </a:r>
            <a:r>
              <a:rPr lang="ru-RU" b="0" dirty="0" smtClean="0">
                <a:effectLst/>
              </a:rPr>
              <a:t>Класс </a:t>
            </a:r>
            <a:r>
              <a:rPr lang="en-US" b="0" dirty="0" err="1" smtClean="0">
                <a:effectLst/>
              </a:rPr>
              <a:t>NutritionFacts</a:t>
            </a:r>
            <a:endParaRPr lang="en-US" dirty="0" smtClean="0"/>
          </a:p>
          <a:p>
            <a:r>
              <a:rPr lang="en-US" b="0" dirty="0" smtClean="0">
                <a:effectLst/>
              </a:rPr>
              <a:t>2.3. </a:t>
            </a:r>
            <a:r>
              <a:rPr lang="ru-RU" b="0" dirty="0" smtClean="0">
                <a:effectLst/>
              </a:rPr>
              <a:t>Класс </a:t>
            </a:r>
            <a:r>
              <a:rPr lang="en-US" b="0" dirty="0" err="1" smtClean="0">
                <a:effectLst/>
              </a:rPr>
              <a:t>SimilarRecipes</a:t>
            </a:r>
            <a:endParaRPr lang="en-US" dirty="0" smtClean="0"/>
          </a:p>
          <a:p>
            <a:r>
              <a:rPr lang="en-US" b="0" dirty="0" smtClean="0">
                <a:effectLst/>
              </a:rPr>
              <a:t>3. </a:t>
            </a:r>
            <a:r>
              <a:rPr lang="ru-RU" b="0" dirty="0" smtClean="0">
                <a:effectLst/>
              </a:rPr>
              <a:t>Основная программа </a:t>
            </a:r>
            <a:endParaRPr lang="ru-RU" dirty="0" smtClean="0"/>
          </a:p>
          <a:p>
            <a:r>
              <a:rPr lang="ru-RU" b="0" dirty="0" smtClean="0">
                <a:effectLst/>
              </a:rPr>
              <a:t>4. Бонусная часть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16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079244953"/>
              </p:ext>
            </p:extLst>
          </p:nvPr>
        </p:nvGraphicFramePr>
        <p:xfrm>
          <a:off x="683568" y="476672"/>
          <a:ext cx="7848872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27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548680"/>
            <a:ext cx="7560840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2. </a:t>
            </a:r>
            <a:r>
              <a:rPr lang="ru-RU" b="1" dirty="0" smtClean="0"/>
              <a:t>РЕГРЕССИЯ</a:t>
            </a:r>
            <a:endParaRPr lang="en-US" b="1" dirty="0" smtClean="0"/>
          </a:p>
          <a:p>
            <a:r>
              <a:rPr lang="ru-RU" dirty="0"/>
              <a:t>Модели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LinearRegression {'</a:t>
            </a:r>
            <a:r>
              <a:rPr lang="en-US" dirty="0" err="1"/>
              <a:t>fit_intercept</a:t>
            </a:r>
            <a:r>
              <a:rPr lang="en-US" dirty="0"/>
              <a:t>': True}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DecisionTreeRegressor</a:t>
            </a:r>
            <a:r>
              <a:rPr lang="en-US" dirty="0"/>
              <a:t> {'</a:t>
            </a:r>
            <a:r>
              <a:rPr lang="en-US" dirty="0" err="1"/>
              <a:t>max_depth</a:t>
            </a:r>
            <a:r>
              <a:rPr lang="en-US" dirty="0"/>
              <a:t>': 15, '</a:t>
            </a:r>
            <a:r>
              <a:rPr lang="en-US" dirty="0" err="1"/>
              <a:t>max_features</a:t>
            </a:r>
            <a:r>
              <a:rPr lang="en-US" dirty="0"/>
              <a:t>': 10, '</a:t>
            </a:r>
            <a:r>
              <a:rPr lang="en-US" dirty="0" err="1"/>
              <a:t>min_samples_split</a:t>
            </a:r>
            <a:r>
              <a:rPr lang="en-US" dirty="0"/>
              <a:t>': 10}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RandomForestRegressor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{'</a:t>
            </a:r>
            <a:r>
              <a:rPr lang="en-US" dirty="0" err="1"/>
              <a:t>max_depth</a:t>
            </a:r>
            <a:r>
              <a:rPr lang="en-US" dirty="0"/>
              <a:t>': 50, '</a:t>
            </a:r>
            <a:r>
              <a:rPr lang="en-US" dirty="0" err="1"/>
              <a:t>max_features</a:t>
            </a:r>
            <a:r>
              <a:rPr lang="en-US" dirty="0"/>
              <a:t>': 10, '</a:t>
            </a:r>
            <a:r>
              <a:rPr lang="en-US" dirty="0" err="1"/>
              <a:t>n_estimators</a:t>
            </a:r>
            <a:r>
              <a:rPr lang="en-US" dirty="0"/>
              <a:t>': 100</a:t>
            </a:r>
            <a:r>
              <a:rPr lang="en-US" dirty="0" smtClean="0"/>
              <a:t>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ru-RU" dirty="0"/>
              <a:t>Ансамбли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VotingRegressor</a:t>
            </a:r>
            <a:r>
              <a:rPr lang="en-US" dirty="0"/>
              <a:t> {'weights': (1, 3, 2)}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BaggingRegressor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{'</a:t>
            </a:r>
            <a:r>
              <a:rPr lang="en-US" dirty="0" err="1"/>
              <a:t>n_estimators</a:t>
            </a:r>
            <a:r>
              <a:rPr lang="en-US" dirty="0"/>
              <a:t>': 5}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b="0" dirty="0" smtClean="0">
                <a:effectLst/>
              </a:rPr>
              <a:t>Метрика </a:t>
            </a:r>
            <a:r>
              <a:rPr lang="en-US" b="0" dirty="0" smtClean="0">
                <a:effectLst/>
              </a:rPr>
              <a:t>RMSE</a:t>
            </a:r>
          </a:p>
          <a:p>
            <a:endParaRPr lang="en-US" dirty="0" smtClean="0"/>
          </a:p>
          <a:p>
            <a:r>
              <a:rPr lang="ru-RU" b="0" dirty="0" smtClean="0">
                <a:effectLst/>
              </a:rPr>
              <a:t>Кросс-</a:t>
            </a:r>
            <a:r>
              <a:rPr lang="ru-RU" b="0" dirty="0" err="1" smtClean="0">
                <a:effectLst/>
              </a:rPr>
              <a:t>валидация</a:t>
            </a:r>
            <a:r>
              <a:rPr lang="ru-RU" b="0" dirty="0" smtClean="0">
                <a:effectLst/>
              </a:rPr>
              <a:t> на </a:t>
            </a:r>
            <a:r>
              <a:rPr lang="en-US" b="0" dirty="0" smtClean="0">
                <a:effectLst/>
              </a:rPr>
              <a:t>train</a:t>
            </a:r>
          </a:p>
          <a:p>
            <a:endParaRPr lang="en-US" dirty="0" smtClean="0"/>
          </a:p>
          <a:p>
            <a:r>
              <a:rPr lang="ru-RU" b="0" dirty="0" err="1" smtClean="0">
                <a:effectLst/>
              </a:rPr>
              <a:t>таргет</a:t>
            </a:r>
            <a:r>
              <a:rPr lang="ru-RU" b="0" dirty="0" smtClean="0">
                <a:effectLst/>
              </a:rPr>
              <a:t> </a:t>
            </a:r>
            <a:r>
              <a:rPr lang="en-US" b="0" dirty="0" smtClean="0">
                <a:effectLst/>
              </a:rPr>
              <a:t>rating 8 </a:t>
            </a:r>
            <a:r>
              <a:rPr lang="ru-RU" b="0" dirty="0" smtClean="0">
                <a:effectLst/>
              </a:rPr>
              <a:t>позиций</a:t>
            </a:r>
            <a:endParaRPr lang="ru-RU" dirty="0" smtClean="0"/>
          </a:p>
          <a:p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6084168" y="4581128"/>
            <a:ext cx="2304256" cy="1876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 smtClean="0">
                <a:solidFill>
                  <a:schemeClr val="tx1"/>
                </a:solidFill>
              </a:rPr>
              <a:t>точность наивной модели Выше, поэтому отказываемся от регрессии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1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548680"/>
            <a:ext cx="7560840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3. Классификация</a:t>
            </a:r>
            <a:endParaRPr lang="ru-RU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dirty="0"/>
              <a:t>Модели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LogisticRegression</a:t>
            </a:r>
            <a:r>
              <a:rPr lang="en-US" dirty="0"/>
              <a:t> {'</a:t>
            </a:r>
            <a:r>
              <a:rPr lang="en-US" dirty="0" err="1"/>
              <a:t>fit_intercept</a:t>
            </a:r>
            <a:r>
              <a:rPr lang="en-US" dirty="0"/>
              <a:t>': True, 'penalty': 'l1', 'solver': '</a:t>
            </a:r>
            <a:r>
              <a:rPr lang="en-US" dirty="0" err="1"/>
              <a:t>liblinear</a:t>
            </a:r>
            <a:r>
              <a:rPr lang="en-US" dirty="0"/>
              <a:t>'}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SVM {'kernel': '</a:t>
            </a:r>
            <a:r>
              <a:rPr lang="en-US" dirty="0" err="1"/>
              <a:t>rbf</a:t>
            </a:r>
            <a:r>
              <a:rPr lang="en-US" dirty="0"/>
              <a:t>', 'C': 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DecisionTreeClassifier</a:t>
            </a:r>
            <a:r>
              <a:rPr lang="en-US" dirty="0"/>
              <a:t> {'</a:t>
            </a:r>
            <a:r>
              <a:rPr lang="en-US" dirty="0" err="1"/>
              <a:t>class_weight</a:t>
            </a:r>
            <a:r>
              <a:rPr lang="en-US" dirty="0"/>
              <a:t>': None, 'criterion': '</a:t>
            </a:r>
            <a:r>
              <a:rPr lang="en-US" dirty="0" err="1"/>
              <a:t>gini</a:t>
            </a:r>
            <a:r>
              <a:rPr lang="en-US" dirty="0"/>
              <a:t>', '</a:t>
            </a:r>
            <a:r>
              <a:rPr lang="en-US" dirty="0" err="1"/>
              <a:t>max_depth</a:t>
            </a:r>
            <a:r>
              <a:rPr lang="en-US" dirty="0"/>
              <a:t>': 2}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RandomForestClassifier</a:t>
            </a:r>
            <a:r>
              <a:rPr lang="en-US" dirty="0"/>
              <a:t> {'</a:t>
            </a:r>
            <a:r>
              <a:rPr lang="en-US" dirty="0" err="1"/>
              <a:t>class_weight</a:t>
            </a:r>
            <a:r>
              <a:rPr lang="en-US" dirty="0"/>
              <a:t>': None, 'criterion': '</a:t>
            </a:r>
            <a:r>
              <a:rPr lang="en-US" dirty="0" err="1"/>
              <a:t>gini</a:t>
            </a:r>
            <a:r>
              <a:rPr lang="en-US" dirty="0"/>
              <a:t>’, '</a:t>
            </a:r>
            <a:r>
              <a:rPr lang="en-US" dirty="0" err="1"/>
              <a:t>max_depth</a:t>
            </a:r>
            <a:r>
              <a:rPr lang="en-US" dirty="0"/>
              <a:t>': 30, '</a:t>
            </a:r>
            <a:r>
              <a:rPr lang="en-US" dirty="0" err="1"/>
              <a:t>n_estimators</a:t>
            </a:r>
            <a:r>
              <a:rPr lang="en-US" dirty="0"/>
              <a:t>': 150}</a:t>
            </a:r>
          </a:p>
          <a:p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b="0" dirty="0" smtClean="0">
                <a:effectLst/>
              </a:rPr>
              <a:t>Метрика </a:t>
            </a:r>
            <a:r>
              <a:rPr lang="en-US" b="0" dirty="0" smtClean="0">
                <a:effectLst/>
              </a:rPr>
              <a:t>accuracy</a:t>
            </a:r>
            <a:endParaRPr lang="ru-RU" dirty="0" smtClean="0"/>
          </a:p>
          <a:p>
            <a:endParaRPr lang="en-US" dirty="0" smtClean="0"/>
          </a:p>
          <a:p>
            <a:r>
              <a:rPr lang="ru-RU" b="0" dirty="0" smtClean="0">
                <a:effectLst/>
              </a:rPr>
              <a:t>Кросс-</a:t>
            </a:r>
            <a:r>
              <a:rPr lang="ru-RU" b="0" dirty="0" err="1" smtClean="0">
                <a:effectLst/>
              </a:rPr>
              <a:t>валидация</a:t>
            </a:r>
            <a:r>
              <a:rPr lang="ru-RU" b="0" dirty="0" smtClean="0">
                <a:effectLst/>
              </a:rPr>
              <a:t> на </a:t>
            </a:r>
            <a:r>
              <a:rPr lang="en-US" b="0" dirty="0" smtClean="0">
                <a:effectLst/>
              </a:rPr>
              <a:t>train</a:t>
            </a:r>
          </a:p>
          <a:p>
            <a:endParaRPr lang="en-US" dirty="0" smtClean="0"/>
          </a:p>
          <a:p>
            <a:r>
              <a:rPr lang="ru-RU" b="0" dirty="0" err="1" smtClean="0">
                <a:effectLst/>
              </a:rPr>
              <a:t>таргет</a:t>
            </a:r>
            <a:r>
              <a:rPr lang="ru-RU" b="0" dirty="0" smtClean="0">
                <a:effectLst/>
              </a:rPr>
              <a:t> </a:t>
            </a:r>
            <a:r>
              <a:rPr lang="en-US" b="0" dirty="0" smtClean="0">
                <a:effectLst/>
              </a:rPr>
              <a:t>rating </a:t>
            </a:r>
            <a:r>
              <a:rPr lang="ru-RU" b="0" dirty="0" smtClean="0">
                <a:effectLst/>
              </a:rPr>
              <a:t>6</a:t>
            </a:r>
            <a:r>
              <a:rPr lang="en-US" b="0" dirty="0" smtClean="0">
                <a:effectLst/>
              </a:rPr>
              <a:t> </a:t>
            </a:r>
            <a:r>
              <a:rPr lang="ru-RU" b="0" dirty="0" smtClean="0">
                <a:effectLst/>
              </a:rPr>
              <a:t>позиций</a:t>
            </a:r>
          </a:p>
          <a:p>
            <a:endParaRPr lang="ru-RU" dirty="0" smtClean="0"/>
          </a:p>
          <a:p>
            <a:r>
              <a:rPr lang="ru-RU" dirty="0" smtClean="0"/>
              <a:t>Смена </a:t>
            </a:r>
            <a:r>
              <a:rPr lang="ru-RU" dirty="0" err="1" smtClean="0"/>
              <a:t>таргета</a:t>
            </a:r>
            <a:r>
              <a:rPr lang="ru-RU" dirty="0" smtClean="0"/>
              <a:t> и метрики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84168" y="4581128"/>
            <a:ext cx="2304256" cy="1876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 smtClean="0">
                <a:solidFill>
                  <a:schemeClr val="tx1"/>
                </a:solidFill>
              </a:rPr>
              <a:t>точность наивной модели ниже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548680"/>
            <a:ext cx="7560840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3. Классификация</a:t>
            </a:r>
            <a:endParaRPr lang="ru-RU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dirty="0"/>
              <a:t>Модели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LogisticRegression</a:t>
            </a:r>
            <a:r>
              <a:rPr lang="en-US" dirty="0"/>
              <a:t> {'</a:t>
            </a:r>
            <a:r>
              <a:rPr lang="en-US" dirty="0" err="1"/>
              <a:t>fit_intercept</a:t>
            </a:r>
            <a:r>
              <a:rPr lang="en-US" dirty="0"/>
              <a:t>': True, 'penalty': 'l2', 'solver': '</a:t>
            </a:r>
            <a:r>
              <a:rPr lang="en-US" dirty="0" err="1"/>
              <a:t>liblinear</a:t>
            </a:r>
            <a:r>
              <a:rPr lang="en-US" dirty="0"/>
              <a:t>'}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SVM {'kernel': 'linear', 'C': 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DecisionTreeClassifier</a:t>
            </a:r>
            <a:r>
              <a:rPr lang="en-US" dirty="0"/>
              <a:t> {'</a:t>
            </a:r>
            <a:r>
              <a:rPr lang="en-US" dirty="0" err="1"/>
              <a:t>class_weight</a:t>
            </a:r>
            <a:r>
              <a:rPr lang="en-US" dirty="0"/>
              <a:t>': None, 'criterion': '</a:t>
            </a:r>
            <a:r>
              <a:rPr lang="en-US" dirty="0" err="1"/>
              <a:t>gini</a:t>
            </a:r>
            <a:r>
              <a:rPr lang="en-US" dirty="0"/>
              <a:t>', '</a:t>
            </a:r>
            <a:r>
              <a:rPr lang="en-US" dirty="0" err="1"/>
              <a:t>max_depth</a:t>
            </a:r>
            <a:r>
              <a:rPr lang="en-US" dirty="0"/>
              <a:t>': 2}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RandomForestClassifier</a:t>
            </a:r>
            <a:r>
              <a:rPr lang="en-US" dirty="0"/>
              <a:t> {'</a:t>
            </a:r>
            <a:r>
              <a:rPr lang="en-US" dirty="0" err="1"/>
              <a:t>class_weight</a:t>
            </a:r>
            <a:r>
              <a:rPr lang="en-US" dirty="0"/>
              <a:t>': None, 'criterion': 'entropy’, '</a:t>
            </a:r>
            <a:r>
              <a:rPr lang="en-US" dirty="0" err="1"/>
              <a:t>max_depth</a:t>
            </a:r>
            <a:r>
              <a:rPr lang="en-US" dirty="0"/>
              <a:t>’: 30, '</a:t>
            </a:r>
            <a:r>
              <a:rPr lang="en-US" dirty="0" err="1"/>
              <a:t>n_estimators</a:t>
            </a:r>
            <a:r>
              <a:rPr lang="en-US" dirty="0"/>
              <a:t>': 150}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b="0" dirty="0" smtClean="0">
                <a:effectLst/>
              </a:rPr>
              <a:t>Метрика </a:t>
            </a:r>
            <a:r>
              <a:rPr lang="en-US" b="0" dirty="0" smtClean="0">
                <a:effectLst/>
              </a:rPr>
              <a:t>accuracy</a:t>
            </a:r>
            <a:endParaRPr lang="ru-RU" dirty="0" smtClean="0"/>
          </a:p>
          <a:p>
            <a:endParaRPr lang="en-US" dirty="0" smtClean="0"/>
          </a:p>
          <a:p>
            <a:r>
              <a:rPr lang="ru-RU" b="0" dirty="0" smtClean="0">
                <a:effectLst/>
              </a:rPr>
              <a:t>Кросс-</a:t>
            </a:r>
            <a:r>
              <a:rPr lang="ru-RU" b="0" dirty="0" err="1" smtClean="0">
                <a:effectLst/>
              </a:rPr>
              <a:t>валидация</a:t>
            </a:r>
            <a:r>
              <a:rPr lang="ru-RU" b="0" dirty="0" smtClean="0">
                <a:effectLst/>
              </a:rPr>
              <a:t> на </a:t>
            </a:r>
            <a:r>
              <a:rPr lang="en-US" b="0" dirty="0" smtClean="0">
                <a:effectLst/>
              </a:rPr>
              <a:t>train</a:t>
            </a:r>
          </a:p>
          <a:p>
            <a:endParaRPr lang="en-US" dirty="0" smtClean="0"/>
          </a:p>
          <a:p>
            <a:r>
              <a:rPr lang="ru-RU" b="0" dirty="0" err="1" smtClean="0">
                <a:effectLst/>
              </a:rPr>
              <a:t>таргет</a:t>
            </a:r>
            <a:r>
              <a:rPr lang="ru-RU" b="0" dirty="0" smtClean="0">
                <a:effectLst/>
              </a:rPr>
              <a:t> </a:t>
            </a:r>
            <a:r>
              <a:rPr lang="en-US" b="0" dirty="0" smtClean="0">
                <a:effectLst/>
              </a:rPr>
              <a:t>rating </a:t>
            </a:r>
            <a:r>
              <a:rPr lang="ru-RU" b="0" dirty="0" smtClean="0">
                <a:effectLst/>
              </a:rPr>
              <a:t>6</a:t>
            </a:r>
            <a:r>
              <a:rPr lang="en-US" b="0" dirty="0" smtClean="0">
                <a:effectLst/>
              </a:rPr>
              <a:t> </a:t>
            </a:r>
            <a:r>
              <a:rPr lang="ru-RU" b="0" dirty="0" smtClean="0">
                <a:effectLst/>
              </a:rPr>
              <a:t>позиций</a:t>
            </a:r>
          </a:p>
          <a:p>
            <a:endParaRPr lang="ru-RU" dirty="0" smtClean="0"/>
          </a:p>
          <a:p>
            <a:r>
              <a:rPr lang="ru-RU" dirty="0" smtClean="0"/>
              <a:t>Смена </a:t>
            </a:r>
            <a:r>
              <a:rPr lang="ru-RU" dirty="0" err="1" smtClean="0"/>
              <a:t>таргета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84168" y="4304129"/>
            <a:ext cx="2304256" cy="1876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 smtClean="0">
                <a:solidFill>
                  <a:schemeClr val="tx1"/>
                </a:solidFill>
              </a:rPr>
              <a:t>точность наивной модели ниже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2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332656"/>
            <a:ext cx="7560840" cy="61863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Классификация</a:t>
            </a:r>
          </a:p>
          <a:p>
            <a:r>
              <a:rPr lang="ru-RU" dirty="0"/>
              <a:t>Точностью (</a:t>
            </a:r>
            <a:r>
              <a:rPr lang="ru-RU" dirty="0" err="1"/>
              <a:t>precision</a:t>
            </a:r>
            <a:r>
              <a:rPr lang="ru-RU" dirty="0"/>
              <a:t>) называется доля правильных ответов модели в пределах класса — это доля объектов действительно принадлежащих данному классу относительно всех объектов которые система отнесла к этому классу.</a:t>
            </a:r>
          </a:p>
          <a:p>
            <a:r>
              <a:rPr lang="ru-RU" dirty="0"/>
              <a:t>Что нам и требуется</a:t>
            </a:r>
            <a:r>
              <a:rPr lang="ru-RU" dirty="0" smtClean="0"/>
              <a:t>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dirty="0"/>
              <a:t>Модели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LinearRegression {'</a:t>
            </a:r>
            <a:r>
              <a:rPr lang="en-US" dirty="0" err="1"/>
              <a:t>fit_intercept</a:t>
            </a:r>
            <a:r>
              <a:rPr lang="en-US" dirty="0"/>
              <a:t>': True, 'penalty': 'l1', 'solver': '</a:t>
            </a:r>
            <a:r>
              <a:rPr lang="en-US" dirty="0" err="1"/>
              <a:t>liblenear</a:t>
            </a:r>
            <a:r>
              <a:rPr lang="en-US" dirty="0"/>
              <a:t>'}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SVM {'kernel': 'linear', 'C': 5}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DecisionTreeClassifier</a:t>
            </a:r>
            <a:r>
              <a:rPr lang="en-US" dirty="0"/>
              <a:t> {'</a:t>
            </a:r>
            <a:r>
              <a:rPr lang="en-US" dirty="0" err="1"/>
              <a:t>class_weight</a:t>
            </a:r>
            <a:r>
              <a:rPr lang="en-US" dirty="0"/>
              <a:t>': 'balanced', 'criterion': 'entropy', '</a:t>
            </a:r>
            <a:r>
              <a:rPr lang="en-US" dirty="0" err="1"/>
              <a:t>max_depth</a:t>
            </a:r>
            <a:r>
              <a:rPr lang="en-US" dirty="0"/>
              <a:t>': 1}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RandomForestClassifier</a:t>
            </a:r>
            <a:r>
              <a:rPr lang="en-US" dirty="0"/>
              <a:t> {'</a:t>
            </a:r>
            <a:r>
              <a:rPr lang="en-US" dirty="0" err="1"/>
              <a:t>class_weight</a:t>
            </a:r>
            <a:r>
              <a:rPr lang="en-US" dirty="0"/>
              <a:t>': None, 'criterion': ‘</a:t>
            </a:r>
            <a:r>
              <a:rPr lang="en-US" dirty="0" err="1"/>
              <a:t>gini</a:t>
            </a:r>
            <a:r>
              <a:rPr lang="en-US" dirty="0"/>
              <a:t>’, '</a:t>
            </a:r>
            <a:r>
              <a:rPr lang="en-US" dirty="0" err="1"/>
              <a:t>max_depth</a:t>
            </a:r>
            <a:r>
              <a:rPr lang="en-US" dirty="0"/>
              <a:t>’: 10, '</a:t>
            </a:r>
            <a:r>
              <a:rPr lang="en-US" dirty="0" err="1"/>
              <a:t>n_estimators</a:t>
            </a:r>
            <a:r>
              <a:rPr lang="en-US" dirty="0"/>
              <a:t>’: 150</a:t>
            </a:r>
            <a:r>
              <a:rPr lang="en-US" dirty="0" smtClean="0"/>
              <a:t>}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ru-RU" dirty="0"/>
              <a:t>Ансамбли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Voting</a:t>
            </a:r>
            <a:r>
              <a:rPr lang="en-US" dirty="0" err="1"/>
              <a:t>Classifier</a:t>
            </a:r>
            <a:r>
              <a:rPr lang="en-US" dirty="0"/>
              <a:t>  </a:t>
            </a:r>
            <a:r>
              <a:rPr lang="en-US" dirty="0"/>
              <a:t>{'weights': (1, 3, 2)}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C00000"/>
                </a:solidFill>
              </a:rPr>
              <a:t>Bagging</a:t>
            </a:r>
            <a:r>
              <a:rPr lang="en-US" dirty="0" err="1" smtClean="0">
                <a:solidFill>
                  <a:schemeClr val="accent2"/>
                </a:solidFill>
              </a:rPr>
              <a:t>Classifie</a:t>
            </a:r>
            <a:r>
              <a:rPr lang="en-US" dirty="0" err="1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{'</a:t>
            </a:r>
            <a:r>
              <a:rPr lang="en-US" dirty="0" err="1"/>
              <a:t>n_estimators</a:t>
            </a:r>
            <a:r>
              <a:rPr lang="en-US" dirty="0"/>
              <a:t>': 5}</a:t>
            </a:r>
          </a:p>
          <a:p>
            <a:endParaRPr lang="en-US" dirty="0"/>
          </a:p>
          <a:p>
            <a:r>
              <a:rPr lang="ru-RU" b="0" dirty="0" smtClean="0">
                <a:effectLst/>
              </a:rPr>
              <a:t>Метрика </a:t>
            </a:r>
            <a:r>
              <a:rPr lang="en-US" b="0" dirty="0" smtClean="0">
                <a:effectLst/>
              </a:rPr>
              <a:t>precision</a:t>
            </a:r>
            <a:endParaRPr lang="en-US" dirty="0" smtClean="0"/>
          </a:p>
          <a:p>
            <a:r>
              <a:rPr lang="ru-RU" b="0" dirty="0" smtClean="0">
                <a:effectLst/>
              </a:rPr>
              <a:t>Кросс-</a:t>
            </a:r>
            <a:r>
              <a:rPr lang="ru-RU" b="0" dirty="0" err="1" smtClean="0">
                <a:effectLst/>
              </a:rPr>
              <a:t>валидация</a:t>
            </a:r>
            <a:r>
              <a:rPr lang="ru-RU" b="0" dirty="0" smtClean="0">
                <a:effectLst/>
              </a:rPr>
              <a:t> на </a:t>
            </a:r>
            <a:r>
              <a:rPr lang="en-US" b="0" dirty="0" smtClean="0">
                <a:effectLst/>
              </a:rPr>
              <a:t>train</a:t>
            </a:r>
            <a:endParaRPr lang="en-US" dirty="0" smtClean="0"/>
          </a:p>
          <a:p>
            <a:r>
              <a:rPr lang="ru-RU" b="0" dirty="0" err="1" smtClean="0">
                <a:effectLst/>
              </a:rPr>
              <a:t>таргет</a:t>
            </a:r>
            <a:r>
              <a:rPr lang="ru-RU" b="0" dirty="0" smtClean="0">
                <a:effectLst/>
              </a:rPr>
              <a:t> </a:t>
            </a:r>
            <a:r>
              <a:rPr lang="en-US" b="0" dirty="0" smtClean="0">
                <a:effectLst/>
              </a:rPr>
              <a:t>rating 3 </a:t>
            </a:r>
            <a:r>
              <a:rPr lang="ru-RU" b="0" dirty="0" smtClean="0">
                <a:effectLst/>
              </a:rPr>
              <a:t>позиций</a:t>
            </a:r>
          </a:p>
          <a:p>
            <a:r>
              <a:rPr lang="ru-RU" b="0" dirty="0" smtClean="0">
                <a:effectLst/>
              </a:rPr>
              <a:t>смена </a:t>
            </a:r>
            <a:r>
              <a:rPr lang="ru-RU" b="0" dirty="0" err="1" smtClean="0">
                <a:effectLst/>
              </a:rPr>
              <a:t>таргета</a:t>
            </a: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6084168" y="4647783"/>
            <a:ext cx="2304256" cy="1876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 smtClean="0">
                <a:solidFill>
                  <a:schemeClr val="tx1"/>
                </a:solidFill>
              </a:rPr>
              <a:t>точность наивной модели ниже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9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628800"/>
            <a:ext cx="42484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ru-RU" sz="3200" b="1" dirty="0" smtClean="0">
                <a:solidFill>
                  <a:schemeClr val="accent6">
                    <a:lumMod val="50000"/>
                  </a:schemeClr>
                </a:solidFill>
              </a:rPr>
              <a:t>Принятие решения</a:t>
            </a:r>
            <a:endParaRPr lang="ru-RU" sz="32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Наилучшие </a:t>
            </a:r>
            <a:r>
              <a:rPr lang="ru-RU" dirty="0"/>
              <a:t>результаты у модели 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r>
              <a:rPr lang="ru-RU" dirty="0" smtClean="0"/>
              <a:t>Классификация</a:t>
            </a:r>
          </a:p>
          <a:p>
            <a:r>
              <a:rPr lang="ru-RU" dirty="0" err="1"/>
              <a:t>Таргет</a:t>
            </a:r>
            <a:r>
              <a:rPr lang="ru-RU" dirty="0"/>
              <a:t>: 3 класса</a:t>
            </a:r>
            <a:endParaRPr lang="ru-RU" dirty="0" smtClean="0"/>
          </a:p>
          <a:p>
            <a:r>
              <a:rPr lang="ru-RU" dirty="0"/>
              <a:t>Метрика: </a:t>
            </a:r>
            <a:r>
              <a:rPr lang="en-US" dirty="0"/>
              <a:t>precision</a:t>
            </a:r>
            <a:endParaRPr lang="en-US" dirty="0" smtClean="0"/>
          </a:p>
          <a:p>
            <a:r>
              <a:rPr lang="ru-RU" dirty="0"/>
              <a:t>Модель: </a:t>
            </a:r>
            <a:r>
              <a:rPr lang="en-US" dirty="0" err="1"/>
              <a:t>RandomForestClassifier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22462"/>
            <a:ext cx="4238520" cy="55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24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410</Words>
  <Application>Microsoft Office PowerPoint</Application>
  <PresentationFormat>Экран (4:3)</PresentationFormat>
  <Paragraphs>151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ИТОГОВЫЙ ПРОЕКТ</vt:lpstr>
      <vt:lpstr>РЕФЛЕКСИЯ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</dc:title>
  <dc:creator>09</dc:creator>
  <cp:lastModifiedBy>09</cp:lastModifiedBy>
  <cp:revision>10</cp:revision>
  <dcterms:created xsi:type="dcterms:W3CDTF">2022-11-13T04:54:00Z</dcterms:created>
  <dcterms:modified xsi:type="dcterms:W3CDTF">2022-11-13T14:58:04Z</dcterms:modified>
</cp:coreProperties>
</file>