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  <p:sldId id="261" r:id="rId9"/>
    <p:sldId id="268" r:id="rId10"/>
    <p:sldId id="267" r:id="rId11"/>
    <p:sldId id="269" r:id="rId12"/>
    <p:sldId id="270" r:id="rId13"/>
    <p:sldId id="271" r:id="rId14"/>
    <p:sldId id="272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68" d="100"/>
          <a:sy n="68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24212-917D-48BF-B2A6-05AFB998F41E}" type="datetimeFigureOut">
              <a:rPr lang="en-PK" smtClean="0"/>
              <a:t>04/10/2025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EEE455CB-5F99-4D5B-8443-44C888D54D5D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268489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24212-917D-48BF-B2A6-05AFB998F41E}" type="datetimeFigureOut">
              <a:rPr lang="en-PK" smtClean="0"/>
              <a:t>04/10/2025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55CB-5F99-4D5B-8443-44C888D54D5D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598602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24212-917D-48BF-B2A6-05AFB998F41E}" type="datetimeFigureOut">
              <a:rPr lang="en-PK" smtClean="0"/>
              <a:t>04/10/2025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55CB-5F99-4D5B-8443-44C888D54D5D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525513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24212-917D-48BF-B2A6-05AFB998F41E}" type="datetimeFigureOut">
              <a:rPr lang="en-PK" smtClean="0"/>
              <a:t>04/10/2025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55CB-5F99-4D5B-8443-44C888D54D5D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62569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FAB24212-917D-48BF-B2A6-05AFB998F41E}" type="datetimeFigureOut">
              <a:rPr lang="en-PK" smtClean="0"/>
              <a:t>04/10/2025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PK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EEE455CB-5F99-4D5B-8443-44C888D54D5D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177195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24212-917D-48BF-B2A6-05AFB998F41E}" type="datetimeFigureOut">
              <a:rPr lang="en-PK" smtClean="0"/>
              <a:t>04/10/2025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55CB-5F99-4D5B-8443-44C888D54D5D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559399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24212-917D-48BF-B2A6-05AFB998F41E}" type="datetimeFigureOut">
              <a:rPr lang="en-PK" smtClean="0"/>
              <a:t>04/10/2025</a:t>
            </a:fld>
            <a:endParaRPr lang="en-P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55CB-5F99-4D5B-8443-44C888D54D5D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825770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24212-917D-48BF-B2A6-05AFB998F41E}" type="datetimeFigureOut">
              <a:rPr lang="en-PK" smtClean="0"/>
              <a:t>04/10/2025</a:t>
            </a:fld>
            <a:endParaRPr lang="en-P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55CB-5F99-4D5B-8443-44C888D54D5D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309690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24212-917D-48BF-B2A6-05AFB998F41E}" type="datetimeFigureOut">
              <a:rPr lang="en-PK" smtClean="0"/>
              <a:t>04/10/2025</a:t>
            </a:fld>
            <a:endParaRPr lang="en-P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55CB-5F99-4D5B-8443-44C888D54D5D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91248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24212-917D-48BF-B2A6-05AFB998F41E}" type="datetimeFigureOut">
              <a:rPr lang="en-PK" smtClean="0"/>
              <a:t>04/10/2025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55CB-5F99-4D5B-8443-44C888D54D5D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30760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24212-917D-48BF-B2A6-05AFB998F41E}" type="datetimeFigureOut">
              <a:rPr lang="en-PK" smtClean="0"/>
              <a:t>04/10/2025</a:t>
            </a:fld>
            <a:endParaRPr lang="en-PK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55CB-5F99-4D5B-8443-44C888D54D5D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680295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FAB24212-917D-48BF-B2A6-05AFB998F41E}" type="datetimeFigureOut">
              <a:rPr lang="en-PK" smtClean="0"/>
              <a:t>04/10/2025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PK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EEE455CB-5F99-4D5B-8443-44C888D54D5D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669603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6161F-1794-17A7-4A0D-A6689D09AC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“Autoencoder with CIFAR-10”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931716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BE0C7-6D9C-AC2A-3B68-5946F1545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Modified encoder model</a:t>
            </a:r>
            <a:endParaRPr lang="en-PK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9434337-1035-AB07-5AAC-1C017459A47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69848" y="1684595"/>
            <a:ext cx="9823330" cy="49244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PK" altLang="en-PK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PK" altLang="en-PK" sz="3200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Pooling Layer:</a:t>
            </a:r>
            <a:r>
              <a:rPr kumimoji="0" lang="en-PK" altLang="en-PK" sz="3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Changed to </a:t>
            </a:r>
            <a:r>
              <a:rPr kumimoji="0" lang="en-PK" altLang="en-PK" sz="280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 Unicode MS"/>
                <a:cs typeface="Arial" panose="020B0604020202020204" pitchFamily="34" charset="0"/>
              </a:rPr>
              <a:t>AveragePooling2D</a:t>
            </a:r>
            <a:r>
              <a:rPr kumimoji="0" lang="en-PK" altLang="en-PK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kumimoji="0" lang="en-US" altLang="en-PK" b="1" i="0" u="none" strike="noStrike" cap="none" normalizeH="0" baseline="0" dirty="0">
              <a:ln>
                <a:noFill/>
              </a:ln>
              <a:solidFill>
                <a:srgbClr val="2222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PK" altLang="en-PK" sz="5400" b="1" i="0" u="none" strike="noStrike" cap="none" normalizeH="0" baseline="0" dirty="0">
              <a:ln>
                <a:noFill/>
              </a:ln>
              <a:solidFill>
                <a:srgbClr val="2222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PK" altLang="en-PK" sz="3200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Epochs:</a:t>
            </a:r>
            <a:r>
              <a:rPr kumimoji="0" lang="en-PK" altLang="en-PK" sz="3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Reduced to 5 epochs for faster training.</a:t>
            </a:r>
            <a:endParaRPr kumimoji="0" lang="en-US" altLang="en-PK" sz="3200" b="0" i="0" u="none" strike="noStrike" cap="none" normalizeH="0" baseline="0" dirty="0">
              <a:ln>
                <a:noFill/>
              </a:ln>
              <a:solidFill>
                <a:srgbClr val="2222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PK" altLang="en-PK" sz="3200" b="0" i="0" u="none" strike="noStrike" cap="none" normalizeH="0" baseline="0" dirty="0">
              <a:ln>
                <a:noFill/>
              </a:ln>
              <a:solidFill>
                <a:srgbClr val="2222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PK" altLang="en-PK" sz="3200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Learning Rate:</a:t>
            </a:r>
            <a:r>
              <a:rPr kumimoji="0" lang="en-PK" altLang="en-PK" sz="3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Adam optimizer with a learning rate </a:t>
            </a:r>
            <a:endParaRPr kumimoji="0" lang="en-US" altLang="en-PK" sz="3200" b="0" i="0" u="none" strike="noStrike" cap="none" normalizeH="0" baseline="0" dirty="0">
              <a:ln>
                <a:noFill/>
              </a:ln>
              <a:solidFill>
                <a:srgbClr val="2222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PK" altLang="en-PK" sz="3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of 0.0002 (not changed).</a:t>
            </a:r>
            <a:endParaRPr kumimoji="0" lang="en-US" altLang="en-PK" sz="3200" b="0" i="0" u="none" strike="noStrike" cap="none" normalizeH="0" baseline="0" dirty="0">
              <a:ln>
                <a:noFill/>
              </a:ln>
              <a:solidFill>
                <a:srgbClr val="2222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PK" altLang="en-PK" sz="3200" b="0" i="0" u="none" strike="noStrike" cap="none" normalizeH="0" baseline="0" dirty="0">
              <a:ln>
                <a:noFill/>
              </a:ln>
              <a:solidFill>
                <a:srgbClr val="2222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PK" altLang="en-PK" sz="3200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Loss Function:</a:t>
            </a:r>
            <a:r>
              <a:rPr kumimoji="0" lang="en-PK" altLang="en-PK" sz="3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Changed to </a:t>
            </a:r>
            <a:r>
              <a:rPr kumimoji="0" lang="en-PK" altLang="en-PK" sz="3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 Unicode MS"/>
                <a:cs typeface="Arial" panose="020B0604020202020204" pitchFamily="34" charset="0"/>
              </a:rPr>
              <a:t>'</a:t>
            </a:r>
            <a:r>
              <a:rPr kumimoji="0" lang="en-PK" altLang="en-PK" sz="32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 Unicode MS"/>
                <a:cs typeface="Arial" panose="020B0604020202020204" pitchFamily="34" charset="0"/>
              </a:rPr>
              <a:t>binary_crossentropy</a:t>
            </a:r>
            <a:r>
              <a:rPr kumimoji="0" lang="en-PK" altLang="en-PK" sz="3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 Unicode MS"/>
                <a:cs typeface="Arial" panose="020B0604020202020204" pitchFamily="34" charset="0"/>
              </a:rPr>
              <a:t>'</a:t>
            </a:r>
            <a:r>
              <a:rPr kumimoji="0" lang="en-PK" altLang="en-PK" sz="2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kumimoji="0" lang="en-PK" altLang="en-PK" sz="6000" b="0" i="0" u="none" strike="noStrike" cap="none" normalizeH="0" baseline="0" dirty="0">
              <a:ln>
                <a:noFill/>
              </a:ln>
              <a:solidFill>
                <a:srgbClr val="2222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PK" altLang="en-PK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14089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A57B4-07D5-1FF5-C2CC-B5FC53E21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77525" y="2838450"/>
            <a:ext cx="1828800" cy="1524000"/>
          </a:xfrm>
        </p:spPr>
        <p:txBody>
          <a:bodyPr>
            <a:normAutofit/>
          </a:bodyPr>
          <a:lstStyle/>
          <a:p>
            <a:r>
              <a:rPr lang="en-US" dirty="0"/>
              <a:t>  20 epochs</a:t>
            </a:r>
            <a:br>
              <a:rPr lang="en-US" dirty="0"/>
            </a:br>
            <a:endParaRPr lang="en-PK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613BDB-F77B-B986-CAF8-267F8F64343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PK"/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8AA416DF-2BF9-4366-0B79-9D522D882BC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888" t="-1944" r="14449" b="1944"/>
          <a:stretch/>
        </p:blipFill>
        <p:spPr>
          <a:xfrm>
            <a:off x="-990601" y="0"/>
            <a:ext cx="11734801" cy="6858000"/>
          </a:xfrm>
        </p:spPr>
      </p:pic>
    </p:spTree>
    <p:extLst>
      <p:ext uri="{BB962C8B-B14F-4D97-AF65-F5344CB8AC3E}">
        <p14:creationId xmlns:p14="http://schemas.microsoft.com/office/powerpoint/2010/main" val="33180288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61FC4-59AC-E44F-AC33-7DF24C78B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9315" y="2651760"/>
            <a:ext cx="3200400" cy="1737360"/>
          </a:xfrm>
        </p:spPr>
        <p:txBody>
          <a:bodyPr/>
          <a:lstStyle/>
          <a:p>
            <a:r>
              <a:rPr lang="en-US" dirty="0"/>
              <a:t>40 epochs</a:t>
            </a:r>
            <a:endParaRPr lang="en-PK" dirty="0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FFD830CB-3395-4635-99BC-DFA48E0B2C2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19" r="5661"/>
          <a:stretch/>
        </p:blipFill>
        <p:spPr>
          <a:xfrm>
            <a:off x="352425" y="0"/>
            <a:ext cx="9063990" cy="685800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9C352F-430C-7A73-99E9-27F54A76DA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02190" y="2651760"/>
            <a:ext cx="3200400" cy="3291840"/>
          </a:xfrm>
        </p:spPr>
        <p:txBody>
          <a:bodyPr/>
          <a:lstStyle/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6316893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6D8DB-78C5-64F2-A298-597BAC0F4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3490" y="2733675"/>
            <a:ext cx="3200400" cy="1737360"/>
          </a:xfrm>
        </p:spPr>
        <p:txBody>
          <a:bodyPr/>
          <a:lstStyle/>
          <a:p>
            <a:r>
              <a:rPr lang="en-US" dirty="0"/>
              <a:t>    10,5 epochs</a:t>
            </a:r>
            <a:endParaRPr lang="en-PK" dirty="0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C8E32BBA-E068-2079-610E-31B08BBA6A4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863" r="25523"/>
          <a:stretch/>
        </p:blipFill>
        <p:spPr>
          <a:xfrm>
            <a:off x="-1133475" y="0"/>
            <a:ext cx="10115550" cy="685800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7E188B-C69B-B443-3596-E157BE69CC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088600" y="2423160"/>
            <a:ext cx="3200400" cy="3291840"/>
          </a:xfrm>
        </p:spPr>
        <p:txBody>
          <a:bodyPr/>
          <a:lstStyle/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4261729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BFF22-90E4-1636-382F-7E1AEA865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5,5 Epochs</a:t>
            </a:r>
            <a:endParaRPr lang="en-PK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6AC4E3-D011-B2D6-597E-CC05EBA2714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PK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701DAADA-D757-5D0E-AD92-E2B754D672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211" y="685800"/>
            <a:ext cx="6269928" cy="5019675"/>
          </a:xfrm>
        </p:spPr>
      </p:pic>
    </p:spTree>
    <p:extLst>
      <p:ext uri="{BB962C8B-B14F-4D97-AF65-F5344CB8AC3E}">
        <p14:creationId xmlns:p14="http://schemas.microsoft.com/office/powerpoint/2010/main" val="3790789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668E9-F75C-EC5C-6B80-2A91893CA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195D66-DC21-3E00-16B1-0BBFF0ADC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Purpose:</a:t>
            </a:r>
            <a:r>
              <a:rPr lang="en-GB" dirty="0"/>
              <a:t> Autoencoders aim to compress input data into a lower-dimensional representation and then reconstruct it back to the original or a close approximation of the original.</a:t>
            </a:r>
          </a:p>
          <a:p>
            <a:endParaRPr lang="en-GB" dirty="0"/>
          </a:p>
          <a:p>
            <a:r>
              <a:rPr lang="en-GB" b="1" dirty="0"/>
              <a:t>Applications:</a:t>
            </a:r>
            <a:r>
              <a:rPr lang="en-GB" dirty="0"/>
              <a:t> Commonly used in image compression, noise reduction, anomaly detection, and feature extraction.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667723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56534-9CD4-EF68-F428-4208C6BA3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Key Components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7C1B75-FB16-18EA-0AB1-4E26A68840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sz="2600" b="1" dirty="0"/>
              <a:t>Encoder:</a:t>
            </a:r>
            <a:endParaRPr lang="en-GB" sz="2600" dirty="0"/>
          </a:p>
          <a:p>
            <a:pPr marL="0" indent="0">
              <a:buNone/>
            </a:pPr>
            <a:r>
              <a:rPr lang="en-GB" b="1" dirty="0"/>
              <a:t>Function:</a:t>
            </a:r>
            <a:r>
              <a:rPr lang="en-GB" dirty="0"/>
              <a:t> The encoder compresses the input data into a compact, lower-dimensional representation called the </a:t>
            </a:r>
            <a:r>
              <a:rPr lang="en-GB" b="1" dirty="0"/>
              <a:t>latent space</a:t>
            </a:r>
            <a:r>
              <a:rPr lang="en-GB" dirty="0"/>
              <a:t> or </a:t>
            </a:r>
            <a:r>
              <a:rPr lang="en-GB" b="1" dirty="0"/>
              <a:t>bottleneck</a:t>
            </a:r>
            <a:r>
              <a:rPr lang="en-GB" dirty="0"/>
              <a:t>.</a:t>
            </a:r>
          </a:p>
          <a:p>
            <a:pPr marL="0" indent="0">
              <a:buNone/>
            </a:pPr>
            <a:r>
              <a:rPr lang="en-GB" b="1" dirty="0"/>
              <a:t>Structure:</a:t>
            </a:r>
            <a:r>
              <a:rPr lang="en-GB" dirty="0"/>
              <a:t> Typically consists of several layers of neurons that reduce the input data size progressively.</a:t>
            </a:r>
          </a:p>
          <a:p>
            <a:pPr marL="0" indent="0">
              <a:buNone/>
            </a:pPr>
            <a:r>
              <a:rPr lang="en-GB" b="1" dirty="0"/>
              <a:t>Example:</a:t>
            </a:r>
            <a:r>
              <a:rPr lang="en-GB" dirty="0"/>
              <a:t> If the input is a 32x32 pixel image, the encoder might reduce this to a 16x16, 8x8, and eventually down to a 4x4 representation.</a:t>
            </a:r>
          </a:p>
          <a:p>
            <a:r>
              <a:rPr lang="en-GB" sz="2600" b="1" dirty="0"/>
              <a:t>Latent Space (Bottleneck):</a:t>
            </a:r>
            <a:endParaRPr lang="en-GB" sz="26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Function:</a:t>
            </a:r>
            <a:r>
              <a:rPr lang="en-GB" dirty="0"/>
              <a:t> Represents the compressed knowledge of the input data. It captures the most important features needed to reconstruct the original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Characteristics:</a:t>
            </a:r>
            <a:r>
              <a:rPr lang="en-GB" dirty="0"/>
              <a:t> The size of the latent space is usually much smaller than the original input size.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155546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B37E3-D800-FFA4-BAFF-E0286EA87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Key Components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8F413B-36D7-48BF-735D-52964DCD33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b="1" dirty="0"/>
              <a:t>Decoder:</a:t>
            </a:r>
          </a:p>
          <a:p>
            <a:endParaRPr lang="en-GB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Function:</a:t>
            </a:r>
            <a:r>
              <a:rPr lang="en-GB" dirty="0"/>
              <a:t> The decoder takes the compressed representation from the latent space and reconstructs it back to the original size.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Structure:</a:t>
            </a:r>
            <a:r>
              <a:rPr lang="en-GB" dirty="0"/>
              <a:t> Mirrors the encoder but in reverse, expanding the data back to its original dimensions.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420913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F771C-A627-5313-130F-F0257C466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How Autoencoders Work</a:t>
            </a:r>
            <a:br>
              <a:rPr lang="en-GB" b="1" dirty="0"/>
            </a:b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6F50B7-3166-EB16-BD5B-21027F5A2F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GB" b="1" dirty="0"/>
              <a:t>Input Data:</a:t>
            </a:r>
            <a:r>
              <a:rPr lang="en-GB" dirty="0"/>
              <a:t> A piece of data, such as an image, is fed into the network.</a:t>
            </a:r>
          </a:p>
          <a:p>
            <a:pPr>
              <a:buFont typeface="+mj-lt"/>
              <a:buAutoNum type="arabicPeriod"/>
            </a:pPr>
            <a:r>
              <a:rPr lang="en-GB" b="1" dirty="0"/>
              <a:t>Encoding:</a:t>
            </a:r>
            <a:r>
              <a:rPr lang="en-GB" dirty="0"/>
              <a:t> The encoder compresses this data into a smaller, abstract representation.</a:t>
            </a:r>
          </a:p>
          <a:p>
            <a:pPr>
              <a:buFont typeface="+mj-lt"/>
              <a:buAutoNum type="arabicPeriod"/>
            </a:pPr>
            <a:r>
              <a:rPr lang="en-GB" b="1" dirty="0"/>
              <a:t>Latent Space:</a:t>
            </a:r>
            <a:r>
              <a:rPr lang="en-GB" dirty="0"/>
              <a:t> This abstract, compact representation holds the essential features of the input data.</a:t>
            </a:r>
          </a:p>
          <a:p>
            <a:pPr>
              <a:buFont typeface="+mj-lt"/>
              <a:buAutoNum type="arabicPeriod"/>
            </a:pPr>
            <a:r>
              <a:rPr lang="en-GB" b="1" dirty="0"/>
              <a:t>Decoding:</a:t>
            </a:r>
            <a:r>
              <a:rPr lang="en-GB" dirty="0"/>
              <a:t> The decoder reconstructs the compressed data back into a form as close to the original input as possible.</a:t>
            </a:r>
          </a:p>
          <a:p>
            <a:pPr>
              <a:buFont typeface="+mj-lt"/>
              <a:buAutoNum type="arabicPeriod"/>
            </a:pPr>
            <a:r>
              <a:rPr lang="en-GB" b="1" dirty="0"/>
              <a:t>Output Data:</a:t>
            </a:r>
            <a:r>
              <a:rPr lang="en-GB" dirty="0"/>
              <a:t> The output is the reconstructed data, which should ideally be very similar to the input.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750169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40D9B-638D-B989-B9D6-E9E38BAF7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Autoencoders</a:t>
            </a:r>
            <a:endParaRPr lang="en-PK" sz="6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38A560-180D-B6DC-C586-DE414C4410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200" dirty="0"/>
              <a:t>Pros</a:t>
            </a:r>
            <a:endParaRPr lang="en-PK" sz="32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CD807A-DA7F-D31F-6515-E516487BCA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Cons</a:t>
            </a:r>
            <a:endParaRPr lang="en-PK" sz="3200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094ABDD9-420C-664F-8C8F-DC3ABAFBE9C1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1069848" y="3096460"/>
            <a:ext cx="4900701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PK" altLang="en-PK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PK" altLang="en-PK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Dimensionality reduction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PK" altLang="en-PK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compression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PK" altLang="en-PK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Noise reduction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PK" altLang="en-PK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Anomaly detection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PK" altLang="en-PK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Unsupervised learning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PK" altLang="en-PK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Captures non-linear relationships 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8DD541EA-8033-9AAF-B7CA-72DA143B72EC}"/>
              </a:ext>
            </a:extLst>
          </p:cNvPr>
          <p:cNvSpPr>
            <a:spLocks noGrp="1" noChangeArrowheads="1"/>
          </p:cNvSpPr>
          <p:nvPr>
            <p:ph sz="quarter" idx="4"/>
          </p:nvPr>
        </p:nvSpPr>
        <p:spPr bwMode="auto">
          <a:xfrm>
            <a:off x="6364224" y="3096460"/>
            <a:ext cx="4333238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PK" altLang="en-PK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PK" altLang="en-PK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reconstruction quality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PK" altLang="en-PK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Training complexity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PK" altLang="en-PK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Overfitting risk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PK" altLang="en-PK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Limited feature interpretability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PK" altLang="en-PK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dependency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PK" altLang="en-PK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Hyperparameter sensitivity </a:t>
            </a:r>
          </a:p>
        </p:txBody>
      </p:sp>
    </p:spTree>
    <p:extLst>
      <p:ext uri="{BB962C8B-B14F-4D97-AF65-F5344CB8AC3E}">
        <p14:creationId xmlns:p14="http://schemas.microsoft.com/office/powerpoint/2010/main" val="3067809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A4CEA-AEF1-3DD4-3F8A-0146C2850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CIFAR-10 Dataset</a:t>
            </a:r>
            <a:br>
              <a:rPr lang="en-GB" b="1" dirty="0"/>
            </a:b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E1203C-D725-67BA-907E-6B1E6C76C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800" b="1" dirty="0"/>
              <a:t>Content:</a:t>
            </a:r>
            <a:r>
              <a:rPr lang="en-GB" sz="2800" dirty="0"/>
              <a:t> 60,000 colour images of 32x32 pixels.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b="1" dirty="0"/>
              <a:t>Size:</a:t>
            </a:r>
            <a:r>
              <a:rPr lang="en-GB" sz="2800" dirty="0"/>
              <a:t> 50,000 training images and 10,000 test images.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b="1" dirty="0"/>
              <a:t>Classes:</a:t>
            </a:r>
            <a:r>
              <a:rPr lang="en-GB" sz="2800" dirty="0"/>
              <a:t> 10 categories (airplane, automobile, bird, cat, deer, dog, frog, horse, ship, truck).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b="1" dirty="0"/>
              <a:t>Purpose:</a:t>
            </a:r>
            <a:r>
              <a:rPr lang="en-GB" sz="2800" dirty="0"/>
              <a:t> Used for training and evaluating image classification algorithms..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b="1" dirty="0"/>
              <a:t>Availability:</a:t>
            </a:r>
            <a:r>
              <a:rPr lang="en-GB" sz="2800" dirty="0"/>
              <a:t> Publicly accessible and widely used in computer vision research.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0879184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4541F-A13B-285A-0C42-526124EF7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goals</a:t>
            </a:r>
            <a:endParaRPr lang="en-PK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489C308-5BCF-DF19-2F03-8A05293A420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69848" y="2290914"/>
            <a:ext cx="10819437" cy="37117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GB" sz="2400" b="1" dirty="0"/>
              <a:t>Objective:</a:t>
            </a:r>
          </a:p>
          <a:p>
            <a:pPr marL="0" indent="0">
              <a:buNone/>
            </a:pPr>
            <a:r>
              <a:rPr lang="en-GB" sz="2400" dirty="0"/>
              <a:t>To explore the capabilities of autoencoders for image compression and </a:t>
            </a:r>
          </a:p>
          <a:p>
            <a:pPr marL="0" indent="0">
              <a:buNone/>
            </a:pPr>
            <a:r>
              <a:rPr lang="en-GB" sz="2400" dirty="0"/>
              <a:t>feature extraction using the CIFAR-10 dataset.</a:t>
            </a:r>
          </a:p>
          <a:p>
            <a:r>
              <a:rPr lang="en-GB" sz="2400" b="1" dirty="0"/>
              <a:t>Problem Statement:</a:t>
            </a:r>
          </a:p>
          <a:p>
            <a:pPr marL="0" indent="0">
              <a:buNone/>
            </a:pPr>
            <a:r>
              <a:rPr lang="en-GB" sz="2400" dirty="0"/>
              <a:t>Develop and train an autoencoder model that can effectively compress and </a:t>
            </a:r>
          </a:p>
          <a:p>
            <a:pPr marL="0" indent="0">
              <a:buNone/>
            </a:pPr>
            <a:r>
              <a:rPr lang="en-GB" sz="2400" dirty="0"/>
              <a:t>reconstruct images from the CIFAR-10 dataset while preserving important</a:t>
            </a:r>
          </a:p>
          <a:p>
            <a:pPr marL="0" indent="0">
              <a:buNone/>
            </a:pPr>
            <a:r>
              <a:rPr lang="en-GB" sz="2400" dirty="0"/>
              <a:t>visual features and minimizing reconstruction error.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PK" altLang="en-PK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52461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A8FAE-FD9A-2B45-D732-9E02B5216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Original encoder model</a:t>
            </a:r>
            <a:br>
              <a:rPr kumimoji="0" lang="en-PK" altLang="en-PK" sz="5400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PK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8DCC9C1-2E95-B6E2-7D00-28F5E271458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63752" y="1787497"/>
            <a:ext cx="9693403" cy="458587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PK" altLang="en-PK" sz="3200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Epochs:</a:t>
            </a:r>
            <a:r>
              <a:rPr kumimoji="0" lang="en-PK" altLang="en-PK" sz="3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Trained for 40 epochs.</a:t>
            </a:r>
            <a:endParaRPr kumimoji="0" lang="en-US" altLang="en-PK" sz="3200" b="0" i="0" u="none" strike="noStrike" cap="none" normalizeH="0" baseline="0" dirty="0">
              <a:ln>
                <a:noFill/>
              </a:ln>
              <a:solidFill>
                <a:srgbClr val="2222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PK" altLang="en-PK" sz="3200" b="0" i="0" u="none" strike="noStrike" cap="none" normalizeH="0" baseline="0" dirty="0">
              <a:ln>
                <a:noFill/>
              </a:ln>
              <a:solidFill>
                <a:srgbClr val="2222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PK" altLang="en-PK" sz="3200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Learning Rate:</a:t>
            </a:r>
            <a:r>
              <a:rPr kumimoji="0" lang="en-PK" altLang="en-PK" sz="3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Adam optimizer with a learning rate </a:t>
            </a:r>
            <a:endParaRPr kumimoji="0" lang="en-US" altLang="en-PK" sz="3200" b="0" i="0" u="none" strike="noStrike" cap="none" normalizeH="0" baseline="0" dirty="0">
              <a:ln>
                <a:noFill/>
              </a:ln>
              <a:solidFill>
                <a:srgbClr val="2222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PK" altLang="en-PK" sz="3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of 0.0002.</a:t>
            </a:r>
            <a:endParaRPr kumimoji="0" lang="en-US" altLang="en-PK" sz="3200" b="0" i="0" u="none" strike="noStrike" cap="none" normalizeH="0" baseline="0" dirty="0">
              <a:ln>
                <a:noFill/>
              </a:ln>
              <a:solidFill>
                <a:srgbClr val="2222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PK" altLang="en-PK" sz="3200" b="0" i="0" u="none" strike="noStrike" cap="none" normalizeH="0" baseline="0" dirty="0">
              <a:ln>
                <a:noFill/>
              </a:ln>
              <a:solidFill>
                <a:srgbClr val="2222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PK" altLang="en-PK" sz="3200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Loss Function:</a:t>
            </a:r>
            <a:r>
              <a:rPr kumimoji="0" lang="en-PK" altLang="en-PK" sz="3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Used </a:t>
            </a:r>
            <a:r>
              <a:rPr lang="en-US" altLang="en-PK" sz="32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en-US" altLang="en-PK" sz="3200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Mean_squared_error</a:t>
            </a:r>
            <a:r>
              <a:rPr lang="en-US" altLang="en-PK" sz="32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PK" sz="3200" b="0" i="0" u="none" strike="noStrike" cap="none" normalizeH="0" baseline="0" dirty="0">
              <a:ln>
                <a:noFill/>
              </a:ln>
              <a:solidFill>
                <a:srgbClr val="2222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PK" sz="3200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Pooling Layer:  </a:t>
            </a:r>
            <a:r>
              <a:rPr lang="en-US" altLang="en-PK" sz="32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Used MaxPooling2D</a:t>
            </a:r>
            <a:endParaRPr kumimoji="0" lang="en-US" altLang="en-PK" sz="3200" i="0" u="none" strike="noStrike" cap="none" normalizeH="0" baseline="0" dirty="0">
              <a:ln>
                <a:noFill/>
              </a:ln>
              <a:solidFill>
                <a:srgbClr val="2222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PK" altLang="en-PK" sz="1800" b="0" i="0" u="none" strike="noStrike" cap="none" normalizeH="0" baseline="0" dirty="0">
              <a:ln>
                <a:noFill/>
              </a:ln>
              <a:solidFill>
                <a:srgbClr val="2222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PK" altLang="en-PK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45783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211</TotalTime>
  <Words>553</Words>
  <Application>Microsoft Office PowerPoint</Application>
  <PresentationFormat>Widescreen</PresentationFormat>
  <Paragraphs>78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Arial Unicode MS</vt:lpstr>
      <vt:lpstr>Rockwell</vt:lpstr>
      <vt:lpstr>Rockwell Condensed</vt:lpstr>
      <vt:lpstr>Wingdings</vt:lpstr>
      <vt:lpstr>Wood Type</vt:lpstr>
      <vt:lpstr>“Autoencoder with CIFAR-10”</vt:lpstr>
      <vt:lpstr>introduction</vt:lpstr>
      <vt:lpstr>Key Components</vt:lpstr>
      <vt:lpstr>Key Components</vt:lpstr>
      <vt:lpstr>How Autoencoders Work </vt:lpstr>
      <vt:lpstr>Autoencoders</vt:lpstr>
      <vt:lpstr>CIFAR-10 Dataset </vt:lpstr>
      <vt:lpstr>Project goals</vt:lpstr>
      <vt:lpstr>Original encoder model </vt:lpstr>
      <vt:lpstr>Modified encoder model</vt:lpstr>
      <vt:lpstr>  20 epochs </vt:lpstr>
      <vt:lpstr>40 epochs</vt:lpstr>
      <vt:lpstr>    10,5 epochs</vt:lpstr>
      <vt:lpstr>5,5 Epochs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“Autoencoder with CIFAR-10”</dc:title>
  <dc:creator>khadijashams02@gmail.com</dc:creator>
  <cp:lastModifiedBy>Laiba</cp:lastModifiedBy>
  <cp:revision>3</cp:revision>
  <dcterms:created xsi:type="dcterms:W3CDTF">2024-06-15T15:11:18Z</dcterms:created>
  <dcterms:modified xsi:type="dcterms:W3CDTF">2025-04-10T10:17:59Z</dcterms:modified>
</cp:coreProperties>
</file>