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8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10182" y="1167644"/>
            <a:ext cx="768667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7329658" y="624954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22" y="453517"/>
                </a:moveTo>
                <a:lnTo>
                  <a:pt x="0" y="453517"/>
                </a:lnTo>
                <a:lnTo>
                  <a:pt x="0" y="0"/>
                </a:lnTo>
                <a:lnTo>
                  <a:pt x="453517" y="0"/>
                </a:lnTo>
                <a:lnTo>
                  <a:pt x="453517" y="453517"/>
                </a:lnTo>
                <a:lnTo>
                  <a:pt x="226822" y="453517"/>
                </a:lnTo>
                <a:close/>
              </a:path>
            </a:pathLst>
          </a:custGeom>
          <a:ln w="1871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2159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4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8" y="0"/>
                </a:lnTo>
                <a:lnTo>
                  <a:pt x="453588" y="453513"/>
                </a:lnTo>
                <a:lnTo>
                  <a:pt x="226794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99500" y="9469440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8" y="453513"/>
                </a:moveTo>
                <a:lnTo>
                  <a:pt x="0" y="453513"/>
                </a:lnTo>
                <a:lnTo>
                  <a:pt x="0" y="0"/>
                </a:lnTo>
                <a:lnTo>
                  <a:pt x="453587" y="0"/>
                </a:lnTo>
                <a:lnTo>
                  <a:pt x="453587" y="453513"/>
                </a:lnTo>
                <a:lnTo>
                  <a:pt x="226798" y="453513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31439" y="2444693"/>
            <a:ext cx="7090409" cy="871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5035" y="2368931"/>
            <a:ext cx="16470630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1270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66559" y="506152"/>
            <a:ext cx="17355185" cy="9275445"/>
          </a:xfrm>
          <a:custGeom>
            <a:avLst/>
            <a:gdLst/>
            <a:ahLst/>
            <a:cxnLst/>
            <a:rect l="l" t="t" r="r" b="b"/>
            <a:pathLst>
              <a:path w="17355185" h="9275445">
                <a:moveTo>
                  <a:pt x="8677427" y="9275008"/>
                </a:moveTo>
                <a:lnTo>
                  <a:pt x="0" y="9275008"/>
                </a:lnTo>
                <a:lnTo>
                  <a:pt x="0" y="0"/>
                </a:lnTo>
                <a:lnTo>
                  <a:pt x="17354842" y="0"/>
                </a:lnTo>
                <a:lnTo>
                  <a:pt x="17354842" y="9275008"/>
                </a:lnTo>
                <a:lnTo>
                  <a:pt x="8677427" y="9275008"/>
                </a:lnTo>
                <a:close/>
              </a:path>
            </a:pathLst>
          </a:custGeom>
          <a:ln w="187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64330" y="2849732"/>
            <a:ext cx="9984740" cy="3584956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marL="12065" marR="5080" algn="ctr">
              <a:lnSpc>
                <a:spcPct val="80900"/>
              </a:lnSpc>
              <a:spcBef>
                <a:spcPts val="1475"/>
              </a:spcBef>
            </a:pPr>
            <a:r>
              <a:rPr lang="en-US" sz="6600" b="1" spc="-229" dirty="0">
                <a:solidFill>
                  <a:srgbClr val="FFFFFF"/>
                </a:solidFill>
                <a:latin typeface="Verdana"/>
                <a:cs typeface="Verdana"/>
              </a:rPr>
              <a:t>Face Mask Detection Using Convolutional Neural Networks</a:t>
            </a:r>
          </a:p>
          <a:p>
            <a:pPr marL="12065" marR="5080" algn="ctr">
              <a:lnSpc>
                <a:spcPct val="80900"/>
              </a:lnSpc>
              <a:spcBef>
                <a:spcPts val="1475"/>
              </a:spcBef>
            </a:pPr>
            <a:endParaRPr lang="en-US" sz="5900" spc="-229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015877" y="1772633"/>
            <a:ext cx="8256270" cy="6487795"/>
            <a:chOff x="5015877" y="1772633"/>
            <a:chExt cx="8256270" cy="6487795"/>
          </a:xfrm>
        </p:grpSpPr>
        <p:sp>
          <p:nvSpPr>
            <p:cNvPr id="6" name="object 6"/>
            <p:cNvSpPr/>
            <p:nvPr/>
          </p:nvSpPr>
          <p:spPr>
            <a:xfrm>
              <a:off x="5015865" y="8239772"/>
              <a:ext cx="8256270" cy="20320"/>
            </a:xfrm>
            <a:custGeom>
              <a:avLst/>
              <a:gdLst/>
              <a:ahLst/>
              <a:cxnLst/>
              <a:rect l="l" t="t" r="r" b="b"/>
              <a:pathLst>
                <a:path w="8256269" h="20320">
                  <a:moveTo>
                    <a:pt x="8256257" y="1435"/>
                  </a:moveTo>
                  <a:lnTo>
                    <a:pt x="0" y="0"/>
                  </a:lnTo>
                  <a:lnTo>
                    <a:pt x="0" y="18719"/>
                  </a:lnTo>
                  <a:lnTo>
                    <a:pt x="8256257" y="20154"/>
                  </a:lnTo>
                  <a:lnTo>
                    <a:pt x="8256257" y="143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69820" y="1781992"/>
              <a:ext cx="1948180" cy="454025"/>
            </a:xfrm>
            <a:custGeom>
              <a:avLst/>
              <a:gdLst/>
              <a:ahLst/>
              <a:cxnLst/>
              <a:rect l="l" t="t" r="r" b="b"/>
              <a:pathLst>
                <a:path w="1948179" h="454025">
                  <a:moveTo>
                    <a:pt x="226791" y="453525"/>
                  </a:moveTo>
                  <a:lnTo>
                    <a:pt x="0" y="453525"/>
                  </a:lnTo>
                  <a:lnTo>
                    <a:pt x="0" y="0"/>
                  </a:lnTo>
                  <a:lnTo>
                    <a:pt x="453595" y="0"/>
                  </a:lnTo>
                  <a:lnTo>
                    <a:pt x="453595" y="453525"/>
                  </a:lnTo>
                  <a:lnTo>
                    <a:pt x="226791" y="453525"/>
                  </a:lnTo>
                  <a:close/>
                </a:path>
                <a:path w="1948179" h="454025">
                  <a:moveTo>
                    <a:pt x="974152" y="453525"/>
                  </a:moveTo>
                  <a:lnTo>
                    <a:pt x="747360" y="453525"/>
                  </a:lnTo>
                  <a:lnTo>
                    <a:pt x="747360" y="0"/>
                  </a:lnTo>
                  <a:lnTo>
                    <a:pt x="1200956" y="0"/>
                  </a:lnTo>
                  <a:lnTo>
                    <a:pt x="1200956" y="453525"/>
                  </a:lnTo>
                  <a:lnTo>
                    <a:pt x="974152" y="453525"/>
                  </a:lnTo>
                  <a:close/>
                </a:path>
                <a:path w="1948179" h="454025">
                  <a:moveTo>
                    <a:pt x="1720788" y="453525"/>
                  </a:moveTo>
                  <a:lnTo>
                    <a:pt x="1493997" y="453525"/>
                  </a:lnTo>
                  <a:lnTo>
                    <a:pt x="1493997" y="0"/>
                  </a:lnTo>
                  <a:lnTo>
                    <a:pt x="1947593" y="0"/>
                  </a:lnTo>
                  <a:lnTo>
                    <a:pt x="1947593" y="453525"/>
                  </a:lnTo>
                  <a:lnTo>
                    <a:pt x="1720788" y="453525"/>
                  </a:lnTo>
                  <a:close/>
                </a:path>
              </a:pathLst>
            </a:custGeom>
            <a:ln w="1871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77791"/>
            <a:ext cx="18288000" cy="1022190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2158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2"/>
                </a:lnTo>
                <a:lnTo>
                  <a:pt x="226799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9516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2"/>
                </a:lnTo>
                <a:lnTo>
                  <a:pt x="226796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145" y="9469441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625155" y="1149394"/>
            <a:ext cx="7738109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0" b="1" spc="-240" dirty="0"/>
              <a:t>Introduction</a:t>
            </a:r>
            <a:r>
              <a:rPr lang="en-US" sz="6000" spc="-240" dirty="0"/>
              <a:t> </a:t>
            </a:r>
            <a:endParaRPr sz="6000" dirty="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635917" y="1060561"/>
            <a:ext cx="5610225" cy="816292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75672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0333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DD3A7-A503-E9EE-DB89-C9102453AB93}"/>
              </a:ext>
            </a:extLst>
          </p:cNvPr>
          <p:cNvSpPr txBox="1"/>
          <p:nvPr/>
        </p:nvSpPr>
        <p:spPr>
          <a:xfrm>
            <a:off x="1384945" y="3494838"/>
            <a:ext cx="88660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b="1" dirty="0">
                <a:solidFill>
                  <a:schemeClr val="bg1"/>
                </a:solidFill>
              </a:rPr>
              <a:t>The COVID-19 pandemic has highlighted the importance of wearing face masks in public spaces. Manual monitoring and detection of face masks can be time-consuming and inefficient. This project proposes the development of a face mask detection system using Convolutional Neural Networks (CNNs) in deep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439" y="2444693"/>
            <a:ext cx="7090409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0" b="1" dirty="0"/>
              <a:t>Objectives</a:t>
            </a:r>
            <a:endParaRPr sz="6000" b="1" dirty="0"/>
          </a:p>
        </p:txBody>
      </p:sp>
      <p:sp>
        <p:nvSpPr>
          <p:cNvPr id="5" name="object 5"/>
          <p:cNvSpPr txBox="1"/>
          <p:nvPr/>
        </p:nvSpPr>
        <p:spPr>
          <a:xfrm>
            <a:off x="8840774" y="3667329"/>
            <a:ext cx="7030720" cy="265649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lang="en-US" sz="3200" spc="50" dirty="0">
                <a:solidFill>
                  <a:srgbClr val="FFFFFF"/>
                </a:solidFill>
                <a:latin typeface="+mn-lt"/>
                <a:cs typeface="Trebuchet MS"/>
              </a:rPr>
              <a:t>Design and train a CNN model to detect face masks in images and videos.    </a:t>
            </a:r>
          </a:p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lang="en-US" sz="3200" spc="50" dirty="0">
                <a:solidFill>
                  <a:srgbClr val="FFFFFF"/>
                </a:solidFill>
                <a:latin typeface="+mn-lt"/>
                <a:cs typeface="Trebuchet MS"/>
              </a:rPr>
              <a:t> Achieve high accuracy in detecting face masks in various environments and lighting conditions.    </a:t>
            </a:r>
          </a:p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lang="en-US" sz="3200" spc="50" dirty="0">
                <a:solidFill>
                  <a:srgbClr val="FFFFFF"/>
                </a:solidFill>
                <a:latin typeface="+mn-lt"/>
                <a:cs typeface="Trebuchet MS"/>
              </a:rPr>
              <a:t>Develop a real-time face mask detection system for practical applications.</a:t>
            </a:r>
            <a:endParaRPr sz="3200" dirty="0">
              <a:latin typeface="+mn-lt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236" y="1055507"/>
            <a:ext cx="5558282" cy="816292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134780" y="9201581"/>
            <a:ext cx="7757159" cy="20320"/>
          </a:xfrm>
          <a:custGeom>
            <a:avLst/>
            <a:gdLst/>
            <a:ahLst/>
            <a:cxnLst/>
            <a:rect l="l" t="t" r="r" b="b"/>
            <a:pathLst>
              <a:path w="7757159" h="20320">
                <a:moveTo>
                  <a:pt x="7756588" y="1447"/>
                </a:moveTo>
                <a:lnTo>
                  <a:pt x="0" y="0"/>
                </a:lnTo>
                <a:lnTo>
                  <a:pt x="0" y="18732"/>
                </a:lnTo>
                <a:lnTo>
                  <a:pt x="7756588" y="20167"/>
                </a:lnTo>
                <a:lnTo>
                  <a:pt x="7756588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52158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9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597" y="0"/>
                </a:lnTo>
                <a:lnTo>
                  <a:pt x="453597" y="453514"/>
                </a:lnTo>
                <a:lnTo>
                  <a:pt x="226799" y="453514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99516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6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601" y="0"/>
                </a:lnTo>
                <a:lnTo>
                  <a:pt x="453601" y="453514"/>
                </a:lnTo>
                <a:lnTo>
                  <a:pt x="226796" y="453514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946145" y="946943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4"/>
                </a:moveTo>
                <a:lnTo>
                  <a:pt x="0" y="453514"/>
                </a:lnTo>
                <a:lnTo>
                  <a:pt x="0" y="0"/>
                </a:lnTo>
                <a:lnTo>
                  <a:pt x="453608" y="0"/>
                </a:lnTo>
                <a:lnTo>
                  <a:pt x="453608" y="453514"/>
                </a:lnTo>
                <a:lnTo>
                  <a:pt x="226804" y="453514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9918" y="1780990"/>
            <a:ext cx="9303814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0" spc="-254" dirty="0"/>
              <a:t>Methodology and </a:t>
            </a:r>
            <a:r>
              <a:rPr sz="6000" spc="-254" dirty="0"/>
              <a:t>Training</a:t>
            </a:r>
            <a:r>
              <a:rPr sz="6000" spc="-355" dirty="0"/>
              <a:t> </a:t>
            </a:r>
            <a:r>
              <a:rPr sz="6000" spc="-280" dirty="0"/>
              <a:t>Data</a:t>
            </a:r>
            <a:endParaRPr sz="6000" dirty="0"/>
          </a:p>
        </p:txBody>
      </p:sp>
      <p:sp>
        <p:nvSpPr>
          <p:cNvPr id="9" name="object 9"/>
          <p:cNvSpPr txBox="1"/>
          <p:nvPr/>
        </p:nvSpPr>
        <p:spPr>
          <a:xfrm>
            <a:off x="2614725" y="3770265"/>
            <a:ext cx="7888605" cy="452745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lang="en-US" sz="3200" b="1" spc="70" dirty="0">
                <a:solidFill>
                  <a:srgbClr val="FFFFFF"/>
                </a:solidFill>
                <a:latin typeface="+mn-lt"/>
                <a:cs typeface="Trebuchet MS"/>
              </a:rPr>
              <a:t>Data Collection:</a:t>
            </a:r>
            <a:r>
              <a:rPr lang="en-US" sz="3200" spc="70" dirty="0">
                <a:solidFill>
                  <a:srgbClr val="FFFFFF"/>
                </a:solidFill>
                <a:latin typeface="+mn-lt"/>
                <a:cs typeface="Trebuchet MS"/>
              </a:rPr>
              <a:t> Gather a large dataset of images and videos with faces with and without masks.   </a:t>
            </a:r>
          </a:p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lang="en-US" sz="3200" b="1" spc="70" dirty="0">
                <a:solidFill>
                  <a:srgbClr val="FFFFFF"/>
                </a:solidFill>
                <a:latin typeface="+mn-lt"/>
                <a:cs typeface="Trebuchet MS"/>
              </a:rPr>
              <a:t>Data Preprocessing:</a:t>
            </a:r>
            <a:r>
              <a:rPr lang="en-US" sz="3200" spc="70" dirty="0">
                <a:solidFill>
                  <a:srgbClr val="FFFFFF"/>
                </a:solidFill>
                <a:latin typeface="+mn-lt"/>
                <a:cs typeface="Trebuchet MS"/>
              </a:rPr>
              <a:t> Label and preprocess the data for training.    </a:t>
            </a:r>
          </a:p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lang="en-US" sz="3200" b="1" spc="70" dirty="0">
                <a:solidFill>
                  <a:srgbClr val="FFFFFF"/>
                </a:solidFill>
                <a:latin typeface="+mn-lt"/>
                <a:cs typeface="Trebuchet MS"/>
              </a:rPr>
              <a:t>CNN Model Design:</a:t>
            </a:r>
            <a:r>
              <a:rPr lang="en-US" sz="3200" spc="70" dirty="0">
                <a:solidFill>
                  <a:srgbClr val="FFFFFF"/>
                </a:solidFill>
                <a:latin typeface="+mn-lt"/>
                <a:cs typeface="Trebuchet MS"/>
              </a:rPr>
              <a:t> Design a CNN architecture to detect face masks.    </a:t>
            </a:r>
          </a:p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lang="en-US" sz="3200" b="1" spc="70" dirty="0">
                <a:solidFill>
                  <a:srgbClr val="FFFFFF"/>
                </a:solidFill>
                <a:latin typeface="+mn-lt"/>
                <a:cs typeface="Trebuchet MS"/>
              </a:rPr>
              <a:t>Model Training: </a:t>
            </a:r>
            <a:r>
              <a:rPr lang="en-US" sz="3200" spc="70" dirty="0">
                <a:solidFill>
                  <a:srgbClr val="FFFFFF"/>
                </a:solidFill>
                <a:latin typeface="+mn-lt"/>
                <a:cs typeface="Trebuchet MS"/>
              </a:rPr>
              <a:t>Train the model using the preprocessed data with the help of libraries like </a:t>
            </a:r>
            <a:r>
              <a:rPr lang="en-US" sz="3200" spc="70" dirty="0" err="1">
                <a:solidFill>
                  <a:srgbClr val="FFFFFF"/>
                </a:solidFill>
                <a:latin typeface="+mn-lt"/>
                <a:cs typeface="Trebuchet MS"/>
              </a:rPr>
              <a:t>Keras</a:t>
            </a:r>
            <a:r>
              <a:rPr lang="en-US" sz="3200" spc="70" dirty="0">
                <a:solidFill>
                  <a:srgbClr val="FFFFFF"/>
                </a:solidFill>
                <a:latin typeface="+mn-lt"/>
                <a:cs typeface="Trebuchet MS"/>
              </a:rPr>
              <a:t>.    </a:t>
            </a:r>
          </a:p>
          <a:p>
            <a:pPr marL="12700">
              <a:lnSpc>
                <a:spcPts val="2865"/>
              </a:lnSpc>
              <a:spcBef>
                <a:spcPts val="95"/>
              </a:spcBef>
            </a:pPr>
            <a:r>
              <a:rPr lang="en-US" sz="3200" b="1" spc="70" dirty="0">
                <a:solidFill>
                  <a:srgbClr val="FFFFFF"/>
                </a:solidFill>
                <a:latin typeface="+mn-lt"/>
                <a:cs typeface="Trebuchet MS"/>
              </a:rPr>
              <a:t>Model Evaluation: </a:t>
            </a:r>
            <a:r>
              <a:rPr lang="en-US" sz="3200" spc="70" dirty="0">
                <a:solidFill>
                  <a:srgbClr val="FFFFFF"/>
                </a:solidFill>
                <a:latin typeface="+mn-lt"/>
                <a:cs typeface="Trebuchet MS"/>
              </a:rPr>
              <a:t>Evaluate the model's performance on a test dataset.</a:t>
            </a:r>
            <a:endParaRPr sz="3200" dirty="0">
              <a:latin typeface="+mn-lt"/>
              <a:cs typeface="Trebuchet M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/>
          <a:srcRect/>
          <a:stretch/>
        </p:blipFill>
        <p:spPr>
          <a:xfrm>
            <a:off x="11635917" y="2336911"/>
            <a:ext cx="5610225" cy="5610225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75672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503330" y="1326965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87" y="453510"/>
                </a:moveTo>
                <a:lnTo>
                  <a:pt x="0" y="453510"/>
                </a:lnTo>
                <a:lnTo>
                  <a:pt x="0" y="0"/>
                </a:lnTo>
                <a:lnTo>
                  <a:pt x="453574" y="0"/>
                </a:lnTo>
                <a:lnTo>
                  <a:pt x="453574" y="453510"/>
                </a:lnTo>
                <a:lnTo>
                  <a:pt x="226787" y="453510"/>
                </a:lnTo>
                <a:close/>
              </a:path>
            </a:pathLst>
          </a:custGeom>
          <a:ln w="1871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463675" y="1002427"/>
            <a:ext cx="7686675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6000" b="1" spc="-170" dirty="0"/>
              <a:t>Model structure and build </a:t>
            </a:r>
            <a:endParaRPr sz="60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473075" y="3361222"/>
            <a:ext cx="17354550" cy="6363858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6096635" algn="l"/>
              </a:tabLst>
            </a:pPr>
            <a:r>
              <a:rPr lang="en-US" sz="3200" dirty="0">
                <a:solidFill>
                  <a:schemeClr val="bg1"/>
                </a:solidFill>
              </a:rPr>
              <a:t>A simple diagram showing the CNN model architecture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6096635" algn="l"/>
              </a:tabLst>
            </a:pPr>
            <a:r>
              <a:rPr lang="en-US" sz="3200" dirty="0">
                <a:solidFill>
                  <a:schemeClr val="bg1"/>
                </a:solidFill>
              </a:rPr>
              <a:t> 4 layers of CNN, Input layer: 128x128x3, Output layer: 2 classes (mask/no mask)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6096635" algn="l"/>
              </a:tabLst>
            </a:pPr>
            <a:r>
              <a:rPr lang="en-US" sz="3200" dirty="0">
                <a:solidFill>
                  <a:schemeClr val="bg1"/>
                </a:solidFill>
                <a:latin typeface="Trebuchet MS"/>
                <a:cs typeface="Trebuchet MS"/>
              </a:rPr>
              <a:t>Trained on 8000 images with 80% training and 20% validation split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6096635" algn="l"/>
              </a:tabLst>
            </a:pPr>
            <a:endParaRPr lang="en-US"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6096635" algn="l"/>
              </a:tabLst>
            </a:pPr>
            <a:r>
              <a:rPr lang="en-US" sz="3200" dirty="0">
                <a:solidFill>
                  <a:schemeClr val="bg1"/>
                </a:solidFill>
                <a:latin typeface="Trebuchet MS"/>
                <a:cs typeface="Trebuchet MS"/>
              </a:rPr>
              <a:t>Table:
| Epochs | Accuracy | Loss | Val Accuracy |
| ---        | ---        | ---         | ---              |
| 1          | 0.78.        | 0.47    | 0.89 |
| 2          | 0.89.        | 0.27    | 0.90 |
| 3          | 0.91        | 0.23.     | 0.92 |
| 4          | 0.93         | 0.1 2    | 0.92 |
| 5           | 0.94       | 0.16.     | 0.93 |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6096635" algn="l"/>
              </a:tabLst>
            </a:pPr>
            <a:endParaRPr lang="en-US"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6096635" algn="l"/>
              </a:tabLst>
            </a:pPr>
            <a:endParaRPr lang="en-US"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6096635" algn="l"/>
              </a:tabLst>
            </a:pPr>
            <a:endParaRPr lang="en-US" sz="3200" dirty="0">
              <a:solidFill>
                <a:schemeClr val="bg1"/>
              </a:solidFill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215"/>
              </a:spcBef>
              <a:tabLst>
                <a:tab pos="6096635" algn="l"/>
              </a:tabLst>
            </a:pPr>
            <a:endParaRPr sz="3200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/>
          <a:srcRect/>
          <a:stretch/>
        </p:blipFill>
        <p:spPr>
          <a:xfrm>
            <a:off x="12887325" y="4750917"/>
            <a:ext cx="4201831" cy="445389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1613496" y="9204807"/>
            <a:ext cx="7757159" cy="20320"/>
          </a:xfrm>
          <a:custGeom>
            <a:avLst/>
            <a:gdLst/>
            <a:ahLst/>
            <a:cxnLst/>
            <a:rect l="l" t="t" r="r" b="b"/>
            <a:pathLst>
              <a:path w="7757159" h="20320">
                <a:moveTo>
                  <a:pt x="7756563" y="1447"/>
                </a:moveTo>
                <a:lnTo>
                  <a:pt x="0" y="0"/>
                </a:lnTo>
                <a:lnTo>
                  <a:pt x="0" y="18719"/>
                </a:lnTo>
                <a:lnTo>
                  <a:pt x="7756563" y="20167"/>
                </a:lnTo>
                <a:lnTo>
                  <a:pt x="7756563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31439" y="2444693"/>
            <a:ext cx="7090409" cy="66941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pc="-165" dirty="0"/>
              <a:t>Fine Tune the Model</a:t>
            </a:r>
            <a:endParaRPr spc="-165" dirty="0"/>
          </a:p>
        </p:txBody>
      </p:sp>
      <p:sp>
        <p:nvSpPr>
          <p:cNvPr id="5" name="object 5"/>
          <p:cNvSpPr txBox="1"/>
          <p:nvPr/>
        </p:nvSpPr>
        <p:spPr>
          <a:xfrm>
            <a:off x="7525521" y="3734297"/>
            <a:ext cx="9738943" cy="396711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lang="en-US" sz="3200" dirty="0">
                <a:solidFill>
                  <a:schemeClr val="bg1"/>
                </a:solidFill>
                <a:latin typeface="+mn-lt"/>
                <a:cs typeface="Trebuchet MS"/>
              </a:rPr>
              <a:t>Test size: 0.3, Epochs: 15, Test accuracy: 97%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</a:pPr>
            <a:endParaRPr lang="en-US" sz="3200" dirty="0">
              <a:solidFill>
                <a:schemeClr val="bg1"/>
              </a:solidFill>
              <a:latin typeface="+mn-lt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215"/>
              </a:spcBef>
            </a:pPr>
            <a:endParaRPr lang="en-US" sz="2400" dirty="0">
              <a:latin typeface="Trebuchet MS"/>
              <a:cs typeface="Trebuchet MS"/>
            </a:endParaRPr>
          </a:p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lang="en-US" sz="3200" b="1" dirty="0">
                <a:solidFill>
                  <a:schemeClr val="bg1"/>
                </a:solidFill>
                <a:latin typeface="+mn-lt"/>
                <a:cs typeface="Trebuchet MS"/>
              </a:rPr>
              <a:t>Table:| Epochs | Metric | Accuracy | Loss | Val Accuracy || --- | --- | --- | --- | --- 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lang="en-US" sz="3200" b="1" dirty="0">
                <a:solidFill>
                  <a:schemeClr val="bg1"/>
                </a:solidFill>
                <a:latin typeface="+mn-lt"/>
                <a:cs typeface="Trebuchet MS"/>
              </a:rPr>
              <a:t>|| 1 | 0.93 | 0.21 | 0.92 |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lang="en-US" sz="3200" b="1" dirty="0">
                <a:solidFill>
                  <a:schemeClr val="bg1"/>
                </a:solidFill>
                <a:latin typeface="+mn-lt"/>
                <a:cs typeface="Trebuchet MS"/>
              </a:rPr>
              <a:t>| 2 | 0.95 | 0.18 | 0.93 || 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lang="en-US" sz="3200" b="1" dirty="0">
                <a:solidFill>
                  <a:schemeClr val="bg1"/>
                </a:solidFill>
                <a:latin typeface="+mn-lt"/>
                <a:cs typeface="Trebuchet MS"/>
              </a:rPr>
              <a:t>3 | 0.96 | 0.15 | 0.94 ||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lang="en-US" sz="3200" b="1" dirty="0">
                <a:solidFill>
                  <a:schemeClr val="bg1"/>
                </a:solidFill>
                <a:latin typeface="+mn-lt"/>
                <a:cs typeface="Trebuchet MS"/>
              </a:rPr>
              <a:t> 4 | 0.97 | 0.13 | 0.95 || </a:t>
            </a:r>
          </a:p>
          <a:p>
            <a:pPr marL="12700" marR="5080">
              <a:lnSpc>
                <a:spcPts val="2850"/>
              </a:lnSpc>
              <a:spcBef>
                <a:spcPts val="215"/>
              </a:spcBef>
            </a:pPr>
            <a:r>
              <a:rPr lang="en-US" sz="3200" b="1" dirty="0">
                <a:solidFill>
                  <a:schemeClr val="bg1"/>
                </a:solidFill>
                <a:latin typeface="+mn-lt"/>
                <a:cs typeface="Trebuchet MS"/>
              </a:rPr>
              <a:t>5 | 0.98 | 0.11 | 0.96 |</a:t>
            </a:r>
            <a:endParaRPr sz="3200" b="1" dirty="0">
              <a:solidFill>
                <a:schemeClr val="bg1"/>
              </a:solidFill>
              <a:latin typeface="+mn-lt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6236" y="1055507"/>
            <a:ext cx="5558282" cy="8162923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134780" y="9201581"/>
            <a:ext cx="7757159" cy="20320"/>
          </a:xfrm>
          <a:custGeom>
            <a:avLst/>
            <a:gdLst/>
            <a:ahLst/>
            <a:cxnLst/>
            <a:rect l="l" t="t" r="r" b="b"/>
            <a:pathLst>
              <a:path w="7757159" h="20320">
                <a:moveTo>
                  <a:pt x="7756588" y="1447"/>
                </a:moveTo>
                <a:lnTo>
                  <a:pt x="0" y="0"/>
                </a:lnTo>
                <a:lnTo>
                  <a:pt x="0" y="18732"/>
                </a:lnTo>
                <a:lnTo>
                  <a:pt x="7756588" y="20167"/>
                </a:lnTo>
                <a:lnTo>
                  <a:pt x="7756588" y="144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015865" y="8237728"/>
            <a:ext cx="8256270" cy="20320"/>
          </a:xfrm>
          <a:custGeom>
            <a:avLst/>
            <a:gdLst/>
            <a:ahLst/>
            <a:cxnLst/>
            <a:rect l="l" t="t" r="r" b="b"/>
            <a:pathLst>
              <a:path w="8256269" h="20320">
                <a:moveTo>
                  <a:pt x="8256257" y="1435"/>
                </a:moveTo>
                <a:lnTo>
                  <a:pt x="0" y="0"/>
                </a:lnTo>
                <a:lnTo>
                  <a:pt x="0" y="18707"/>
                </a:lnTo>
                <a:lnTo>
                  <a:pt x="8256257" y="20154"/>
                </a:lnTo>
                <a:lnTo>
                  <a:pt x="8256257" y="143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170175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917536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804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804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664172" y="1779948"/>
            <a:ext cx="454025" cy="454025"/>
          </a:xfrm>
          <a:custGeom>
            <a:avLst/>
            <a:gdLst/>
            <a:ahLst/>
            <a:cxnLst/>
            <a:rect l="l" t="t" r="r" b="b"/>
            <a:pathLst>
              <a:path w="454025" h="454025">
                <a:moveTo>
                  <a:pt x="226791" y="453512"/>
                </a:moveTo>
                <a:lnTo>
                  <a:pt x="0" y="453512"/>
                </a:lnTo>
                <a:lnTo>
                  <a:pt x="0" y="0"/>
                </a:lnTo>
                <a:lnTo>
                  <a:pt x="453595" y="0"/>
                </a:lnTo>
                <a:lnTo>
                  <a:pt x="453595" y="453512"/>
                </a:lnTo>
                <a:lnTo>
                  <a:pt x="226791" y="453512"/>
                </a:lnTo>
                <a:close/>
              </a:path>
            </a:pathLst>
          </a:custGeom>
          <a:ln w="1871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FB624-EB55-DAD9-FE18-9B56BBF0C297}"/>
              </a:ext>
            </a:extLst>
          </p:cNvPr>
          <p:cNvSpPr txBox="1"/>
          <p:nvPr/>
        </p:nvSpPr>
        <p:spPr>
          <a:xfrm flipH="1">
            <a:off x="1790709" y="2233973"/>
            <a:ext cx="924667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6000" dirty="0">
                <a:solidFill>
                  <a:schemeClr val="bg1"/>
                </a:solidFill>
              </a:rPr>
              <a:t>Conclusion </a:t>
            </a: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endParaRPr lang="en-US" sz="3200" dirty="0">
              <a:solidFill>
                <a:schemeClr val="bg1"/>
              </a:solidFill>
            </a:endParaRPr>
          </a:p>
          <a:p>
            <a:pPr algn="l"/>
            <a:r>
              <a:rPr lang="en-US" sz="3200" dirty="0">
                <a:solidFill>
                  <a:schemeClr val="bg1"/>
                </a:solidFill>
              </a:rPr>
              <a:t>A CNN model with high accuracy in detecting face masks was developed and trained. The model achieved a test accuracy of 97% after fine-tuning. The system can be used for real-time face mask detection in practical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426</Words>
  <Application>Microsoft Office PowerPoint</Application>
  <PresentationFormat>Custom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Trebuchet MS</vt:lpstr>
      <vt:lpstr>Verdana</vt:lpstr>
      <vt:lpstr>Office Theme</vt:lpstr>
      <vt:lpstr>PowerPoint Presentation</vt:lpstr>
      <vt:lpstr>Introduction </vt:lpstr>
      <vt:lpstr>Objectives</vt:lpstr>
      <vt:lpstr>Methodology and Training Data</vt:lpstr>
      <vt:lpstr>Model structure and build </vt:lpstr>
      <vt:lpstr>Fine Tune the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Laiba</dc:creator>
  <cp:lastModifiedBy>Laiba</cp:lastModifiedBy>
  <cp:revision>4</cp:revision>
  <dcterms:created xsi:type="dcterms:W3CDTF">2024-06-16T13:19:55Z</dcterms:created>
  <dcterms:modified xsi:type="dcterms:W3CDTF">2025-04-10T09:08:02Z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2024-06-16T00:00:00Z</vt:filetime>
  </property>
  <property fmtid="{D5CDD505-2E9C-101B-9397-08002B2CF9AE}" pid="3" name="Creator">
    <vt:lpwstr>Chromium</vt:lpwstr>
  </property>
  <property fmtid="{D5CDD505-2E9C-101B-9397-08002B2CF9AE}" pid="4" name="LastSaved">
    <vt:filetime>2024-06-16T00:00:00Z</vt:filetime>
  </property>
  <property fmtid="{D5CDD505-2E9C-101B-9397-08002B2CF9AE}" pid="5" name="Producer">
    <vt:lpwstr>3-Heights(TM) PDF Security Shell 4.8.25.2 (http://www.pdf-tools.com)</vt:lpwstr>
  </property>
</Properties>
</file>