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  <p:sldId id="266" r:id="rId10"/>
    <p:sldId id="267" r:id="rId11"/>
    <p:sldId id="268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518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937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56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62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61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42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485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14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614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440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26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1452FA8-F025-454F-9419-EFE44CFD9686}" type="datetimeFigureOut">
              <a:rPr lang="en-PK" smtClean="0"/>
              <a:t>04/10/2025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4225860-3B1A-4043-BDD7-AE2ADDBB29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06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F244-F862-AFB9-B19A-6404A24D1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 Recognition using </a:t>
            </a:r>
            <a:r>
              <a:rPr lang="en-US" dirty="0" err="1"/>
              <a:t>mnist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6574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A8F-483C-10EB-B1A8-8B03E6B7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Implementation Changes:</a:t>
            </a:r>
            <a:b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8439-AC8D-8016-0C6F-02C6AFD18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Data Augmentation: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 data augmentation using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 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ImageDataGenerator</a:t>
            </a:r>
            <a:r>
              <a:rPr kumimoji="0" lang="en-PK" altLang="en-PK" sz="1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PK" sz="1200" b="0" i="1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enhance training diversity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from 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keras.preprocessing.image</a:t>
            </a:r>
            <a:r>
              <a:rPr kumimoji="0" lang="en-PK" altLang="en-PK" sz="16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import 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ImageDataGenerator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Incorporated visualizations for loss and accuracy trends during training using</a:t>
            </a:r>
            <a:r>
              <a:rPr lang="en-US" altLang="en-PK" sz="3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60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matplotlib</a:t>
            </a:r>
            <a:r>
              <a:rPr kumimoji="0" lang="en-PK" altLang="en-PK" sz="120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PK" sz="1200" i="1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PK" sz="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Autoencoder Example: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Implemented an autoencoder for image denoising, which involves resizing images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training an encoder-decoder architecture (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make_autoencoder</a:t>
            </a:r>
            <a:r>
              <a:rPr kumimoji="0" lang="en-PK" altLang="en-PK" sz="1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1620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C057-B980-600E-229F-096B5481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PK" altLang="en-PK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Adjustments:</a:t>
            </a:r>
            <a:br>
              <a:rPr kumimoji="0" lang="en-PK" altLang="en-PK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806DE3-D8BA-C0B5-A0D0-A3AC0FFC4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192425"/>
            <a:ext cx="10258552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 Impact:</a:t>
            </a: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Lowering the learning rate (</a:t>
            </a:r>
            <a:r>
              <a:rPr kumimoji="0" lang="en-PK" altLang="en-PK" sz="16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0.001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can lead to more stable convergence during training. It's a common practice to fine-tune learning rates to achieve optimal performance.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Strategy (Average vs. Max):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Switching from </a:t>
            </a:r>
            <a:r>
              <a:rPr kumimoji="0" lang="en-PK" altLang="en-PK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en-PK" altLang="en-PK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AveragePooling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alters how feature maps are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downsampled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potentially impacting how spatial information is retained or discarded.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 Regularization: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 layers with a rate of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0.2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were added after convolutional layers and fully connected layers to mitigate overfitting by randomly dropping units during training.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9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01CA-AB0E-8909-4274-F64D4A05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1" y="933764"/>
            <a:ext cx="10058400" cy="1609344"/>
          </a:xfrm>
        </p:spPr>
        <p:txBody>
          <a:bodyPr>
            <a:normAutofit/>
          </a:bodyPr>
          <a:lstStyle/>
          <a:p>
            <a:r>
              <a:rPr kumimoji="0" lang="en-PK" altLang="en-PK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 Adjustments:</a:t>
            </a:r>
            <a:br>
              <a:rPr kumimoji="0" lang="en-PK" altLang="en-PK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64A371-C241-6B47-6757-35F6C918B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9" y="2023148"/>
            <a:ext cx="10764085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Augmentation: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 </a:t>
            </a:r>
            <a:r>
              <a:rPr kumimoji="0" lang="en-PK" altLang="en-PK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ImageDataGenerat</a:t>
            </a:r>
            <a:r>
              <a:rPr kumimoji="0" lang="en-US" altLang="en-PK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or 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augmenting training data, such as flipping and zooming, which</a:t>
            </a:r>
            <a:r>
              <a:rPr lang="en-US" altLang="en-PK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</a:t>
            </a:r>
            <a:r>
              <a:rPr lang="en-US" altLang="en-PK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model robustness and performance on unseen data.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Autoencoder Application: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Implemented an autoencoder to reduce noise in images by learning a compressed representation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PK" altLang="en-PK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make_autoencoder</a:t>
            </a:r>
            <a:r>
              <a:rPr kumimoji="0" lang="en-PK" altLang="en-PK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function), showcasing an alternative use case for neural networks beyond classification.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18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and Visualization: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Evaluated model performance using test accuracy and loss metrics 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model.evaluate</a:t>
            </a:r>
            <a:r>
              <a:rPr kumimoji="0" lang="en-PK" altLang="en-PK" sz="12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6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loss_plot</a:t>
            </a:r>
            <a:r>
              <a:rPr kumimoji="0" lang="en-PK" altLang="en-PK" sz="16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function) were used to </a:t>
            </a:r>
            <a:r>
              <a:rPr kumimoji="0" lang="en-PK" altLang="en-PK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training/validation trends and identify potential issues like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9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3F3-BDEA-E5DF-366F-984ACE79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made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A460D6-EF85-6E6F-801E-A873779EE7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484813"/>
            <a:ext cx="10843097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made the following changes to the convolutional neural network (CNN) model for digit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 on the MNIST dataset: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 Adjustment: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Changed the learning rate from 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0.0001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 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0.001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n-US" altLang="en-PK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adjustment allowed the model to converge more quickly, resulting in better performance.</a:t>
            </a:r>
            <a:endParaRPr lang="en-US" altLang="en-PK" sz="1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4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Layer Modification: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Replaced 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MaxPooling</a:t>
            </a:r>
            <a:r>
              <a:rPr kumimoji="0" lang="en-PK" altLang="en-PK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 with 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AveragePooling</a:t>
            </a:r>
            <a:r>
              <a:rPr kumimoji="0" lang="en-PK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PK" sz="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layers. This change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helped in preserving more information during the pooling process, which improved the model's ability to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 and generalize.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7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6884-2A97-2FBC-961F-3C304CBE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		VS 		After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F989-3545-4D4C-E7BC-69A06B2CF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070323" cy="1729370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Before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implementing changes, the model's accuracy was: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Test Loss: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0.041009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Test Accuracy: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98.78%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794A0-BE81-D351-AD88-27EABE79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793" y="2093976"/>
            <a:ext cx="4422145" cy="1909853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After implementing changes, the model's accuracy increased: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Test Loss: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0.0264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Test Accuracy: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99.32%</a:t>
            </a:r>
          </a:p>
          <a:p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467E5-B4B9-8AB4-CADC-C313F8B62D3B}"/>
              </a:ext>
            </a:extLst>
          </p:cNvPr>
          <p:cNvSpPr txBox="1"/>
          <p:nvPr/>
        </p:nvSpPr>
        <p:spPr>
          <a:xfrm>
            <a:off x="1233996" y="4740676"/>
            <a:ext cx="85403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Conclusion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adjusting the learning rate and changing the pooling strategy, the model's performance significantly improved, demonstrating the importance of fine-tuning hyperparameters and experimenting with different architectural choices.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1738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2703-5C71-D01A-01B2-C23B6B4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276-02B6-4657-19BE-E96476C5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GB" sz="2400" dirty="0"/>
          </a:p>
          <a:p>
            <a:r>
              <a:rPr lang="en-GB" sz="2800" dirty="0"/>
              <a:t>Digit recognition, also known as handwritten digit recognition, is a type of pattern recognition task that involves identifying and classifying individual handwritten digits from an image.</a:t>
            </a:r>
          </a:p>
          <a:p>
            <a:r>
              <a:rPr lang="en-GB" sz="2400" b="1" dirty="0"/>
              <a:t>Purpose of Digit Recognition: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Automated Data Entry</a:t>
            </a:r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Improving Accuracy and 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Enhancing User Interaction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Cost Reduction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410532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EE98-11DE-6109-8BE7-5252496C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Digit Recognition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F59C9-C4B3-6B07-9BA3-9935CC2C7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697847"/>
            <a:ext cx="74772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Document Processing: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Banking and Finance: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Postal Services: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and Exams: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 and Inventory Management: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Verification: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and Handheld Devices: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and Transportation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6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1FA6-CFEF-D2F7-A696-BF63626E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Digit Recognition Process</a:t>
            </a:r>
            <a:br>
              <a:rPr lang="en-GB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A8A1-6543-723B-FD5A-4AF41033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Data Collection and Preparation</a:t>
            </a:r>
            <a:endParaRPr lang="en-GB" dirty="0"/>
          </a:p>
          <a:p>
            <a:pPr lvl="1" indent="0">
              <a:buNone/>
            </a:pPr>
            <a:r>
              <a:rPr lang="en-GB" dirty="0"/>
              <a:t>Gather a dataset of digit images (e.g., MNIST).</a:t>
            </a:r>
          </a:p>
          <a:p>
            <a:pPr lvl="1" indent="0">
              <a:buNone/>
            </a:pPr>
            <a:r>
              <a:rPr lang="en-GB" dirty="0"/>
              <a:t>Normalize and preprocess images to standardize input format.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Model Selection</a:t>
            </a:r>
            <a:endParaRPr lang="en-GB" dirty="0"/>
          </a:p>
          <a:p>
            <a:pPr lvl="1" indent="0">
              <a:buNone/>
            </a:pPr>
            <a:r>
              <a:rPr lang="en-GB" dirty="0"/>
              <a:t>Choose a suitable neural network architecture, often a Convolutional Neural Network (CNN).</a:t>
            </a:r>
          </a:p>
          <a:p>
            <a:pPr lvl="1" indent="0">
              <a:buNone/>
            </a:pPr>
            <a:r>
              <a:rPr lang="en-GB" dirty="0"/>
              <a:t>CNNs are effective for capturing spatial relationships in images.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Training the Model</a:t>
            </a:r>
            <a:endParaRPr lang="en-GB" dirty="0"/>
          </a:p>
          <a:p>
            <a:pPr lvl="1" indent="0">
              <a:buNone/>
            </a:pPr>
            <a:r>
              <a:rPr lang="en-GB" dirty="0"/>
              <a:t>Feed digit images into the CNN model.</a:t>
            </a:r>
          </a:p>
          <a:p>
            <a:pPr lvl="1" indent="0">
              <a:buNone/>
            </a:pPr>
            <a:r>
              <a:rPr lang="en-GB" dirty="0"/>
              <a:t>Optimize model parameters using algorithms like stochastic gradient descent.</a:t>
            </a:r>
          </a:p>
          <a:p>
            <a:pPr lvl="1" indent="0">
              <a:buNone/>
            </a:pPr>
            <a:r>
              <a:rPr lang="en-GB" dirty="0"/>
              <a:t>Adjust weights to minimize prediction error (e.g., cross-entropy loss).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217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0172-57A0-3C74-3DDD-DE1212AC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Digit Recognition Process</a:t>
            </a:r>
            <a:br>
              <a:rPr lang="en-GB" b="1" dirty="0"/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475813-0809-EA5E-0B24-20C77235E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476861"/>
            <a:ext cx="966161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model performance using a validation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metrics like accuracy to gauge classification effectiveness.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trained model to classify new, unseen digit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the predicted digit based on learned features and patterns.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model into applications requiring digit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include automated form processing, digital assistants, and authentication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5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2B50-2714-477C-3C33-D82987A9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095D-D82E-D816-AA8D-5482988F9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Pros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3C5C4-7AB8-6CF5-00AC-1A69CD185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Cons</a:t>
            </a:r>
            <a:endParaRPr lang="en-PK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A9777A-6888-33D3-AB18-11BC54777FF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69848" y="2311632"/>
            <a:ext cx="512191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data entry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in digit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 compared to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for large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 across different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 enhancement for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visually impaired individuals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E5A523-8BA3-AB7A-4A49-2F1953D6927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64224" y="2496298"/>
            <a:ext cx="55102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PK" sz="24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errors, especially with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low-quality input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in algorithm design and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on quality and quantity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training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setup and maintenance costs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resources required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training </a:t>
            </a:r>
          </a:p>
        </p:txBody>
      </p:sp>
    </p:spTree>
    <p:extLst>
      <p:ext uri="{BB962C8B-B14F-4D97-AF65-F5344CB8AC3E}">
        <p14:creationId xmlns:p14="http://schemas.microsoft.com/office/powerpoint/2010/main" val="276342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BCCE-591F-7F87-B49C-983BAA24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MNIST Dataset</a:t>
            </a:r>
            <a:br>
              <a:rPr lang="en-GB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9568-15EF-D607-8FF3-0323CF16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Content: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collection of handwritten digits (0-9).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digit is represented as a 28x28 grayscale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Purpose: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Frequently used as a benchmark dataset for testing machine learning algorithms, especially in the field of image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Size: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Contains 60,000 training images and 10,000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Classes: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10 classes (digits 0 through 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Characteristics: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Each pixel value ranges from 0 (white) to 255 (black).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Images are </a:t>
            </a:r>
            <a:r>
              <a:rPr lang="en-GB" dirty="0" err="1"/>
              <a:t>centered</a:t>
            </a:r>
            <a:r>
              <a:rPr lang="en-GB" dirty="0"/>
              <a:t> and normalized.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478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C494-660B-7854-FC53-10F9CD28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84D7-39EA-5865-2C7F-D8F0A92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Objective:</a:t>
            </a:r>
          </a:p>
          <a:p>
            <a:pPr marL="0" indent="0">
              <a:buNone/>
            </a:pPr>
            <a:r>
              <a:rPr lang="en-GB" dirty="0"/>
              <a:t>To develop a robust digit recognition system using the MNIST dataset, achieving high accuracy in classifying handwritten digits from 0 to 9.</a:t>
            </a:r>
          </a:p>
          <a:p>
            <a:r>
              <a:rPr lang="en-GB" b="1" dirty="0"/>
              <a:t>Problem Statement:</a:t>
            </a:r>
          </a:p>
          <a:p>
            <a:pPr marL="0" indent="0">
              <a:buNone/>
            </a:pPr>
            <a:r>
              <a:rPr lang="en-GB" dirty="0"/>
              <a:t>Design and implement a machine learning model that accurately identifies and classifies handwritten digits based on the images provided in the MNIST dataset. The goal is to build a system capable of automatic digit recognition for applications such as optical character recognition (OCR), digitized document processing, and enhancing accessibility tools for visually impaired individuals.</a:t>
            </a:r>
          </a:p>
          <a:p>
            <a:endParaRPr lang="en-GB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540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3E4-3724-9F04-5239-B49022BD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Implementation Changes:</a:t>
            </a:r>
            <a:br>
              <a:rPr lang="en-GB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3671A-1AC9-A766-6D46-C261FFF72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047811"/>
            <a:ext cx="9812110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 Adjustment: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changed the learning rate of the Adam optimizer to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0.001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optimizer = Adam(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learning_rate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=0.001)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Pooling Method Change: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Replaced </a:t>
            </a:r>
            <a:r>
              <a:rPr kumimoji="0" lang="en-PK" altLang="en-PK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kumimoji="0" lang="en-PK" altLang="en-PK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AveragePooling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convolutional neural network layers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rom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keras.layers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 import </a:t>
            </a:r>
            <a:r>
              <a:rPr kumimoji="0" lang="en-PK" altLang="en-PK" sz="16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AveragePooling2D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alters how the network aggregates information from each pool region.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Architecture Adjustments: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Modified the architecture by adding Dropout layers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from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keras.layers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 import </a:t>
            </a:r>
            <a:r>
              <a:rPr kumimoji="0" lang="en-PK" altLang="en-PK" sz="16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Dropout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prevent overfitting and improve generalization (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model.add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cs typeface="Arial" panose="020B0604020202020204" pitchFamily="34" charset="0"/>
              </a:rPr>
              <a:t>(Dropout(0.2))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PK" altLang="en-PK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81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</TotalTime>
  <Words>1034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Rockwell</vt:lpstr>
      <vt:lpstr>Rockwell Condensed</vt:lpstr>
      <vt:lpstr>Wingdings</vt:lpstr>
      <vt:lpstr>Wood Type</vt:lpstr>
      <vt:lpstr>Digit Recognition using mnist</vt:lpstr>
      <vt:lpstr>introduction</vt:lpstr>
      <vt:lpstr>Applications of Digit Recognition</vt:lpstr>
      <vt:lpstr>Digit Recognition Process </vt:lpstr>
      <vt:lpstr>Digit Recognition Process </vt:lpstr>
      <vt:lpstr>Digit recognition</vt:lpstr>
      <vt:lpstr>MNIST Dataset </vt:lpstr>
      <vt:lpstr>Project Goals</vt:lpstr>
      <vt:lpstr>Implementation Changes: </vt:lpstr>
      <vt:lpstr>Implementation Changes: </vt:lpstr>
      <vt:lpstr>Methodology Adjustments: </vt:lpstr>
      <vt:lpstr>Methodology Adjustments: </vt:lpstr>
      <vt:lpstr>Changes made</vt:lpstr>
      <vt:lpstr>Before   VS   After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Recognition using mnist</dc:title>
  <dc:creator>khadijashams02@gmail.com</dc:creator>
  <cp:lastModifiedBy>Laiba</cp:lastModifiedBy>
  <cp:revision>3</cp:revision>
  <dcterms:created xsi:type="dcterms:W3CDTF">2024-06-15T15:13:19Z</dcterms:created>
  <dcterms:modified xsi:type="dcterms:W3CDTF">2025-04-10T09:30:31Z</dcterms:modified>
</cp:coreProperties>
</file>