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0" r:id="rId4"/>
    <p:sldId id="262" r:id="rId5"/>
    <p:sldId id="257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84000" autoAdjust="0"/>
  </p:normalViewPr>
  <p:slideViewPr>
    <p:cSldViewPr snapToGrid="0">
      <p:cViewPr varScale="1">
        <p:scale>
          <a:sx n="46" d="100"/>
          <a:sy n="46" d="100"/>
        </p:scale>
        <p:origin x="847" y="41"/>
      </p:cViewPr>
      <p:guideLst/>
    </p:cSldViewPr>
  </p:slideViewPr>
  <p:notesTextViewPr>
    <p:cViewPr>
      <p:scale>
        <a:sx n="1" d="1"/>
        <a:sy n="1" d="1"/>
      </p:scale>
      <p:origin x="0" y="-175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96B15-DCE5-491F-BF99-F465CEAF56EF}" type="datetimeFigureOut">
              <a:rPr lang="en-GB" smtClean="0"/>
              <a:t>30/07/2016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176B4-301E-46CB-950F-C7BE6C32B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24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176B4-301E-46CB-950F-C7BE6C32BA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28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logical next step is to find someone</a:t>
            </a:r>
            <a:r>
              <a:rPr lang="en-GB" baseline="0" dirty="0"/>
              <a:t> to help… but how?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176B4-301E-46CB-950F-C7BE6C32BA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45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Certain customer</a:t>
            </a:r>
          </a:p>
          <a:p>
            <a:pPr marL="171450" indent="-171450">
              <a:buFontTx/>
              <a:buChar char="-"/>
            </a:pPr>
            <a:r>
              <a:rPr lang="en-GB" dirty="0"/>
              <a:t>Area of expertise</a:t>
            </a:r>
          </a:p>
          <a:p>
            <a:pPr marL="171450" indent="-171450">
              <a:buFontTx/>
              <a:buChar char="-"/>
            </a:pPr>
            <a:r>
              <a:rPr lang="en-GB" dirty="0"/>
              <a:t>Hit</a:t>
            </a:r>
            <a:r>
              <a:rPr lang="en-GB" baseline="0" dirty="0"/>
              <a:t> a similar roadblock?</a:t>
            </a:r>
          </a:p>
          <a:p>
            <a:pPr marL="171450" indent="-171450">
              <a:buFontTx/>
              <a:buChar char="-"/>
            </a:pPr>
            <a:endParaRPr lang="en-GB" baseline="0" dirty="0"/>
          </a:p>
          <a:p>
            <a:pPr marL="0" indent="0">
              <a:buFontTx/>
              <a:buNone/>
            </a:pPr>
            <a:r>
              <a:rPr lang="en-GB" baseline="0" dirty="0"/>
              <a:t>If you’re like me, you might troll Yammer, or hit one of the MANY DX TE aliases – and get that answer.</a:t>
            </a:r>
          </a:p>
          <a:p>
            <a:pPr marL="0" indent="0">
              <a:buFontTx/>
              <a:buNone/>
            </a:pPr>
            <a:endParaRPr lang="en-GB" baseline="0" dirty="0"/>
          </a:p>
          <a:p>
            <a:pPr marL="0" indent="0">
              <a:buFontTx/>
              <a:buNone/>
            </a:pPr>
            <a:r>
              <a:rPr lang="en-GB" baseline="0" dirty="0"/>
              <a:t>A few weeks later, you’ll see the same question on the alias or Yammer…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176B4-301E-46CB-950F-C7BE6C32BA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96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solve this problem,</a:t>
            </a:r>
            <a:r>
              <a:rPr lang="en-GB" baseline="0" dirty="0"/>
              <a:t> I’ll introduce you to the GET ME A GURU BOT. </a:t>
            </a:r>
          </a:p>
          <a:p>
            <a:endParaRPr lang="en-GB" baseline="0" dirty="0"/>
          </a:p>
          <a:p>
            <a:r>
              <a:rPr lang="en-GB" baseline="0" dirty="0"/>
              <a:t>We call him </a:t>
            </a:r>
            <a:r>
              <a:rPr lang="en-GB" baseline="0" dirty="0" err="1"/>
              <a:t>GMaG</a:t>
            </a:r>
            <a:r>
              <a:rPr lang="en-GB" baseline="0" dirty="0"/>
              <a:t> – because we’re Microsoft employees and that’s what we do.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176B4-301E-46CB-950F-C7BE6C32BA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162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might ask: How to get started. </a:t>
            </a:r>
          </a:p>
          <a:p>
            <a:pPr marL="171450" indent="-171450">
              <a:buFontTx/>
              <a:buChar char="-"/>
            </a:pPr>
            <a:r>
              <a:rPr lang="en-GB" dirty="0"/>
              <a:t>Either add </a:t>
            </a:r>
            <a:r>
              <a:rPr lang="en-GB" dirty="0" err="1"/>
              <a:t>GMaG</a:t>
            </a:r>
            <a:r>
              <a:rPr lang="en-GB" dirty="0"/>
              <a:t> to Skype or hit the web interface (additional</a:t>
            </a:r>
            <a:r>
              <a:rPr lang="en-GB" baseline="0" dirty="0"/>
              <a:t> channels coming soon)</a:t>
            </a:r>
          </a:p>
          <a:p>
            <a:pPr marL="171450" indent="-171450">
              <a:buFontTx/>
              <a:buChar char="-"/>
            </a:pPr>
            <a:endParaRPr lang="en-GB" baseline="0" dirty="0"/>
          </a:p>
          <a:p>
            <a:pPr marL="0" indent="0">
              <a:buFontTx/>
              <a:buNone/>
            </a:pPr>
            <a:r>
              <a:rPr lang="en-GB" baseline="0" dirty="0"/>
              <a:t>You’d then get to chatting, where you’ll be given two options. 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Add an engagement</a:t>
            </a:r>
          </a:p>
          <a:p>
            <a:pPr marL="628650" lvl="1" indent="-171450">
              <a:buFontTx/>
              <a:buChar char="-"/>
            </a:pPr>
            <a:r>
              <a:rPr lang="en-GB" baseline="0" dirty="0"/>
              <a:t>Where LUIS is used to interpret your command and pull out who you are, what the session was, and when it happened. </a:t>
            </a:r>
          </a:p>
          <a:p>
            <a:pPr marL="628650" lvl="1" indent="-171450">
              <a:buFontTx/>
              <a:buChar char="-"/>
            </a:pPr>
            <a:r>
              <a:rPr lang="en-GB" baseline="0" dirty="0"/>
              <a:t>You might say, “</a:t>
            </a:r>
            <a:r>
              <a:rPr lang="en-GB" dirty="0">
                <a:effectLst/>
              </a:rPr>
              <a:t>I'm </a:t>
            </a:r>
            <a:r>
              <a:rPr lang="en-GB" dirty="0" err="1">
                <a:effectLst/>
              </a:rPr>
              <a:t>orzohar</a:t>
            </a:r>
            <a:r>
              <a:rPr lang="en-GB" dirty="0">
                <a:effectLst/>
              </a:rPr>
              <a:t>, I've been working on </a:t>
            </a:r>
            <a:r>
              <a:rPr lang="en-GB" dirty="0" err="1">
                <a:effectLst/>
              </a:rPr>
              <a:t>iot</a:t>
            </a:r>
            <a:r>
              <a:rPr lang="en-GB" dirty="0">
                <a:effectLst/>
              </a:rPr>
              <a:t> and Azure in Italy with IBM in a </a:t>
            </a:r>
            <a:r>
              <a:rPr lang="en-GB" dirty="0" err="1">
                <a:effectLst/>
              </a:rPr>
              <a:t>hackfest</a:t>
            </a:r>
            <a:r>
              <a:rPr lang="en-GB" dirty="0">
                <a:effectLst/>
              </a:rPr>
              <a:t> on January 12th 2001”</a:t>
            </a:r>
          </a:p>
          <a:p>
            <a:pPr marL="628650" lvl="1" indent="-171450">
              <a:buFontTx/>
              <a:buChar char="-"/>
            </a:pPr>
            <a:r>
              <a:rPr lang="en-GB" dirty="0">
                <a:effectLst/>
              </a:rPr>
              <a:t>This engagement then gets stored in </a:t>
            </a:r>
            <a:r>
              <a:rPr lang="en-GB" dirty="0" err="1">
                <a:effectLst/>
              </a:rPr>
              <a:t>DocumentDB</a:t>
            </a:r>
            <a:endParaRPr lang="en-GB" dirty="0">
              <a:effectLst/>
            </a:endParaRPr>
          </a:p>
          <a:p>
            <a:pPr marL="171450" lvl="0" indent="-171450">
              <a:buFontTx/>
              <a:buChar char="-"/>
            </a:pPr>
            <a:r>
              <a:rPr lang="en-GB" dirty="0">
                <a:effectLst/>
              </a:rPr>
              <a:t>You</a:t>
            </a:r>
            <a:r>
              <a:rPr lang="en-GB" baseline="0" dirty="0">
                <a:effectLst/>
              </a:rPr>
              <a:t> can also find a GURU</a:t>
            </a:r>
          </a:p>
          <a:p>
            <a:pPr marL="628650" lvl="1" indent="-171450">
              <a:buFontTx/>
              <a:buChar char="-"/>
            </a:pPr>
            <a:r>
              <a:rPr lang="en-GB" baseline="0" dirty="0" err="1">
                <a:effectLst/>
              </a:rPr>
              <a:t>GMaG</a:t>
            </a:r>
            <a:r>
              <a:rPr lang="en-GB" baseline="0" dirty="0">
                <a:effectLst/>
              </a:rPr>
              <a:t> will present you with some cards to choose Technology, Level, and the Location</a:t>
            </a:r>
          </a:p>
          <a:p>
            <a:pPr marL="628650" lvl="1" indent="-171450">
              <a:buFontTx/>
              <a:buChar char="-"/>
            </a:pPr>
            <a:r>
              <a:rPr lang="en-GB" baseline="0" dirty="0">
                <a:effectLst/>
              </a:rPr>
              <a:t>Azure Search is kept in sync with </a:t>
            </a:r>
            <a:r>
              <a:rPr lang="en-GB" baseline="0" dirty="0" err="1">
                <a:effectLst/>
              </a:rPr>
              <a:t>DocumentDB</a:t>
            </a:r>
            <a:r>
              <a:rPr lang="en-GB" baseline="0" dirty="0">
                <a:effectLst/>
              </a:rPr>
              <a:t> and will return a few people worth contacting</a:t>
            </a:r>
          </a:p>
          <a:p>
            <a:pPr marL="628650" lvl="1" indent="-171450">
              <a:buFontTx/>
              <a:buChar char="-"/>
            </a:pPr>
            <a:endParaRPr lang="en-GB" baseline="0" dirty="0">
              <a:effectLst/>
            </a:endParaRPr>
          </a:p>
          <a:p>
            <a:pPr marL="0" lvl="0" indent="0">
              <a:buFontTx/>
              <a:buNone/>
            </a:pPr>
            <a:r>
              <a:rPr lang="en-GB" baseline="0" dirty="0">
                <a:effectLst/>
              </a:rPr>
              <a:t>Looking forward we’d like to </a:t>
            </a:r>
            <a:r>
              <a:rPr lang="en-GB" baseline="0" dirty="0" err="1">
                <a:effectLst/>
              </a:rPr>
              <a:t>hookup</a:t>
            </a:r>
            <a:r>
              <a:rPr lang="en-GB" baseline="0" dirty="0">
                <a:effectLst/>
              </a:rPr>
              <a:t> a </a:t>
            </a:r>
            <a:r>
              <a:rPr lang="en-GB" baseline="0" dirty="0" err="1">
                <a:effectLst/>
              </a:rPr>
              <a:t>WebJob</a:t>
            </a:r>
            <a:r>
              <a:rPr lang="en-GB" baseline="0" dirty="0">
                <a:effectLst/>
              </a:rPr>
              <a:t> to interface with some common and important data sources for Microsoft</a:t>
            </a:r>
          </a:p>
          <a:p>
            <a:pPr marL="171450" lvl="0" indent="-171450">
              <a:buFontTx/>
              <a:buChar char="-"/>
            </a:pPr>
            <a:r>
              <a:rPr lang="en-GB" baseline="0" dirty="0">
                <a:effectLst/>
              </a:rPr>
              <a:t>DX Next</a:t>
            </a:r>
          </a:p>
          <a:p>
            <a:pPr marL="171450" lvl="0" indent="-171450">
              <a:buFontTx/>
              <a:buChar char="-"/>
            </a:pPr>
            <a:r>
              <a:rPr lang="en-GB" baseline="0" dirty="0">
                <a:effectLst/>
              </a:rPr>
              <a:t>LinkedIn</a:t>
            </a:r>
          </a:p>
          <a:p>
            <a:pPr marL="171450" lvl="0" indent="-171450">
              <a:buFontTx/>
              <a:buChar char="-"/>
            </a:pPr>
            <a:r>
              <a:rPr lang="en-GB" baseline="0" dirty="0">
                <a:effectLst/>
              </a:rPr>
              <a:t>Yammer</a:t>
            </a:r>
          </a:p>
          <a:p>
            <a:pPr marL="171450" lvl="0" indent="-171450">
              <a:buFontTx/>
              <a:buChar char="-"/>
            </a:pPr>
            <a:r>
              <a:rPr lang="en-GB" baseline="0" dirty="0">
                <a:effectLst/>
              </a:rPr>
              <a:t>Office Groups </a:t>
            </a:r>
          </a:p>
          <a:p>
            <a:pPr marL="171450" lvl="0" indent="-171450">
              <a:buFontTx/>
              <a:buChar char="-"/>
            </a:pPr>
            <a:r>
              <a:rPr lang="en-GB" baseline="0" dirty="0">
                <a:effectLst/>
              </a:rPr>
              <a:t>DX CRM</a:t>
            </a:r>
          </a:p>
          <a:p>
            <a:pPr marL="171450" lvl="0" indent="-171450">
              <a:buFontTx/>
              <a:buChar char="-"/>
            </a:pPr>
            <a:r>
              <a:rPr lang="en-GB" baseline="0" dirty="0" err="1">
                <a:effectLst/>
              </a:rPr>
              <a:t>Me.microsoft</a:t>
            </a:r>
            <a:r>
              <a:rPr lang="en-GB" baseline="0" dirty="0">
                <a:effectLst/>
              </a:rPr>
              <a:t> (just in case people start using that service…)</a:t>
            </a:r>
          </a:p>
          <a:p>
            <a:pPr marL="171450" lvl="0" indent="-171450">
              <a:buFontTx/>
              <a:buChar char="-"/>
            </a:pPr>
            <a:r>
              <a:rPr lang="en-GB" baseline="0" dirty="0">
                <a:effectLst/>
              </a:rPr>
              <a:t>Microsoft Graph – get user credentials/</a:t>
            </a:r>
            <a:r>
              <a:rPr lang="en-GB" baseline="0">
                <a:effectLst/>
              </a:rPr>
              <a:t>vcard</a:t>
            </a:r>
            <a:endParaRPr lang="en-GB" baseline="0" dirty="0">
              <a:effectLst/>
            </a:endParaRPr>
          </a:p>
          <a:p>
            <a:pPr marL="171450" lvl="0" indent="-171450">
              <a:buFontTx/>
              <a:buChar char="-"/>
            </a:pPr>
            <a:endParaRPr lang="en-GB" baseline="0" dirty="0">
              <a:effectLst/>
            </a:endParaRPr>
          </a:p>
          <a:p>
            <a:pPr marL="0" lvl="0" indent="0">
              <a:buFontTx/>
              <a:buNone/>
            </a:pPr>
            <a:r>
              <a:rPr lang="en-GB" baseline="0" dirty="0">
                <a:effectLst/>
              </a:rPr>
              <a:t>Important bits: Conversations platform, LUIS - Cognitive services, Azure Search….</a:t>
            </a:r>
          </a:p>
          <a:p>
            <a:pPr marL="0" lvl="0" indent="0">
              <a:buFontTx/>
              <a:buNone/>
            </a:pPr>
            <a:endParaRPr lang="en-GB" baseline="0" dirty="0">
              <a:effectLst/>
            </a:endParaRPr>
          </a:p>
          <a:p>
            <a:pPr marL="0" lvl="0" indent="0">
              <a:buFontTx/>
              <a:buNone/>
            </a:pPr>
            <a:r>
              <a:rPr lang="en-GB" baseline="0" dirty="0">
                <a:effectLst/>
              </a:rPr>
              <a:t>AND of course =&gt; DEVOPS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176B4-301E-46CB-950F-C7BE6C32BA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544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Our</a:t>
            </a:r>
            <a:r>
              <a:rPr lang="en-GB" baseline="0" dirty="0"/>
              <a:t> source control is GitHub</a:t>
            </a:r>
          </a:p>
          <a:p>
            <a:r>
              <a:rPr lang="en-GB" baseline="0" dirty="0"/>
              <a:t>We’re doing Continuous Integration and Delivery with Visual Studio Team Services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Build, Release, and Infrastructure as code through an ARM template</a:t>
            </a:r>
          </a:p>
          <a:p>
            <a:pPr marL="171450" indent="-171450">
              <a:buFontTx/>
              <a:buChar char="-"/>
            </a:pPr>
            <a:endParaRPr lang="en-GB" baseline="0" dirty="0"/>
          </a:p>
          <a:p>
            <a:pPr marL="0" indent="0">
              <a:buFontTx/>
              <a:buNone/>
            </a:pPr>
            <a:r>
              <a:rPr lang="en-GB" baseline="0" dirty="0"/>
              <a:t>Once we deploy – we use Application insights to Monitor everything in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176B4-301E-46CB-950F-C7BE6C32BA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16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0CB2-533D-4243-AAE9-94738F1A9533}" type="datetimeFigureOut">
              <a:rPr lang="en-GB" smtClean="0"/>
              <a:t>30/07/2016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D53-1395-423A-BFAD-392A5009A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80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0CB2-533D-4243-AAE9-94738F1A9533}" type="datetimeFigureOut">
              <a:rPr lang="en-GB" smtClean="0"/>
              <a:t>30/07/2016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D53-1395-423A-BFAD-392A5009A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74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0CB2-533D-4243-AAE9-94738F1A9533}" type="datetimeFigureOut">
              <a:rPr lang="en-GB" smtClean="0"/>
              <a:t>30/07/2016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D53-1395-423A-BFAD-392A5009A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4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0CB2-533D-4243-AAE9-94738F1A9533}" type="datetimeFigureOut">
              <a:rPr lang="en-GB" smtClean="0"/>
              <a:t>30/07/2016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D53-1395-423A-BFAD-392A5009A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09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0CB2-533D-4243-AAE9-94738F1A9533}" type="datetimeFigureOut">
              <a:rPr lang="en-GB" smtClean="0"/>
              <a:t>30/07/2016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D53-1395-423A-BFAD-392A5009A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14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0CB2-533D-4243-AAE9-94738F1A9533}" type="datetimeFigureOut">
              <a:rPr lang="en-GB" smtClean="0"/>
              <a:t>30/07/2016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D53-1395-423A-BFAD-392A5009A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32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0CB2-533D-4243-AAE9-94738F1A9533}" type="datetimeFigureOut">
              <a:rPr lang="en-GB" smtClean="0"/>
              <a:t>30/07/2016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D53-1395-423A-BFAD-392A5009A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10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0CB2-533D-4243-AAE9-94738F1A9533}" type="datetimeFigureOut">
              <a:rPr lang="en-GB" smtClean="0"/>
              <a:t>30/07/2016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D53-1395-423A-BFAD-392A5009A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4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0CB2-533D-4243-AAE9-94738F1A9533}" type="datetimeFigureOut">
              <a:rPr lang="en-GB" smtClean="0"/>
              <a:t>30/07/2016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D53-1395-423A-BFAD-392A5009A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17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0CB2-533D-4243-AAE9-94738F1A9533}" type="datetimeFigureOut">
              <a:rPr lang="en-GB" smtClean="0"/>
              <a:t>30/07/2016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D53-1395-423A-BFAD-392A5009A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40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0CB2-533D-4243-AAE9-94738F1A9533}" type="datetimeFigureOut">
              <a:rPr lang="en-GB" smtClean="0"/>
              <a:t>30/07/2016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D53-1395-423A-BFAD-392A5009A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9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C0CB2-533D-4243-AAE9-94738F1A9533}" type="datetimeFigureOut">
              <a:rPr lang="en-GB" smtClean="0"/>
              <a:t>30/07/2016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CD53-1395-423A-BFAD-392A5009A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47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jp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7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AddGMa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7534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4870580"/>
            <a:ext cx="2412380" cy="15165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81264"/>
            <a:ext cx="2412380" cy="18578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4447" y="4459986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3" y="2503727"/>
            <a:ext cx="4008798" cy="388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Denmark - Dannebrog (Danish Cloth) Flag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498" y="711335"/>
            <a:ext cx="2093976" cy="1397728"/>
          </a:xfrm>
          <a:prstGeom prst="rect">
            <a:avLst/>
          </a:prstGeom>
        </p:spPr>
      </p:pic>
      <p:pic>
        <p:nvPicPr>
          <p:cNvPr id="5" name="Picture 4" descr="Israel Flag | Free Images at Clker.com - vector clip art online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75" y="3601796"/>
            <a:ext cx="2410313" cy="1687217"/>
          </a:xfrm>
          <a:prstGeom prst="rect">
            <a:avLst/>
          </a:prstGeom>
        </p:spPr>
      </p:pic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500064"/>
            <a:ext cx="2412380" cy="22096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arge Greece Flag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953" y="2902829"/>
            <a:ext cx="2105522" cy="1405435"/>
          </a:xfrm>
          <a:prstGeom prst="rect">
            <a:avLst/>
          </a:prstGeom>
        </p:spPr>
      </p:pic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81051" y="481264"/>
            <a:ext cx="2412380" cy="18578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NO BELGIUM FLAG I - (676x439 - 98kB)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480" y="707263"/>
            <a:ext cx="2105521" cy="14041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9286" y="481264"/>
            <a:ext cx="3702251" cy="3907856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Team Guru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9285" y="4552748"/>
            <a:ext cx="3702253" cy="184805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dirty="0"/>
              <a:t>Anders 	(Denmark)</a:t>
            </a:r>
          </a:p>
          <a:p>
            <a:pPr algn="l"/>
            <a:r>
              <a:rPr lang="en-GB" dirty="0"/>
              <a:t>Ori 	(Israel)</a:t>
            </a:r>
          </a:p>
          <a:p>
            <a:pPr algn="l"/>
            <a:r>
              <a:rPr lang="en-GB" dirty="0"/>
              <a:t>Stijn 	(Belgium)</a:t>
            </a:r>
          </a:p>
          <a:p>
            <a:pPr algn="l"/>
            <a:r>
              <a:rPr lang="en-GB" dirty="0"/>
              <a:t>Sophie 	(Greece)</a:t>
            </a:r>
          </a:p>
          <a:p>
            <a:pPr algn="l"/>
            <a:r>
              <a:rPr lang="en-GB" dirty="0"/>
              <a:t>Ryan 	(Ireland, USA)</a:t>
            </a:r>
          </a:p>
        </p:txBody>
      </p:sp>
      <p:pic>
        <p:nvPicPr>
          <p:cNvPr id="23" name="Picture 22" descr="Irish Flag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54" y="4832195"/>
            <a:ext cx="2544673" cy="15686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88084" y="792456"/>
            <a:ext cx="44376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“A truly diverse team built to empower every TE on the planet to achieve more.” </a:t>
            </a:r>
          </a:p>
          <a:p>
            <a:r>
              <a:rPr lang="en-GB" sz="2400" dirty="0"/>
              <a:t>~ Satya Nadella</a:t>
            </a:r>
          </a:p>
        </p:txBody>
      </p:sp>
      <p:pic>
        <p:nvPicPr>
          <p:cNvPr id="24" name="Picture 23" descr="USA flag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54" y="4816990"/>
            <a:ext cx="2536922" cy="1599013"/>
          </a:xfrm>
          <a:prstGeom prst="halfFrame">
            <a:avLst>
              <a:gd name="adj1" fmla="val 78990"/>
              <a:gd name="adj2" fmla="val 33333"/>
            </a:avLst>
          </a:prstGeom>
        </p:spPr>
      </p:pic>
    </p:spTree>
    <p:extLst>
      <p:ext uri="{BB962C8B-B14F-4D97-AF65-F5344CB8AC3E}">
        <p14:creationId xmlns:p14="http://schemas.microsoft.com/office/powerpoint/2010/main" val="204468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152" y="2741231"/>
            <a:ext cx="10515600" cy="1325563"/>
          </a:xfrm>
        </p:spPr>
        <p:txBody>
          <a:bodyPr/>
          <a:lstStyle/>
          <a:p>
            <a:r>
              <a:rPr lang="en-GB" dirty="0"/>
              <a:t>Who here has ever faced a difficult problem and needed additional support?</a:t>
            </a:r>
          </a:p>
        </p:txBody>
      </p:sp>
    </p:spTree>
    <p:extLst>
      <p:ext uri="{BB962C8B-B14F-4D97-AF65-F5344CB8AC3E}">
        <p14:creationId xmlns:p14="http://schemas.microsoft.com/office/powerpoint/2010/main" val="4423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597" y="1767962"/>
            <a:ext cx="9754073" cy="1325563"/>
          </a:xfrm>
        </p:spPr>
        <p:txBody>
          <a:bodyPr/>
          <a:lstStyle/>
          <a:p>
            <a:r>
              <a:rPr lang="en-GB" dirty="0"/>
              <a:t>Have you ever tried to find a TE who has…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90056" y="3093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worked with a certain customer?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90056" y="30935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 certain area of expertise?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90056" y="30935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come across a similar bug or roadblock? </a:t>
            </a:r>
          </a:p>
        </p:txBody>
      </p:sp>
    </p:spTree>
    <p:extLst>
      <p:ext uri="{BB962C8B-B14F-4D97-AF65-F5344CB8AC3E}">
        <p14:creationId xmlns:p14="http://schemas.microsoft.com/office/powerpoint/2010/main" val="325448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solve this problem for you.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318831" y="2695947"/>
            <a:ext cx="4389009" cy="3636222"/>
            <a:chOff x="7324655" y="2713420"/>
            <a:chExt cx="4389009" cy="3636222"/>
          </a:xfrm>
        </p:grpSpPr>
        <p:grpSp>
          <p:nvGrpSpPr>
            <p:cNvPr id="7" name="Group 6"/>
            <p:cNvGrpSpPr/>
            <p:nvPr/>
          </p:nvGrpSpPr>
          <p:grpSpPr>
            <a:xfrm>
              <a:off x="7324655" y="2713420"/>
              <a:ext cx="3688192" cy="3126742"/>
              <a:chOff x="7311306" y="2947025"/>
              <a:chExt cx="3688192" cy="3126742"/>
            </a:xfrm>
          </p:grpSpPr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7311306" y="2947025"/>
                <a:ext cx="3688192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GB" dirty="0"/>
                  <a:t>Get Me a Guru</a:t>
                </a:r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87902" y="3826513"/>
                <a:ext cx="3104454" cy="2247254"/>
              </a:xfrm>
              <a:prstGeom prst="rect">
                <a:avLst/>
              </a:prstGeom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7748205" y="5980310"/>
              <a:ext cx="396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 call him </a:t>
              </a:r>
              <a:r>
                <a:rPr lang="en-GB" dirty="0" err="1"/>
                <a:t>GMaG</a:t>
              </a:r>
              <a:r>
                <a:rPr lang="en-GB" dirty="0"/>
                <a:t> for short.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459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3"/>
          <a:srcRect l="14005" r="12131"/>
          <a:stretch/>
        </p:blipFill>
        <p:spPr>
          <a:xfrm>
            <a:off x="1366877" y="2524769"/>
            <a:ext cx="1244347" cy="12194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3" y="2767773"/>
            <a:ext cx="782024" cy="647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756" y="4261745"/>
            <a:ext cx="1253939" cy="1253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62" y="699828"/>
            <a:ext cx="918464" cy="9184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406" y="4217669"/>
            <a:ext cx="1251536" cy="1251536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4" idx="3"/>
          </p:cNvCxnSpPr>
          <p:nvPr/>
        </p:nvCxnSpPr>
        <p:spPr>
          <a:xfrm flipV="1">
            <a:off x="864527" y="3091350"/>
            <a:ext cx="52908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2"/>
          </p:cNvCxnSpPr>
          <p:nvPr/>
        </p:nvCxnSpPr>
        <p:spPr>
          <a:xfrm flipV="1">
            <a:off x="1925394" y="1618292"/>
            <a:ext cx="0" cy="980276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95" idx="2"/>
          </p:cNvCxnSpPr>
          <p:nvPr/>
        </p:nvCxnSpPr>
        <p:spPr>
          <a:xfrm rot="16200000" flipH="1">
            <a:off x="2343143" y="3390155"/>
            <a:ext cx="1134879" cy="18430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18946" y="4930596"/>
            <a:ext cx="2010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/>
              <a:t>Query</a:t>
            </a:r>
            <a:r>
              <a:rPr lang="en-GB" sz="1600" i="1" dirty="0"/>
              <a:t> (Dialog) </a:t>
            </a:r>
          </a:p>
          <a:p>
            <a:pPr marL="285750" indent="-285750">
              <a:buFontTx/>
              <a:buChar char="-"/>
            </a:pPr>
            <a:r>
              <a:rPr lang="en-GB" sz="1600" i="1" dirty="0"/>
              <a:t>Tech, Level, Location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224" y="4415740"/>
            <a:ext cx="945950" cy="94595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5346806" y="4879127"/>
            <a:ext cx="653520" cy="958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91190" y="4869539"/>
            <a:ext cx="652291" cy="1917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31256" y="5361690"/>
            <a:ext cx="1034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Search</a:t>
            </a:r>
          </a:p>
          <a:p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1529936" y="3314340"/>
            <a:ext cx="1035844" cy="6771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sz="2000" b="1" dirty="0" err="1">
                <a:latin typeface="Berlin Sans FB Demi" panose="020E0802020502020306" pitchFamily="34" charset="0"/>
              </a:rPr>
              <a:t>GMaG</a:t>
            </a:r>
            <a:endParaRPr lang="en-GB" sz="2000" b="1" dirty="0">
              <a:latin typeface="Berlin Sans FB Demi" panose="020E0802020502020306" pitchFamily="34" charset="0"/>
            </a:endParaRPr>
          </a:p>
          <a:p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651919" y="375181"/>
            <a:ext cx="73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LUIS</a:t>
            </a:r>
          </a:p>
          <a:p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375020" y="3516833"/>
            <a:ext cx="73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</a:t>
            </a:r>
          </a:p>
          <a:p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6245185" y="4715359"/>
            <a:ext cx="73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Sync</a:t>
            </a:r>
          </a:p>
          <a:p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7638781" y="5581795"/>
            <a:ext cx="1475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DocumentDB</a:t>
            </a:r>
            <a:endParaRPr lang="en-GB" dirty="0"/>
          </a:p>
          <a:p>
            <a:endParaRPr lang="en-GB" dirty="0"/>
          </a:p>
        </p:txBody>
      </p:sp>
      <p:cxnSp>
        <p:nvCxnSpPr>
          <p:cNvPr id="55" name="Connector: Elbow 54"/>
          <p:cNvCxnSpPr/>
          <p:nvPr/>
        </p:nvCxnSpPr>
        <p:spPr>
          <a:xfrm>
            <a:off x="2611224" y="3048317"/>
            <a:ext cx="5713487" cy="1128141"/>
          </a:xfrm>
          <a:prstGeom prst="bentConnector3">
            <a:avLst>
              <a:gd name="adj1" fmla="val 9988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96845" y="2999294"/>
            <a:ext cx="27034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/>
              <a:t>Ingest Engagement (w/ LUIS)</a:t>
            </a:r>
            <a:endParaRPr lang="en-GB" sz="1600" i="1" dirty="0"/>
          </a:p>
          <a:p>
            <a:pPr marL="285750" indent="-285750">
              <a:buFontTx/>
              <a:buChar char="-"/>
            </a:pPr>
            <a:r>
              <a:rPr lang="en-GB" sz="1600" i="1" dirty="0"/>
              <a:t>Alias, Title, Description, Location, Company, Date, Tech, Resources</a:t>
            </a:r>
          </a:p>
          <a:p>
            <a:endParaRPr lang="en-GB" sz="1600" i="1" dirty="0"/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en-GB" dirty="0" err="1"/>
              <a:t>GMaG</a:t>
            </a:r>
            <a:r>
              <a:rPr lang="en-GB" dirty="0"/>
              <a:t> Bot Architecture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73583" y="2491683"/>
            <a:ext cx="1718417" cy="80058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3" t="31043" r="15445" b="41349"/>
          <a:stretch/>
        </p:blipFill>
        <p:spPr>
          <a:xfrm>
            <a:off x="10540437" y="3400511"/>
            <a:ext cx="1584707" cy="45660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49" b="37976"/>
          <a:stretch/>
        </p:blipFill>
        <p:spPr>
          <a:xfrm>
            <a:off x="10610774" y="3965356"/>
            <a:ext cx="1486051" cy="326565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0801742" y="4926145"/>
            <a:ext cx="1295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DXCRM</a:t>
            </a:r>
          </a:p>
          <a:p>
            <a:endParaRPr lang="en-GB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12"/>
          <a:srcRect l="4540" r="24177"/>
          <a:stretch/>
        </p:blipFill>
        <p:spPr>
          <a:xfrm>
            <a:off x="10473583" y="5327924"/>
            <a:ext cx="1710827" cy="47377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724" y="3661013"/>
            <a:ext cx="780290" cy="78029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8843155" y="3277171"/>
            <a:ext cx="1475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WebJob</a:t>
            </a:r>
            <a:endParaRPr lang="en-GB" dirty="0"/>
          </a:p>
          <a:p>
            <a:endParaRPr lang="en-GB" dirty="0"/>
          </a:p>
        </p:txBody>
      </p:sp>
      <p:cxnSp>
        <p:nvCxnSpPr>
          <p:cNvPr id="82" name="Connector: Elbow 81"/>
          <p:cNvCxnSpPr>
            <a:endCxn id="77" idx="2"/>
          </p:cNvCxnSpPr>
          <p:nvPr/>
        </p:nvCxnSpPr>
        <p:spPr>
          <a:xfrm flipV="1">
            <a:off x="8877832" y="4441303"/>
            <a:ext cx="502037" cy="48092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row: Left-Right 85"/>
          <p:cNvSpPr/>
          <p:nvPr/>
        </p:nvSpPr>
        <p:spPr>
          <a:xfrm>
            <a:off x="9781939" y="3628813"/>
            <a:ext cx="691644" cy="715286"/>
          </a:xfrm>
          <a:prstGeom prst="leftRightArrow">
            <a:avLst>
              <a:gd name="adj1" fmla="val 50000"/>
              <a:gd name="adj2" fmla="val 36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7" name="Group 86"/>
          <p:cNvGrpSpPr/>
          <p:nvPr/>
        </p:nvGrpSpPr>
        <p:grpSpPr>
          <a:xfrm>
            <a:off x="10760025" y="4552561"/>
            <a:ext cx="1802422" cy="646331"/>
            <a:chOff x="10473583" y="3862697"/>
            <a:chExt cx="1802422" cy="646331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3583" y="3862697"/>
              <a:ext cx="401779" cy="401779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10875362" y="3862697"/>
              <a:ext cx="1400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Groups</a:t>
              </a:r>
            </a:p>
            <a:p>
              <a:endParaRPr lang="en-GB" dirty="0"/>
            </a:p>
          </p:txBody>
        </p:sp>
      </p:grpSp>
      <p:pic>
        <p:nvPicPr>
          <p:cNvPr id="90" name="Picture 8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167" y="5899774"/>
            <a:ext cx="335357" cy="335357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10801742" y="5899774"/>
            <a:ext cx="1718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Microsoft Graph</a:t>
            </a:r>
          </a:p>
          <a:p>
            <a:endParaRPr lang="en-GB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0691" y="4079960"/>
            <a:ext cx="735630" cy="735630"/>
          </a:xfrm>
          <a:prstGeom prst="rect">
            <a:avLst/>
          </a:prstGeom>
        </p:spPr>
      </p:pic>
      <p:cxnSp>
        <p:nvCxnSpPr>
          <p:cNvPr id="94" name="Straight Arrow Connector 93"/>
          <p:cNvCxnSpPr/>
          <p:nvPr/>
        </p:nvCxnSpPr>
        <p:spPr>
          <a:xfrm>
            <a:off x="1138788" y="3134508"/>
            <a:ext cx="19435" cy="98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533" y="3501285"/>
            <a:ext cx="339125" cy="33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5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en-GB" dirty="0"/>
              <a:t>DevOps!!!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5" y="322952"/>
            <a:ext cx="780290" cy="7802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287" y="1071920"/>
            <a:ext cx="780290" cy="780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78" y="2925878"/>
            <a:ext cx="780290" cy="7802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3185" y="1205879"/>
            <a:ext cx="976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 Control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07287" y="1954847"/>
            <a:ext cx="9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CI/CD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80" t="330" r="26380" b="16398"/>
          <a:stretch/>
        </p:blipFill>
        <p:spPr>
          <a:xfrm>
            <a:off x="-863110" y="2655300"/>
            <a:ext cx="4155561" cy="2745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" r="36676" b="38060"/>
          <a:stretch/>
        </p:blipFill>
        <p:spPr>
          <a:xfrm>
            <a:off x="3570137" y="2655300"/>
            <a:ext cx="3104188" cy="1948974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1380059" y="948477"/>
            <a:ext cx="653203" cy="38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952011" y="2584174"/>
            <a:ext cx="914101" cy="104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49530" y="5336307"/>
            <a:ext cx="338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ARM Template</a:t>
            </a:r>
          </a:p>
          <a:p>
            <a:r>
              <a:rPr lang="en-GB" b="1" dirty="0"/>
              <a:t>(Infrastructure as Code)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14" y="5380346"/>
            <a:ext cx="558252" cy="558252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20135420">
            <a:off x="1566935" y="2784467"/>
            <a:ext cx="16065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</a:t>
            </a:r>
          </a:p>
        </p:txBody>
      </p:sp>
      <p:sp>
        <p:nvSpPr>
          <p:cNvPr id="50" name="Rectangle 49"/>
          <p:cNvSpPr/>
          <p:nvPr/>
        </p:nvSpPr>
        <p:spPr>
          <a:xfrm rot="20135420">
            <a:off x="4382613" y="2731366"/>
            <a:ext cx="23445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Release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857575" y="4412977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327" y="3782549"/>
            <a:ext cx="3919193" cy="2727927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 rot="20135420">
            <a:off x="8863176" y="3536822"/>
            <a:ext cx="249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Monitor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10"/>
          <a:srcRect l="14005" r="12131"/>
          <a:stretch/>
        </p:blipFill>
        <p:spPr>
          <a:xfrm>
            <a:off x="7925737" y="1593076"/>
            <a:ext cx="1244347" cy="121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5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913" y="684445"/>
            <a:ext cx="6780700" cy="4916008"/>
          </a:xfrm>
          <a:prstGeom prst="rect">
            <a:avLst/>
          </a:prstGeom>
        </p:spPr>
      </p:pic>
      <p:sp>
        <p:nvSpPr>
          <p:cNvPr id="7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Shut up and </a:t>
            </a:r>
            <a:r>
              <a:rPr lang="en-US" sz="3600">
                <a:solidFill>
                  <a:schemeClr val="bg1"/>
                </a:solidFill>
              </a:rPr>
              <a:t>show me GMaG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0140" y="5911567"/>
            <a:ext cx="4700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hlinkClick r:id="rId3"/>
              </a:rPr>
              <a:t>http://aka.ms/AddGMaG</a:t>
            </a:r>
            <a:endParaRPr lang="en-GB" sz="3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93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502</Words>
  <Application>Microsoft Office PowerPoint</Application>
  <PresentationFormat>Widescreen</PresentationFormat>
  <Paragraphs>88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Berlin Sans FB Demi</vt:lpstr>
      <vt:lpstr>Calibri</vt:lpstr>
      <vt:lpstr>Calibri Light</vt:lpstr>
      <vt:lpstr>Office Theme</vt:lpstr>
      <vt:lpstr>Team Guru</vt:lpstr>
      <vt:lpstr>Who here has ever faced a difficult problem and needed additional support?</vt:lpstr>
      <vt:lpstr>Have you ever tried to find a TE who has…</vt:lpstr>
      <vt:lpstr>Let us solve this problem for you.</vt:lpstr>
      <vt:lpstr>GMaG Bot Architecture</vt:lpstr>
      <vt:lpstr>DevOps!!!</vt:lpstr>
      <vt:lpstr>Shut up and show me GMaG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Mesches</dc:creator>
  <cp:lastModifiedBy>Ryan Mesches</cp:lastModifiedBy>
  <cp:revision>28</cp:revision>
  <dcterms:created xsi:type="dcterms:W3CDTF">2016-07-30T15:38:12Z</dcterms:created>
  <dcterms:modified xsi:type="dcterms:W3CDTF">2016-07-30T20:24:40Z</dcterms:modified>
</cp:coreProperties>
</file>