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56"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83" r:id="rId34"/>
    <p:sldId id="384" r:id="rId35"/>
    <p:sldId id="380" r:id="rId36"/>
    <p:sldId id="372" r:id="rId37"/>
    <p:sldId id="373" r:id="rId38"/>
    <p:sldId id="374" r:id="rId39"/>
    <p:sldId id="375" r:id="rId40"/>
    <p:sldId id="376" r:id="rId41"/>
    <p:sldId id="377" r:id="rId42"/>
    <p:sldId id="378" r:id="rId43"/>
    <p:sldId id="379" r:id="rId44"/>
  </p:sldIdLst>
  <p:sldSz cx="9144000" cy="6858000" type="screen4x3"/>
  <p:notesSz cx="7102475" cy="10234613"/>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00"/>
    <a:srgbClr val="7B9999"/>
    <a:srgbClr val="9901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1" autoAdjust="0"/>
    <p:restoredTop sz="85333" autoAdjust="0"/>
  </p:normalViewPr>
  <p:slideViewPr>
    <p:cSldViewPr>
      <p:cViewPr varScale="1">
        <p:scale>
          <a:sx n="99" d="100"/>
          <a:sy n="99" d="100"/>
        </p:scale>
        <p:origin x="-19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0" d="100"/>
          <a:sy n="60" d="100"/>
        </p:scale>
        <p:origin x="-2490" y="-78"/>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3077739" cy="511731"/>
          </a:xfrm>
          <a:prstGeom prst="rect">
            <a:avLst/>
          </a:prstGeom>
        </p:spPr>
        <p:txBody>
          <a:bodyPr vert="horz" lIns="95518" tIns="47759" rIns="95518" bIns="47759" rtlCol="0"/>
          <a:lstStyle>
            <a:lvl1pPr algn="l">
              <a:defRPr sz="1300"/>
            </a:lvl1pPr>
          </a:lstStyle>
          <a:p>
            <a:endParaRPr lang="da-DK"/>
          </a:p>
        </p:txBody>
      </p:sp>
      <p:sp>
        <p:nvSpPr>
          <p:cNvPr id="3" name="Pladsholder til dato 2"/>
          <p:cNvSpPr>
            <a:spLocks noGrp="1"/>
          </p:cNvSpPr>
          <p:nvPr>
            <p:ph type="dt" sz="quarter" idx="1"/>
          </p:nvPr>
        </p:nvSpPr>
        <p:spPr>
          <a:xfrm>
            <a:off x="4023093" y="0"/>
            <a:ext cx="3077739" cy="511731"/>
          </a:xfrm>
          <a:prstGeom prst="rect">
            <a:avLst/>
          </a:prstGeom>
        </p:spPr>
        <p:txBody>
          <a:bodyPr vert="horz" lIns="95518" tIns="47759" rIns="95518" bIns="47759" rtlCol="0"/>
          <a:lstStyle>
            <a:lvl1pPr algn="r">
              <a:defRPr sz="1300"/>
            </a:lvl1pPr>
          </a:lstStyle>
          <a:p>
            <a:fld id="{598BF3BF-B4FB-4D73-AB6C-B6B2E6C5FB62}" type="datetimeFigureOut">
              <a:rPr lang="da-DK" smtClean="0"/>
              <a:pPr/>
              <a:t>27-10-2010</a:t>
            </a:fld>
            <a:endParaRPr lang="da-DK"/>
          </a:p>
        </p:txBody>
      </p:sp>
      <p:sp>
        <p:nvSpPr>
          <p:cNvPr id="4" name="Pladsholder til sidefod 3"/>
          <p:cNvSpPr>
            <a:spLocks noGrp="1"/>
          </p:cNvSpPr>
          <p:nvPr>
            <p:ph type="ftr" sz="quarter" idx="2"/>
          </p:nvPr>
        </p:nvSpPr>
        <p:spPr>
          <a:xfrm>
            <a:off x="0" y="9721106"/>
            <a:ext cx="3077739" cy="511731"/>
          </a:xfrm>
          <a:prstGeom prst="rect">
            <a:avLst/>
          </a:prstGeom>
        </p:spPr>
        <p:txBody>
          <a:bodyPr vert="horz" lIns="95518" tIns="47759" rIns="95518" bIns="47759" rtlCol="0" anchor="b"/>
          <a:lstStyle>
            <a:lvl1pPr algn="l">
              <a:defRPr sz="1300"/>
            </a:lvl1pPr>
          </a:lstStyle>
          <a:p>
            <a:endParaRPr lang="da-DK"/>
          </a:p>
        </p:txBody>
      </p:sp>
      <p:sp>
        <p:nvSpPr>
          <p:cNvPr id="5" name="Pladsholder til diasnummer 4"/>
          <p:cNvSpPr>
            <a:spLocks noGrp="1"/>
          </p:cNvSpPr>
          <p:nvPr>
            <p:ph type="sldNum" sz="quarter" idx="3"/>
          </p:nvPr>
        </p:nvSpPr>
        <p:spPr>
          <a:xfrm>
            <a:off x="4023093" y="9721106"/>
            <a:ext cx="3077739" cy="511731"/>
          </a:xfrm>
          <a:prstGeom prst="rect">
            <a:avLst/>
          </a:prstGeom>
        </p:spPr>
        <p:txBody>
          <a:bodyPr vert="horz" lIns="95518" tIns="47759" rIns="95518" bIns="47759" rtlCol="0" anchor="b"/>
          <a:lstStyle>
            <a:lvl1pPr algn="r">
              <a:defRPr sz="1300"/>
            </a:lvl1pPr>
          </a:lstStyle>
          <a:p>
            <a:fld id="{E66040ED-BA25-4045-86F3-08CDE35646D5}" type="slidenum">
              <a:rPr lang="da-DK" smtClean="0"/>
              <a:pPr/>
              <a:t>‹#›</a:t>
            </a:fld>
            <a:endParaRPr lang="da-DK"/>
          </a:p>
        </p:txBody>
      </p:sp>
    </p:spTree>
    <p:extLst>
      <p:ext uri="{BB962C8B-B14F-4D97-AF65-F5344CB8AC3E}">
        <p14:creationId xmlns:p14="http://schemas.microsoft.com/office/powerpoint/2010/main" val="2653002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3077739" cy="511731"/>
          </a:xfrm>
          <a:prstGeom prst="rect">
            <a:avLst/>
          </a:prstGeom>
        </p:spPr>
        <p:txBody>
          <a:bodyPr vert="horz" lIns="95518" tIns="47759" rIns="95518" bIns="47759" rtlCol="0"/>
          <a:lstStyle>
            <a:lvl1pPr algn="l">
              <a:defRPr sz="1300"/>
            </a:lvl1pPr>
          </a:lstStyle>
          <a:p>
            <a:endParaRPr lang="da-DK"/>
          </a:p>
        </p:txBody>
      </p:sp>
      <p:sp>
        <p:nvSpPr>
          <p:cNvPr id="3" name="Pladsholder til dato 2"/>
          <p:cNvSpPr>
            <a:spLocks noGrp="1"/>
          </p:cNvSpPr>
          <p:nvPr>
            <p:ph type="dt" idx="1"/>
          </p:nvPr>
        </p:nvSpPr>
        <p:spPr>
          <a:xfrm>
            <a:off x="4023093" y="0"/>
            <a:ext cx="3077739" cy="511731"/>
          </a:xfrm>
          <a:prstGeom prst="rect">
            <a:avLst/>
          </a:prstGeom>
        </p:spPr>
        <p:txBody>
          <a:bodyPr vert="horz" lIns="95518" tIns="47759" rIns="95518" bIns="47759" rtlCol="0"/>
          <a:lstStyle>
            <a:lvl1pPr algn="r">
              <a:defRPr sz="1300"/>
            </a:lvl1pPr>
          </a:lstStyle>
          <a:p>
            <a:fld id="{B05A66C7-0E89-46C5-A019-4DE7E4B03C9F}" type="datetimeFigureOut">
              <a:rPr lang="da-DK" smtClean="0"/>
              <a:pPr/>
              <a:t>27-10-2010</a:t>
            </a:fld>
            <a:endParaRPr lang="da-DK"/>
          </a:p>
        </p:txBody>
      </p:sp>
      <p:sp>
        <p:nvSpPr>
          <p:cNvPr id="4" name="Pladsholder til diasbillede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5518" tIns="47759" rIns="95518" bIns="47759" rtlCol="0" anchor="ctr"/>
          <a:lstStyle/>
          <a:p>
            <a:endParaRPr lang="da-DK"/>
          </a:p>
        </p:txBody>
      </p:sp>
      <p:sp>
        <p:nvSpPr>
          <p:cNvPr id="5" name="Pladsholder til noter 4"/>
          <p:cNvSpPr>
            <a:spLocks noGrp="1"/>
          </p:cNvSpPr>
          <p:nvPr>
            <p:ph type="body" sz="quarter" idx="3"/>
          </p:nvPr>
        </p:nvSpPr>
        <p:spPr>
          <a:xfrm>
            <a:off x="710248" y="4861442"/>
            <a:ext cx="5681980" cy="4605576"/>
          </a:xfrm>
          <a:prstGeom prst="rect">
            <a:avLst/>
          </a:prstGeom>
        </p:spPr>
        <p:txBody>
          <a:bodyPr vert="horz" lIns="95518" tIns="47759" rIns="95518" bIns="47759" rtlCol="0">
            <a:normAutofit/>
          </a:bodyPr>
          <a:lstStyle/>
          <a:p>
            <a:pPr lvl="0"/>
            <a:r>
              <a:rPr lang="da-DK" dirty="0" smtClean="0"/>
              <a:t>Klik for at redigere typografi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6" name="Pladsholder til sidefod 5"/>
          <p:cNvSpPr>
            <a:spLocks noGrp="1"/>
          </p:cNvSpPr>
          <p:nvPr>
            <p:ph type="ftr" sz="quarter" idx="4"/>
          </p:nvPr>
        </p:nvSpPr>
        <p:spPr>
          <a:xfrm>
            <a:off x="0" y="9721106"/>
            <a:ext cx="3077739" cy="511731"/>
          </a:xfrm>
          <a:prstGeom prst="rect">
            <a:avLst/>
          </a:prstGeom>
        </p:spPr>
        <p:txBody>
          <a:bodyPr vert="horz" lIns="95518" tIns="47759" rIns="95518" bIns="47759" rtlCol="0" anchor="b"/>
          <a:lstStyle>
            <a:lvl1pPr algn="l">
              <a:defRPr sz="1300"/>
            </a:lvl1pPr>
          </a:lstStyle>
          <a:p>
            <a:r>
              <a:rPr lang="da-DK" dirty="0" smtClean="0"/>
              <a:t>KRING </a:t>
            </a:r>
            <a:r>
              <a:rPr lang="da-DK" dirty="0" err="1" smtClean="0"/>
              <a:t>Development</a:t>
            </a:r>
            <a:endParaRPr lang="da-DK" dirty="0"/>
          </a:p>
        </p:txBody>
      </p:sp>
      <p:sp>
        <p:nvSpPr>
          <p:cNvPr id="7" name="Pladsholder til diasnummer 6"/>
          <p:cNvSpPr>
            <a:spLocks noGrp="1"/>
          </p:cNvSpPr>
          <p:nvPr>
            <p:ph type="sldNum" sz="quarter" idx="5"/>
          </p:nvPr>
        </p:nvSpPr>
        <p:spPr>
          <a:xfrm>
            <a:off x="4023093" y="9721106"/>
            <a:ext cx="3077739" cy="511731"/>
          </a:xfrm>
          <a:prstGeom prst="rect">
            <a:avLst/>
          </a:prstGeom>
        </p:spPr>
        <p:txBody>
          <a:bodyPr vert="horz" lIns="95518" tIns="47759" rIns="95518" bIns="47759" rtlCol="0" anchor="b"/>
          <a:lstStyle>
            <a:lvl1pPr algn="r">
              <a:defRPr sz="1300"/>
            </a:lvl1pPr>
          </a:lstStyle>
          <a:p>
            <a:r>
              <a:rPr lang="da-DK" dirty="0" smtClean="0"/>
              <a:t> Dias - </a:t>
            </a:r>
            <a:fld id="{58FEDCD1-4A7B-45A7-9035-D762AF521620}" type="slidenum">
              <a:rPr lang="da-DK" smtClean="0"/>
              <a:pPr/>
              <a:t>‹#›</a:t>
            </a:fld>
            <a:endParaRPr lang="da-DK" dirty="0"/>
          </a:p>
        </p:txBody>
      </p:sp>
    </p:spTree>
    <p:extLst>
      <p:ext uri="{BB962C8B-B14F-4D97-AF65-F5344CB8AC3E}">
        <p14:creationId xmlns:p14="http://schemas.microsoft.com/office/powerpoint/2010/main" val="794127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dirty="0"/>
          </a:p>
        </p:txBody>
      </p:sp>
      <p:sp>
        <p:nvSpPr>
          <p:cNvPr id="4" name="Pladsholder til diasnummer 3"/>
          <p:cNvSpPr>
            <a:spLocks noGrp="1"/>
          </p:cNvSpPr>
          <p:nvPr>
            <p:ph type="sldNum" sz="quarter" idx="10"/>
          </p:nvPr>
        </p:nvSpPr>
        <p:spPr/>
        <p:txBody>
          <a:bodyPr/>
          <a:lstStyle/>
          <a:p>
            <a:fld id="{58FEDCD1-4A7B-45A7-9035-D762AF521620}" type="slidenum">
              <a:rPr lang="da-DK" smtClean="0"/>
              <a:pPr/>
              <a:t>1</a:t>
            </a:fld>
            <a:endParaRPr lang="da-D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Two other approaches are to use either the </a:t>
            </a:r>
            <a:r>
              <a:rPr lang="en-US" sz="1300" dirty="0" err="1"/>
              <a:t>TermsComponent</a:t>
            </a:r>
            <a:r>
              <a:rPr lang="en-US" sz="1300" dirty="0"/>
              <a:t> (new in </a:t>
            </a:r>
            <a:r>
              <a:rPr lang="en-US" sz="1300" dirty="0" err="1"/>
              <a:t>Solr</a:t>
            </a:r>
            <a:r>
              <a:rPr lang="en-US" sz="1300" dirty="0"/>
              <a:t> 1.4) or faceting.</a:t>
            </a:r>
            <a:endParaRPr lang="da-DK" dirty="0"/>
          </a:p>
        </p:txBody>
      </p:sp>
      <p:sp>
        <p:nvSpPr>
          <p:cNvPr id="4" name="Slide Number Placeholder 3"/>
          <p:cNvSpPr>
            <a:spLocks noGrp="1"/>
          </p:cNvSpPr>
          <p:nvPr>
            <p:ph type="sldNum" sz="quarter" idx="10"/>
          </p:nvPr>
        </p:nvSpPr>
        <p:spPr/>
        <p:txBody>
          <a:bodyPr/>
          <a:lstStyle/>
          <a:p>
            <a:fld id="{B1C9D886-C564-40E0-B9A6-E1C335D122A2}" type="slidenum">
              <a:rPr lang="da-DK" smtClean="0"/>
              <a:pPr/>
              <a:t>20</a:t>
            </a:fld>
            <a:endParaRPr lang="da-D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http://wiki.apache.org/lucene-java/SpellChecker</a:t>
            </a:r>
            <a:endParaRPr lang="da-DK" dirty="0"/>
          </a:p>
        </p:txBody>
      </p:sp>
      <p:sp>
        <p:nvSpPr>
          <p:cNvPr id="4" name="Slide Number Placeholder 3"/>
          <p:cNvSpPr>
            <a:spLocks noGrp="1"/>
          </p:cNvSpPr>
          <p:nvPr>
            <p:ph type="sldNum" sz="quarter" idx="10"/>
          </p:nvPr>
        </p:nvSpPr>
        <p:spPr/>
        <p:txBody>
          <a:bodyPr/>
          <a:lstStyle/>
          <a:p>
            <a:fld id="{B1C9D886-C564-40E0-B9A6-E1C335D122A2}" type="slidenum">
              <a:rPr lang="da-DK" smtClean="0"/>
              <a:pPr/>
              <a:t>21</a:t>
            </a:fld>
            <a:endParaRPr lang="da-D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dirty="0"/>
          </a:p>
        </p:txBody>
      </p:sp>
      <p:sp>
        <p:nvSpPr>
          <p:cNvPr id="4" name="Slide Number Placeholder 3"/>
          <p:cNvSpPr>
            <a:spLocks noGrp="1"/>
          </p:cNvSpPr>
          <p:nvPr>
            <p:ph type="sldNum" sz="quarter" idx="10"/>
          </p:nvPr>
        </p:nvSpPr>
        <p:spPr/>
        <p:txBody>
          <a:bodyPr/>
          <a:lstStyle/>
          <a:p>
            <a:fld id="{B1C9D886-C564-40E0-B9A6-E1C335D122A2}" type="slidenum">
              <a:rPr lang="da-DK" smtClean="0"/>
              <a:pPr/>
              <a:t>23</a:t>
            </a:fld>
            <a:endParaRPr lang="da-D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dirty="0"/>
          </a:p>
        </p:txBody>
      </p:sp>
      <p:sp>
        <p:nvSpPr>
          <p:cNvPr id="4" name="Slide Number Placeholder 3"/>
          <p:cNvSpPr>
            <a:spLocks noGrp="1"/>
          </p:cNvSpPr>
          <p:nvPr>
            <p:ph type="sldNum" sz="quarter" idx="10"/>
          </p:nvPr>
        </p:nvSpPr>
        <p:spPr/>
        <p:txBody>
          <a:bodyPr/>
          <a:lstStyle/>
          <a:p>
            <a:fld id="{B1C9D886-C564-40E0-B9A6-E1C335D122A2}" type="slidenum">
              <a:rPr lang="da-DK" smtClean="0"/>
              <a:pPr/>
              <a:t>25</a:t>
            </a:fld>
            <a:endParaRPr lang="da-D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661" fontAlgn="base">
              <a:spcBef>
                <a:spcPct val="30000"/>
              </a:spcBef>
              <a:spcAft>
                <a:spcPct val="0"/>
              </a:spcAft>
              <a:defRPr/>
            </a:pPr>
            <a:r>
              <a:rPr lang="en-US" dirty="0" smtClean="0"/>
              <a:t>Larger </a:t>
            </a:r>
            <a:r>
              <a:rPr lang="en-US" b="1" dirty="0" err="1" smtClean="0"/>
              <a:t>mergeFactors</a:t>
            </a:r>
            <a:r>
              <a:rPr lang="en-US" dirty="0" smtClean="0"/>
              <a:t>  defers merging of segments until later, thus speeding up indexing because merging is a large part of indexing. However, this will slow down searching, and, you will run out of file descriptors if you make it too large. Values that are too large may even slow down indexing since merging more segments at once means much more seeking for the hard drives. </a:t>
            </a:r>
            <a:endParaRPr lang="da-DK" dirty="0" smtClean="0"/>
          </a:p>
          <a:p>
            <a:endParaRPr lang="da-DK" dirty="0"/>
          </a:p>
        </p:txBody>
      </p:sp>
      <p:sp>
        <p:nvSpPr>
          <p:cNvPr id="4" name="Slide Number Placeholder 3"/>
          <p:cNvSpPr>
            <a:spLocks noGrp="1"/>
          </p:cNvSpPr>
          <p:nvPr>
            <p:ph type="sldNum" sz="quarter" idx="10"/>
          </p:nvPr>
        </p:nvSpPr>
        <p:spPr/>
        <p:txBody>
          <a:bodyPr/>
          <a:lstStyle/>
          <a:p>
            <a:fld id="{B1C9D886-C564-40E0-B9A6-E1C335D122A2}" type="slidenum">
              <a:rPr lang="da-DK" smtClean="0"/>
              <a:pPr/>
              <a:t>26</a:t>
            </a:fld>
            <a:endParaRPr lang="da-D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a:t>
            </a:r>
            <a:r>
              <a:rPr lang="en-US" dirty="0" err="1" smtClean="0"/>
              <a:t>RangeFilter</a:t>
            </a:r>
            <a:r>
              <a:rPr lang="en-US" dirty="0" smtClean="0"/>
              <a:t> instead of </a:t>
            </a:r>
            <a:r>
              <a:rPr lang="en-US" dirty="0" err="1" smtClean="0"/>
              <a:t>RangeQuery</a:t>
            </a:r>
            <a:endParaRPr lang="en-US" dirty="0" smtClean="0"/>
          </a:p>
          <a:p>
            <a:pPr>
              <a:buFont typeface="Arial" pitchFamily="34" charset="0"/>
              <a:buChar char="•"/>
            </a:pPr>
            <a:r>
              <a:rPr lang="en-US" dirty="0" err="1" smtClean="0"/>
              <a:t>RangeQuery</a:t>
            </a:r>
            <a:r>
              <a:rPr lang="en-US" dirty="0" smtClean="0"/>
              <a:t> expands every term in the range to a </a:t>
            </a:r>
            <a:r>
              <a:rPr lang="en-US" dirty="0" err="1" smtClean="0"/>
              <a:t>boolean</a:t>
            </a:r>
            <a:r>
              <a:rPr lang="en-US" dirty="0" smtClean="0"/>
              <a:t> expression, and easily blows past the built-in </a:t>
            </a:r>
            <a:r>
              <a:rPr lang="en-US" dirty="0" err="1" smtClean="0"/>
              <a:t>BooleanQuery.maxClauseCount</a:t>
            </a:r>
            <a:r>
              <a:rPr lang="en-US" dirty="0" smtClean="0"/>
              <a:t> limit (</a:t>
            </a:r>
            <a:r>
              <a:rPr lang="en-US" dirty="0" err="1" smtClean="0"/>
              <a:t>Lucene</a:t>
            </a:r>
            <a:r>
              <a:rPr lang="en-US" dirty="0" smtClean="0"/>
              <a:t> 2.0 defaults to about 1000).</a:t>
            </a:r>
          </a:p>
          <a:p>
            <a:pPr>
              <a:buFont typeface="Arial" pitchFamily="34" charset="0"/>
              <a:buChar char="•"/>
            </a:pPr>
            <a:r>
              <a:rPr lang="en-US" dirty="0" err="1" smtClean="0"/>
              <a:t>RangeFilter</a:t>
            </a:r>
            <a:r>
              <a:rPr lang="en-US" dirty="0" smtClean="0"/>
              <a:t> doesn't suffer from this limitation. </a:t>
            </a:r>
          </a:p>
          <a:p>
            <a:pPr>
              <a:buFont typeface="Arial" pitchFamily="34" charset="0"/>
              <a:buChar char="•"/>
            </a:pPr>
            <a:endParaRPr lang="en-US" dirty="0" smtClean="0"/>
          </a:p>
          <a:p>
            <a:pPr>
              <a:buFont typeface="Arial" pitchFamily="34" charset="0"/>
              <a:buNone/>
            </a:pPr>
            <a:endParaRPr lang="da-DK" dirty="0"/>
          </a:p>
        </p:txBody>
      </p:sp>
      <p:sp>
        <p:nvSpPr>
          <p:cNvPr id="4" name="Slide Number Placeholder 3"/>
          <p:cNvSpPr>
            <a:spLocks noGrp="1"/>
          </p:cNvSpPr>
          <p:nvPr>
            <p:ph type="sldNum" sz="quarter" idx="10"/>
          </p:nvPr>
        </p:nvSpPr>
        <p:spPr/>
        <p:txBody>
          <a:bodyPr/>
          <a:lstStyle/>
          <a:p>
            <a:fld id="{B1C9D886-C564-40E0-B9A6-E1C335D122A2}" type="slidenum">
              <a:rPr lang="da-DK" smtClean="0"/>
              <a:pPr/>
              <a:t>27</a:t>
            </a:fld>
            <a:endParaRPr lang="da-D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smtClean="0"/>
          </a:p>
          <a:p>
            <a:endParaRPr lang="da-DK" dirty="0" smtClean="0"/>
          </a:p>
          <a:p>
            <a:r>
              <a:rPr lang="da-DK" dirty="0" smtClean="0"/>
              <a:t>Replication</a:t>
            </a:r>
          </a:p>
          <a:p>
            <a:pPr marL="171450" indent="-171450">
              <a:buFont typeface="Arial" pitchFamily="34" charset="0"/>
              <a:buChar char="•"/>
            </a:pPr>
            <a:r>
              <a:rPr lang="da-DK" dirty="0" smtClean="0"/>
              <a:t>v1.3: </a:t>
            </a:r>
            <a:r>
              <a:rPr lang="da-DK" dirty="0" err="1" smtClean="0"/>
              <a:t>rsync</a:t>
            </a:r>
            <a:r>
              <a:rPr lang="da-DK" dirty="0" smtClean="0"/>
              <a:t> on Linux</a:t>
            </a:r>
          </a:p>
          <a:p>
            <a:pPr marL="171450" indent="-171450">
              <a:buFont typeface="Arial" pitchFamily="34" charset="0"/>
              <a:buChar char="•"/>
            </a:pPr>
            <a:r>
              <a:rPr lang="da-DK" dirty="0" smtClean="0"/>
              <a:t>V1.4: Java-</a:t>
            </a:r>
            <a:r>
              <a:rPr lang="da-DK" dirty="0" err="1" smtClean="0"/>
              <a:t>based</a:t>
            </a:r>
            <a:r>
              <a:rPr lang="da-DK" baseline="0" dirty="0" smtClean="0"/>
              <a:t> </a:t>
            </a:r>
            <a:r>
              <a:rPr lang="da-DK" baseline="0" dirty="0" err="1" smtClean="0"/>
              <a:t>replication</a:t>
            </a:r>
            <a:r>
              <a:rPr lang="da-DK" baseline="0" dirty="0" smtClean="0"/>
              <a:t> via a </a:t>
            </a:r>
            <a:r>
              <a:rPr lang="da-DK" baseline="0" smtClean="0"/>
              <a:t>RequestHandler</a:t>
            </a:r>
            <a:endParaRPr lang="da-DK" dirty="0"/>
          </a:p>
        </p:txBody>
      </p:sp>
      <p:sp>
        <p:nvSpPr>
          <p:cNvPr id="4" name="Slide Number Placeholder 3"/>
          <p:cNvSpPr>
            <a:spLocks noGrp="1"/>
          </p:cNvSpPr>
          <p:nvPr>
            <p:ph type="sldNum" sz="quarter" idx="10"/>
          </p:nvPr>
        </p:nvSpPr>
        <p:spPr/>
        <p:txBody>
          <a:bodyPr/>
          <a:lstStyle/>
          <a:p>
            <a:r>
              <a:rPr lang="da-DK" smtClean="0"/>
              <a:t> Dias - </a:t>
            </a:r>
            <a:fld id="{58FEDCD1-4A7B-45A7-9035-D762AF521620}" type="slidenum">
              <a:rPr lang="da-DK" smtClean="0"/>
              <a:pPr/>
              <a:t>31</a:t>
            </a:fld>
            <a:endParaRPr lang="da-DK" dirty="0"/>
          </a:p>
        </p:txBody>
      </p:sp>
    </p:spTree>
    <p:extLst>
      <p:ext uri="{BB962C8B-B14F-4D97-AF65-F5344CB8AC3E}">
        <p14:creationId xmlns:p14="http://schemas.microsoft.com/office/powerpoint/2010/main" val="378250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ladsholder til diasbillede 1"/>
          <p:cNvSpPr>
            <a:spLocks noGrp="1" noRot="1" noChangeAspect="1" noTextEdit="1"/>
          </p:cNvSpPr>
          <p:nvPr>
            <p:ph type="sldImg"/>
          </p:nvPr>
        </p:nvSpPr>
        <p:spPr bwMode="auto">
          <a:noFill/>
          <a:ln>
            <a:solidFill>
              <a:srgbClr val="000000"/>
            </a:solidFill>
            <a:miter lim="800000"/>
            <a:headEnd/>
            <a:tailEnd/>
          </a:ln>
        </p:spPr>
      </p:sp>
      <p:sp>
        <p:nvSpPr>
          <p:cNvPr id="5123" name="Pladsholder til no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a-DK" smtClean="0"/>
          </a:p>
        </p:txBody>
      </p:sp>
      <p:sp>
        <p:nvSpPr>
          <p:cNvPr id="5124" name="Pladsholder til diasnummer 3"/>
          <p:cNvSpPr>
            <a:spLocks noGrp="1"/>
          </p:cNvSpPr>
          <p:nvPr>
            <p:ph type="sldNum" sz="quarter" idx="5"/>
          </p:nvPr>
        </p:nvSpPr>
        <p:spPr bwMode="auto">
          <a:noFill/>
          <a:ln>
            <a:miter lim="800000"/>
            <a:headEnd/>
            <a:tailEnd/>
          </a:ln>
        </p:spPr>
        <p:txBody>
          <a:bodyPr/>
          <a:lstStyle/>
          <a:p>
            <a:fld id="{7AAE3300-542A-40C2-9A2C-835385044D90}" type="slidenum">
              <a:rPr lang="da-DK"/>
              <a:pPr/>
              <a:t>3</a:t>
            </a:fld>
            <a:endParaRPr lang="da-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661" fontAlgn="base">
              <a:spcBef>
                <a:spcPct val="30000"/>
              </a:spcBef>
              <a:spcAft>
                <a:spcPct val="0"/>
              </a:spcAft>
              <a:defRPr/>
            </a:pPr>
            <a:r>
              <a:rPr lang="da-DK" dirty="0" err="1" smtClean="0"/>
              <a:t>Document</a:t>
            </a:r>
            <a:r>
              <a:rPr lang="da-DK" dirty="0" smtClean="0"/>
              <a:t> Databases: </a:t>
            </a:r>
            <a:r>
              <a:rPr lang="da-DK" dirty="0" err="1" smtClean="0"/>
              <a:t>CouchDB</a:t>
            </a:r>
            <a:r>
              <a:rPr lang="da-DK" dirty="0" smtClean="0"/>
              <a:t>, </a:t>
            </a:r>
            <a:r>
              <a:rPr lang="da-DK" dirty="0" err="1" smtClean="0"/>
              <a:t>Terrastore</a:t>
            </a:r>
            <a:endParaRPr lang="da-DK" dirty="0" smtClean="0"/>
          </a:p>
          <a:p>
            <a:pPr defTabSz="990661" fontAlgn="base">
              <a:spcBef>
                <a:spcPct val="30000"/>
              </a:spcBef>
              <a:spcAft>
                <a:spcPct val="0"/>
              </a:spcAft>
              <a:defRPr/>
            </a:pPr>
            <a:endParaRPr lang="da-DK" dirty="0" smtClean="0"/>
          </a:p>
          <a:p>
            <a:r>
              <a:rPr lang="da-DK" dirty="0" err="1" smtClean="0"/>
              <a:t>Relevance</a:t>
            </a:r>
            <a:r>
              <a:rPr lang="da-DK" dirty="0" smtClean="0"/>
              <a:t> </a:t>
            </a:r>
            <a:r>
              <a:rPr lang="da-DK" dirty="0" err="1" smtClean="0"/>
              <a:t>Ranking</a:t>
            </a:r>
            <a:r>
              <a:rPr lang="da-DK" dirty="0" smtClean="0"/>
              <a:t> / </a:t>
            </a:r>
            <a:r>
              <a:rPr lang="da-DK" dirty="0" err="1" smtClean="0"/>
              <a:t>Sorting</a:t>
            </a:r>
            <a:endParaRPr lang="da-DK" dirty="0" smtClean="0"/>
          </a:p>
          <a:p>
            <a:r>
              <a:rPr lang="da-DK" dirty="0" err="1" smtClean="0"/>
              <a:t>Integrates</a:t>
            </a:r>
            <a:r>
              <a:rPr lang="da-DK" dirty="0" smtClean="0"/>
              <a:t> </a:t>
            </a:r>
            <a:r>
              <a:rPr lang="da-DK" dirty="0" err="1" smtClean="0"/>
              <a:t>different</a:t>
            </a:r>
            <a:r>
              <a:rPr lang="da-DK" dirty="0" smtClean="0"/>
              <a:t> data </a:t>
            </a:r>
            <a:r>
              <a:rPr lang="da-DK" dirty="0" err="1" smtClean="0"/>
              <a:t>sources</a:t>
            </a:r>
            <a:r>
              <a:rPr lang="da-DK" dirty="0" smtClean="0"/>
              <a:t> (</a:t>
            </a:r>
            <a:r>
              <a:rPr lang="da-DK" dirty="0" err="1" smtClean="0"/>
              <a:t>email</a:t>
            </a:r>
            <a:r>
              <a:rPr lang="da-DK" dirty="0" smtClean="0"/>
              <a:t>, web pages, files, database, ...)</a:t>
            </a:r>
          </a:p>
          <a:p>
            <a:endParaRPr lang="da-DK" dirty="0" smtClean="0"/>
          </a:p>
          <a:p>
            <a:r>
              <a:rPr lang="da-DK" dirty="0" smtClean="0"/>
              <a:t>1:1</a:t>
            </a:r>
            <a:r>
              <a:rPr lang="da-DK" baseline="0" dirty="0" smtClean="0"/>
              <a:t> port for the Java version.</a:t>
            </a:r>
          </a:p>
          <a:p>
            <a:endParaRPr lang="da-DK" baseline="0" dirty="0" smtClean="0"/>
          </a:p>
          <a:p>
            <a:r>
              <a:rPr lang="da-DK" baseline="0" dirty="0" err="1" smtClean="0"/>
              <a:t>Existet</a:t>
            </a:r>
            <a:r>
              <a:rPr lang="da-DK" baseline="0" dirty="0" smtClean="0"/>
              <a:t> </a:t>
            </a:r>
            <a:r>
              <a:rPr lang="da-DK" baseline="0" dirty="0" err="1" smtClean="0"/>
              <a:t>since</a:t>
            </a:r>
            <a:r>
              <a:rPr lang="da-DK" baseline="0" dirty="0" smtClean="0"/>
              <a:t> 2000</a:t>
            </a:r>
          </a:p>
          <a:p>
            <a:r>
              <a:rPr lang="da-DK" dirty="0" smtClean="0"/>
              <a:t>Douglas </a:t>
            </a:r>
            <a:r>
              <a:rPr lang="da-DK" dirty="0" err="1" smtClean="0"/>
              <a:t>Cutting</a:t>
            </a:r>
            <a:endParaRPr lang="da-DK" dirty="0" smtClean="0"/>
          </a:p>
          <a:p>
            <a:pPr defTabSz="990661" fontAlgn="base">
              <a:spcBef>
                <a:spcPct val="30000"/>
              </a:spcBef>
              <a:spcAft>
                <a:spcPct val="0"/>
              </a:spcAft>
              <a:defRPr/>
            </a:pPr>
            <a:endParaRPr lang="da-DK" dirty="0" smtClean="0"/>
          </a:p>
          <a:p>
            <a:endParaRPr lang="da-DK" dirty="0"/>
          </a:p>
        </p:txBody>
      </p:sp>
      <p:sp>
        <p:nvSpPr>
          <p:cNvPr id="4" name="Slide Number Placeholder 3"/>
          <p:cNvSpPr>
            <a:spLocks noGrp="1"/>
          </p:cNvSpPr>
          <p:nvPr>
            <p:ph type="sldNum" sz="quarter" idx="10"/>
          </p:nvPr>
        </p:nvSpPr>
        <p:spPr/>
        <p:txBody>
          <a:bodyPr/>
          <a:lstStyle/>
          <a:p>
            <a:fld id="{B1C9D886-C564-40E0-B9A6-E1C335D122A2}" type="slidenum">
              <a:rPr lang="da-DK" smtClean="0"/>
              <a:pPr/>
              <a:t>4</a:t>
            </a:fld>
            <a:endParaRPr lang="da-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r>
              <a:rPr lang="da-DK" smtClean="0"/>
              <a:t> Dias - </a:t>
            </a:r>
            <a:fld id="{58FEDCD1-4A7B-45A7-9035-D762AF521620}" type="slidenum">
              <a:rPr lang="da-DK" smtClean="0"/>
              <a:pPr/>
              <a:t>6</a:t>
            </a:fld>
            <a:endParaRPr lang="da-DK" dirty="0"/>
          </a:p>
        </p:txBody>
      </p:sp>
    </p:spTree>
    <p:extLst>
      <p:ext uri="{BB962C8B-B14F-4D97-AF65-F5344CB8AC3E}">
        <p14:creationId xmlns:p14="http://schemas.microsoft.com/office/powerpoint/2010/main" val="9289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a-DK" dirty="0" smtClean="0"/>
          </a:p>
        </p:txBody>
      </p:sp>
      <p:sp>
        <p:nvSpPr>
          <p:cNvPr id="4" name="Slide Number Placeholder 3"/>
          <p:cNvSpPr>
            <a:spLocks noGrp="1"/>
          </p:cNvSpPr>
          <p:nvPr>
            <p:ph type="sldNum" sz="quarter" idx="10"/>
          </p:nvPr>
        </p:nvSpPr>
        <p:spPr/>
        <p:txBody>
          <a:bodyPr/>
          <a:lstStyle/>
          <a:p>
            <a:fld id="{B1C9D886-C564-40E0-B9A6-E1C335D122A2}" type="slidenum">
              <a:rPr lang="da-DK" smtClean="0"/>
              <a:pPr/>
              <a:t>7</a:t>
            </a:fld>
            <a:endParaRPr lang="da-D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err="1" smtClean="0"/>
              <a:t>Others</a:t>
            </a:r>
            <a:r>
              <a:rPr lang="da-DK" baseline="0" dirty="0" smtClean="0"/>
              <a:t> in </a:t>
            </a:r>
            <a:r>
              <a:rPr lang="da-DK" baseline="0" dirty="0" err="1" smtClean="0"/>
              <a:t>Contrib</a:t>
            </a:r>
            <a:endParaRPr lang="da-DK" dirty="0"/>
          </a:p>
        </p:txBody>
      </p:sp>
      <p:sp>
        <p:nvSpPr>
          <p:cNvPr id="4" name="Slide Number Placeholder 3"/>
          <p:cNvSpPr>
            <a:spLocks noGrp="1"/>
          </p:cNvSpPr>
          <p:nvPr>
            <p:ph type="sldNum" sz="quarter" idx="10"/>
          </p:nvPr>
        </p:nvSpPr>
        <p:spPr/>
        <p:txBody>
          <a:bodyPr/>
          <a:lstStyle/>
          <a:p>
            <a:fld id="{B1C9D886-C564-40E0-B9A6-E1C335D122A2}" type="slidenum">
              <a:rPr lang="da-DK" smtClean="0"/>
              <a:pPr/>
              <a:t>8</a:t>
            </a:fld>
            <a:endParaRPr lang="da-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smtClean="0"/>
              <a:t>Only</a:t>
            </a:r>
            <a:r>
              <a:rPr lang="da-DK" dirty="0" smtClean="0"/>
              <a:t> </a:t>
            </a:r>
            <a:r>
              <a:rPr lang="da-DK" dirty="0" err="1" smtClean="0"/>
              <a:t>string</a:t>
            </a:r>
            <a:r>
              <a:rPr lang="da-DK" dirty="0" smtClean="0"/>
              <a:t> -&gt; </a:t>
            </a:r>
            <a:r>
              <a:rPr lang="da-DK" dirty="0" err="1" smtClean="0"/>
              <a:t>Lexiographical</a:t>
            </a:r>
            <a:r>
              <a:rPr lang="da-DK" dirty="0" smtClean="0"/>
              <a:t> sort </a:t>
            </a:r>
            <a:r>
              <a:rPr lang="da-DK" dirty="0" err="1" smtClean="0"/>
              <a:t>order</a:t>
            </a:r>
            <a:r>
              <a:rPr lang="da-DK" dirty="0" smtClean="0"/>
              <a:t>…</a:t>
            </a:r>
            <a:endParaRPr lang="da-DK" dirty="0"/>
          </a:p>
        </p:txBody>
      </p:sp>
      <p:sp>
        <p:nvSpPr>
          <p:cNvPr id="4" name="Slide Number Placeholder 3"/>
          <p:cNvSpPr>
            <a:spLocks noGrp="1"/>
          </p:cNvSpPr>
          <p:nvPr>
            <p:ph type="sldNum" sz="quarter" idx="10"/>
          </p:nvPr>
        </p:nvSpPr>
        <p:spPr/>
        <p:txBody>
          <a:bodyPr/>
          <a:lstStyle/>
          <a:p>
            <a:r>
              <a:rPr lang="da-DK" smtClean="0"/>
              <a:t> Dias - </a:t>
            </a:r>
            <a:fld id="{58FEDCD1-4A7B-45A7-9035-D762AF521620}" type="slidenum">
              <a:rPr lang="da-DK" smtClean="0"/>
              <a:pPr/>
              <a:t>10</a:t>
            </a:fld>
            <a:endParaRPr lang="da-DK" dirty="0"/>
          </a:p>
        </p:txBody>
      </p:sp>
    </p:spTree>
    <p:extLst>
      <p:ext uri="{BB962C8B-B14F-4D97-AF65-F5344CB8AC3E}">
        <p14:creationId xmlns:p14="http://schemas.microsoft.com/office/powerpoint/2010/main" val="9636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smtClean="0"/>
              <a:t>TermVectors</a:t>
            </a:r>
            <a:r>
              <a:rPr lang="en-US" noProof="0" smtClean="0"/>
              <a:t> - </a:t>
            </a:r>
            <a:r>
              <a:rPr lang="en-US" baseline="0" noProof="0" smtClean="0"/>
              <a:t>Unique </a:t>
            </a:r>
            <a:r>
              <a:rPr lang="en-US" baseline="0" noProof="0" dirty="0" smtClean="0"/>
              <a:t>terms occurs and counts</a:t>
            </a:r>
          </a:p>
        </p:txBody>
      </p:sp>
      <p:sp>
        <p:nvSpPr>
          <p:cNvPr id="4" name="Slide Number Placeholder 3"/>
          <p:cNvSpPr>
            <a:spLocks noGrp="1"/>
          </p:cNvSpPr>
          <p:nvPr>
            <p:ph type="sldNum" sz="quarter" idx="10"/>
          </p:nvPr>
        </p:nvSpPr>
        <p:spPr/>
        <p:txBody>
          <a:bodyPr/>
          <a:lstStyle/>
          <a:p>
            <a:r>
              <a:rPr lang="da-DK" smtClean="0"/>
              <a:t> Dias - </a:t>
            </a:r>
            <a:fld id="{58FEDCD1-4A7B-45A7-9035-D762AF521620}" type="slidenum">
              <a:rPr lang="da-DK" smtClean="0"/>
              <a:pPr/>
              <a:t>11</a:t>
            </a:fld>
            <a:endParaRPr lang="da-DK" dirty="0"/>
          </a:p>
        </p:txBody>
      </p:sp>
    </p:spTree>
    <p:extLst>
      <p:ext uri="{BB962C8B-B14F-4D97-AF65-F5344CB8AC3E}">
        <p14:creationId xmlns:p14="http://schemas.microsoft.com/office/powerpoint/2010/main" val="832585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err="1"/>
              <a:t>Field.SetOmitTermFreqAndPositions</a:t>
            </a:r>
            <a:r>
              <a:rPr lang="en-US" sz="2000" dirty="0"/>
              <a:t>(false)</a:t>
            </a:r>
          </a:p>
          <a:p>
            <a:pPr lvl="1"/>
            <a:r>
              <a:rPr lang="en-US" sz="1700" dirty="0"/>
              <a:t>No Relevance score</a:t>
            </a:r>
          </a:p>
          <a:p>
            <a:pPr lvl="1"/>
            <a:r>
              <a:rPr lang="en-US" sz="1700" dirty="0"/>
              <a:t>No </a:t>
            </a:r>
            <a:r>
              <a:rPr lang="en-US" sz="1700" dirty="0" err="1"/>
              <a:t>PhraseQuery</a:t>
            </a:r>
            <a:r>
              <a:rPr lang="en-US" sz="1700" dirty="0"/>
              <a:t> and </a:t>
            </a:r>
            <a:r>
              <a:rPr lang="en-US" sz="1700" dirty="0" err="1"/>
              <a:t>SpanQuery</a:t>
            </a:r>
            <a:endParaRPr lang="en-US" sz="1700" dirty="0"/>
          </a:p>
          <a:p>
            <a:pPr lvl="1"/>
            <a:r>
              <a:rPr lang="en-US" sz="1700" dirty="0"/>
              <a:t>Use with</a:t>
            </a:r>
          </a:p>
          <a:p>
            <a:pPr lvl="2"/>
            <a:r>
              <a:rPr lang="en-US" sz="1500" dirty="0"/>
              <a:t>Filtering fields</a:t>
            </a:r>
          </a:p>
          <a:p>
            <a:endParaRPr lang="da-DK" dirty="0"/>
          </a:p>
        </p:txBody>
      </p:sp>
      <p:sp>
        <p:nvSpPr>
          <p:cNvPr id="4" name="Slide Number Placeholder 3"/>
          <p:cNvSpPr>
            <a:spLocks noGrp="1"/>
          </p:cNvSpPr>
          <p:nvPr>
            <p:ph type="sldNum" sz="quarter" idx="10"/>
          </p:nvPr>
        </p:nvSpPr>
        <p:spPr/>
        <p:txBody>
          <a:bodyPr/>
          <a:lstStyle/>
          <a:p>
            <a:fld id="{B1C9D886-C564-40E0-B9A6-E1C335D122A2}" type="slidenum">
              <a:rPr lang="da-DK" smtClean="0"/>
              <a:pPr/>
              <a:t>12</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lgn="l">
              <a:defRPr>
                <a:solidFill>
                  <a:srgbClr val="FF0000"/>
                </a:solidFill>
                <a:latin typeface="+mj-lt"/>
              </a:defRPr>
            </a:lvl1pPr>
          </a:lstStyle>
          <a:p>
            <a:r>
              <a:rPr lang="en-US" smtClean="0"/>
              <a:t>Click to edit Master title style</a:t>
            </a:r>
            <a:endParaRPr lang="da-DK" dirty="0"/>
          </a:p>
        </p:txBody>
      </p:sp>
      <p:sp>
        <p:nvSpPr>
          <p:cNvPr id="3" name="Undertitel 2"/>
          <p:cNvSpPr>
            <a:spLocks noGrp="1"/>
          </p:cNvSpPr>
          <p:nvPr>
            <p:ph type="subTitle" idx="1"/>
          </p:nvPr>
        </p:nvSpPr>
        <p:spPr>
          <a:xfrm>
            <a:off x="1371600" y="388620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dirty="0"/>
          </a:p>
        </p:txBody>
      </p:sp>
      <p:sp>
        <p:nvSpPr>
          <p:cNvPr id="4" name="Pladsholder til dato 3"/>
          <p:cNvSpPr>
            <a:spLocks noGrp="1"/>
          </p:cNvSpPr>
          <p:nvPr>
            <p:ph type="dt" sz="half" idx="10"/>
          </p:nvPr>
        </p:nvSpPr>
        <p:spPr/>
        <p:txBody>
          <a:bodyPr/>
          <a:lstStyle/>
          <a:p>
            <a:fld id="{C033C6DF-31C9-4035-96B2-5A7B7312F49E}" type="datetime1">
              <a:rPr lang="da-DK" smtClean="0"/>
              <a:pPr/>
              <a:t>27-10-2010</a:t>
            </a:fld>
            <a:endParaRPr lang="da-DK"/>
          </a:p>
        </p:txBody>
      </p:sp>
      <p:sp>
        <p:nvSpPr>
          <p:cNvPr id="6" name="Pladsholder til diasnummer 5"/>
          <p:cNvSpPr>
            <a:spLocks noGrp="1"/>
          </p:cNvSpPr>
          <p:nvPr>
            <p:ph type="sldNum" sz="quarter" idx="12"/>
          </p:nvPr>
        </p:nvSpPr>
        <p:spPr/>
        <p:txBody>
          <a:bodyPr/>
          <a:lstStyle/>
          <a:p>
            <a:fld id="{5E5D0A43-D96B-40EF-A503-F07E68AF0651}" type="slidenum">
              <a:rPr lang="da-DK" smtClean="0"/>
              <a:pPr/>
              <a:t>‹#›</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pic>
        <p:nvPicPr>
          <p:cNvPr id="21505" name="Picture 1"/>
          <p:cNvPicPr>
            <a:picLocks noChangeAspect="1" noChangeArrowheads="1"/>
          </p:cNvPicPr>
          <p:nvPr userDrawn="1"/>
        </p:nvPicPr>
        <p:blipFill>
          <a:blip r:embed="rId2" cstate="print"/>
          <a:srcRect/>
          <a:stretch>
            <a:fillRect/>
          </a:stretch>
        </p:blipFill>
        <p:spPr bwMode="auto">
          <a:xfrm>
            <a:off x="0" y="1547834"/>
            <a:ext cx="9163050" cy="4981575"/>
          </a:xfrm>
          <a:prstGeom prst="rect">
            <a:avLst/>
          </a:prstGeom>
          <a:noFill/>
          <a:ln w="9525">
            <a:noFill/>
            <a:miter lim="800000"/>
            <a:headEnd/>
            <a:tailEnd/>
          </a:ln>
        </p:spPr>
      </p:pic>
      <p:sp>
        <p:nvSpPr>
          <p:cNvPr id="2" name="Titel 1"/>
          <p:cNvSpPr>
            <a:spLocks noGrp="1"/>
          </p:cNvSpPr>
          <p:nvPr>
            <p:ph type="title"/>
          </p:nvPr>
        </p:nvSpPr>
        <p:spPr/>
        <p:txBody>
          <a:bodyPr/>
          <a:lstStyle>
            <a:lvl1pPr algn="l">
              <a:defRPr>
                <a:solidFill>
                  <a:srgbClr val="FF0000"/>
                </a:solidFill>
              </a:defRPr>
            </a:lvl1pPr>
          </a:lstStyle>
          <a:p>
            <a:r>
              <a:rPr lang="en-US" smtClean="0"/>
              <a:t>Click to edit Master title style</a:t>
            </a:r>
            <a:endParaRPr lang="da-DK" dirty="0"/>
          </a:p>
        </p:txBody>
      </p:sp>
      <p:sp>
        <p:nvSpPr>
          <p:cNvPr id="3" name="Pladsholder til indhol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p:txBody>
          <a:bodyPr/>
          <a:lstStyle/>
          <a:p>
            <a:fld id="{C97A08D5-6ECE-4490-87CF-E5168FE166C9}" type="datetime1">
              <a:rPr lang="da-DK" smtClean="0"/>
              <a:pPr/>
              <a:t>27-10-2010</a:t>
            </a:fld>
            <a:endParaRPr lang="da-DK"/>
          </a:p>
        </p:txBody>
      </p:sp>
      <p:sp>
        <p:nvSpPr>
          <p:cNvPr id="6" name="Pladsholder til diasnummer 5"/>
          <p:cNvSpPr>
            <a:spLocks noGrp="1"/>
          </p:cNvSpPr>
          <p:nvPr>
            <p:ph type="sldNum" sz="quarter" idx="12"/>
          </p:nvPr>
        </p:nvSpPr>
        <p:spPr/>
        <p:txBody>
          <a:bodyPr/>
          <a:lstStyle/>
          <a:p>
            <a:fld id="{5E5D0A43-D96B-40EF-A503-F07E68AF0651}" type="slidenum">
              <a:rPr lang="da-DK" smtClean="0"/>
              <a:pPr/>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dirty="0"/>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Pladsholder til dato 3"/>
          <p:cNvSpPr>
            <a:spLocks noGrp="1"/>
          </p:cNvSpPr>
          <p:nvPr>
            <p:ph type="dt" sz="half" idx="10"/>
          </p:nvPr>
        </p:nvSpPr>
        <p:spPr/>
        <p:txBody>
          <a:bodyPr/>
          <a:lstStyle/>
          <a:p>
            <a:fld id="{B9410ADA-54AA-43B9-B590-DA9079AF17DF}" type="datetime1">
              <a:rPr lang="da-DK" smtClean="0"/>
              <a:pPr/>
              <a:t>27-10-2010</a:t>
            </a:fld>
            <a:endParaRPr lang="da-DK"/>
          </a:p>
        </p:txBody>
      </p:sp>
      <p:sp>
        <p:nvSpPr>
          <p:cNvPr id="5" name="Pladsholder til sidefod 4"/>
          <p:cNvSpPr>
            <a:spLocks noGrp="1"/>
          </p:cNvSpPr>
          <p:nvPr>
            <p:ph type="ftr" sz="quarter" idx="11"/>
          </p:nvPr>
        </p:nvSpPr>
        <p:spPr>
          <a:xfrm>
            <a:off x="3124200" y="6356350"/>
            <a:ext cx="2895600" cy="365125"/>
          </a:xfrm>
          <a:prstGeom prst="rect">
            <a:avLst/>
          </a:prstGeom>
        </p:spPr>
        <p:txBody>
          <a:bodyPr/>
          <a:lstStyle/>
          <a:p>
            <a:endParaRPr lang="da-DK"/>
          </a:p>
        </p:txBody>
      </p:sp>
      <p:sp>
        <p:nvSpPr>
          <p:cNvPr id="6" name="Pladsholder til diasnummer 5"/>
          <p:cNvSpPr>
            <a:spLocks noGrp="1"/>
          </p:cNvSpPr>
          <p:nvPr>
            <p:ph type="sldNum" sz="quarter" idx="12"/>
          </p:nvPr>
        </p:nvSpPr>
        <p:spPr/>
        <p:txBody>
          <a:bodyPr/>
          <a:lstStyle/>
          <a:p>
            <a:fld id="{5E5D0A43-D96B-40EF-A503-F07E68AF0651}" type="slidenum">
              <a:rPr lang="da-DK" smtClean="0"/>
              <a:pPr/>
              <a:t>‹#›</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pic>
        <p:nvPicPr>
          <p:cNvPr id="19457" name="Picture 1"/>
          <p:cNvPicPr>
            <a:picLocks noChangeAspect="1" noChangeArrowheads="1"/>
          </p:cNvPicPr>
          <p:nvPr userDrawn="1"/>
        </p:nvPicPr>
        <p:blipFill>
          <a:blip r:embed="rId2" cstate="print"/>
          <a:srcRect/>
          <a:stretch>
            <a:fillRect/>
          </a:stretch>
        </p:blipFill>
        <p:spPr bwMode="auto">
          <a:xfrm>
            <a:off x="0" y="1547834"/>
            <a:ext cx="9163050" cy="4981575"/>
          </a:xfrm>
          <a:prstGeom prst="rect">
            <a:avLst/>
          </a:prstGeom>
          <a:noFill/>
          <a:ln w="9525">
            <a:noFill/>
            <a:miter lim="800000"/>
            <a:headEnd/>
            <a:tailEnd/>
          </a:ln>
        </p:spPr>
      </p:pic>
      <p:sp>
        <p:nvSpPr>
          <p:cNvPr id="2" name="Titel 1"/>
          <p:cNvSpPr>
            <a:spLocks noGrp="1"/>
          </p:cNvSpPr>
          <p:nvPr>
            <p:ph type="title"/>
          </p:nvPr>
        </p:nvSpPr>
        <p:spPr/>
        <p:txBody>
          <a:bodyPr/>
          <a:lstStyle>
            <a:lvl1pPr algn="l">
              <a:defRPr>
                <a:solidFill>
                  <a:srgbClr val="FF0000"/>
                </a:solidFill>
              </a:defRPr>
            </a:lvl1pPr>
          </a:lstStyle>
          <a:p>
            <a:r>
              <a:rPr lang="en-US" smtClean="0"/>
              <a:t>Click to edit Master title style</a:t>
            </a:r>
            <a:endParaRPr lang="da-DK" dirty="0"/>
          </a:p>
        </p:txBody>
      </p:sp>
      <p:sp>
        <p:nvSpPr>
          <p:cNvPr id="3" name="Pladsholder til indhold 2"/>
          <p:cNvSpPr>
            <a:spLocks noGrp="1"/>
          </p:cNvSpPr>
          <p:nvPr>
            <p:ph sz="half" idx="1"/>
          </p:nvPr>
        </p:nvSpPr>
        <p:spPr>
          <a:xfrm>
            <a:off x="457200" y="183199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indhold 3"/>
          <p:cNvSpPr>
            <a:spLocks noGrp="1"/>
          </p:cNvSpPr>
          <p:nvPr>
            <p:ph sz="half" idx="2"/>
          </p:nvPr>
        </p:nvSpPr>
        <p:spPr>
          <a:xfrm>
            <a:off x="4648200" y="183199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Pladsholder til dato 4"/>
          <p:cNvSpPr>
            <a:spLocks noGrp="1"/>
          </p:cNvSpPr>
          <p:nvPr>
            <p:ph type="dt" sz="half" idx="10"/>
          </p:nvPr>
        </p:nvSpPr>
        <p:spPr/>
        <p:txBody>
          <a:bodyPr/>
          <a:lstStyle/>
          <a:p>
            <a:fld id="{D61A2A8C-EF0F-42A0-A225-5036C77771B9}" type="datetime1">
              <a:rPr lang="da-DK" smtClean="0"/>
              <a:pPr/>
              <a:t>27-10-2010</a:t>
            </a:fld>
            <a:endParaRPr lang="da-DK"/>
          </a:p>
        </p:txBody>
      </p:sp>
      <p:sp>
        <p:nvSpPr>
          <p:cNvPr id="7" name="Pladsholder til diasnummer 6"/>
          <p:cNvSpPr>
            <a:spLocks noGrp="1"/>
          </p:cNvSpPr>
          <p:nvPr>
            <p:ph type="sldNum" sz="quarter" idx="12"/>
          </p:nvPr>
        </p:nvSpPr>
        <p:spPr/>
        <p:txBody>
          <a:bodyPr/>
          <a:lstStyle/>
          <a:p>
            <a:fld id="{5E5D0A43-D96B-40EF-A503-F07E68AF0651}" type="slidenum">
              <a:rPr lang="da-DK" smtClean="0"/>
              <a:pPr/>
              <a:t>‹#›</a:t>
            </a:fld>
            <a:endParaRPr lang="da-DK"/>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pic>
        <p:nvPicPr>
          <p:cNvPr id="18433" name="Picture 1"/>
          <p:cNvPicPr>
            <a:picLocks noChangeAspect="1" noChangeArrowheads="1"/>
          </p:cNvPicPr>
          <p:nvPr userDrawn="1"/>
        </p:nvPicPr>
        <p:blipFill>
          <a:blip r:embed="rId2" cstate="print"/>
          <a:srcRect/>
          <a:stretch>
            <a:fillRect/>
          </a:stretch>
        </p:blipFill>
        <p:spPr bwMode="auto">
          <a:xfrm>
            <a:off x="0" y="1547834"/>
            <a:ext cx="9163050" cy="4981575"/>
          </a:xfrm>
          <a:prstGeom prst="rect">
            <a:avLst/>
          </a:prstGeom>
          <a:noFill/>
          <a:ln w="9525">
            <a:noFill/>
            <a:miter lim="800000"/>
            <a:headEnd/>
            <a:tailEnd/>
          </a:ln>
        </p:spPr>
      </p:pic>
      <p:sp>
        <p:nvSpPr>
          <p:cNvPr id="2" name="Titel 1"/>
          <p:cNvSpPr>
            <a:spLocks noGrp="1"/>
          </p:cNvSpPr>
          <p:nvPr>
            <p:ph type="title"/>
          </p:nvPr>
        </p:nvSpPr>
        <p:spPr/>
        <p:txBody>
          <a:bodyPr/>
          <a:lstStyle>
            <a:lvl1pPr>
              <a:defRPr/>
            </a:lvl1pPr>
          </a:lstStyle>
          <a:p>
            <a:r>
              <a:rPr lang="en-US" smtClean="0"/>
              <a:t>Click to edit Master title style</a:t>
            </a:r>
            <a:endParaRPr lang="da-DK"/>
          </a:p>
        </p:txBody>
      </p:sp>
      <p:sp>
        <p:nvSpPr>
          <p:cNvPr id="3" name="Pladsholder til tekst 2"/>
          <p:cNvSpPr>
            <a:spLocks noGrp="1"/>
          </p:cNvSpPr>
          <p:nvPr>
            <p:ph type="body" idx="1"/>
          </p:nvPr>
        </p:nvSpPr>
        <p:spPr>
          <a:xfrm>
            <a:off x="457200" y="186054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Pladsholder til indhold 3"/>
          <p:cNvSpPr>
            <a:spLocks noGrp="1"/>
          </p:cNvSpPr>
          <p:nvPr>
            <p:ph sz="half" idx="2"/>
          </p:nvPr>
        </p:nvSpPr>
        <p:spPr>
          <a:xfrm>
            <a:off x="457200" y="2643181"/>
            <a:ext cx="4040188"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Pladsholder til tekst 4"/>
          <p:cNvSpPr>
            <a:spLocks noGrp="1"/>
          </p:cNvSpPr>
          <p:nvPr>
            <p:ph type="body" sz="quarter" idx="3"/>
          </p:nvPr>
        </p:nvSpPr>
        <p:spPr>
          <a:xfrm>
            <a:off x="4645025" y="186054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Pladsholder til indhold 5"/>
          <p:cNvSpPr>
            <a:spLocks noGrp="1"/>
          </p:cNvSpPr>
          <p:nvPr>
            <p:ph sz="quarter" idx="4"/>
          </p:nvPr>
        </p:nvSpPr>
        <p:spPr>
          <a:xfrm>
            <a:off x="4645025" y="2643181"/>
            <a:ext cx="4041775"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Pladsholder til dato 6"/>
          <p:cNvSpPr>
            <a:spLocks noGrp="1"/>
          </p:cNvSpPr>
          <p:nvPr>
            <p:ph type="dt" sz="half" idx="10"/>
          </p:nvPr>
        </p:nvSpPr>
        <p:spPr/>
        <p:txBody>
          <a:bodyPr/>
          <a:lstStyle/>
          <a:p>
            <a:fld id="{00910C6F-EBD6-48BE-9325-E203817280B3}" type="datetime1">
              <a:rPr lang="da-DK" smtClean="0"/>
              <a:pPr/>
              <a:t>27-10-2010</a:t>
            </a:fld>
            <a:endParaRPr lang="da-DK"/>
          </a:p>
        </p:txBody>
      </p:sp>
      <p:sp>
        <p:nvSpPr>
          <p:cNvPr id="9" name="Pladsholder til diasnummer 8"/>
          <p:cNvSpPr>
            <a:spLocks noGrp="1"/>
          </p:cNvSpPr>
          <p:nvPr>
            <p:ph type="sldNum" sz="quarter" idx="12"/>
          </p:nvPr>
        </p:nvSpPr>
        <p:spPr/>
        <p:txBody>
          <a:bodyPr/>
          <a:lstStyle/>
          <a:p>
            <a:fld id="{5E5D0A43-D96B-40EF-A503-F07E68AF0651}" type="slidenum">
              <a:rPr lang="da-DK" smtClean="0"/>
              <a:pPr/>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pic>
        <p:nvPicPr>
          <p:cNvPr id="17409" name="Picture 1"/>
          <p:cNvPicPr>
            <a:picLocks noChangeAspect="1" noChangeArrowheads="1"/>
          </p:cNvPicPr>
          <p:nvPr userDrawn="1"/>
        </p:nvPicPr>
        <p:blipFill>
          <a:blip r:embed="rId2" cstate="print"/>
          <a:srcRect/>
          <a:stretch>
            <a:fillRect/>
          </a:stretch>
        </p:blipFill>
        <p:spPr bwMode="auto">
          <a:xfrm>
            <a:off x="0" y="1543071"/>
            <a:ext cx="9163050" cy="4981575"/>
          </a:xfrm>
          <a:prstGeom prst="rect">
            <a:avLst/>
          </a:prstGeom>
          <a:noFill/>
          <a:ln w="9525">
            <a:noFill/>
            <a:miter lim="800000"/>
            <a:headEnd/>
            <a:tailEnd/>
          </a:ln>
        </p:spPr>
      </p:pic>
      <p:sp>
        <p:nvSpPr>
          <p:cNvPr id="2" name="Titel 1"/>
          <p:cNvSpPr>
            <a:spLocks noGrp="1"/>
          </p:cNvSpPr>
          <p:nvPr>
            <p:ph type="title"/>
          </p:nvPr>
        </p:nvSpPr>
        <p:spPr/>
        <p:txBody>
          <a:bodyPr/>
          <a:lstStyle/>
          <a:p>
            <a:r>
              <a:rPr lang="en-US" smtClean="0"/>
              <a:t>Click to edit Master title style</a:t>
            </a:r>
            <a:endParaRPr lang="da-DK"/>
          </a:p>
        </p:txBody>
      </p:sp>
      <p:sp>
        <p:nvSpPr>
          <p:cNvPr id="3" name="Pladsholder til dato 2"/>
          <p:cNvSpPr>
            <a:spLocks noGrp="1"/>
          </p:cNvSpPr>
          <p:nvPr>
            <p:ph type="dt" sz="half" idx="10"/>
          </p:nvPr>
        </p:nvSpPr>
        <p:spPr/>
        <p:txBody>
          <a:bodyPr/>
          <a:lstStyle/>
          <a:p>
            <a:fld id="{8A046811-2E38-4AB2-8FD5-3AE3020B85A8}" type="datetime1">
              <a:rPr lang="da-DK" smtClean="0"/>
              <a:pPr/>
              <a:t>27-10-2010</a:t>
            </a:fld>
            <a:endParaRPr lang="da-DK"/>
          </a:p>
        </p:txBody>
      </p:sp>
      <p:sp>
        <p:nvSpPr>
          <p:cNvPr id="5" name="Pladsholder til diasnummer 4"/>
          <p:cNvSpPr>
            <a:spLocks noGrp="1"/>
          </p:cNvSpPr>
          <p:nvPr>
            <p:ph type="sldNum" sz="quarter" idx="12"/>
          </p:nvPr>
        </p:nvSpPr>
        <p:spPr/>
        <p:txBody>
          <a:bodyPr/>
          <a:lstStyle/>
          <a:p>
            <a:fld id="{5E5D0A43-D96B-40EF-A503-F07E68AF0651}" type="slidenum">
              <a:rPr lang="da-DK" smtClean="0"/>
              <a:pPr/>
              <a:t>‹#›</a:t>
            </a:fld>
            <a:endParaRPr lang="da-DK"/>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darbejder_CV">
    <p:spTree>
      <p:nvGrpSpPr>
        <p:cNvPr id="1" name=""/>
        <p:cNvGrpSpPr/>
        <p:nvPr/>
      </p:nvGrpSpPr>
      <p:grpSpPr>
        <a:xfrm>
          <a:off x="0" y="0"/>
          <a:ext cx="0" cy="0"/>
          <a:chOff x="0" y="0"/>
          <a:chExt cx="0" cy="0"/>
        </a:xfrm>
      </p:grpSpPr>
      <p:pic>
        <p:nvPicPr>
          <p:cNvPr id="63490" name="Picture 2"/>
          <p:cNvPicPr>
            <a:picLocks noChangeAspect="1" noChangeArrowheads="1"/>
          </p:cNvPicPr>
          <p:nvPr userDrawn="1"/>
        </p:nvPicPr>
        <p:blipFill>
          <a:blip r:embed="rId2" cstate="print"/>
          <a:srcRect/>
          <a:stretch>
            <a:fillRect/>
          </a:stretch>
        </p:blipFill>
        <p:spPr bwMode="auto">
          <a:xfrm>
            <a:off x="-9525" y="1547799"/>
            <a:ext cx="9163050" cy="4981575"/>
          </a:xfrm>
          <a:prstGeom prst="rect">
            <a:avLst/>
          </a:prstGeom>
          <a:noFill/>
          <a:ln w="9525">
            <a:noFill/>
            <a:miter lim="800000"/>
            <a:headEnd/>
            <a:tailEnd/>
          </a:ln>
        </p:spPr>
      </p:pic>
      <p:sp>
        <p:nvSpPr>
          <p:cNvPr id="2" name="Titel 1"/>
          <p:cNvSpPr>
            <a:spLocks noGrp="1"/>
          </p:cNvSpPr>
          <p:nvPr>
            <p:ph type="title" hasCustomPrompt="1"/>
          </p:nvPr>
        </p:nvSpPr>
        <p:spPr/>
        <p:txBody>
          <a:bodyPr/>
          <a:lstStyle>
            <a:lvl1pPr>
              <a:defRPr/>
            </a:lvl1pPr>
          </a:lstStyle>
          <a:p>
            <a:r>
              <a:rPr lang="da-DK" smtClean="0"/>
              <a:t>Navn på medarbejder</a:t>
            </a:r>
            <a:endParaRPr lang="da-DK"/>
          </a:p>
        </p:txBody>
      </p:sp>
      <p:sp>
        <p:nvSpPr>
          <p:cNvPr id="3" name="Pladsholder til dato 2"/>
          <p:cNvSpPr>
            <a:spLocks noGrp="1"/>
          </p:cNvSpPr>
          <p:nvPr>
            <p:ph type="dt" sz="half" idx="10"/>
          </p:nvPr>
        </p:nvSpPr>
        <p:spPr/>
        <p:txBody>
          <a:bodyPr/>
          <a:lstStyle/>
          <a:p>
            <a:fld id="{73517F49-02FB-4133-9BC7-62E2416B1733}" type="datetime1">
              <a:rPr lang="da-DK" smtClean="0"/>
              <a:pPr/>
              <a:t>27-10-2010</a:t>
            </a:fld>
            <a:endParaRPr lang="da-DK"/>
          </a:p>
        </p:txBody>
      </p:sp>
      <p:sp>
        <p:nvSpPr>
          <p:cNvPr id="5" name="Pladsholder til diasnummer 4"/>
          <p:cNvSpPr>
            <a:spLocks noGrp="1"/>
          </p:cNvSpPr>
          <p:nvPr>
            <p:ph type="sldNum" sz="quarter" idx="12"/>
          </p:nvPr>
        </p:nvSpPr>
        <p:spPr/>
        <p:txBody>
          <a:bodyPr/>
          <a:lstStyle/>
          <a:p>
            <a:fld id="{5E5D0A43-D96B-40EF-A503-F07E68AF0651}" type="slidenum">
              <a:rPr lang="da-DK" smtClean="0"/>
              <a:pPr/>
              <a:t>‹#›</a:t>
            </a:fld>
            <a:endParaRPr lang="da-DK"/>
          </a:p>
        </p:txBody>
      </p:sp>
      <p:sp>
        <p:nvSpPr>
          <p:cNvPr id="10" name="Pladsholder til billede 9"/>
          <p:cNvSpPr>
            <a:spLocks noGrp="1" noChangeAspect="1"/>
          </p:cNvSpPr>
          <p:nvPr>
            <p:ph type="pic" sz="quarter" idx="13"/>
          </p:nvPr>
        </p:nvSpPr>
        <p:spPr>
          <a:xfrm>
            <a:off x="7805759" y="1042971"/>
            <a:ext cx="1072800" cy="1072800"/>
          </a:xfrm>
          <a:solidFill>
            <a:schemeClr val="bg1"/>
          </a:solidFill>
          <a:ln w="28575">
            <a:solidFill>
              <a:srgbClr val="990100"/>
            </a:solidFill>
          </a:ln>
          <a:effectLst>
            <a:outerShdw blurRad="50800" dist="38100" dir="18900000" algn="bl" rotWithShape="0">
              <a:prstClr val="black">
                <a:alpha val="40000"/>
              </a:prstClr>
            </a:outerShdw>
          </a:effectLst>
        </p:spPr>
        <p:txBody>
          <a:bodyPr>
            <a:normAutofit/>
          </a:bodyPr>
          <a:lstStyle>
            <a:lvl1pPr>
              <a:defRPr sz="1200"/>
            </a:lvl1pPr>
          </a:lstStyle>
          <a:p>
            <a:r>
              <a:rPr lang="en-US" smtClean="0"/>
              <a:t>Click icon to add picture</a:t>
            </a:r>
            <a:endParaRPr lang="da-DK"/>
          </a:p>
        </p:txBody>
      </p:sp>
      <p:sp>
        <p:nvSpPr>
          <p:cNvPr id="22" name="Pladsholder til tekst 18"/>
          <p:cNvSpPr>
            <a:spLocks noGrp="1"/>
          </p:cNvSpPr>
          <p:nvPr>
            <p:ph type="body" sz="quarter" idx="17"/>
          </p:nvPr>
        </p:nvSpPr>
        <p:spPr>
          <a:xfrm>
            <a:off x="3857638" y="3143248"/>
            <a:ext cx="5000642" cy="3143272"/>
          </a:xfrm>
        </p:spPr>
        <p:txBody>
          <a:bodyPr numCol="2" spcCol="108000">
            <a:normAutofit/>
          </a:bodyPr>
          <a:lstStyle>
            <a:lvl1pPr>
              <a:defRPr sz="1000" b="1">
                <a:solidFill>
                  <a:srgbClr val="990100"/>
                </a:solidFill>
              </a:defRPr>
            </a:lvl1pPr>
            <a:lvl2pPr>
              <a:defRPr sz="1000" b="0">
                <a:solidFill>
                  <a:srgbClr val="990100"/>
                </a:solidFill>
              </a:defRPr>
            </a:lvl2pPr>
            <a:lvl3pPr>
              <a:defRPr sz="1000" b="0">
                <a:solidFill>
                  <a:srgbClr val="990100"/>
                </a:solidFill>
              </a:defRPr>
            </a:lvl3pPr>
            <a:lvl4pPr>
              <a:defRPr sz="1000">
                <a:solidFill>
                  <a:srgbClr val="990100"/>
                </a:solidFill>
              </a:defRPr>
            </a:lvl4pPr>
            <a:lvl5pPr>
              <a:defRPr sz="1000">
                <a:solidFill>
                  <a:srgbClr val="990100"/>
                </a:solidFill>
              </a:defRPr>
            </a:lvl5pPr>
          </a:lstStyle>
          <a:p>
            <a:pPr lvl="0"/>
            <a:r>
              <a:rPr lang="en-US" smtClean="0"/>
              <a:t>Click to edit Master text styles</a:t>
            </a:r>
          </a:p>
          <a:p>
            <a:pPr lvl="1"/>
            <a:r>
              <a:rPr lang="en-US" smtClean="0"/>
              <a:t>Second level</a:t>
            </a:r>
          </a:p>
        </p:txBody>
      </p:sp>
      <p:sp>
        <p:nvSpPr>
          <p:cNvPr id="24" name="Pladsholder til tekst 18"/>
          <p:cNvSpPr>
            <a:spLocks noGrp="1"/>
          </p:cNvSpPr>
          <p:nvPr>
            <p:ph type="body" sz="quarter" idx="18"/>
          </p:nvPr>
        </p:nvSpPr>
        <p:spPr>
          <a:xfrm>
            <a:off x="500066" y="2000240"/>
            <a:ext cx="2786050" cy="1285884"/>
          </a:xfrm>
        </p:spPr>
        <p:txBody>
          <a:bodyPr numCol="1" spcCol="0">
            <a:normAutofit/>
          </a:bodyPr>
          <a:lstStyle>
            <a:lvl1pPr>
              <a:defRPr sz="1000" b="1">
                <a:solidFill>
                  <a:srgbClr val="990100"/>
                </a:solidFill>
              </a:defRPr>
            </a:lvl1pPr>
            <a:lvl2pPr>
              <a:defRPr sz="1000" b="0">
                <a:solidFill>
                  <a:srgbClr val="990100"/>
                </a:solidFill>
              </a:defRPr>
            </a:lvl2pPr>
            <a:lvl3pPr>
              <a:defRPr sz="1000" b="0">
                <a:solidFill>
                  <a:srgbClr val="990100"/>
                </a:solidFill>
              </a:defRPr>
            </a:lvl3pPr>
            <a:lvl4pPr>
              <a:defRPr sz="1000">
                <a:solidFill>
                  <a:srgbClr val="990100"/>
                </a:solidFill>
              </a:defRPr>
            </a:lvl4pPr>
            <a:lvl5pPr>
              <a:defRPr sz="1000">
                <a:solidFill>
                  <a:srgbClr val="990100"/>
                </a:solidFill>
              </a:defRPr>
            </a:lvl5pPr>
          </a:lstStyle>
          <a:p>
            <a:pPr lvl="0"/>
            <a:r>
              <a:rPr lang="en-US" smtClean="0"/>
              <a:t>Click to edit Master text styles</a:t>
            </a:r>
          </a:p>
          <a:p>
            <a:pPr lvl="1"/>
            <a:r>
              <a:rPr lang="en-US" smtClean="0"/>
              <a:t>Second level</a:t>
            </a:r>
          </a:p>
        </p:txBody>
      </p:sp>
      <p:sp>
        <p:nvSpPr>
          <p:cNvPr id="25" name="Pladsholder til tekst 18"/>
          <p:cNvSpPr>
            <a:spLocks noGrp="1"/>
          </p:cNvSpPr>
          <p:nvPr>
            <p:ph type="body" sz="quarter" idx="19"/>
          </p:nvPr>
        </p:nvSpPr>
        <p:spPr>
          <a:xfrm>
            <a:off x="500066" y="3500438"/>
            <a:ext cx="2786050" cy="1285884"/>
          </a:xfrm>
        </p:spPr>
        <p:txBody>
          <a:bodyPr numCol="1" spcCol="0">
            <a:normAutofit/>
          </a:bodyPr>
          <a:lstStyle>
            <a:lvl1pPr>
              <a:defRPr sz="1000" b="1">
                <a:solidFill>
                  <a:srgbClr val="990100"/>
                </a:solidFill>
              </a:defRPr>
            </a:lvl1pPr>
            <a:lvl2pPr>
              <a:defRPr sz="1000" b="0">
                <a:solidFill>
                  <a:srgbClr val="990100"/>
                </a:solidFill>
              </a:defRPr>
            </a:lvl2pPr>
            <a:lvl3pPr>
              <a:defRPr sz="1000" b="0">
                <a:solidFill>
                  <a:srgbClr val="990100"/>
                </a:solidFill>
              </a:defRPr>
            </a:lvl3pPr>
            <a:lvl4pPr>
              <a:defRPr sz="1000">
                <a:solidFill>
                  <a:srgbClr val="990100"/>
                </a:solidFill>
              </a:defRPr>
            </a:lvl4pPr>
            <a:lvl5pPr>
              <a:defRPr sz="1000">
                <a:solidFill>
                  <a:srgbClr val="990100"/>
                </a:solidFill>
              </a:defRPr>
            </a:lvl5pPr>
          </a:lstStyle>
          <a:p>
            <a:pPr lvl="0"/>
            <a:r>
              <a:rPr lang="en-US" smtClean="0"/>
              <a:t>Click to edit Master text styles</a:t>
            </a:r>
          </a:p>
          <a:p>
            <a:pPr lvl="1"/>
            <a:r>
              <a:rPr lang="en-US" smtClean="0"/>
              <a:t>Second level</a:t>
            </a:r>
          </a:p>
        </p:txBody>
      </p:sp>
      <p:sp>
        <p:nvSpPr>
          <p:cNvPr id="26" name="Pladsholder til tekst 18"/>
          <p:cNvSpPr>
            <a:spLocks noGrp="1"/>
          </p:cNvSpPr>
          <p:nvPr>
            <p:ph type="body" sz="quarter" idx="20"/>
          </p:nvPr>
        </p:nvSpPr>
        <p:spPr>
          <a:xfrm>
            <a:off x="500066" y="5000636"/>
            <a:ext cx="2786050" cy="1285884"/>
          </a:xfrm>
        </p:spPr>
        <p:txBody>
          <a:bodyPr numCol="1" spcCol="0">
            <a:normAutofit/>
          </a:bodyPr>
          <a:lstStyle>
            <a:lvl1pPr>
              <a:defRPr sz="1000" b="1">
                <a:solidFill>
                  <a:srgbClr val="990100"/>
                </a:solidFill>
              </a:defRPr>
            </a:lvl1pPr>
            <a:lvl2pPr>
              <a:defRPr sz="1000" b="0">
                <a:solidFill>
                  <a:srgbClr val="990100"/>
                </a:solidFill>
              </a:defRPr>
            </a:lvl2pPr>
            <a:lvl3pPr>
              <a:defRPr sz="1000" b="0">
                <a:solidFill>
                  <a:srgbClr val="990100"/>
                </a:solidFill>
              </a:defRPr>
            </a:lvl3pPr>
            <a:lvl4pPr>
              <a:defRPr sz="1000">
                <a:solidFill>
                  <a:srgbClr val="990100"/>
                </a:solidFill>
              </a:defRPr>
            </a:lvl4pPr>
            <a:lvl5pPr>
              <a:defRPr sz="1000">
                <a:solidFill>
                  <a:srgbClr val="990100"/>
                </a:solidFill>
              </a:defRPr>
            </a:lvl5pPr>
          </a:lstStyle>
          <a:p>
            <a:pPr lvl="0"/>
            <a:r>
              <a:rPr lang="en-US" smtClean="0"/>
              <a:t>Click to edit Master text styles</a:t>
            </a:r>
          </a:p>
          <a:p>
            <a:pPr lvl="1"/>
            <a:r>
              <a:rPr lang="en-US" smtClean="0"/>
              <a:t>Second level</a:t>
            </a:r>
          </a:p>
        </p:txBody>
      </p:sp>
      <p:sp>
        <p:nvSpPr>
          <p:cNvPr id="31" name="Pladsholder til tekst 30"/>
          <p:cNvSpPr>
            <a:spLocks noGrp="1"/>
          </p:cNvSpPr>
          <p:nvPr>
            <p:ph type="body" sz="quarter" idx="21" hasCustomPrompt="1"/>
          </p:nvPr>
        </p:nvSpPr>
        <p:spPr>
          <a:xfrm>
            <a:off x="500063" y="1714488"/>
            <a:ext cx="2786062" cy="214313"/>
          </a:xfrm>
          <a:solidFill>
            <a:srgbClr val="990100"/>
          </a:solidFill>
          <a:ln>
            <a:noFill/>
          </a:ln>
          <a:effectLst>
            <a:outerShdw blurRad="44450" dist="27940" dir="5400000" algn="ctr">
              <a:srgbClr val="000000">
                <a:alpha val="32000"/>
              </a:srgbClr>
            </a:outerShdw>
            <a:reflection blurRad="6350" stA="50000" endA="300" endPos="55000" dir="5400000" sy="-100000" algn="bl" rotWithShape="0"/>
          </a:effectLst>
        </p:spPr>
        <p:txBody>
          <a:bodyPr>
            <a:noAutofit/>
          </a:bodyPr>
          <a:lstStyle>
            <a:lvl1pPr algn="ctr">
              <a:buNone/>
              <a:defRPr sz="1100" b="1">
                <a:solidFill>
                  <a:schemeClr val="bg1">
                    <a:lumMod val="85000"/>
                  </a:schemeClr>
                </a:solidFill>
              </a:defRPr>
            </a:lvl1pPr>
          </a:lstStyle>
          <a:p>
            <a:pPr lvl="0"/>
            <a:r>
              <a:rPr lang="da-DK" dirty="0" err="1" smtClean="0"/>
              <a:t>Core</a:t>
            </a:r>
            <a:r>
              <a:rPr lang="da-DK" dirty="0" smtClean="0"/>
              <a:t> </a:t>
            </a:r>
            <a:r>
              <a:rPr lang="da-DK" dirty="0" err="1" smtClean="0"/>
              <a:t>skills</a:t>
            </a:r>
            <a:endParaRPr lang="da-DK" dirty="0" smtClean="0"/>
          </a:p>
        </p:txBody>
      </p:sp>
      <p:sp>
        <p:nvSpPr>
          <p:cNvPr id="32" name="Pladsholder til tekst 30"/>
          <p:cNvSpPr>
            <a:spLocks noGrp="1"/>
          </p:cNvSpPr>
          <p:nvPr>
            <p:ph type="body" sz="quarter" idx="22" hasCustomPrompt="1"/>
          </p:nvPr>
        </p:nvSpPr>
        <p:spPr>
          <a:xfrm>
            <a:off x="500034" y="3248025"/>
            <a:ext cx="2786062" cy="214313"/>
          </a:xfrm>
          <a:solidFill>
            <a:srgbClr val="990100"/>
          </a:solidFill>
          <a:ln>
            <a:noFill/>
          </a:ln>
          <a:effectLst>
            <a:outerShdw blurRad="44450" dist="27940" dir="5400000" algn="ctr">
              <a:srgbClr val="000000">
                <a:alpha val="32000"/>
              </a:srgbClr>
            </a:outerShdw>
            <a:reflection blurRad="6350" stA="50000" endA="300" endPos="55000" dir="5400000" sy="-100000" algn="bl" rotWithShape="0"/>
          </a:effectLst>
        </p:spPr>
        <p:txBody>
          <a:bodyPr>
            <a:noAutofit/>
          </a:bodyPr>
          <a:lstStyle>
            <a:lvl1pPr algn="ctr">
              <a:buNone/>
              <a:defRPr sz="1100" b="1">
                <a:solidFill>
                  <a:schemeClr val="bg1">
                    <a:lumMod val="85000"/>
                  </a:schemeClr>
                </a:solidFill>
              </a:defRPr>
            </a:lvl1pPr>
          </a:lstStyle>
          <a:p>
            <a:pPr lvl="0"/>
            <a:r>
              <a:rPr lang="da-DK" smtClean="0"/>
              <a:t>Roles</a:t>
            </a:r>
          </a:p>
        </p:txBody>
      </p:sp>
      <p:sp>
        <p:nvSpPr>
          <p:cNvPr id="33" name="Pladsholder til tekst 30"/>
          <p:cNvSpPr>
            <a:spLocks noGrp="1"/>
          </p:cNvSpPr>
          <p:nvPr>
            <p:ph type="body" sz="quarter" idx="23" hasCustomPrompt="1"/>
          </p:nvPr>
        </p:nvSpPr>
        <p:spPr>
          <a:xfrm>
            <a:off x="509588" y="4757748"/>
            <a:ext cx="2786062" cy="214313"/>
          </a:xfrm>
          <a:solidFill>
            <a:srgbClr val="990100"/>
          </a:solidFill>
          <a:ln>
            <a:noFill/>
          </a:ln>
          <a:effectLst>
            <a:outerShdw blurRad="44450" dist="27940" dir="5400000" algn="ctr">
              <a:srgbClr val="000000">
                <a:alpha val="32000"/>
              </a:srgbClr>
            </a:outerShdw>
            <a:reflection blurRad="6350" stA="50000" endA="300" endPos="55000" dir="5400000" sy="-100000" algn="bl" rotWithShape="0"/>
          </a:effectLst>
        </p:spPr>
        <p:txBody>
          <a:bodyPr>
            <a:noAutofit/>
          </a:bodyPr>
          <a:lstStyle>
            <a:lvl1pPr algn="ctr">
              <a:buNone/>
              <a:defRPr sz="1100" b="1">
                <a:solidFill>
                  <a:schemeClr val="bg1">
                    <a:lumMod val="85000"/>
                  </a:schemeClr>
                </a:solidFill>
              </a:defRPr>
            </a:lvl1pPr>
          </a:lstStyle>
          <a:p>
            <a:pPr lvl="0"/>
            <a:r>
              <a:rPr lang="da-DK" smtClean="0"/>
              <a:t>Education</a:t>
            </a:r>
          </a:p>
        </p:txBody>
      </p:sp>
      <p:sp>
        <p:nvSpPr>
          <p:cNvPr id="34" name="Pladsholder til tekst 30"/>
          <p:cNvSpPr>
            <a:spLocks noGrp="1"/>
          </p:cNvSpPr>
          <p:nvPr>
            <p:ph type="body" sz="quarter" idx="24" hasCustomPrompt="1"/>
          </p:nvPr>
        </p:nvSpPr>
        <p:spPr>
          <a:xfrm>
            <a:off x="3848115" y="2895596"/>
            <a:ext cx="2786062" cy="214313"/>
          </a:xfrm>
          <a:solidFill>
            <a:srgbClr val="990100"/>
          </a:solidFill>
          <a:ln>
            <a:noFill/>
          </a:ln>
          <a:effectLst>
            <a:outerShdw blurRad="44450" dist="27940" dir="5400000" algn="ctr">
              <a:srgbClr val="000000">
                <a:alpha val="32000"/>
              </a:srgbClr>
            </a:outerShdw>
            <a:reflection blurRad="6350" stA="50000" endA="300" endPos="55000" dir="5400000" sy="-100000" algn="bl" rotWithShape="0"/>
          </a:effectLst>
        </p:spPr>
        <p:txBody>
          <a:bodyPr>
            <a:noAutofit/>
          </a:bodyPr>
          <a:lstStyle>
            <a:lvl1pPr algn="ctr">
              <a:buNone/>
              <a:defRPr sz="1100" b="1" baseline="0">
                <a:solidFill>
                  <a:schemeClr val="bg1">
                    <a:lumMod val="85000"/>
                  </a:schemeClr>
                </a:solidFill>
              </a:defRPr>
            </a:lvl1pPr>
          </a:lstStyle>
          <a:p>
            <a:pPr lvl="0"/>
            <a:r>
              <a:rPr lang="da-DK" smtClean="0"/>
              <a:t>Technologies &amp; Tools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6040FFC5-A8F2-476D-96A5-6B5C9D3EFD51}" type="datetime1">
              <a:rPr lang="da-DK" smtClean="0"/>
              <a:pPr/>
              <a:t>27-10-2010</a:t>
            </a:fld>
            <a:endParaRPr lang="da-DK"/>
          </a:p>
        </p:txBody>
      </p:sp>
      <p:sp>
        <p:nvSpPr>
          <p:cNvPr id="4" name="Pladsholder til diasnummer 3"/>
          <p:cNvSpPr>
            <a:spLocks noGrp="1"/>
          </p:cNvSpPr>
          <p:nvPr>
            <p:ph type="sldNum" sz="quarter" idx="12"/>
          </p:nvPr>
        </p:nvSpPr>
        <p:spPr/>
        <p:txBody>
          <a:bodyPr/>
          <a:lstStyle/>
          <a:p>
            <a:fld id="{5E5D0A43-D96B-40EF-A503-F07E68AF0651}" type="slidenum">
              <a:rPr lang="da-DK" smtClean="0"/>
              <a:pPr/>
              <a:t>‹#›</a:t>
            </a:fld>
            <a:endParaRPr lang="da-DK"/>
          </a:p>
        </p:txBody>
      </p:sp>
      <p:pic>
        <p:nvPicPr>
          <p:cNvPr id="16385" name="Picture 1"/>
          <p:cNvPicPr>
            <a:picLocks noChangeAspect="1" noChangeArrowheads="1"/>
          </p:cNvPicPr>
          <p:nvPr userDrawn="1"/>
        </p:nvPicPr>
        <p:blipFill>
          <a:blip r:embed="rId2" cstate="print"/>
          <a:srcRect/>
          <a:stretch>
            <a:fillRect/>
          </a:stretch>
        </p:blipFill>
        <p:spPr bwMode="auto">
          <a:xfrm>
            <a:off x="0" y="1547834"/>
            <a:ext cx="9163050" cy="4981575"/>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illede 6"/>
          <p:cNvPicPr/>
          <p:nvPr/>
        </p:nvPicPr>
        <p:blipFill>
          <a:blip r:embed="rId10" cstate="print"/>
          <a:srcRect/>
          <a:stretch>
            <a:fillRect/>
          </a:stretch>
        </p:blipFill>
        <p:spPr bwMode="auto">
          <a:xfrm>
            <a:off x="0" y="6543675"/>
            <a:ext cx="9144000" cy="314325"/>
          </a:xfrm>
          <a:prstGeom prst="rect">
            <a:avLst/>
          </a:prstGeom>
          <a:noFill/>
          <a:ln w="9525">
            <a:noFill/>
            <a:miter lim="800000"/>
            <a:headEnd/>
            <a:tailEnd/>
          </a:ln>
        </p:spPr>
      </p:pic>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da-DK" dirty="0" smtClean="0"/>
              <a:t>Klik for at redigere titeltypografi i masteren</a:t>
            </a:r>
            <a:endParaRPr lang="da-DK" dirty="0"/>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dirty="0" smtClean="0"/>
              <a:t>Klik for at redigere typografi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4" name="Pladsholder til dato 3"/>
          <p:cNvSpPr>
            <a:spLocks noGrp="1"/>
          </p:cNvSpPr>
          <p:nvPr>
            <p:ph type="dt" sz="half" idx="2"/>
          </p:nvPr>
        </p:nvSpPr>
        <p:spPr>
          <a:xfrm>
            <a:off x="6286512" y="6519884"/>
            <a:ext cx="1285884" cy="222249"/>
          </a:xfrm>
          <a:prstGeom prst="rect">
            <a:avLst/>
          </a:prstGeom>
        </p:spPr>
        <p:txBody>
          <a:bodyPr vert="horz" lIns="91440" tIns="45720" rIns="91440" bIns="45720" rtlCol="0" anchor="ctr"/>
          <a:lstStyle>
            <a:lvl1pPr algn="r">
              <a:defRPr sz="1200">
                <a:solidFill>
                  <a:schemeClr val="tx1">
                    <a:tint val="75000"/>
                  </a:schemeClr>
                </a:solidFill>
                <a:latin typeface="Dax-Regular" pitchFamily="2" charset="0"/>
              </a:defRPr>
            </a:lvl1pPr>
          </a:lstStyle>
          <a:p>
            <a:fld id="{52455155-5B88-4EC4-B3CE-FA4ED826251E}" type="datetime1">
              <a:rPr lang="da-DK" smtClean="0"/>
              <a:pPr/>
              <a:t>27-10-2010</a:t>
            </a:fld>
            <a:endParaRPr lang="da-DK"/>
          </a:p>
        </p:txBody>
      </p:sp>
      <p:sp>
        <p:nvSpPr>
          <p:cNvPr id="6" name="Pladsholder til diasnummer 5"/>
          <p:cNvSpPr>
            <a:spLocks noGrp="1"/>
          </p:cNvSpPr>
          <p:nvPr>
            <p:ph type="sldNum" sz="quarter" idx="4"/>
          </p:nvPr>
        </p:nvSpPr>
        <p:spPr>
          <a:xfrm>
            <a:off x="7643834" y="6553222"/>
            <a:ext cx="1042966" cy="161926"/>
          </a:xfrm>
          <a:prstGeom prst="rect">
            <a:avLst/>
          </a:prstGeom>
        </p:spPr>
        <p:txBody>
          <a:bodyPr vert="horz" lIns="91440" tIns="45720" rIns="91440" bIns="45720" rtlCol="0" anchor="ctr"/>
          <a:lstStyle>
            <a:lvl1pPr algn="r">
              <a:defRPr sz="1200">
                <a:solidFill>
                  <a:schemeClr val="tx1">
                    <a:tint val="75000"/>
                  </a:schemeClr>
                </a:solidFill>
                <a:latin typeface="Dax-Regular" pitchFamily="2" charset="0"/>
              </a:defRPr>
            </a:lvl1pPr>
          </a:lstStyle>
          <a:p>
            <a:r>
              <a:rPr lang="da-DK" smtClean="0"/>
              <a:t>  Side - </a:t>
            </a:r>
            <a:fld id="{5E5D0A43-D96B-40EF-A503-F07E68AF0651}" type="slidenum">
              <a:rPr lang="da-DK" smtClean="0"/>
              <a:pPr/>
              <a:t>‹#›</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5" r:id="rId8"/>
  </p:sldLayoutIdLst>
  <p:hf hdr="0" ftr="0"/>
  <p:txStyles>
    <p:titleStyle>
      <a:lvl1pPr algn="l" defTabSz="914400" rtl="0" eaLnBrk="1" latinLnBrk="0" hangingPunct="1">
        <a:spcBef>
          <a:spcPct val="0"/>
        </a:spcBef>
        <a:buNone/>
        <a:defRPr sz="6000" kern="1200">
          <a:solidFill>
            <a:srgbClr val="FF0000"/>
          </a:solidFill>
          <a:latin typeface="+mj-lt"/>
          <a:ea typeface="+mj-ea"/>
          <a:cs typeface="+mj-cs"/>
        </a:defRPr>
      </a:lvl1pPr>
    </p:titleStyle>
    <p:bodyStyle>
      <a:lvl1pPr marL="342900" indent="-342900" algn="l" defTabSz="914400" rtl="0" eaLnBrk="1" latinLnBrk="0" hangingPunct="1">
        <a:spcBef>
          <a:spcPct val="20000"/>
        </a:spcBef>
        <a:buClr>
          <a:srgbClr val="C00000"/>
        </a:buClr>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Clr>
          <a:srgbClr val="C00000"/>
        </a:buClr>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Clr>
          <a:srgbClr val="C00000"/>
        </a:buClr>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Clr>
          <a:srgbClr val="C00000"/>
        </a:buClr>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Clr>
          <a:srgbClr val="C00000"/>
        </a:buClr>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123825" y="71414"/>
            <a:ext cx="8896350" cy="3228975"/>
          </a:xfrm>
          <a:prstGeom prst="rect">
            <a:avLst/>
          </a:prstGeom>
          <a:noFill/>
          <a:ln w="9525">
            <a:noFill/>
            <a:miter lim="800000"/>
            <a:headEnd/>
            <a:tailEnd/>
          </a:ln>
        </p:spPr>
      </p:pic>
      <p:sp>
        <p:nvSpPr>
          <p:cNvPr id="4" name="Pladsholder til tekst 2"/>
          <p:cNvSpPr txBox="1">
            <a:spLocks/>
          </p:cNvSpPr>
          <p:nvPr/>
        </p:nvSpPr>
        <p:spPr>
          <a:xfrm>
            <a:off x="722313" y="3571876"/>
            <a:ext cx="6207141" cy="835024"/>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da-DK"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Undertitel 2"/>
          <p:cNvSpPr txBox="1">
            <a:spLocks/>
          </p:cNvSpPr>
          <p:nvPr/>
        </p:nvSpPr>
        <p:spPr>
          <a:xfrm>
            <a:off x="571472" y="2500306"/>
            <a:ext cx="8358246" cy="785818"/>
          </a:xfrm>
          <a:prstGeom prst="rect">
            <a:avLst/>
          </a:prstGeom>
        </p:spPr>
        <p:txBody>
          <a:bodyPr vert="horz" lIns="91440" tIns="45720" rIns="91440" bIns="45720" rtlCol="0">
            <a:noAutofit/>
          </a:bodyPr>
          <a:lstStyle/>
          <a:p>
            <a:pPr lvl="0" algn="r">
              <a:spcBef>
                <a:spcPct val="20000"/>
              </a:spcBef>
            </a:pPr>
            <a:r>
              <a:rPr lang="da-DK" sz="1600" b="1" dirty="0" smtClean="0">
                <a:solidFill>
                  <a:srgbClr val="FF0000"/>
                </a:solidFill>
                <a:latin typeface="Dax-Regular" pitchFamily="2" charset="0"/>
              </a:rPr>
              <a:t>Vores tankesæt: </a:t>
            </a:r>
            <a:br>
              <a:rPr lang="da-DK" sz="1600" b="1" dirty="0" smtClean="0">
                <a:solidFill>
                  <a:srgbClr val="FF0000"/>
                </a:solidFill>
                <a:latin typeface="Dax-Regular" pitchFamily="2" charset="0"/>
              </a:rPr>
            </a:br>
            <a:r>
              <a:rPr lang="da-DK" sz="1600" b="1" dirty="0" smtClean="0">
                <a:solidFill>
                  <a:srgbClr val="FF0000"/>
                </a:solidFill>
                <a:latin typeface="Dax-Regular" pitchFamily="2" charset="0"/>
              </a:rPr>
              <a:t>80% teknologi | 20% forretning </a:t>
            </a:r>
            <a:endParaRPr lang="da-DK" sz="1600" b="1" dirty="0">
              <a:solidFill>
                <a:srgbClr val="FF0000"/>
              </a:solidFill>
              <a:latin typeface="Dax-Regular" pitchFamily="2" charset="0"/>
            </a:endParaRPr>
          </a:p>
        </p:txBody>
      </p:sp>
      <p:sp>
        <p:nvSpPr>
          <p:cNvPr id="7" name="Pladsholder til tekst 2"/>
          <p:cNvSpPr txBox="1">
            <a:spLocks/>
          </p:cNvSpPr>
          <p:nvPr/>
        </p:nvSpPr>
        <p:spPr>
          <a:xfrm>
            <a:off x="-32" y="6500834"/>
            <a:ext cx="2500330" cy="28575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20000"/>
              </a:spcBef>
              <a:spcAft>
                <a:spcPts val="0"/>
              </a:spcAft>
              <a:buClr>
                <a:schemeClr val="accent2"/>
              </a:buClr>
              <a:buSzTx/>
              <a:buFont typeface="Arial" pitchFamily="34" charset="0"/>
              <a:buNone/>
              <a:tabLst/>
              <a:defRPr/>
            </a:pPr>
            <a:r>
              <a:rPr kumimoji="0" lang="da-DK" sz="1050" b="0" i="0" u="none" strike="noStrike" kern="1200" cap="none" spc="0" normalizeH="0" baseline="0" noProof="0" smtClean="0">
                <a:ln>
                  <a:noFill/>
                </a:ln>
                <a:solidFill>
                  <a:schemeClr val="tx1">
                    <a:tint val="75000"/>
                  </a:schemeClr>
                </a:solidFill>
                <a:effectLst/>
                <a:uLnTx/>
                <a:uFillTx/>
                <a:latin typeface="+mn-lt"/>
                <a:ea typeface="+mn-ea"/>
                <a:cs typeface="+mn-cs"/>
              </a:rPr>
              <a:t>V 4.0</a:t>
            </a:r>
            <a:endParaRPr kumimoji="0" lang="da-DK" sz="105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Titel 6"/>
          <p:cNvSpPr txBox="1">
            <a:spLocks/>
          </p:cNvSpPr>
          <p:nvPr/>
        </p:nvSpPr>
        <p:spPr>
          <a:xfrm>
            <a:off x="857224" y="4214818"/>
            <a:ext cx="7772400" cy="1362075"/>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da-DK" sz="4400" b="0" i="0" u="none" strike="noStrike" kern="1200" cap="none" spc="0" normalizeH="0" baseline="0" noProof="0" dirty="0">
              <a:ln>
                <a:noFill/>
              </a:ln>
              <a:solidFill>
                <a:srgbClr val="C00000"/>
              </a:solidFill>
              <a:effectLst/>
              <a:uLnTx/>
              <a:uFillTx/>
              <a:latin typeface="+mj-lt"/>
              <a:ea typeface="+mj-ea"/>
              <a:cs typeface="+mj-cs"/>
            </a:endParaRPr>
          </a:p>
        </p:txBody>
      </p:sp>
      <p:pic>
        <p:nvPicPr>
          <p:cNvPr id="14" name="Picture 5"/>
          <p:cNvPicPr>
            <a:picLocks noChangeAspect="1" noChangeArrowheads="1"/>
          </p:cNvPicPr>
          <p:nvPr/>
        </p:nvPicPr>
        <p:blipFill>
          <a:blip r:embed="rId4" cstate="print"/>
          <a:srcRect/>
          <a:stretch>
            <a:fillRect/>
          </a:stretch>
        </p:blipFill>
        <p:spPr bwMode="auto">
          <a:xfrm>
            <a:off x="7917477" y="5929330"/>
            <a:ext cx="1083679" cy="457333"/>
          </a:xfrm>
          <a:prstGeom prst="rect">
            <a:avLst/>
          </a:prstGeom>
          <a:noFill/>
          <a:ln w="9525">
            <a:noFill/>
            <a:miter lim="800000"/>
            <a:headEnd/>
            <a:tailEnd/>
          </a:ln>
          <a:effectLst/>
        </p:spPr>
      </p:pic>
      <p:pic>
        <p:nvPicPr>
          <p:cNvPr id="15" name="Billede 14" descr="Gold_Partner_rgb_5.png"/>
          <p:cNvPicPr>
            <a:picLocks noChangeAspect="1"/>
          </p:cNvPicPr>
          <p:nvPr/>
        </p:nvPicPr>
        <p:blipFill>
          <a:blip r:embed="rId5" cstate="print"/>
          <a:stretch>
            <a:fillRect/>
          </a:stretch>
        </p:blipFill>
        <p:spPr>
          <a:xfrm>
            <a:off x="5929322" y="6069901"/>
            <a:ext cx="1894854" cy="371540"/>
          </a:xfrm>
          <a:prstGeom prst="rect">
            <a:avLst/>
          </a:prstGeom>
        </p:spPr>
      </p:pic>
      <p:pic>
        <p:nvPicPr>
          <p:cNvPr id="1026" name="Picture 2"/>
          <p:cNvPicPr>
            <a:picLocks noChangeAspect="1" noChangeArrowheads="1"/>
          </p:cNvPicPr>
          <p:nvPr/>
        </p:nvPicPr>
        <p:blipFill>
          <a:blip r:embed="rId6" cstate="print"/>
          <a:srcRect/>
          <a:stretch>
            <a:fillRect/>
          </a:stretch>
        </p:blipFill>
        <p:spPr bwMode="auto">
          <a:xfrm>
            <a:off x="4929190" y="5888748"/>
            <a:ext cx="857256" cy="612086"/>
          </a:xfrm>
          <a:prstGeom prst="rect">
            <a:avLst/>
          </a:prstGeom>
          <a:noFill/>
          <a:ln w="9525" algn="in">
            <a:noFill/>
            <a:miter lim="800000"/>
            <a:headEnd/>
            <a:tailEnd/>
          </a:ln>
          <a:effectLst/>
        </p:spPr>
      </p:pic>
      <p:sp>
        <p:nvSpPr>
          <p:cNvPr id="13" name="Undertitel 12"/>
          <p:cNvSpPr>
            <a:spLocks noGrp="1"/>
          </p:cNvSpPr>
          <p:nvPr>
            <p:ph type="subTitle" idx="1"/>
          </p:nvPr>
        </p:nvSpPr>
        <p:spPr>
          <a:xfrm>
            <a:off x="1371600" y="3886200"/>
            <a:ext cx="6400800" cy="685808"/>
          </a:xfrm>
        </p:spPr>
        <p:txBody>
          <a:bodyPr/>
          <a:lstStyle/>
          <a:p>
            <a:r>
              <a:rPr lang="da-DK" dirty="0" smtClean="0"/>
              <a:t>Apache </a:t>
            </a:r>
            <a:r>
              <a:rPr lang="da-DK" dirty="0" err="1" smtClean="0"/>
              <a:t>Lucene</a:t>
            </a:r>
            <a:endParaRPr lang="da-DK" dirty="0"/>
          </a:p>
        </p:txBody>
      </p:sp>
      <p:pic>
        <p:nvPicPr>
          <p:cNvPr id="9217" name="Picture 1"/>
          <p:cNvPicPr>
            <a:picLocks noChangeAspect="1" noChangeArrowheads="1"/>
          </p:cNvPicPr>
          <p:nvPr/>
        </p:nvPicPr>
        <p:blipFill>
          <a:blip r:embed="rId7" cstate="print"/>
          <a:srcRect/>
          <a:stretch>
            <a:fillRect/>
          </a:stretch>
        </p:blipFill>
        <p:spPr bwMode="auto">
          <a:xfrm>
            <a:off x="252382" y="6310334"/>
            <a:ext cx="876300" cy="171450"/>
          </a:xfrm>
          <a:prstGeom prst="rect">
            <a:avLst/>
          </a:prstGeom>
          <a:noFill/>
          <a:ln w="9525">
            <a:noFill/>
            <a:miter lim="800000"/>
            <a:headEnd/>
            <a:tailEnd/>
          </a:ln>
        </p:spPr>
      </p:pic>
    </p:spTree>
  </p:cSld>
  <p:clrMapOvr>
    <a:masterClrMapping/>
  </p:clrMapOvr>
  <p:transition advClick="0" advTm="1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Analysis</a:t>
            </a:r>
            <a:endParaRPr lang="en-US" dirty="0"/>
          </a:p>
        </p:txBody>
      </p:sp>
      <p:sp>
        <p:nvSpPr>
          <p:cNvPr id="3" name="Content Placeholder 2"/>
          <p:cNvSpPr>
            <a:spLocks noGrp="1"/>
          </p:cNvSpPr>
          <p:nvPr>
            <p:ph idx="1"/>
          </p:nvPr>
        </p:nvSpPr>
        <p:spPr/>
        <p:txBody>
          <a:bodyPr/>
          <a:lstStyle/>
          <a:p>
            <a:r>
              <a:rPr lang="en-US" sz="2800" dirty="0" smtClean="0"/>
              <a:t>Converting your text into Terms</a:t>
            </a:r>
          </a:p>
          <a:p>
            <a:pPr lvl="1"/>
            <a:r>
              <a:rPr lang="en-US" sz="2400" dirty="0" err="1" smtClean="0"/>
              <a:t>Lucene</a:t>
            </a:r>
            <a:r>
              <a:rPr lang="en-US" sz="2400" dirty="0" smtClean="0"/>
              <a:t> does NOT search your text</a:t>
            </a:r>
          </a:p>
          <a:p>
            <a:pPr lvl="1"/>
            <a:r>
              <a:rPr lang="en-US" sz="2400" dirty="0" err="1" smtClean="0"/>
              <a:t>Lucene</a:t>
            </a:r>
            <a:r>
              <a:rPr lang="en-US" sz="2400" dirty="0" smtClean="0"/>
              <a:t> searches the set of terms created by analysis</a:t>
            </a:r>
          </a:p>
          <a:p>
            <a:r>
              <a:rPr lang="en-US" sz="2800" dirty="0" smtClean="0"/>
              <a:t>Actions</a:t>
            </a:r>
          </a:p>
          <a:p>
            <a:pPr lvl="1"/>
            <a:r>
              <a:rPr lang="en-US" sz="2400" dirty="0" smtClean="0"/>
              <a:t>Break on whitespace, punctuation, </a:t>
            </a:r>
            <a:r>
              <a:rPr lang="en-US" sz="2400" dirty="0" err="1" smtClean="0"/>
              <a:t>caseChanges</a:t>
            </a:r>
            <a:r>
              <a:rPr lang="en-US" sz="2400" dirty="0" smtClean="0"/>
              <a:t>, numb3rs</a:t>
            </a:r>
          </a:p>
          <a:p>
            <a:pPr lvl="1"/>
            <a:r>
              <a:rPr lang="en-US" sz="2400" dirty="0" smtClean="0"/>
              <a:t>Stemming (shoes -&gt; shoe)</a:t>
            </a:r>
          </a:p>
          <a:p>
            <a:pPr lvl="1"/>
            <a:r>
              <a:rPr lang="en-US" sz="2400" dirty="0" smtClean="0"/>
              <a:t>Removing/replacing of Stop Words</a:t>
            </a:r>
          </a:p>
          <a:p>
            <a:pPr lvl="2"/>
            <a:r>
              <a:rPr lang="en-US" sz="2000" dirty="0" smtClean="0"/>
              <a:t>The quick brown fox jumps -&gt; quick brown fox jumps</a:t>
            </a:r>
          </a:p>
          <a:p>
            <a:pPr lvl="1"/>
            <a:r>
              <a:rPr lang="en-US" sz="2400" dirty="0" smtClean="0"/>
              <a:t>Combining words</a:t>
            </a:r>
          </a:p>
          <a:p>
            <a:pPr lvl="1"/>
            <a:r>
              <a:rPr lang="en-US" sz="2400" dirty="0" smtClean="0"/>
              <a:t>Adding new words (synonyms)</a:t>
            </a:r>
            <a:endParaRPr lang="en-US" sz="2400" dirty="0"/>
          </a:p>
        </p:txBody>
      </p:sp>
      <p:sp>
        <p:nvSpPr>
          <p:cNvPr id="4" name="TextBox 3"/>
          <p:cNvSpPr txBox="1"/>
          <p:nvPr/>
        </p:nvSpPr>
        <p:spPr>
          <a:xfrm>
            <a:off x="4643438" y="6215082"/>
            <a:ext cx="928694" cy="369332"/>
          </a:xfrm>
          <a:prstGeom prst="rect">
            <a:avLst/>
          </a:prstGeom>
          <a:noFill/>
        </p:spPr>
        <p:txBody>
          <a:bodyPr wrap="square" rtlCol="0">
            <a:spAutoFit/>
          </a:bodyPr>
          <a:lstStyle/>
          <a:p>
            <a:r>
              <a:rPr lang="da-DK" dirty="0" smtClean="0">
                <a:solidFill>
                  <a:srgbClr val="C00000"/>
                </a:solidFill>
              </a:rPr>
              <a:t>Demo</a:t>
            </a:r>
            <a:endParaRPr lang="da-DK" dirty="0">
              <a:solidFill>
                <a:srgbClr val="C00000"/>
              </a:solidFill>
            </a:endParaRPr>
          </a:p>
        </p:txBody>
      </p:sp>
    </p:spTree>
    <p:extLst>
      <p:ext uri="{BB962C8B-B14F-4D97-AF65-F5344CB8AC3E}">
        <p14:creationId xmlns:p14="http://schemas.microsoft.com/office/powerpoint/2010/main" val="531696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 Options</a:t>
            </a:r>
            <a:endParaRPr lang="en-US" dirty="0"/>
          </a:p>
        </p:txBody>
      </p:sp>
      <p:sp>
        <p:nvSpPr>
          <p:cNvPr id="3" name="Content Placeholder 2"/>
          <p:cNvSpPr>
            <a:spLocks noGrp="1"/>
          </p:cNvSpPr>
          <p:nvPr>
            <p:ph idx="1"/>
          </p:nvPr>
        </p:nvSpPr>
        <p:spPr/>
        <p:txBody>
          <a:bodyPr/>
          <a:lstStyle/>
          <a:p>
            <a:r>
              <a:rPr lang="en-US" sz="2800" dirty="0" smtClean="0"/>
              <a:t>Analyzed, Not Analyzed, Analyzed No Norms, Not Analyzed No Norms</a:t>
            </a:r>
          </a:p>
          <a:p>
            <a:r>
              <a:rPr lang="en-US" sz="2800" dirty="0" smtClean="0"/>
              <a:t>Stored – Yes, No, Compress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02395078"/>
              </p:ext>
            </p:extLst>
          </p:nvPr>
        </p:nvGraphicFramePr>
        <p:xfrm>
          <a:off x="428596" y="3143248"/>
          <a:ext cx="8429685" cy="2397760"/>
        </p:xfrm>
        <a:graphic>
          <a:graphicData uri="http://schemas.openxmlformats.org/drawingml/2006/table">
            <a:tbl>
              <a:tblPr firstRow="1" bandRow="1">
                <a:tableStyleId>{21E4AEA4-8DFA-4A89-87EB-49C32662AFE0}</a:tableStyleId>
              </a:tblPr>
              <a:tblGrid>
                <a:gridCol w="1285884"/>
                <a:gridCol w="642942"/>
                <a:gridCol w="1714512"/>
                <a:gridCol w="4786347"/>
              </a:tblGrid>
              <a:tr h="335280">
                <a:tc>
                  <a:txBody>
                    <a:bodyPr/>
                    <a:lstStyle/>
                    <a:p>
                      <a:r>
                        <a:rPr lang="en-US" sz="1600" noProof="0" dirty="0" smtClean="0"/>
                        <a:t>Index</a:t>
                      </a:r>
                      <a:endParaRPr lang="en-US" sz="1600" noProof="0" dirty="0"/>
                    </a:p>
                  </a:txBody>
                  <a:tcPr/>
                </a:tc>
                <a:tc>
                  <a:txBody>
                    <a:bodyPr/>
                    <a:lstStyle/>
                    <a:p>
                      <a:r>
                        <a:rPr lang="en-US" sz="1600" noProof="0" smtClean="0"/>
                        <a:t>Store</a:t>
                      </a:r>
                      <a:endParaRPr lang="en-US" sz="1600" noProof="0"/>
                    </a:p>
                  </a:txBody>
                  <a:tcPr/>
                </a:tc>
                <a:tc>
                  <a:txBody>
                    <a:bodyPr/>
                    <a:lstStyle/>
                    <a:p>
                      <a:r>
                        <a:rPr lang="en-US" sz="1600" noProof="0" smtClean="0"/>
                        <a:t>TermVector</a:t>
                      </a:r>
                      <a:endParaRPr lang="en-US" sz="1600" noProof="0"/>
                    </a:p>
                  </a:txBody>
                  <a:tcPr/>
                </a:tc>
                <a:tc>
                  <a:txBody>
                    <a:bodyPr/>
                    <a:lstStyle/>
                    <a:p>
                      <a:r>
                        <a:rPr lang="en-US" sz="1600" noProof="0" smtClean="0"/>
                        <a:t>Example usage</a:t>
                      </a:r>
                      <a:endParaRPr lang="en-US" sz="1600" noProof="0"/>
                    </a:p>
                  </a:txBody>
                  <a:tcPr/>
                </a:tc>
              </a:tr>
              <a:tr h="370840">
                <a:tc>
                  <a:txBody>
                    <a:bodyPr/>
                    <a:lstStyle/>
                    <a:p>
                      <a:r>
                        <a:rPr lang="en-US" sz="1600" noProof="0" dirty="0" smtClean="0"/>
                        <a:t>Not</a:t>
                      </a:r>
                      <a:r>
                        <a:rPr lang="en-US" sz="1600" baseline="0" noProof="0" dirty="0" smtClean="0"/>
                        <a:t> Analyzed No Norms*</a:t>
                      </a:r>
                      <a:endParaRPr lang="en-US" sz="1600" noProof="0" dirty="0"/>
                    </a:p>
                  </a:txBody>
                  <a:tcPr/>
                </a:tc>
                <a:tc>
                  <a:txBody>
                    <a:bodyPr/>
                    <a:lstStyle/>
                    <a:p>
                      <a:r>
                        <a:rPr lang="en-US" sz="1600" noProof="0" smtClean="0"/>
                        <a:t>Yes</a:t>
                      </a:r>
                      <a:endParaRPr lang="en-US" sz="1600" noProof="0"/>
                    </a:p>
                  </a:txBody>
                  <a:tcPr/>
                </a:tc>
                <a:tc>
                  <a:txBody>
                    <a:bodyPr/>
                    <a:lstStyle/>
                    <a:p>
                      <a:r>
                        <a:rPr lang="en-US" sz="1600" noProof="0" smtClean="0"/>
                        <a:t>No</a:t>
                      </a:r>
                      <a:endParaRPr lang="en-US" sz="1600" noProof="0"/>
                    </a:p>
                  </a:txBody>
                  <a:tcPr/>
                </a:tc>
                <a:tc>
                  <a:txBody>
                    <a:bodyPr/>
                    <a:lstStyle/>
                    <a:p>
                      <a:r>
                        <a:rPr lang="en-US" sz="1600" noProof="0" dirty="0" smtClean="0"/>
                        <a:t>Identifiers (Primary keys, file names), SSN, Phone No, URLs, names, Dates</a:t>
                      </a:r>
                      <a:r>
                        <a:rPr lang="en-US" sz="1600" baseline="0" noProof="0" dirty="0" smtClean="0"/>
                        <a:t> and textual fields for sorting</a:t>
                      </a:r>
                      <a:endParaRPr lang="en-US" sz="1600" noProof="0" dirty="0"/>
                    </a:p>
                  </a:txBody>
                  <a:tcPr/>
                </a:tc>
              </a:tr>
              <a:tr h="370840">
                <a:tc>
                  <a:txBody>
                    <a:bodyPr/>
                    <a:lstStyle/>
                    <a:p>
                      <a:r>
                        <a:rPr lang="en-US" sz="1600" noProof="0" smtClean="0"/>
                        <a:t>Analyzed</a:t>
                      </a:r>
                      <a:endParaRPr lang="en-US" sz="1600" noProof="0"/>
                    </a:p>
                  </a:txBody>
                  <a:tcPr/>
                </a:tc>
                <a:tc>
                  <a:txBody>
                    <a:bodyPr/>
                    <a:lstStyle/>
                    <a:p>
                      <a:r>
                        <a:rPr lang="en-US" sz="1600" noProof="0" smtClean="0"/>
                        <a:t>Yes</a:t>
                      </a:r>
                      <a:endParaRPr lang="en-US" sz="1600" noProof="0"/>
                    </a:p>
                  </a:txBody>
                  <a:tcPr/>
                </a:tc>
                <a:tc>
                  <a:txBody>
                    <a:bodyPr/>
                    <a:lstStyle/>
                    <a:p>
                      <a:r>
                        <a:rPr lang="en-US" sz="1600" noProof="0" smtClean="0"/>
                        <a:t>Positions + Offsets</a:t>
                      </a:r>
                      <a:endParaRPr lang="en-US" sz="1600" noProof="0"/>
                    </a:p>
                  </a:txBody>
                  <a:tcPr/>
                </a:tc>
                <a:tc>
                  <a:txBody>
                    <a:bodyPr/>
                    <a:lstStyle/>
                    <a:p>
                      <a:r>
                        <a:rPr lang="en-US" sz="1600" noProof="0" dirty="0" smtClean="0"/>
                        <a:t>Title, Abstract</a:t>
                      </a:r>
                      <a:endParaRPr lang="en-US" sz="1600" noProof="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smtClean="0"/>
                        <a:t>Analyzed</a:t>
                      </a:r>
                      <a:endParaRPr lang="en-US" sz="1600" noProof="0"/>
                    </a:p>
                  </a:txBody>
                  <a:tcPr/>
                </a:tc>
                <a:tc>
                  <a:txBody>
                    <a:bodyPr/>
                    <a:lstStyle/>
                    <a:p>
                      <a:r>
                        <a:rPr lang="en-US" sz="1600" noProof="0" smtClean="0"/>
                        <a:t>No</a:t>
                      </a:r>
                      <a:endParaRPr lang="en-US" sz="1600" noProof="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smtClean="0"/>
                        <a:t>Positions + Offsets</a:t>
                      </a:r>
                      <a:endParaRPr lang="en-US" sz="1600" noProof="0"/>
                    </a:p>
                  </a:txBody>
                  <a:tcPr/>
                </a:tc>
                <a:tc>
                  <a:txBody>
                    <a:bodyPr/>
                    <a:lstStyle/>
                    <a:p>
                      <a:r>
                        <a:rPr lang="en-US" sz="1600" noProof="0" dirty="0" smtClean="0"/>
                        <a:t>Main content body</a:t>
                      </a:r>
                      <a:endParaRPr lang="en-US" sz="1600" noProof="0" dirty="0"/>
                    </a:p>
                  </a:txBody>
                  <a:tcPr/>
                </a:tc>
              </a:tr>
              <a:tr h="370840">
                <a:tc>
                  <a:txBody>
                    <a:bodyPr/>
                    <a:lstStyle/>
                    <a:p>
                      <a:r>
                        <a:rPr lang="en-US" sz="1600" noProof="0" dirty="0" smtClean="0"/>
                        <a:t>Not Analyzed</a:t>
                      </a:r>
                      <a:endParaRPr lang="en-US" sz="1600" noProof="0" dirty="0"/>
                    </a:p>
                  </a:txBody>
                  <a:tcPr/>
                </a:tc>
                <a:tc>
                  <a:txBody>
                    <a:bodyPr/>
                    <a:lstStyle/>
                    <a:p>
                      <a:r>
                        <a:rPr lang="en-US" sz="1600" noProof="0" smtClean="0"/>
                        <a:t>Yes</a:t>
                      </a:r>
                      <a:endParaRPr lang="en-US" sz="1600" noProof="0"/>
                    </a:p>
                  </a:txBody>
                  <a:tcPr/>
                </a:tc>
                <a:tc>
                  <a:txBody>
                    <a:bodyPr/>
                    <a:lstStyle/>
                    <a:p>
                      <a:r>
                        <a:rPr lang="en-US" sz="1600" noProof="0" smtClean="0"/>
                        <a:t>No</a:t>
                      </a:r>
                      <a:endParaRPr lang="en-US" sz="1600" noProof="0"/>
                    </a:p>
                  </a:txBody>
                  <a:tcPr/>
                </a:tc>
                <a:tc>
                  <a:txBody>
                    <a:bodyPr/>
                    <a:lstStyle/>
                    <a:p>
                      <a:r>
                        <a:rPr lang="en-US" sz="1600" noProof="0" dirty="0" smtClean="0"/>
                        <a:t>Document type, Primary keys (if not used for searching)</a:t>
                      </a:r>
                      <a:endParaRPr lang="en-US" sz="1600" noProof="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t>Not Analyzed</a:t>
                      </a:r>
                      <a:endParaRPr lang="en-US" sz="1600" noProof="0" dirty="0"/>
                    </a:p>
                  </a:txBody>
                  <a:tcPr/>
                </a:tc>
                <a:tc>
                  <a:txBody>
                    <a:bodyPr/>
                    <a:lstStyle/>
                    <a:p>
                      <a:r>
                        <a:rPr lang="en-US" sz="1600" noProof="0" smtClean="0"/>
                        <a:t>No</a:t>
                      </a:r>
                      <a:endParaRPr lang="en-US" sz="1600" noProof="0"/>
                    </a:p>
                  </a:txBody>
                  <a:tcPr/>
                </a:tc>
                <a:tc>
                  <a:txBody>
                    <a:bodyPr/>
                    <a:lstStyle/>
                    <a:p>
                      <a:r>
                        <a:rPr lang="en-US" sz="1600" noProof="0" smtClean="0"/>
                        <a:t>No</a:t>
                      </a:r>
                      <a:endParaRPr lang="en-US" sz="1600" noProof="0"/>
                    </a:p>
                  </a:txBody>
                  <a:tcPr/>
                </a:tc>
                <a:tc>
                  <a:txBody>
                    <a:bodyPr/>
                    <a:lstStyle/>
                    <a:p>
                      <a:r>
                        <a:rPr lang="en-US" sz="1600" noProof="0" dirty="0" smtClean="0"/>
                        <a:t>Hidden keywords</a:t>
                      </a:r>
                      <a:endParaRPr lang="en-US" sz="1600" noProof="0" dirty="0"/>
                    </a:p>
                  </a:txBody>
                  <a:tcPr/>
                </a:tc>
              </a:tr>
            </a:tbl>
          </a:graphicData>
        </a:graphic>
      </p:graphicFrame>
      <p:sp>
        <p:nvSpPr>
          <p:cNvPr id="6" name="TextBox 5"/>
          <p:cNvSpPr txBox="1"/>
          <p:nvPr/>
        </p:nvSpPr>
        <p:spPr>
          <a:xfrm>
            <a:off x="4714876" y="5643578"/>
            <a:ext cx="3929090" cy="338554"/>
          </a:xfrm>
          <a:prstGeom prst="rect">
            <a:avLst/>
          </a:prstGeom>
          <a:noFill/>
        </p:spPr>
        <p:txBody>
          <a:bodyPr wrap="square" rtlCol="0">
            <a:spAutoFit/>
          </a:bodyPr>
          <a:lstStyle/>
          <a:p>
            <a:r>
              <a:rPr lang="en-US" sz="1600" dirty="0" smtClean="0"/>
              <a:t>* Norms are used for Relevance ranking</a:t>
            </a:r>
            <a:endParaRPr lang="en-US" sz="1600" dirty="0"/>
          </a:p>
        </p:txBody>
      </p:sp>
    </p:spTree>
    <p:extLst>
      <p:ext uri="{BB962C8B-B14F-4D97-AF65-F5344CB8AC3E}">
        <p14:creationId xmlns:p14="http://schemas.microsoft.com/office/powerpoint/2010/main" val="3160976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Field Options</a:t>
            </a:r>
            <a:endParaRPr lang="en-US" dirty="0"/>
          </a:p>
        </p:txBody>
      </p:sp>
      <p:sp>
        <p:nvSpPr>
          <p:cNvPr id="3" name="Content Placeholder 2"/>
          <p:cNvSpPr>
            <a:spLocks noGrp="1"/>
          </p:cNvSpPr>
          <p:nvPr>
            <p:ph idx="1"/>
          </p:nvPr>
        </p:nvSpPr>
        <p:spPr/>
        <p:txBody>
          <a:bodyPr/>
          <a:lstStyle/>
          <a:p>
            <a:r>
              <a:rPr lang="en-US" sz="2400" dirty="0" smtClean="0"/>
              <a:t>Norms</a:t>
            </a:r>
          </a:p>
          <a:p>
            <a:pPr lvl="1"/>
            <a:r>
              <a:rPr lang="en-US" sz="2000" dirty="0" smtClean="0"/>
              <a:t>Boosts and field length normalization</a:t>
            </a:r>
          </a:p>
          <a:p>
            <a:pPr lvl="1"/>
            <a:r>
              <a:rPr lang="en-US" sz="2000" dirty="0" smtClean="0"/>
              <a:t>Use for ranking </a:t>
            </a:r>
          </a:p>
          <a:p>
            <a:pPr lvl="2"/>
            <a:r>
              <a:rPr lang="en-US" sz="1800" dirty="0" smtClean="0"/>
              <a:t>Default: shorter fields has higher rank</a:t>
            </a:r>
          </a:p>
          <a:p>
            <a:r>
              <a:rPr lang="en-US" sz="2400" dirty="0" smtClean="0"/>
              <a:t>Term Vectors</a:t>
            </a:r>
          </a:p>
          <a:p>
            <a:pPr lvl="1"/>
            <a:r>
              <a:rPr lang="en-US" sz="2000" dirty="0" smtClean="0"/>
              <a:t>Miniature inverted index</a:t>
            </a:r>
          </a:p>
          <a:p>
            <a:pPr lvl="1"/>
            <a:r>
              <a:rPr lang="en-US" sz="2000" dirty="0" smtClean="0"/>
              <a:t>Term frequency pairs</a:t>
            </a:r>
          </a:p>
          <a:p>
            <a:pPr lvl="1"/>
            <a:r>
              <a:rPr lang="en-US" sz="2000" dirty="0" smtClean="0"/>
              <a:t>Positional information of each Term occurrence (Position and Offset)</a:t>
            </a:r>
          </a:p>
          <a:p>
            <a:pPr lvl="1"/>
            <a:r>
              <a:rPr lang="en-US" sz="2000" dirty="0" smtClean="0"/>
              <a:t>Use with</a:t>
            </a:r>
          </a:p>
          <a:p>
            <a:pPr lvl="2"/>
            <a:r>
              <a:rPr lang="en-US" sz="1800" dirty="0" err="1" smtClean="0"/>
              <a:t>PhraseQuery</a:t>
            </a:r>
            <a:endParaRPr lang="en-US" sz="1800" dirty="0" smtClean="0"/>
          </a:p>
          <a:p>
            <a:pPr lvl="2"/>
            <a:r>
              <a:rPr lang="en-US" sz="1800" dirty="0" smtClean="0"/>
              <a:t>Highlighter</a:t>
            </a:r>
          </a:p>
          <a:p>
            <a:pPr lvl="2"/>
            <a:r>
              <a:rPr lang="en-US" sz="1800" dirty="0" smtClean="0"/>
              <a:t>"More Like This“</a:t>
            </a:r>
          </a:p>
        </p:txBody>
      </p:sp>
    </p:spTree>
    <p:extLst>
      <p:ext uri="{BB962C8B-B14F-4D97-AF65-F5344CB8AC3E}">
        <p14:creationId xmlns:p14="http://schemas.microsoft.com/office/powerpoint/2010/main" val="1279713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Copy Fields</a:t>
            </a:r>
            <a:endParaRPr lang="en-US" dirty="0"/>
          </a:p>
        </p:txBody>
      </p:sp>
      <p:sp>
        <p:nvSpPr>
          <p:cNvPr id="3" name="Content Placeholder 2"/>
          <p:cNvSpPr>
            <a:spLocks noGrp="1"/>
          </p:cNvSpPr>
          <p:nvPr>
            <p:ph idx="1"/>
          </p:nvPr>
        </p:nvSpPr>
        <p:spPr/>
        <p:txBody>
          <a:bodyPr/>
          <a:lstStyle/>
          <a:p>
            <a:r>
              <a:rPr lang="en-US" dirty="0" smtClean="0"/>
              <a:t>It’s common to want to index data more than one way</a:t>
            </a:r>
          </a:p>
          <a:p>
            <a:r>
              <a:rPr lang="en-US" dirty="0" smtClean="0"/>
              <a:t>You might store an unanalyzed version of a field for searching</a:t>
            </a:r>
          </a:p>
          <a:p>
            <a:pPr lvl="1"/>
            <a:r>
              <a:rPr lang="en-US" dirty="0" smtClean="0"/>
              <a:t>And store an analyzed version for faceting</a:t>
            </a:r>
          </a:p>
          <a:p>
            <a:r>
              <a:rPr lang="en-US" dirty="0" smtClean="0"/>
              <a:t>You might store a stemmed and non-stemmed version of a field</a:t>
            </a:r>
          </a:p>
          <a:p>
            <a:pPr lvl="1"/>
            <a:r>
              <a:rPr lang="en-US" dirty="0" smtClean="0"/>
              <a:t>To boost </a:t>
            </a:r>
            <a:r>
              <a:rPr lang="en-US" smtClean="0"/>
              <a:t>precise matches</a:t>
            </a:r>
            <a:endParaRPr lang="en-US" dirty="0"/>
          </a:p>
        </p:txBody>
      </p:sp>
    </p:spTree>
    <p:extLst>
      <p:ext uri="{BB962C8B-B14F-4D97-AF65-F5344CB8AC3E}">
        <p14:creationId xmlns:p14="http://schemas.microsoft.com/office/powerpoint/2010/main" val="2005093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Multilingual</a:t>
            </a:r>
            <a:endParaRPr lang="en-US" dirty="0"/>
          </a:p>
        </p:txBody>
      </p:sp>
      <p:sp>
        <p:nvSpPr>
          <p:cNvPr id="3" name="Content Placeholder 2"/>
          <p:cNvSpPr>
            <a:spLocks noGrp="1"/>
          </p:cNvSpPr>
          <p:nvPr>
            <p:ph idx="1"/>
          </p:nvPr>
        </p:nvSpPr>
        <p:spPr/>
        <p:txBody>
          <a:bodyPr>
            <a:normAutofit/>
          </a:bodyPr>
          <a:lstStyle/>
          <a:p>
            <a:r>
              <a:rPr lang="en-US" dirty="0" smtClean="0"/>
              <a:t>Generally, keep different languages in their own fields or indexes</a:t>
            </a:r>
          </a:p>
          <a:p>
            <a:r>
              <a:rPr lang="en-US" dirty="0" smtClean="0"/>
              <a:t>This lets you have an analyzer for each language</a:t>
            </a:r>
          </a:p>
          <a:p>
            <a:pPr lvl="1"/>
            <a:r>
              <a:rPr lang="en-US" dirty="0" smtClean="0"/>
              <a:t>Stemming, stop words, etc.</a:t>
            </a:r>
          </a:p>
        </p:txBody>
      </p:sp>
    </p:spTree>
    <p:extLst>
      <p:ext uri="{BB962C8B-B14F-4D97-AF65-F5344CB8AC3E}">
        <p14:creationId xmlns:p14="http://schemas.microsoft.com/office/powerpoint/2010/main" val="2772868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Wildcard Querying</a:t>
            </a:r>
            <a:endParaRPr lang="en-US" dirty="0"/>
          </a:p>
        </p:txBody>
      </p:sp>
      <p:sp>
        <p:nvSpPr>
          <p:cNvPr id="3" name="Content Placeholder 2"/>
          <p:cNvSpPr>
            <a:spLocks noGrp="1"/>
          </p:cNvSpPr>
          <p:nvPr>
            <p:ph idx="1"/>
          </p:nvPr>
        </p:nvSpPr>
        <p:spPr/>
        <p:txBody>
          <a:bodyPr/>
          <a:lstStyle/>
          <a:p>
            <a:r>
              <a:rPr lang="en-US" smtClean="0"/>
              <a:t>Scenario</a:t>
            </a:r>
          </a:p>
          <a:p>
            <a:pPr lvl="1"/>
            <a:r>
              <a:rPr lang="en-US" smtClean="0"/>
              <a:t>Search for *soft</a:t>
            </a:r>
          </a:p>
          <a:p>
            <a:pPr lvl="1"/>
            <a:r>
              <a:rPr lang="en-US" smtClean="0"/>
              <a:t>Leading </a:t>
            </a:r>
            <a:r>
              <a:rPr lang="en-US" dirty="0" smtClean="0"/>
              <a:t>wildcards require traversing the </a:t>
            </a:r>
            <a:r>
              <a:rPr lang="en-US" smtClean="0"/>
              <a:t>entire index</a:t>
            </a:r>
          </a:p>
          <a:p>
            <a:r>
              <a:rPr lang="en-US" smtClean="0"/>
              <a:t>Reversing Token Filter</a:t>
            </a:r>
          </a:p>
          <a:p>
            <a:pPr lvl="1"/>
            <a:r>
              <a:rPr lang="en-US" smtClean="0"/>
              <a:t>Reverse </a:t>
            </a:r>
            <a:r>
              <a:rPr lang="en-US" dirty="0" smtClean="0"/>
              <a:t>the order, and leading wildcards become trailing</a:t>
            </a:r>
          </a:p>
          <a:p>
            <a:pPr lvl="1"/>
            <a:r>
              <a:rPr lang="en-US" dirty="0" smtClean="0"/>
              <a:t>*soft -&gt; </a:t>
            </a:r>
            <a:r>
              <a:rPr lang="en-US" dirty="0" err="1" smtClean="0"/>
              <a:t>tfos</a:t>
            </a:r>
            <a:r>
              <a:rPr lang="en-US" dirty="0" smtClean="0"/>
              <a:t>*</a:t>
            </a:r>
          </a:p>
        </p:txBody>
      </p:sp>
    </p:spTree>
    <p:extLst>
      <p:ext uri="{BB962C8B-B14F-4D97-AF65-F5344CB8AC3E}">
        <p14:creationId xmlns:p14="http://schemas.microsoft.com/office/powerpoint/2010/main" val="315377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2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can go wrong?</a:t>
            </a:r>
            <a:endParaRPr lang="en-US" dirty="0"/>
          </a:p>
        </p:txBody>
      </p:sp>
      <p:sp>
        <p:nvSpPr>
          <p:cNvPr id="3" name="Content Placeholder 2"/>
          <p:cNvSpPr>
            <a:spLocks noGrp="1"/>
          </p:cNvSpPr>
          <p:nvPr>
            <p:ph idx="1"/>
          </p:nvPr>
        </p:nvSpPr>
        <p:spPr/>
        <p:txBody>
          <a:bodyPr/>
          <a:lstStyle/>
          <a:p>
            <a:r>
              <a:rPr lang="en-US" dirty="0" smtClean="0"/>
              <a:t>Lots of things</a:t>
            </a:r>
          </a:p>
          <a:p>
            <a:pPr lvl="1"/>
            <a:r>
              <a:rPr lang="en-US" dirty="0" smtClean="0"/>
              <a:t>You can’t find things</a:t>
            </a:r>
          </a:p>
          <a:p>
            <a:pPr lvl="1"/>
            <a:r>
              <a:rPr lang="en-US" dirty="0" smtClean="0"/>
              <a:t>You find too much</a:t>
            </a:r>
          </a:p>
          <a:p>
            <a:pPr lvl="1"/>
            <a:r>
              <a:rPr lang="en-US" dirty="0" smtClean="0"/>
              <a:t>Poor query or indexing performance</a:t>
            </a:r>
          </a:p>
          <a:p>
            <a:pPr marL="342900" lvl="1" indent="-342900">
              <a:buFont typeface="Arial" charset="0"/>
              <a:buChar char="•"/>
            </a:pPr>
            <a:r>
              <a:rPr lang="en-US" dirty="0" smtClean="0"/>
              <a:t>Problems happen when the terms are not what you think </a:t>
            </a:r>
            <a:r>
              <a:rPr lang="en-US" smtClean="0"/>
              <a:t>they are</a:t>
            </a:r>
          </a:p>
          <a:p>
            <a:endParaRPr lang="en-US" dirty="0"/>
          </a:p>
        </p:txBody>
      </p:sp>
    </p:spTree>
    <p:extLst>
      <p:ext uri="{BB962C8B-B14F-4D97-AF65-F5344CB8AC3E}">
        <p14:creationId xmlns:p14="http://schemas.microsoft.com/office/powerpoint/2010/main" val="873744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Slow Searches</a:t>
            </a:r>
            <a:endParaRPr lang="en-US" dirty="0"/>
          </a:p>
        </p:txBody>
      </p:sp>
      <p:sp>
        <p:nvSpPr>
          <p:cNvPr id="3" name="Content Placeholder 2"/>
          <p:cNvSpPr>
            <a:spLocks noGrp="1"/>
          </p:cNvSpPr>
          <p:nvPr>
            <p:ph idx="1"/>
          </p:nvPr>
        </p:nvSpPr>
        <p:spPr/>
        <p:txBody>
          <a:bodyPr/>
          <a:lstStyle/>
          <a:p>
            <a:r>
              <a:rPr lang="en-US" sz="2800" dirty="0" smtClean="0"/>
              <a:t>They index 500,000 books</a:t>
            </a:r>
          </a:p>
          <a:p>
            <a:r>
              <a:rPr lang="en-US" sz="2800" dirty="0" smtClean="0"/>
              <a:t>Multiple languages in one field</a:t>
            </a:r>
          </a:p>
          <a:p>
            <a:pPr lvl="1"/>
            <a:r>
              <a:rPr lang="en-US" sz="2400" dirty="0" smtClean="0"/>
              <a:t>So they can’t use stemming or stop words</a:t>
            </a:r>
          </a:p>
          <a:p>
            <a:r>
              <a:rPr lang="en-US" sz="2800" dirty="0" smtClean="0"/>
              <a:t>Their worst case query was:</a:t>
            </a:r>
          </a:p>
          <a:p>
            <a:pPr lvl="1"/>
            <a:r>
              <a:rPr lang="en-US" sz="2400" dirty="0" smtClean="0"/>
              <a:t>“The lives and literature of the beat generation”</a:t>
            </a:r>
          </a:p>
          <a:p>
            <a:r>
              <a:rPr lang="en-US" sz="2800" dirty="0" smtClean="0"/>
              <a:t>It took 2 minutes to run</a:t>
            </a:r>
          </a:p>
          <a:p>
            <a:r>
              <a:rPr lang="en-US" sz="2800" dirty="0" smtClean="0"/>
              <a:t>The query requires checking every doc containing “the” &amp; “and”</a:t>
            </a:r>
          </a:p>
          <a:p>
            <a:pPr lvl="1"/>
            <a:r>
              <a:rPr lang="en-US" sz="2400" dirty="0" smtClean="0"/>
              <a:t>And the position info for each occurrence</a:t>
            </a:r>
            <a:endParaRPr lang="en-US" sz="2400" dirty="0"/>
          </a:p>
        </p:txBody>
      </p:sp>
    </p:spTree>
    <p:extLst>
      <p:ext uri="{BB962C8B-B14F-4D97-AF65-F5344CB8AC3E}">
        <p14:creationId xmlns:p14="http://schemas.microsoft.com/office/powerpoint/2010/main" val="3355115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Bi-grams</a:t>
            </a:r>
            <a:endParaRPr lang="en-US" dirty="0"/>
          </a:p>
        </p:txBody>
      </p:sp>
      <p:sp>
        <p:nvSpPr>
          <p:cNvPr id="3" name="Content Placeholder 2"/>
          <p:cNvSpPr>
            <a:spLocks noGrp="1"/>
          </p:cNvSpPr>
          <p:nvPr>
            <p:ph idx="1"/>
          </p:nvPr>
        </p:nvSpPr>
        <p:spPr/>
        <p:txBody>
          <a:bodyPr/>
          <a:lstStyle/>
          <a:p>
            <a:r>
              <a:rPr lang="en-US" sz="2800" dirty="0" smtClean="0"/>
              <a:t>Bi-grams combine adjacent terms</a:t>
            </a:r>
          </a:p>
          <a:p>
            <a:r>
              <a:rPr lang="en-US" sz="2800" dirty="0" smtClean="0"/>
              <a:t>“The lives and literature“ becomes “The lives” “lives and” “and literature”</a:t>
            </a:r>
          </a:p>
          <a:p>
            <a:r>
              <a:rPr lang="en-US" sz="2800" dirty="0" smtClean="0"/>
              <a:t>Only have to check documents that contain the pair adjacent to each other.</a:t>
            </a:r>
          </a:p>
          <a:p>
            <a:r>
              <a:rPr lang="en-US" sz="2800" dirty="0" smtClean="0"/>
              <a:t>Only have to look at position information for the pair</a:t>
            </a:r>
          </a:p>
          <a:p>
            <a:r>
              <a:rPr lang="en-US" sz="2800" dirty="0" smtClean="0"/>
              <a:t>But can triple the size of the index</a:t>
            </a:r>
          </a:p>
          <a:p>
            <a:pPr lvl="1"/>
            <a:r>
              <a:rPr lang="en-US" sz="2400" dirty="0" smtClean="0"/>
              <a:t>Word indexed by itself</a:t>
            </a:r>
          </a:p>
          <a:p>
            <a:pPr lvl="1"/>
            <a:r>
              <a:rPr lang="en-US" sz="2400" dirty="0" smtClean="0"/>
              <a:t>Indexed both with preceding term, and following term</a:t>
            </a:r>
            <a:endParaRPr lang="en-US" sz="2400" dirty="0"/>
          </a:p>
        </p:txBody>
      </p:sp>
    </p:spTree>
    <p:extLst>
      <p:ext uri="{BB962C8B-B14F-4D97-AF65-F5344CB8AC3E}">
        <p14:creationId xmlns:p14="http://schemas.microsoft.com/office/powerpoint/2010/main" val="2594974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Bi-grams</a:t>
            </a:r>
            <a:endParaRPr lang="en-US" dirty="0"/>
          </a:p>
        </p:txBody>
      </p:sp>
      <p:sp>
        <p:nvSpPr>
          <p:cNvPr id="3" name="Content Placeholder 2"/>
          <p:cNvSpPr>
            <a:spLocks noGrp="1"/>
          </p:cNvSpPr>
          <p:nvPr>
            <p:ph idx="1"/>
          </p:nvPr>
        </p:nvSpPr>
        <p:spPr/>
        <p:txBody>
          <a:bodyPr/>
          <a:lstStyle/>
          <a:p>
            <a:r>
              <a:rPr lang="en-US" dirty="0" smtClean="0"/>
              <a:t>Form bi-grams only for common terms</a:t>
            </a:r>
          </a:p>
          <a:p>
            <a:r>
              <a:rPr lang="en-US" dirty="0" smtClean="0"/>
              <a:t>“The” occurs 2 billion times. “The lives” occurs 360k.</a:t>
            </a:r>
          </a:p>
          <a:p>
            <a:r>
              <a:rPr lang="en-US" dirty="0" smtClean="0"/>
              <a:t>Used the only 32 most common terms</a:t>
            </a:r>
          </a:p>
          <a:p>
            <a:r>
              <a:rPr lang="en-US" dirty="0" smtClean="0"/>
              <a:t>Average response went from 460 ms to </a:t>
            </a:r>
            <a:r>
              <a:rPr lang="en-US" smtClean="0"/>
              <a:t>68ms.</a:t>
            </a:r>
            <a:endParaRPr lang="en-US" dirty="0"/>
          </a:p>
        </p:txBody>
      </p:sp>
    </p:spTree>
    <p:extLst>
      <p:ext uri="{BB962C8B-B14F-4D97-AF65-F5344CB8AC3E}">
        <p14:creationId xmlns:p14="http://schemas.microsoft.com/office/powerpoint/2010/main" val="3017088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Anders Lybecker</a:t>
            </a:r>
            <a:endParaRPr lang="en-US" dirty="0"/>
          </a:p>
        </p:txBody>
      </p:sp>
      <p:sp>
        <p:nvSpPr>
          <p:cNvPr id="3" name="Content Placeholder 2"/>
          <p:cNvSpPr>
            <a:spLocks noGrp="1"/>
          </p:cNvSpPr>
          <p:nvPr>
            <p:ph idx="1"/>
          </p:nvPr>
        </p:nvSpPr>
        <p:spPr/>
        <p:txBody>
          <a:bodyPr>
            <a:normAutofit/>
          </a:bodyPr>
          <a:lstStyle/>
          <a:p>
            <a:r>
              <a:rPr lang="en-US" dirty="0" smtClean="0"/>
              <a:t>Consultant</a:t>
            </a:r>
          </a:p>
          <a:p>
            <a:pPr lvl="1"/>
            <a:r>
              <a:rPr lang="en-US" dirty="0" smtClean="0"/>
              <a:t>Solution Architect</a:t>
            </a:r>
          </a:p>
          <a:p>
            <a:pPr lvl="1"/>
            <a:r>
              <a:rPr lang="en-US" dirty="0" smtClean="0"/>
              <a:t>KRING Development A/S</a:t>
            </a:r>
          </a:p>
          <a:p>
            <a:r>
              <a:rPr lang="en-US" dirty="0" smtClean="0"/>
              <a:t>Expertise</a:t>
            </a:r>
          </a:p>
          <a:p>
            <a:pPr lvl="1"/>
            <a:r>
              <a:rPr lang="en-US" dirty="0" err="1" smtClean="0"/>
              <a:t>.Net</a:t>
            </a:r>
            <a:endParaRPr lang="en-US" dirty="0" smtClean="0"/>
          </a:p>
          <a:p>
            <a:pPr lvl="1"/>
            <a:r>
              <a:rPr lang="en-US" dirty="0" smtClean="0"/>
              <a:t>SQL Server</a:t>
            </a:r>
          </a:p>
          <a:p>
            <a:pPr lvl="1"/>
            <a:r>
              <a:rPr lang="en-US" dirty="0" err="1" smtClean="0"/>
              <a:t>Freetext</a:t>
            </a:r>
            <a:r>
              <a:rPr lang="en-US" dirty="0" smtClean="0"/>
              <a:t> Search</a:t>
            </a:r>
          </a:p>
          <a:p>
            <a:pPr lvl="1" algn="ctr">
              <a:buNone/>
            </a:pPr>
            <a:endParaRPr lang="en-US" sz="2000" dirty="0" smtClean="0"/>
          </a:p>
          <a:p>
            <a:pPr lvl="1" algn="ctr">
              <a:buNone/>
            </a:pPr>
            <a:r>
              <a:rPr lang="en-US" sz="2000" dirty="0" smtClean="0"/>
              <a:t>aly@kringdevelopment.dk | +45 53 72 73 40 |www.lybecker.com/blog</a:t>
            </a:r>
          </a:p>
          <a:p>
            <a:pPr lvl="1" algn="ctr">
              <a:buNone/>
            </a:pPr>
            <a:endParaRPr lang="en-US" dirty="0" smtClean="0"/>
          </a:p>
          <a:p>
            <a:endParaRPr lang="en-US" dirty="0"/>
          </a:p>
        </p:txBody>
      </p:sp>
      <p:pic>
        <p:nvPicPr>
          <p:cNvPr id="1028" name="Picture 4" descr="http://sourcemaking.com/files/sm/images/architect.jpg"/>
          <p:cNvPicPr>
            <a:picLocks noChangeAspect="1" noChangeArrowheads="1"/>
          </p:cNvPicPr>
          <p:nvPr/>
        </p:nvPicPr>
        <p:blipFill>
          <a:blip r:embed="rId2" cstate="print"/>
          <a:srcRect/>
          <a:stretch>
            <a:fillRect/>
          </a:stretch>
        </p:blipFill>
        <p:spPr bwMode="auto">
          <a:xfrm>
            <a:off x="5357818" y="2000240"/>
            <a:ext cx="2419350" cy="2543175"/>
          </a:xfrm>
          <a:prstGeom prst="rect">
            <a:avLst/>
          </a:prstGeom>
          <a:noFill/>
        </p:spPr>
      </p:pic>
    </p:spTree>
    <p:extLst>
      <p:ext uri="{BB962C8B-B14F-4D97-AF65-F5344CB8AC3E}">
        <p14:creationId xmlns:p14="http://schemas.microsoft.com/office/powerpoint/2010/main" val="2262216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Suggest</a:t>
            </a:r>
            <a:endParaRPr lang="en-US" dirty="0"/>
          </a:p>
        </p:txBody>
      </p:sp>
      <p:sp>
        <p:nvSpPr>
          <p:cNvPr id="3" name="Content Placeholder 2"/>
          <p:cNvSpPr>
            <a:spLocks noGrp="1"/>
          </p:cNvSpPr>
          <p:nvPr>
            <p:ph idx="1"/>
          </p:nvPr>
        </p:nvSpPr>
        <p:spPr/>
        <p:txBody>
          <a:bodyPr/>
          <a:lstStyle/>
          <a:p>
            <a:r>
              <a:rPr lang="en-US" dirty="0" smtClean="0"/>
              <a:t>N-grams</a:t>
            </a:r>
          </a:p>
          <a:p>
            <a:pPr lvl="1"/>
            <a:r>
              <a:rPr lang="en-US" sz="2400" dirty="0" smtClean="0"/>
              <a:t>unigrams: “c”, “a”, “s”, “h”</a:t>
            </a:r>
          </a:p>
          <a:p>
            <a:pPr lvl="1"/>
            <a:r>
              <a:rPr lang="en-US" sz="2400" dirty="0" smtClean="0"/>
              <a:t>bigrams: “ca”, “as”, “</a:t>
            </a:r>
            <a:r>
              <a:rPr lang="en-US" sz="2400" dirty="0" err="1" smtClean="0"/>
              <a:t>sh</a:t>
            </a:r>
            <a:r>
              <a:rPr lang="en-US" sz="2400" dirty="0" smtClean="0"/>
              <a:t>”</a:t>
            </a:r>
          </a:p>
          <a:p>
            <a:pPr lvl="1"/>
            <a:r>
              <a:rPr lang="en-US" sz="2400" dirty="0" smtClean="0"/>
              <a:t>trigrams: “</a:t>
            </a:r>
            <a:r>
              <a:rPr lang="en-US" sz="2400" dirty="0" err="1" smtClean="0"/>
              <a:t>cas</a:t>
            </a:r>
            <a:r>
              <a:rPr lang="en-US" sz="2400" dirty="0" smtClean="0"/>
              <a:t>”, “ash”</a:t>
            </a:r>
          </a:p>
          <a:p>
            <a:pPr lvl="1"/>
            <a:r>
              <a:rPr lang="en-US" sz="2400" dirty="0" smtClean="0"/>
              <a:t>4-grams: “cash”</a:t>
            </a:r>
          </a:p>
          <a:p>
            <a:r>
              <a:rPr lang="en-US" dirty="0" smtClean="0"/>
              <a:t>Edge N-grams</a:t>
            </a:r>
          </a:p>
          <a:p>
            <a:pPr lvl="1"/>
            <a:r>
              <a:rPr lang="en-US" sz="2400" dirty="0" smtClean="0"/>
              <a:t>“c”, “ca”, “</a:t>
            </a:r>
            <a:r>
              <a:rPr lang="en-US" sz="2400" dirty="0" err="1" smtClean="0"/>
              <a:t>cas</a:t>
            </a:r>
            <a:r>
              <a:rPr lang="en-US" sz="2400" dirty="0" smtClean="0"/>
              <a:t>”, “cash”</a:t>
            </a:r>
          </a:p>
          <a:p>
            <a:pPr lvl="1"/>
            <a:endParaRPr lang="en-US" dirty="0" smtClean="0"/>
          </a:p>
          <a:p>
            <a:pPr lvl="1" algn="r">
              <a:buNone/>
            </a:pPr>
            <a:r>
              <a:rPr lang="en-US" sz="2000" dirty="0" smtClean="0"/>
              <a:t>Alternative: </a:t>
            </a:r>
            <a:r>
              <a:rPr lang="en-US" sz="2000" dirty="0" err="1" smtClean="0"/>
              <a:t>PrefixQuery</a:t>
            </a:r>
            <a:endParaRPr lang="en-US" sz="2000" dirty="0"/>
          </a:p>
        </p:txBody>
      </p:sp>
      <p:sp>
        <p:nvSpPr>
          <p:cNvPr id="5" name="TextBox 4"/>
          <p:cNvSpPr txBox="1"/>
          <p:nvPr/>
        </p:nvSpPr>
        <p:spPr>
          <a:xfrm>
            <a:off x="4643438" y="6215082"/>
            <a:ext cx="928694" cy="369332"/>
          </a:xfrm>
          <a:prstGeom prst="rect">
            <a:avLst/>
          </a:prstGeom>
          <a:noFill/>
        </p:spPr>
        <p:txBody>
          <a:bodyPr wrap="square" rtlCol="0">
            <a:spAutoFit/>
          </a:bodyPr>
          <a:lstStyle/>
          <a:p>
            <a:r>
              <a:rPr lang="da-DK" dirty="0" smtClean="0">
                <a:solidFill>
                  <a:srgbClr val="C00000"/>
                </a:solidFill>
              </a:rPr>
              <a:t>Demo</a:t>
            </a:r>
            <a:endParaRPr lang="da-DK" dirty="0">
              <a:solidFill>
                <a:srgbClr val="C00000"/>
              </a:solidFill>
            </a:endParaRPr>
          </a:p>
        </p:txBody>
      </p:sp>
    </p:spTree>
    <p:extLst>
      <p:ext uri="{BB962C8B-B14F-4D97-AF65-F5344CB8AC3E}">
        <p14:creationId xmlns:p14="http://schemas.microsoft.com/office/powerpoint/2010/main" val="406582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Spell Checking</a:t>
            </a:r>
            <a:endParaRPr lang="en-US" dirty="0"/>
          </a:p>
        </p:txBody>
      </p:sp>
      <p:sp>
        <p:nvSpPr>
          <p:cNvPr id="3" name="Content Placeholder 2"/>
          <p:cNvSpPr>
            <a:spLocks noGrp="1"/>
          </p:cNvSpPr>
          <p:nvPr>
            <p:ph idx="1"/>
          </p:nvPr>
        </p:nvSpPr>
        <p:spPr/>
        <p:txBody>
          <a:bodyPr/>
          <a:lstStyle/>
          <a:p>
            <a:r>
              <a:rPr lang="en-US" dirty="0" smtClean="0"/>
              <a:t>„Did you mean...“</a:t>
            </a:r>
          </a:p>
          <a:p>
            <a:r>
              <a:rPr lang="en-US" dirty="0" smtClean="0"/>
              <a:t>Spell checker starts by analyzing the source terms into n-grams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7900622"/>
              </p:ext>
            </p:extLst>
          </p:nvPr>
        </p:nvGraphicFramePr>
        <p:xfrm>
          <a:off x="4357686" y="3000372"/>
          <a:ext cx="4357718" cy="2966720"/>
        </p:xfrm>
        <a:graphic>
          <a:graphicData uri="http://schemas.openxmlformats.org/drawingml/2006/table">
            <a:tbl>
              <a:tblPr firstRow="1" bandRow="1">
                <a:tableStyleId>{284E427A-3D55-4303-BF80-6455036E1DE7}</a:tableStyleId>
              </a:tblPr>
              <a:tblGrid>
                <a:gridCol w="2178859"/>
                <a:gridCol w="2178859"/>
              </a:tblGrid>
              <a:tr h="370840">
                <a:tc>
                  <a:txBody>
                    <a:bodyPr/>
                    <a:lstStyle/>
                    <a:p>
                      <a:r>
                        <a:rPr lang="en-US" noProof="0" dirty="0" smtClean="0"/>
                        <a:t>Index Structure</a:t>
                      </a:r>
                      <a:endParaRPr lang="en-US" noProof="0" dirty="0"/>
                    </a:p>
                  </a:txBody>
                  <a:tcPr/>
                </a:tc>
                <a:tc>
                  <a:txBody>
                    <a:bodyPr/>
                    <a:lstStyle/>
                    <a:p>
                      <a:r>
                        <a:rPr lang="en-US" noProof="0" smtClean="0"/>
                        <a:t>Example</a:t>
                      </a:r>
                      <a:endParaRPr lang="en-US" noProof="0"/>
                    </a:p>
                  </a:txBody>
                  <a:tcPr/>
                </a:tc>
              </a:tr>
              <a:tr h="370840">
                <a:tc>
                  <a:txBody>
                    <a:bodyPr/>
                    <a:lstStyle/>
                    <a:p>
                      <a:r>
                        <a:rPr lang="en-US" noProof="0" smtClean="0"/>
                        <a:t>word</a:t>
                      </a:r>
                      <a:endParaRPr lang="en-US" noProof="0"/>
                    </a:p>
                  </a:txBody>
                  <a:tcPr/>
                </a:tc>
                <a:tc>
                  <a:txBody>
                    <a:bodyPr/>
                    <a:lstStyle/>
                    <a:p>
                      <a:r>
                        <a:rPr lang="en-US" noProof="0" smtClean="0"/>
                        <a:t>kings</a:t>
                      </a:r>
                      <a:endParaRPr lang="en-US" noProof="0"/>
                    </a:p>
                  </a:txBody>
                  <a:tcPr/>
                </a:tc>
              </a:tr>
              <a:tr h="370840">
                <a:tc>
                  <a:txBody>
                    <a:bodyPr/>
                    <a:lstStyle/>
                    <a:p>
                      <a:r>
                        <a:rPr lang="en-US" noProof="0" smtClean="0"/>
                        <a:t>gram3</a:t>
                      </a:r>
                      <a:endParaRPr lang="en-US" noProof="0"/>
                    </a:p>
                  </a:txBody>
                  <a:tcPr/>
                </a:tc>
                <a:tc>
                  <a:txBody>
                    <a:bodyPr/>
                    <a:lstStyle/>
                    <a:p>
                      <a:r>
                        <a:rPr lang="en-US" noProof="0" smtClean="0"/>
                        <a:t>kin, ing, ngs</a:t>
                      </a:r>
                      <a:endParaRPr lang="en-US" noProof="0"/>
                    </a:p>
                  </a:txBody>
                  <a:tcPr/>
                </a:tc>
              </a:tr>
              <a:tr h="370840">
                <a:tc>
                  <a:txBody>
                    <a:bodyPr/>
                    <a:lstStyle/>
                    <a:p>
                      <a:r>
                        <a:rPr lang="en-US" noProof="0" smtClean="0"/>
                        <a:t>gram4</a:t>
                      </a:r>
                      <a:endParaRPr lang="en-US" noProof="0"/>
                    </a:p>
                  </a:txBody>
                  <a:tcPr/>
                </a:tc>
                <a:tc>
                  <a:txBody>
                    <a:bodyPr/>
                    <a:lstStyle/>
                    <a:p>
                      <a:r>
                        <a:rPr lang="en-US" noProof="0" smtClean="0"/>
                        <a:t>king, ings</a:t>
                      </a:r>
                      <a:endParaRPr lang="en-US" noProof="0"/>
                    </a:p>
                  </a:txBody>
                  <a:tcPr/>
                </a:tc>
              </a:tr>
              <a:tr h="370840">
                <a:tc>
                  <a:txBody>
                    <a:bodyPr/>
                    <a:lstStyle/>
                    <a:p>
                      <a:r>
                        <a:rPr lang="en-US" noProof="0" smtClean="0"/>
                        <a:t>start3</a:t>
                      </a:r>
                      <a:endParaRPr lang="en-US" noProof="0"/>
                    </a:p>
                  </a:txBody>
                  <a:tcPr/>
                </a:tc>
                <a:tc>
                  <a:txBody>
                    <a:bodyPr/>
                    <a:lstStyle/>
                    <a:p>
                      <a:r>
                        <a:rPr lang="en-US" noProof="0" smtClean="0"/>
                        <a:t>kin</a:t>
                      </a:r>
                      <a:endParaRPr lang="en-US" noProof="0"/>
                    </a:p>
                  </a:txBody>
                  <a:tcPr/>
                </a:tc>
              </a:tr>
              <a:tr h="370840">
                <a:tc>
                  <a:txBody>
                    <a:bodyPr/>
                    <a:lstStyle/>
                    <a:p>
                      <a:r>
                        <a:rPr lang="en-US" noProof="0" smtClean="0"/>
                        <a:t>start4</a:t>
                      </a:r>
                      <a:endParaRPr lang="en-US" noProof="0"/>
                    </a:p>
                  </a:txBody>
                  <a:tcPr/>
                </a:tc>
                <a:tc>
                  <a:txBody>
                    <a:bodyPr/>
                    <a:lstStyle/>
                    <a:p>
                      <a:r>
                        <a:rPr lang="en-US" noProof="0" smtClean="0"/>
                        <a:t>king</a:t>
                      </a:r>
                      <a:endParaRPr lang="en-US" noProof="0"/>
                    </a:p>
                  </a:txBody>
                  <a:tcPr/>
                </a:tc>
              </a:tr>
              <a:tr h="370840">
                <a:tc>
                  <a:txBody>
                    <a:bodyPr/>
                    <a:lstStyle/>
                    <a:p>
                      <a:r>
                        <a:rPr lang="en-US" noProof="0" smtClean="0"/>
                        <a:t>end3</a:t>
                      </a:r>
                      <a:endParaRPr lang="en-US" noProof="0"/>
                    </a:p>
                  </a:txBody>
                  <a:tcPr/>
                </a:tc>
                <a:tc>
                  <a:txBody>
                    <a:bodyPr/>
                    <a:lstStyle/>
                    <a:p>
                      <a:r>
                        <a:rPr lang="en-US" noProof="0" smtClean="0"/>
                        <a:t>ngs</a:t>
                      </a:r>
                      <a:endParaRPr lang="en-US" noProof="0"/>
                    </a:p>
                  </a:txBody>
                  <a:tcPr/>
                </a:tc>
              </a:tr>
              <a:tr h="370840">
                <a:tc>
                  <a:txBody>
                    <a:bodyPr/>
                    <a:lstStyle/>
                    <a:p>
                      <a:r>
                        <a:rPr lang="en-US" noProof="0" smtClean="0"/>
                        <a:t>end4</a:t>
                      </a:r>
                      <a:endParaRPr lang="en-US" noProof="0"/>
                    </a:p>
                  </a:txBody>
                  <a:tcPr/>
                </a:tc>
                <a:tc>
                  <a:txBody>
                    <a:bodyPr/>
                    <a:lstStyle/>
                    <a:p>
                      <a:r>
                        <a:rPr lang="en-US" noProof="0" dirty="0" err="1" smtClean="0"/>
                        <a:t>ings</a:t>
                      </a:r>
                      <a:endParaRPr lang="en-US" noProof="0" dirty="0"/>
                    </a:p>
                  </a:txBody>
                  <a:tcPr/>
                </a:tc>
              </a:tr>
            </a:tbl>
          </a:graphicData>
        </a:graphic>
      </p:graphicFrame>
      <p:sp>
        <p:nvSpPr>
          <p:cNvPr id="5" name="TextBox 4"/>
          <p:cNvSpPr txBox="1"/>
          <p:nvPr/>
        </p:nvSpPr>
        <p:spPr>
          <a:xfrm>
            <a:off x="4643438" y="6215082"/>
            <a:ext cx="928694" cy="369332"/>
          </a:xfrm>
          <a:prstGeom prst="rect">
            <a:avLst/>
          </a:prstGeom>
          <a:noFill/>
        </p:spPr>
        <p:txBody>
          <a:bodyPr wrap="square" rtlCol="0">
            <a:spAutoFit/>
          </a:bodyPr>
          <a:lstStyle/>
          <a:p>
            <a:r>
              <a:rPr lang="da-DK" dirty="0" smtClean="0">
                <a:solidFill>
                  <a:srgbClr val="C00000"/>
                </a:solidFill>
              </a:rPr>
              <a:t>Demo</a:t>
            </a:r>
            <a:endParaRPr lang="da-DK" dirty="0">
              <a:solidFill>
                <a:srgbClr val="C00000"/>
              </a:solidFill>
            </a:endParaRPr>
          </a:p>
        </p:txBody>
      </p:sp>
    </p:spTree>
    <p:extLst>
      <p:ext uri="{BB962C8B-B14F-4D97-AF65-F5344CB8AC3E}">
        <p14:creationId xmlns:p14="http://schemas.microsoft.com/office/powerpoint/2010/main" val="780209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t>Trie</a:t>
            </a:r>
            <a:r>
              <a:rPr lang="en-US" sz="5400" dirty="0" smtClean="0"/>
              <a:t> Fields – Numeric ranges</a:t>
            </a:r>
            <a:endParaRPr lang="en-US" sz="5400" dirty="0"/>
          </a:p>
        </p:txBody>
      </p:sp>
      <p:sp>
        <p:nvSpPr>
          <p:cNvPr id="3" name="Content Placeholder 2"/>
          <p:cNvSpPr>
            <a:spLocks noGrp="1"/>
          </p:cNvSpPr>
          <p:nvPr>
            <p:ph idx="1"/>
          </p:nvPr>
        </p:nvSpPr>
        <p:spPr/>
        <p:txBody>
          <a:bodyPr/>
          <a:lstStyle/>
          <a:p>
            <a:r>
              <a:rPr lang="en-US" dirty="0" smtClean="0"/>
              <a:t>Added in v2.9</a:t>
            </a:r>
          </a:p>
          <a:p>
            <a:r>
              <a:rPr lang="en-US" dirty="0" smtClean="0"/>
              <a:t>175 is indexed as hundreds:1 tens:17 ones:175</a:t>
            </a:r>
          </a:p>
          <a:p>
            <a:pPr lvl="1"/>
            <a:r>
              <a:rPr lang="en-US" dirty="0" err="1" smtClean="0"/>
              <a:t>TrieRangeQuery</a:t>
            </a:r>
            <a:r>
              <a:rPr lang="en-US" dirty="0" smtClean="0"/>
              <a:t>:[154 TO 183] is executed as tens:[16 TO 17] OR ones:[154 TO 159] OR ones:[180 TO 183]</a:t>
            </a:r>
          </a:p>
          <a:p>
            <a:r>
              <a:rPr lang="en-US" dirty="0" smtClean="0"/>
              <a:t>Configurable </a:t>
            </a:r>
            <a:r>
              <a:rPr lang="en-US" dirty="0" err="1" smtClean="0"/>
              <a:t>precisionStep</a:t>
            </a:r>
            <a:r>
              <a:rPr lang="en-US" dirty="0" smtClean="0"/>
              <a:t> per field </a:t>
            </a:r>
          </a:p>
          <a:p>
            <a:r>
              <a:rPr lang="en-US" dirty="0" smtClean="0"/>
              <a:t>40x speedup for range queries</a:t>
            </a:r>
          </a:p>
          <a:p>
            <a:endParaRPr lang="en-US" dirty="0"/>
          </a:p>
        </p:txBody>
      </p:sp>
    </p:spTree>
    <p:extLst>
      <p:ext uri="{BB962C8B-B14F-4D97-AF65-F5344CB8AC3E}">
        <p14:creationId xmlns:p14="http://schemas.microsoft.com/office/powerpoint/2010/main" val="3011935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Synonyms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Synonym filter allows you to include alternate words that the user can use when searching</a:t>
            </a:r>
          </a:p>
          <a:p>
            <a:r>
              <a:rPr lang="en-US" sz="2800" dirty="0" smtClean="0"/>
              <a:t>For example, theater, theatre</a:t>
            </a:r>
          </a:p>
          <a:p>
            <a:pPr lvl="1"/>
            <a:r>
              <a:rPr lang="en-US" sz="2400" dirty="0" smtClean="0"/>
              <a:t>Useful for movie titles, where words are deliberately </a:t>
            </a:r>
            <a:r>
              <a:rPr lang="en-US" sz="2400" dirty="0" err="1" smtClean="0"/>
              <a:t>mis</a:t>
            </a:r>
            <a:r>
              <a:rPr lang="en-US" sz="2400" dirty="0" smtClean="0"/>
              <a:t>-spelled</a:t>
            </a:r>
          </a:p>
          <a:p>
            <a:r>
              <a:rPr lang="en-US" sz="2800" dirty="0" smtClean="0"/>
              <a:t>Don’t over-use synonyms</a:t>
            </a:r>
          </a:p>
          <a:p>
            <a:pPr lvl="1"/>
            <a:r>
              <a:rPr lang="en-US" sz="2400" dirty="0" smtClean="0"/>
              <a:t>It helps recall, but lowers precision</a:t>
            </a:r>
          </a:p>
          <a:p>
            <a:r>
              <a:rPr lang="en-US" sz="2800" dirty="0" smtClean="0"/>
              <a:t>Produces tokens at the same token position</a:t>
            </a:r>
          </a:p>
          <a:p>
            <a:pPr lvl="1"/>
            <a:r>
              <a:rPr lang="en-US" sz="2400" dirty="0" smtClean="0"/>
              <a:t>“local   theater   company”</a:t>
            </a:r>
          </a:p>
          <a:p>
            <a:pPr lvl="1">
              <a:buNone/>
            </a:pPr>
            <a:r>
              <a:rPr lang="en-US" sz="2400" dirty="0" smtClean="0"/>
              <a:t>		</a:t>
            </a:r>
            <a:r>
              <a:rPr lang="en-US" sz="2400" smtClean="0"/>
              <a:t>           theatre</a:t>
            </a:r>
            <a:endParaRPr lang="en-US" sz="2400" dirty="0"/>
          </a:p>
        </p:txBody>
      </p:sp>
      <p:cxnSp>
        <p:nvCxnSpPr>
          <p:cNvPr id="5" name="Straight Connector 4"/>
          <p:cNvCxnSpPr/>
          <p:nvPr/>
        </p:nvCxnSpPr>
        <p:spPr>
          <a:xfrm rot="5400000">
            <a:off x="1714480" y="5715016"/>
            <a:ext cx="71438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rot="5400000">
            <a:off x="2857488" y="5715016"/>
            <a:ext cx="71438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48752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lstStyle/>
          <a:p>
            <a:r>
              <a:rPr lang="en-US" dirty="0" smtClean="0"/>
              <a:t>Find similar documents</a:t>
            </a:r>
          </a:p>
          <a:p>
            <a:pPr lvl="1"/>
            <a:r>
              <a:rPr lang="en-US" dirty="0" smtClean="0"/>
              <a:t>Selects documents similar to a given document, based on the document's significant terms</a:t>
            </a:r>
          </a:p>
          <a:p>
            <a:r>
              <a:rPr lang="en-US" dirty="0" smtClean="0"/>
              <a:t>Result Highlighter</a:t>
            </a:r>
          </a:p>
          <a:p>
            <a:r>
              <a:rPr lang="en-US" dirty="0" err="1" smtClean="0"/>
              <a:t>Tika</a:t>
            </a:r>
            <a:endParaRPr lang="en-US" dirty="0" smtClean="0"/>
          </a:p>
          <a:p>
            <a:pPr lvl="1"/>
            <a:r>
              <a:rPr lang="en-US" dirty="0" smtClean="0"/>
              <a:t>Rich document text extraction</a:t>
            </a:r>
          </a:p>
          <a:p>
            <a:r>
              <a:rPr lang="en-US" dirty="0" smtClean="0"/>
              <a:t>Spatial Search</a:t>
            </a:r>
          </a:p>
          <a:p>
            <a:r>
              <a:rPr lang="en-US" dirty="0" smtClean="0"/>
              <a:t>…</a:t>
            </a:r>
          </a:p>
        </p:txBody>
      </p:sp>
      <p:sp>
        <p:nvSpPr>
          <p:cNvPr id="4" name="TextBox 3"/>
          <p:cNvSpPr txBox="1"/>
          <p:nvPr/>
        </p:nvSpPr>
        <p:spPr>
          <a:xfrm>
            <a:off x="4643438" y="6215082"/>
            <a:ext cx="928694" cy="369332"/>
          </a:xfrm>
          <a:prstGeom prst="rect">
            <a:avLst/>
          </a:prstGeom>
          <a:noFill/>
        </p:spPr>
        <p:txBody>
          <a:bodyPr wrap="square" rtlCol="0">
            <a:spAutoFit/>
          </a:bodyPr>
          <a:lstStyle/>
          <a:p>
            <a:r>
              <a:rPr lang="da-DK" dirty="0" smtClean="0">
                <a:solidFill>
                  <a:srgbClr val="C00000"/>
                </a:solidFill>
              </a:rPr>
              <a:t>Demo</a:t>
            </a:r>
            <a:endParaRPr lang="da-DK" dirty="0">
              <a:solidFill>
                <a:srgbClr val="C00000"/>
              </a:solidFill>
            </a:endParaRPr>
          </a:p>
        </p:txBody>
      </p:sp>
    </p:spTree>
    <p:extLst>
      <p:ext uri="{BB962C8B-B14F-4D97-AF65-F5344CB8AC3E}">
        <p14:creationId xmlns:p14="http://schemas.microsoft.com/office/powerpoint/2010/main" val="727909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General Performance Factors</a:t>
            </a:r>
            <a:endParaRPr lang="en-US" sz="4800" dirty="0"/>
          </a:p>
        </p:txBody>
      </p:sp>
      <p:sp>
        <p:nvSpPr>
          <p:cNvPr id="3" name="Content Placeholder 2"/>
          <p:cNvSpPr>
            <a:spLocks noGrp="1"/>
          </p:cNvSpPr>
          <p:nvPr>
            <p:ph idx="1"/>
          </p:nvPr>
        </p:nvSpPr>
        <p:spPr>
          <a:xfrm>
            <a:off x="457200" y="1783357"/>
            <a:ext cx="8229600" cy="4525963"/>
          </a:xfrm>
        </p:spPr>
        <p:txBody>
          <a:bodyPr>
            <a:normAutofit fontScale="92500" lnSpcReduction="10000"/>
          </a:bodyPr>
          <a:lstStyle/>
          <a:p>
            <a:r>
              <a:rPr lang="en-US" sz="2400" dirty="0" smtClean="0"/>
              <a:t>Use local file system</a:t>
            </a:r>
          </a:p>
          <a:p>
            <a:r>
              <a:rPr lang="en-US" sz="2400" dirty="0" smtClean="0"/>
              <a:t>Index Size </a:t>
            </a:r>
          </a:p>
          <a:p>
            <a:pPr lvl="1"/>
            <a:r>
              <a:rPr lang="en-US" sz="2000" dirty="0" smtClean="0"/>
              <a:t>Stop Word removal</a:t>
            </a:r>
          </a:p>
          <a:p>
            <a:pPr lvl="1"/>
            <a:r>
              <a:rPr lang="en-US" sz="2000" dirty="0" smtClean="0"/>
              <a:t>Use of stemming</a:t>
            </a:r>
          </a:p>
          <a:p>
            <a:r>
              <a:rPr lang="en-US" sz="2400" dirty="0" smtClean="0"/>
              <a:t>Type of Analyzer</a:t>
            </a:r>
          </a:p>
          <a:p>
            <a:pPr lvl="1"/>
            <a:r>
              <a:rPr lang="en-US" sz="2000" dirty="0" smtClean="0"/>
              <a:t>More complicated analysis, slower indexing</a:t>
            </a:r>
          </a:p>
          <a:p>
            <a:pPr lvl="1"/>
            <a:r>
              <a:rPr lang="en-US" sz="2000" dirty="0" smtClean="0"/>
              <a:t>Turn off features you are not using (Norms, Term Vectors etc.)</a:t>
            </a:r>
          </a:p>
          <a:p>
            <a:r>
              <a:rPr lang="en-US" sz="2400" dirty="0" smtClean="0"/>
              <a:t>Index type (</a:t>
            </a:r>
            <a:r>
              <a:rPr lang="en-US" sz="2400" dirty="0" err="1" smtClean="0"/>
              <a:t>RAMDirectory</a:t>
            </a:r>
            <a:r>
              <a:rPr lang="en-US" sz="2400" dirty="0" smtClean="0"/>
              <a:t>, other)</a:t>
            </a:r>
          </a:p>
          <a:p>
            <a:r>
              <a:rPr lang="en-US" sz="2400" dirty="0" smtClean="0"/>
              <a:t>Occurrences of Query Terms</a:t>
            </a:r>
          </a:p>
          <a:p>
            <a:r>
              <a:rPr lang="en-US" sz="2400" dirty="0" smtClean="0"/>
              <a:t>Optimized Index</a:t>
            </a:r>
          </a:p>
          <a:p>
            <a:r>
              <a:rPr lang="en-US" sz="2400" dirty="0" smtClean="0"/>
              <a:t>Disable Compound </a:t>
            </a:r>
            <a:r>
              <a:rPr lang="en-US" sz="2400" dirty="0"/>
              <a:t>File format</a:t>
            </a:r>
            <a:endParaRPr lang="en-US" sz="2400" dirty="0" smtClean="0"/>
          </a:p>
          <a:p>
            <a:r>
              <a:rPr lang="en-US" sz="2400" dirty="0" smtClean="0"/>
              <a:t>Just add more RAM :-)</a:t>
            </a:r>
          </a:p>
          <a:p>
            <a:endParaRPr lang="en-US" sz="2400" dirty="0" smtClean="0"/>
          </a:p>
          <a:p>
            <a:endParaRPr lang="en-US" sz="2400" dirty="0" smtClean="0"/>
          </a:p>
          <a:p>
            <a:pPr lvl="2"/>
            <a:endParaRPr lang="en-US" sz="1600" dirty="0" smtClean="0"/>
          </a:p>
          <a:p>
            <a:endParaRPr lang="en-US" sz="2400" dirty="0"/>
          </a:p>
        </p:txBody>
      </p:sp>
    </p:spTree>
    <p:extLst>
      <p:ext uri="{BB962C8B-B14F-4D97-AF65-F5344CB8AC3E}">
        <p14:creationId xmlns:p14="http://schemas.microsoft.com/office/powerpoint/2010/main" val="723373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Indexing Performance Factors</a:t>
            </a:r>
            <a:endParaRPr lang="en-US" sz="4800" dirty="0"/>
          </a:p>
        </p:txBody>
      </p:sp>
      <p:sp>
        <p:nvSpPr>
          <p:cNvPr id="3" name="Content Placeholder 2"/>
          <p:cNvSpPr>
            <a:spLocks noGrp="1"/>
          </p:cNvSpPr>
          <p:nvPr>
            <p:ph idx="1"/>
          </p:nvPr>
        </p:nvSpPr>
        <p:spPr/>
        <p:txBody>
          <a:bodyPr/>
          <a:lstStyle/>
          <a:p>
            <a:r>
              <a:rPr lang="en-US" sz="2400" dirty="0" smtClean="0"/>
              <a:t>Re-use the </a:t>
            </a:r>
            <a:r>
              <a:rPr lang="en-US" sz="2400" dirty="0" err="1" smtClean="0"/>
              <a:t>IndexWriter</a:t>
            </a:r>
            <a:endParaRPr lang="en-US" sz="2400" dirty="0" smtClean="0"/>
          </a:p>
          <a:p>
            <a:r>
              <a:rPr lang="en-US" sz="2400" dirty="0" err="1" smtClean="0"/>
              <a:t>IndexWriter.SetRAMBufferSizeMB</a:t>
            </a:r>
            <a:endParaRPr lang="en-US" sz="2400" dirty="0" smtClean="0"/>
          </a:p>
          <a:p>
            <a:pPr lvl="1"/>
            <a:r>
              <a:rPr lang="en-US" sz="2000" dirty="0" smtClean="0"/>
              <a:t>Minimum # of MBs before merge occurs and a new segment is created</a:t>
            </a:r>
          </a:p>
          <a:p>
            <a:pPr lvl="1"/>
            <a:r>
              <a:rPr lang="en-US" sz="2000" dirty="0" smtClean="0"/>
              <a:t>Usually, Larger == faster, but more RAM</a:t>
            </a:r>
          </a:p>
          <a:p>
            <a:r>
              <a:rPr lang="en-US" sz="2400" dirty="0" err="1" smtClean="0"/>
              <a:t>IndexWriter.SetMergeFactor</a:t>
            </a:r>
            <a:endParaRPr lang="en-US" sz="2400" dirty="0" smtClean="0"/>
          </a:p>
          <a:p>
            <a:pPr lvl="1"/>
            <a:r>
              <a:rPr lang="en-US" sz="2000" dirty="0" smtClean="0"/>
              <a:t>How often segments are merged</a:t>
            </a:r>
          </a:p>
          <a:p>
            <a:pPr lvl="1"/>
            <a:r>
              <a:rPr lang="en-US" sz="2000" dirty="0" smtClean="0"/>
              <a:t>Smaller == less RAM, better for incremental updates</a:t>
            </a:r>
          </a:p>
          <a:p>
            <a:pPr lvl="1"/>
            <a:r>
              <a:rPr lang="en-US" sz="2000" dirty="0" smtClean="0"/>
              <a:t>Larger == faster, better for batch indexing</a:t>
            </a:r>
          </a:p>
          <a:p>
            <a:r>
              <a:rPr lang="en-US" sz="2400" dirty="0" err="1" smtClean="0"/>
              <a:t>IndexWriter.SetMaxFieldLength</a:t>
            </a:r>
            <a:endParaRPr lang="en-US" sz="2400" dirty="0" smtClean="0"/>
          </a:p>
          <a:p>
            <a:pPr lvl="1"/>
            <a:r>
              <a:rPr lang="en-US" sz="2000" dirty="0" smtClean="0"/>
              <a:t>Limit the number of terms in a Document</a:t>
            </a:r>
          </a:p>
          <a:p>
            <a:r>
              <a:rPr lang="en-US" sz="2400" dirty="0" smtClean="0"/>
              <a:t>Reuse Document and Field instances</a:t>
            </a:r>
          </a:p>
          <a:p>
            <a:endParaRPr lang="en-US" sz="2400" dirty="0"/>
          </a:p>
        </p:txBody>
      </p:sp>
    </p:spTree>
    <p:extLst>
      <p:ext uri="{BB962C8B-B14F-4D97-AF65-F5344CB8AC3E}">
        <p14:creationId xmlns:p14="http://schemas.microsoft.com/office/powerpoint/2010/main" val="176665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Search Performance Factors</a:t>
            </a:r>
            <a:endParaRPr lang="en-US" sz="5400" dirty="0"/>
          </a:p>
        </p:txBody>
      </p:sp>
      <p:sp>
        <p:nvSpPr>
          <p:cNvPr id="3" name="Content Placeholder 2"/>
          <p:cNvSpPr>
            <a:spLocks noGrp="1"/>
          </p:cNvSpPr>
          <p:nvPr>
            <p:ph idx="1"/>
          </p:nvPr>
        </p:nvSpPr>
        <p:spPr>
          <a:xfrm>
            <a:off x="457200" y="1711349"/>
            <a:ext cx="8229600" cy="4525963"/>
          </a:xfrm>
        </p:spPr>
        <p:txBody>
          <a:bodyPr>
            <a:normAutofit lnSpcReduction="10000"/>
          </a:bodyPr>
          <a:lstStyle/>
          <a:p>
            <a:r>
              <a:rPr lang="en-US" sz="2400" dirty="0" smtClean="0"/>
              <a:t>Use </a:t>
            </a:r>
            <a:r>
              <a:rPr lang="en-US" sz="2400" dirty="0" err="1" smtClean="0"/>
              <a:t>ReadOnly</a:t>
            </a:r>
            <a:r>
              <a:rPr lang="en-US" sz="2400" dirty="0" smtClean="0"/>
              <a:t> </a:t>
            </a:r>
            <a:r>
              <a:rPr lang="en-US" sz="2400" dirty="0" err="1" smtClean="0"/>
              <a:t>IndexReader</a:t>
            </a:r>
            <a:endParaRPr lang="en-US" sz="2400" dirty="0" smtClean="0"/>
          </a:p>
          <a:p>
            <a:r>
              <a:rPr lang="en-US" sz="2400" dirty="0" smtClean="0"/>
              <a:t>Share a single instance of </a:t>
            </a:r>
            <a:r>
              <a:rPr lang="en-US" sz="2400" dirty="0" err="1" smtClean="0"/>
              <a:t>IndexSearcher</a:t>
            </a:r>
            <a:endParaRPr lang="en-US" sz="2400" dirty="0" smtClean="0"/>
          </a:p>
          <a:p>
            <a:pPr lvl="1"/>
            <a:r>
              <a:rPr lang="en-US" sz="1800" dirty="0" smtClean="0"/>
              <a:t>Reopen only when necessary and pre warm-up</a:t>
            </a:r>
          </a:p>
          <a:p>
            <a:r>
              <a:rPr lang="en-US" sz="2400" dirty="0" smtClean="0"/>
              <a:t>Query Size</a:t>
            </a:r>
          </a:p>
          <a:p>
            <a:pPr lvl="1"/>
            <a:r>
              <a:rPr lang="en-US" sz="1800" dirty="0" smtClean="0"/>
              <a:t>Stop Words removal, Bi-grams …</a:t>
            </a:r>
          </a:p>
          <a:p>
            <a:r>
              <a:rPr lang="en-US" sz="2400" dirty="0" smtClean="0"/>
              <a:t>Query Type(s)</a:t>
            </a:r>
          </a:p>
          <a:p>
            <a:pPr lvl="1"/>
            <a:r>
              <a:rPr lang="en-US" sz="1800" dirty="0" err="1" smtClean="0"/>
              <a:t>WildcardQuery</a:t>
            </a:r>
            <a:r>
              <a:rPr lang="en-US" sz="1800" dirty="0" smtClean="0"/>
              <a:t> rewrites to </a:t>
            </a:r>
            <a:r>
              <a:rPr lang="en-US" sz="1800" dirty="0" err="1" smtClean="0"/>
              <a:t>BooleanQuery</a:t>
            </a:r>
            <a:r>
              <a:rPr lang="en-US" sz="1800" dirty="0" smtClean="0"/>
              <a:t> with all Terms</a:t>
            </a:r>
          </a:p>
          <a:p>
            <a:r>
              <a:rPr lang="en-US" sz="2400" dirty="0" smtClean="0"/>
              <a:t>Use </a:t>
            </a:r>
            <a:r>
              <a:rPr lang="en-US" sz="2400" dirty="0" err="1" smtClean="0"/>
              <a:t>FieldSelector</a:t>
            </a:r>
            <a:endParaRPr lang="en-US" sz="2400" dirty="0" smtClean="0"/>
          </a:p>
          <a:p>
            <a:pPr lvl="1"/>
            <a:r>
              <a:rPr lang="en-US" sz="1800" dirty="0" smtClean="0"/>
              <a:t>Select only the stored fields needed</a:t>
            </a:r>
          </a:p>
          <a:p>
            <a:r>
              <a:rPr lang="en-US" sz="2400" dirty="0" smtClean="0"/>
              <a:t>Use Filters with cache</a:t>
            </a:r>
          </a:p>
          <a:p>
            <a:r>
              <a:rPr lang="en-US" sz="2400" dirty="0" smtClean="0"/>
              <a:t>Search an “all” field instead of many fields with the same Query Terms</a:t>
            </a:r>
          </a:p>
          <a:p>
            <a:endParaRPr lang="en-US" sz="2400" dirty="0"/>
          </a:p>
        </p:txBody>
      </p:sp>
      <p:sp>
        <p:nvSpPr>
          <p:cNvPr id="4" name="TextBox 3"/>
          <p:cNvSpPr txBox="1"/>
          <p:nvPr/>
        </p:nvSpPr>
        <p:spPr>
          <a:xfrm>
            <a:off x="4643438" y="6215082"/>
            <a:ext cx="928694" cy="369332"/>
          </a:xfrm>
          <a:prstGeom prst="rect">
            <a:avLst/>
          </a:prstGeom>
          <a:noFill/>
        </p:spPr>
        <p:txBody>
          <a:bodyPr wrap="square" rtlCol="0">
            <a:spAutoFit/>
          </a:bodyPr>
          <a:lstStyle/>
          <a:p>
            <a:r>
              <a:rPr lang="da-DK" dirty="0" smtClean="0">
                <a:solidFill>
                  <a:srgbClr val="C00000"/>
                </a:solidFill>
              </a:rPr>
              <a:t>Demo</a:t>
            </a:r>
            <a:endParaRPr lang="da-DK" dirty="0">
              <a:solidFill>
                <a:srgbClr val="C00000"/>
              </a:solidFill>
            </a:endParaRPr>
          </a:p>
        </p:txBody>
      </p:sp>
    </p:spTree>
    <p:extLst>
      <p:ext uri="{BB962C8B-B14F-4D97-AF65-F5344CB8AC3E}">
        <p14:creationId xmlns:p14="http://schemas.microsoft.com/office/powerpoint/2010/main" val="19336270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Alternatives</a:t>
            </a:r>
            <a:endParaRPr lang="da-DK" dirty="0"/>
          </a:p>
        </p:txBody>
      </p:sp>
      <p:sp>
        <p:nvSpPr>
          <p:cNvPr id="3" name="Content Placeholder 2"/>
          <p:cNvSpPr>
            <a:spLocks noGrp="1"/>
          </p:cNvSpPr>
          <p:nvPr>
            <p:ph idx="1"/>
          </p:nvPr>
        </p:nvSpPr>
        <p:spPr/>
        <p:txBody>
          <a:bodyPr/>
          <a:lstStyle/>
          <a:p>
            <a:r>
              <a:rPr lang="en-US" sz="2800" dirty="0" smtClean="0"/>
              <a:t>MS </a:t>
            </a:r>
            <a:r>
              <a:rPr lang="en-US" sz="2800" dirty="0" err="1" smtClean="0"/>
              <a:t>FullText</a:t>
            </a:r>
            <a:r>
              <a:rPr lang="en-US" sz="2800" dirty="0" smtClean="0"/>
              <a:t> / Fast</a:t>
            </a:r>
          </a:p>
          <a:p>
            <a:r>
              <a:rPr lang="en-US" sz="2800" dirty="0" smtClean="0"/>
              <a:t>Oracle Text</a:t>
            </a:r>
          </a:p>
          <a:p>
            <a:r>
              <a:rPr lang="en-US" sz="2800" dirty="0" err="1" smtClean="0"/>
              <a:t>MySQL</a:t>
            </a:r>
            <a:r>
              <a:rPr lang="en-US" sz="2800" dirty="0" smtClean="0"/>
              <a:t> </a:t>
            </a:r>
            <a:r>
              <a:rPr lang="en-US" sz="2800" dirty="0" err="1" smtClean="0"/>
              <a:t>FullText</a:t>
            </a:r>
            <a:endParaRPr lang="en-US" sz="2800" dirty="0" smtClean="0"/>
          </a:p>
          <a:p>
            <a:r>
              <a:rPr lang="en-US" sz="2800" dirty="0" err="1" smtClean="0"/>
              <a:t>dtSearch</a:t>
            </a:r>
            <a:r>
              <a:rPr lang="en-US" sz="2800" dirty="0" smtClean="0"/>
              <a:t> </a:t>
            </a:r>
          </a:p>
          <a:p>
            <a:pPr lvl="1"/>
            <a:r>
              <a:rPr lang="en-US" sz="1800" dirty="0" smtClean="0"/>
              <a:t>Commercial</a:t>
            </a:r>
          </a:p>
          <a:p>
            <a:r>
              <a:rPr lang="en-US" sz="2800" dirty="0" err="1" smtClean="0"/>
              <a:t>Xapian</a:t>
            </a:r>
            <a:endParaRPr lang="en-US" sz="2800" dirty="0" smtClean="0"/>
          </a:p>
          <a:p>
            <a:pPr lvl="1"/>
            <a:r>
              <a:rPr lang="en-US" sz="1800" dirty="0" smtClean="0"/>
              <a:t>Open Source</a:t>
            </a:r>
          </a:p>
          <a:p>
            <a:r>
              <a:rPr lang="en-US" sz="2800" dirty="0" smtClean="0"/>
              <a:t>Sphinx</a:t>
            </a:r>
          </a:p>
          <a:p>
            <a:pPr lvl="1"/>
            <a:r>
              <a:rPr lang="en-US" sz="1800" dirty="0" smtClean="0"/>
              <a:t>Open Source</a:t>
            </a:r>
          </a:p>
          <a:p>
            <a:pPr lvl="1"/>
            <a:r>
              <a:rPr lang="en-US" sz="1800" dirty="0" smtClean="0"/>
              <a:t>Used by Craigslist</a:t>
            </a:r>
            <a:endParaRPr lang="en-US" sz="1800" dirty="0"/>
          </a:p>
        </p:txBody>
      </p:sp>
    </p:spTree>
    <p:extLst>
      <p:ext uri="{BB962C8B-B14F-4D97-AF65-F5344CB8AC3E}">
        <p14:creationId xmlns:p14="http://schemas.microsoft.com/office/powerpoint/2010/main" val="3876853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Solr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1324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p:cNvSpPr>
            <a:spLocks noGrp="1"/>
          </p:cNvSpPr>
          <p:nvPr>
            <p:ph type="title"/>
          </p:nvPr>
        </p:nvSpPr>
        <p:spPr/>
        <p:txBody>
          <a:bodyPr/>
          <a:lstStyle/>
          <a:p>
            <a:r>
              <a:rPr lang="en-US" smtClean="0"/>
              <a:t>Agenda</a:t>
            </a:r>
            <a:endParaRPr lang="en-US" dirty="0" smtClean="0"/>
          </a:p>
        </p:txBody>
      </p:sp>
      <p:sp>
        <p:nvSpPr>
          <p:cNvPr id="3075" name="Pladsholder til indhold 2"/>
          <p:cNvSpPr>
            <a:spLocks noGrp="1"/>
          </p:cNvSpPr>
          <p:nvPr>
            <p:ph idx="1"/>
          </p:nvPr>
        </p:nvSpPr>
        <p:spPr/>
        <p:txBody>
          <a:bodyPr/>
          <a:lstStyle/>
          <a:p>
            <a:r>
              <a:rPr lang="en-US" sz="2400" dirty="0" err="1" smtClean="0"/>
              <a:t>Lucene</a:t>
            </a:r>
            <a:r>
              <a:rPr lang="en-US" sz="2400" dirty="0" smtClean="0"/>
              <a:t> Intro</a:t>
            </a:r>
          </a:p>
          <a:p>
            <a:r>
              <a:rPr lang="en-US" sz="2400" dirty="0" smtClean="0"/>
              <a:t>Indexing</a:t>
            </a:r>
          </a:p>
          <a:p>
            <a:r>
              <a:rPr lang="en-US" sz="2400" dirty="0" smtClean="0"/>
              <a:t>Searching</a:t>
            </a:r>
          </a:p>
          <a:p>
            <a:r>
              <a:rPr lang="en-US" sz="2400" dirty="0" smtClean="0"/>
              <a:t>Analysis</a:t>
            </a:r>
          </a:p>
          <a:p>
            <a:pPr lvl="1"/>
            <a:r>
              <a:rPr lang="en-US" sz="2000" dirty="0" smtClean="0"/>
              <a:t>Options</a:t>
            </a:r>
          </a:p>
          <a:p>
            <a:pPr lvl="1"/>
            <a:r>
              <a:rPr lang="en-US" sz="2000" dirty="0" smtClean="0"/>
              <a:t>Patterns</a:t>
            </a:r>
          </a:p>
          <a:p>
            <a:pPr lvl="1"/>
            <a:r>
              <a:rPr lang="en-US" sz="2000" dirty="0" smtClean="0"/>
              <a:t>Multilingual</a:t>
            </a:r>
          </a:p>
          <a:p>
            <a:pPr lvl="1"/>
            <a:r>
              <a:rPr lang="en-US" sz="2000" dirty="0" smtClean="0"/>
              <a:t>What not to do!</a:t>
            </a:r>
          </a:p>
          <a:p>
            <a:r>
              <a:rPr lang="en-US" sz="2400" dirty="0" smtClean="0"/>
              <a:t>„Did you mean...“ functionality</a:t>
            </a:r>
          </a:p>
          <a:p>
            <a:r>
              <a:rPr lang="en-US" sz="2400" dirty="0" smtClean="0"/>
              <a:t>Performance factors for indexing and searching</a:t>
            </a:r>
          </a:p>
        </p:txBody>
      </p:sp>
    </p:spTree>
    <p:extLst>
      <p:ext uri="{BB962C8B-B14F-4D97-AF65-F5344CB8AC3E}">
        <p14:creationId xmlns:p14="http://schemas.microsoft.com/office/powerpoint/2010/main" val="3205644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What</a:t>
            </a:r>
            <a:r>
              <a:rPr lang="da-DK" dirty="0" smtClean="0"/>
              <a:t> is </a:t>
            </a:r>
            <a:r>
              <a:rPr lang="da-DK" dirty="0" err="1" smtClean="0"/>
              <a:t>Solr</a:t>
            </a:r>
            <a:endParaRPr lang="da-DK" dirty="0"/>
          </a:p>
        </p:txBody>
      </p:sp>
      <p:sp>
        <p:nvSpPr>
          <p:cNvPr id="3" name="Pladsholder til indhold 2"/>
          <p:cNvSpPr>
            <a:spLocks noGrp="1"/>
          </p:cNvSpPr>
          <p:nvPr>
            <p:ph idx="1"/>
          </p:nvPr>
        </p:nvSpPr>
        <p:spPr/>
        <p:txBody>
          <a:bodyPr/>
          <a:lstStyle/>
          <a:p>
            <a:r>
              <a:rPr lang="da-DK" dirty="0" smtClean="0"/>
              <a:t>Enterprise Search </a:t>
            </a:r>
            <a:r>
              <a:rPr lang="da-DK" dirty="0" err="1" smtClean="0"/>
              <a:t>engine</a:t>
            </a:r>
            <a:endParaRPr lang="da-DK" dirty="0" smtClean="0"/>
          </a:p>
          <a:p>
            <a:r>
              <a:rPr lang="da-DK" dirty="0" err="1" smtClean="0"/>
              <a:t>Free</a:t>
            </a:r>
            <a:r>
              <a:rPr lang="da-DK" dirty="0" smtClean="0"/>
              <a:t> / Open Source</a:t>
            </a:r>
          </a:p>
          <a:p>
            <a:r>
              <a:rPr lang="da-DK" dirty="0" err="1" smtClean="0"/>
              <a:t>Started</a:t>
            </a:r>
            <a:r>
              <a:rPr lang="da-DK" dirty="0" smtClean="0"/>
              <a:t> by C|NET</a:t>
            </a:r>
          </a:p>
          <a:p>
            <a:r>
              <a:rPr lang="da-DK" dirty="0" err="1" smtClean="0"/>
              <a:t>Build</a:t>
            </a:r>
            <a:r>
              <a:rPr lang="da-DK" dirty="0" smtClean="0"/>
              <a:t> on </a:t>
            </a:r>
            <a:r>
              <a:rPr lang="da-DK" dirty="0" err="1" smtClean="0"/>
              <a:t>Lucene</a:t>
            </a:r>
            <a:endParaRPr lang="da-DK" dirty="0" smtClean="0"/>
          </a:p>
          <a:p>
            <a:r>
              <a:rPr lang="da-DK" dirty="0" smtClean="0"/>
              <a:t>Web-</a:t>
            </a:r>
            <a:r>
              <a:rPr lang="da-DK" dirty="0" err="1" smtClean="0"/>
              <a:t>based</a:t>
            </a:r>
            <a:r>
              <a:rPr lang="da-DK" dirty="0" smtClean="0"/>
              <a:t> </a:t>
            </a:r>
            <a:r>
              <a:rPr lang="da-DK" dirty="0" err="1" smtClean="0"/>
              <a:t>application</a:t>
            </a:r>
            <a:r>
              <a:rPr lang="da-DK" dirty="0" smtClean="0"/>
              <a:t> (HTTP)</a:t>
            </a:r>
          </a:p>
          <a:p>
            <a:r>
              <a:rPr lang="da-DK" dirty="0" smtClean="0"/>
              <a:t>Runs in a Java servlet container</a:t>
            </a:r>
            <a:endParaRPr lang="da-DK" dirty="0"/>
          </a:p>
        </p:txBody>
      </p:sp>
      <p:sp>
        <p:nvSpPr>
          <p:cNvPr id="4" name="Pladsholder til dato 3"/>
          <p:cNvSpPr>
            <a:spLocks noGrp="1"/>
          </p:cNvSpPr>
          <p:nvPr>
            <p:ph type="dt" sz="half" idx="10"/>
          </p:nvPr>
        </p:nvSpPr>
        <p:spPr/>
        <p:txBody>
          <a:bodyPr/>
          <a:lstStyle/>
          <a:p>
            <a:fld id="{C97A08D5-6ECE-4490-87CF-E5168FE166C9}" type="datetime1">
              <a:rPr lang="da-DK" smtClean="0"/>
              <a:pPr/>
              <a:t>27-10-2010</a:t>
            </a:fld>
            <a:endParaRPr lang="da-DK"/>
          </a:p>
        </p:txBody>
      </p:sp>
      <p:sp>
        <p:nvSpPr>
          <p:cNvPr id="5" name="Pladsholder til diasnummer 4"/>
          <p:cNvSpPr>
            <a:spLocks noGrp="1"/>
          </p:cNvSpPr>
          <p:nvPr>
            <p:ph type="sldNum" sz="quarter" idx="12"/>
          </p:nvPr>
        </p:nvSpPr>
        <p:spPr/>
        <p:txBody>
          <a:bodyPr/>
          <a:lstStyle/>
          <a:p>
            <a:fld id="{5E5D0A43-D96B-40EF-A503-F07E68AF0651}" type="slidenum">
              <a:rPr lang="da-DK" smtClean="0"/>
              <a:pPr/>
              <a:t>30</a:t>
            </a:fld>
            <a:endParaRPr lang="da-DK"/>
          </a:p>
        </p:txBody>
      </p:sp>
    </p:spTree>
    <p:extLst>
      <p:ext uri="{BB962C8B-B14F-4D97-AF65-F5344CB8AC3E}">
        <p14:creationId xmlns:p14="http://schemas.microsoft.com/office/powerpoint/2010/main" val="373545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Features</a:t>
            </a:r>
            <a:endParaRPr lang="da-DK" dirty="0"/>
          </a:p>
        </p:txBody>
      </p:sp>
      <p:sp>
        <p:nvSpPr>
          <p:cNvPr id="3" name="Content Placeholder 2"/>
          <p:cNvSpPr>
            <a:spLocks noGrp="1"/>
          </p:cNvSpPr>
          <p:nvPr>
            <p:ph idx="1"/>
          </p:nvPr>
        </p:nvSpPr>
        <p:spPr/>
        <p:txBody>
          <a:bodyPr/>
          <a:lstStyle/>
          <a:p>
            <a:r>
              <a:rPr lang="da-DK" dirty="0" err="1" smtClean="0"/>
              <a:t>Solr</a:t>
            </a:r>
            <a:r>
              <a:rPr lang="da-DK" dirty="0" smtClean="0"/>
              <a:t> Core – </a:t>
            </a:r>
            <a:r>
              <a:rPr lang="da-DK" i="1" dirty="0" smtClean="0"/>
              <a:t>virtual</a:t>
            </a:r>
            <a:r>
              <a:rPr lang="da-DK" dirty="0" smtClean="0"/>
              <a:t> </a:t>
            </a:r>
            <a:r>
              <a:rPr lang="da-DK" dirty="0" err="1" smtClean="0"/>
              <a:t>instances</a:t>
            </a:r>
            <a:endParaRPr lang="da-DK" dirty="0" smtClean="0"/>
          </a:p>
          <a:p>
            <a:r>
              <a:rPr lang="da-DK" dirty="0" err="1" smtClean="0"/>
              <a:t>Lucene</a:t>
            </a:r>
            <a:r>
              <a:rPr lang="da-DK" dirty="0" smtClean="0"/>
              <a:t> </a:t>
            </a:r>
            <a:r>
              <a:rPr lang="da-DK" dirty="0" err="1" smtClean="0"/>
              <a:t>best</a:t>
            </a:r>
            <a:r>
              <a:rPr lang="da-DK" dirty="0" smtClean="0"/>
              <a:t> </a:t>
            </a:r>
            <a:r>
              <a:rPr lang="da-DK" dirty="0" err="1" smtClean="0"/>
              <a:t>practices</a:t>
            </a:r>
            <a:endParaRPr lang="da-DK" dirty="0" smtClean="0"/>
          </a:p>
          <a:p>
            <a:r>
              <a:rPr lang="da-DK" dirty="0" err="1" smtClean="0"/>
              <a:t>Sharding</a:t>
            </a:r>
            <a:endParaRPr lang="da-DK" dirty="0" smtClean="0"/>
          </a:p>
          <a:p>
            <a:r>
              <a:rPr lang="da-DK" dirty="0" smtClean="0"/>
              <a:t>Replication</a:t>
            </a:r>
          </a:p>
          <a:p>
            <a:r>
              <a:rPr lang="da-DK" dirty="0" err="1" smtClean="0"/>
              <a:t>DataImportHandler</a:t>
            </a:r>
            <a:endParaRPr lang="da-DK" dirty="0" smtClean="0"/>
          </a:p>
          <a:p>
            <a:r>
              <a:rPr lang="da-DK" dirty="0" err="1" smtClean="0"/>
              <a:t>Faceting</a:t>
            </a:r>
            <a:endParaRPr lang="da-DK" dirty="0"/>
          </a:p>
          <a:p>
            <a:endParaRPr lang="da-DK" dirty="0"/>
          </a:p>
        </p:txBody>
      </p:sp>
      <p:sp>
        <p:nvSpPr>
          <p:cNvPr id="4" name="Date Placeholder 3"/>
          <p:cNvSpPr>
            <a:spLocks noGrp="1"/>
          </p:cNvSpPr>
          <p:nvPr>
            <p:ph type="dt" sz="half" idx="10"/>
          </p:nvPr>
        </p:nvSpPr>
        <p:spPr/>
        <p:txBody>
          <a:bodyPr/>
          <a:lstStyle/>
          <a:p>
            <a:fld id="{C97A08D5-6ECE-4490-87CF-E5168FE166C9}" type="datetime1">
              <a:rPr lang="da-DK" smtClean="0"/>
              <a:pPr/>
              <a:t>27-10-2010</a:t>
            </a:fld>
            <a:endParaRPr lang="da-DK"/>
          </a:p>
        </p:txBody>
      </p:sp>
      <p:sp>
        <p:nvSpPr>
          <p:cNvPr id="5" name="Slide Number Placeholder 4"/>
          <p:cNvSpPr>
            <a:spLocks noGrp="1"/>
          </p:cNvSpPr>
          <p:nvPr>
            <p:ph type="sldNum" sz="quarter" idx="12"/>
          </p:nvPr>
        </p:nvSpPr>
        <p:spPr/>
        <p:txBody>
          <a:bodyPr/>
          <a:lstStyle/>
          <a:p>
            <a:fld id="{5E5D0A43-D96B-40EF-A503-F07E68AF0651}" type="slidenum">
              <a:rPr lang="da-DK" smtClean="0"/>
              <a:pPr/>
              <a:t>31</a:t>
            </a:fld>
            <a:endParaRPr lang="da-DK"/>
          </a:p>
        </p:txBody>
      </p:sp>
      <p:sp>
        <p:nvSpPr>
          <p:cNvPr id="6" name="TextBox 5"/>
          <p:cNvSpPr txBox="1"/>
          <p:nvPr/>
        </p:nvSpPr>
        <p:spPr>
          <a:xfrm>
            <a:off x="4643438" y="6215082"/>
            <a:ext cx="928694" cy="369332"/>
          </a:xfrm>
          <a:prstGeom prst="rect">
            <a:avLst/>
          </a:prstGeom>
          <a:noFill/>
        </p:spPr>
        <p:txBody>
          <a:bodyPr wrap="square" rtlCol="0">
            <a:spAutoFit/>
          </a:bodyPr>
          <a:lstStyle/>
          <a:p>
            <a:r>
              <a:rPr lang="da-DK" dirty="0" smtClean="0">
                <a:solidFill>
                  <a:srgbClr val="C00000"/>
                </a:solidFill>
              </a:rPr>
              <a:t>Demo</a:t>
            </a:r>
            <a:endParaRPr lang="da-DK" dirty="0">
              <a:solidFill>
                <a:srgbClr val="C00000"/>
              </a:solidFill>
            </a:endParaRPr>
          </a:p>
        </p:txBody>
      </p:sp>
    </p:spTree>
    <p:extLst>
      <p:ext uri="{BB962C8B-B14F-4D97-AF65-F5344CB8AC3E}">
        <p14:creationId xmlns:p14="http://schemas.microsoft.com/office/powerpoint/2010/main" val="2473257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1746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3" name="Content Placeholder 2"/>
          <p:cNvSpPr>
            <a:spLocks noGrp="1"/>
          </p:cNvSpPr>
          <p:nvPr>
            <p:ph idx="1"/>
          </p:nvPr>
        </p:nvSpPr>
        <p:spPr/>
        <p:txBody>
          <a:bodyPr/>
          <a:lstStyle/>
          <a:p>
            <a:r>
              <a:rPr lang="en-US" sz="2800" dirty="0" smtClean="0"/>
              <a:t>Anders </a:t>
            </a:r>
            <a:r>
              <a:rPr lang="en-US" sz="2800" dirty="0" err="1" smtClean="0"/>
              <a:t>Lybecker’s</a:t>
            </a:r>
            <a:r>
              <a:rPr lang="en-US" sz="2800" dirty="0" smtClean="0"/>
              <a:t> Blog</a:t>
            </a:r>
          </a:p>
          <a:p>
            <a:pPr lvl="1"/>
            <a:r>
              <a:rPr lang="en-US" sz="1400" dirty="0" smtClean="0"/>
              <a:t>http://www.lybecker.com/blog/</a:t>
            </a:r>
          </a:p>
          <a:p>
            <a:r>
              <a:rPr lang="en-US" sz="2800" dirty="0" err="1" smtClean="0"/>
              <a:t>Lucene</a:t>
            </a:r>
            <a:endParaRPr lang="en-US" sz="2800" dirty="0" smtClean="0"/>
          </a:p>
          <a:p>
            <a:pPr lvl="1"/>
            <a:r>
              <a:rPr lang="en-US" sz="1400" dirty="0" smtClean="0"/>
              <a:t>http://lucene.apache.org/java/docs/</a:t>
            </a:r>
            <a:endParaRPr lang="en-US" sz="2400" dirty="0" smtClean="0"/>
          </a:p>
          <a:p>
            <a:r>
              <a:rPr lang="en-US" sz="2800" dirty="0" err="1" smtClean="0"/>
              <a:t>Lucene.Net</a:t>
            </a:r>
            <a:endParaRPr lang="en-US" sz="2800" dirty="0" smtClean="0"/>
          </a:p>
          <a:p>
            <a:pPr lvl="1"/>
            <a:r>
              <a:rPr lang="en-US" sz="1400" dirty="0" smtClean="0"/>
              <a:t>http://lucene.apache.org/lucene.net/</a:t>
            </a:r>
          </a:p>
          <a:p>
            <a:r>
              <a:rPr lang="en-US" sz="2800" dirty="0" err="1" smtClean="0"/>
              <a:t>Lucene</a:t>
            </a:r>
            <a:r>
              <a:rPr lang="en-US" sz="2800" dirty="0" smtClean="0"/>
              <a:t> Wiki</a:t>
            </a:r>
          </a:p>
          <a:p>
            <a:pPr lvl="1"/>
            <a:r>
              <a:rPr lang="en-US" sz="1400" dirty="0" smtClean="0"/>
              <a:t>http://wiki.apache.org/lucene-java/</a:t>
            </a:r>
          </a:p>
          <a:p>
            <a:r>
              <a:rPr lang="en-US" sz="2400" dirty="0" smtClean="0"/>
              <a:t>Book: </a:t>
            </a:r>
            <a:r>
              <a:rPr lang="en-US" sz="2400" dirty="0" err="1" smtClean="0"/>
              <a:t>Lucene</a:t>
            </a:r>
            <a:r>
              <a:rPr lang="en-US" sz="2400" dirty="0" smtClean="0"/>
              <a:t> In Action</a:t>
            </a:r>
          </a:p>
          <a:p>
            <a:r>
              <a:rPr lang="en-US" sz="2400" dirty="0" smtClean="0"/>
              <a:t>Luke - </a:t>
            </a:r>
            <a:r>
              <a:rPr lang="en-US" sz="2400" dirty="0" err="1" smtClean="0"/>
              <a:t>Lucene</a:t>
            </a:r>
            <a:r>
              <a:rPr lang="en-US" sz="2400" dirty="0" smtClean="0"/>
              <a:t> Index Exploration Tool</a:t>
            </a:r>
          </a:p>
          <a:p>
            <a:pPr lvl="1"/>
            <a:r>
              <a:rPr lang="en-US" sz="1400" dirty="0" smtClean="0"/>
              <a:t>http://www.getopt.org/luke/</a:t>
            </a:r>
          </a:p>
          <a:p>
            <a:endParaRPr lang="en-US" sz="2800" dirty="0" smtClean="0"/>
          </a:p>
          <a:p>
            <a:pPr lvl="1"/>
            <a:endParaRPr lang="en-US" sz="2400" dirty="0"/>
          </a:p>
        </p:txBody>
      </p:sp>
      <p:pic>
        <p:nvPicPr>
          <p:cNvPr id="1026" name="Picture 2" descr="http://rsindex.pictures-hosting.com/2010-03-26/2010032622145846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271" y="1988840"/>
            <a:ext cx="3089920" cy="387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377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Relevans Scoring</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71472" y="1665702"/>
            <a:ext cx="8229600" cy="683178"/>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506007111"/>
              </p:ext>
            </p:extLst>
          </p:nvPr>
        </p:nvGraphicFramePr>
        <p:xfrm>
          <a:off x="285720" y="2474808"/>
          <a:ext cx="8715436" cy="3906520"/>
        </p:xfrm>
        <a:graphic>
          <a:graphicData uri="http://schemas.openxmlformats.org/drawingml/2006/table">
            <a:tbl>
              <a:tblPr firstRow="1" bandRow="1">
                <a:tableStyleId>{284E427A-3D55-4303-BF80-6455036E1DE7}</a:tableStyleId>
              </a:tblPr>
              <a:tblGrid>
                <a:gridCol w="1928826"/>
                <a:gridCol w="6786610"/>
              </a:tblGrid>
              <a:tr h="370840">
                <a:tc>
                  <a:txBody>
                    <a:bodyPr/>
                    <a:lstStyle/>
                    <a:p>
                      <a:r>
                        <a:rPr lang="en-US" sz="1400" noProof="0" smtClean="0"/>
                        <a:t>Factor</a:t>
                      </a:r>
                      <a:endParaRPr lang="en-US" sz="1400" noProof="0"/>
                    </a:p>
                  </a:txBody>
                  <a:tcPr/>
                </a:tc>
                <a:tc>
                  <a:txBody>
                    <a:bodyPr/>
                    <a:lstStyle/>
                    <a:p>
                      <a:r>
                        <a:rPr lang="en-US" sz="1400" noProof="0" smtClean="0"/>
                        <a:t>Description</a:t>
                      </a:r>
                      <a:endParaRPr lang="en-US" sz="1400" noProof="0"/>
                    </a:p>
                  </a:txBody>
                  <a:tcPr/>
                </a:tc>
              </a:tr>
              <a:tr h="370840">
                <a:tc>
                  <a:txBody>
                    <a:bodyPr/>
                    <a:lstStyle/>
                    <a:p>
                      <a:r>
                        <a:rPr lang="en-US" sz="1400" noProof="0" smtClean="0"/>
                        <a:t>tf(t in d)</a:t>
                      </a:r>
                      <a:endParaRPr lang="en-US" sz="1400" noProof="0"/>
                    </a:p>
                  </a:txBody>
                  <a:tcPr/>
                </a:tc>
                <a:tc>
                  <a:txBody>
                    <a:bodyPr/>
                    <a:lstStyle/>
                    <a:p>
                      <a:r>
                        <a:rPr lang="en-US" sz="1400" noProof="0" smtClean="0"/>
                        <a:t>Term frequency factor for the term (t) in the document (d), ie how many times the term t occurs in the document. </a:t>
                      </a:r>
                      <a:endParaRPr lang="en-US" sz="1400" noProof="0"/>
                    </a:p>
                  </a:txBody>
                  <a:tcPr/>
                </a:tc>
              </a:tr>
              <a:tr h="370840">
                <a:tc>
                  <a:txBody>
                    <a:bodyPr/>
                    <a:lstStyle/>
                    <a:p>
                      <a:r>
                        <a:rPr lang="en-US" sz="1400" noProof="0" smtClean="0"/>
                        <a:t>idf(t) </a:t>
                      </a:r>
                      <a:endParaRPr lang="en-US" sz="1400" noProof="0"/>
                    </a:p>
                  </a:txBody>
                  <a:tcPr/>
                </a:tc>
                <a:tc>
                  <a:txBody>
                    <a:bodyPr/>
                    <a:lstStyle/>
                    <a:p>
                      <a:r>
                        <a:rPr lang="en-US" sz="1400" noProof="0" smtClean="0"/>
                        <a:t>Inverse document frequency of the term: a measure of how “unique” the term is.  Very common terms have a low idf; very rare terms have a high idf. </a:t>
                      </a:r>
                      <a:endParaRPr lang="en-US" sz="1400" noProof="0"/>
                    </a:p>
                  </a:txBody>
                  <a:tcPr/>
                </a:tc>
              </a:tr>
              <a:tr h="370840">
                <a:tc>
                  <a:txBody>
                    <a:bodyPr/>
                    <a:lstStyle/>
                    <a:p>
                      <a:r>
                        <a:rPr lang="en-US" sz="1400" noProof="0" smtClean="0"/>
                        <a:t>boost(t.field in d) </a:t>
                      </a:r>
                      <a:endParaRPr lang="en-US" sz="1400" noProof="0"/>
                    </a:p>
                  </a:txBody>
                  <a:tcPr/>
                </a:tc>
                <a:tc>
                  <a:txBody>
                    <a:bodyPr/>
                    <a:lstStyle/>
                    <a:p>
                      <a:r>
                        <a:rPr lang="en-US" sz="1400" noProof="0" smtClean="0"/>
                        <a:t>Field &amp; Document boost, as set during indexing.  </a:t>
                      </a:r>
                    </a:p>
                    <a:p>
                      <a:r>
                        <a:rPr lang="en-US" sz="1400" noProof="0" smtClean="0"/>
                        <a:t>You may use this to statically boost certain fields and certain documents over others. </a:t>
                      </a:r>
                      <a:endParaRPr lang="en-US" sz="1400" noProof="0"/>
                    </a:p>
                  </a:txBody>
                  <a:tcPr/>
                </a:tc>
              </a:tr>
              <a:tr h="370840">
                <a:tc>
                  <a:txBody>
                    <a:bodyPr/>
                    <a:lstStyle/>
                    <a:p>
                      <a:r>
                        <a:rPr lang="en-US" sz="1400" noProof="0" smtClean="0"/>
                        <a:t>lengthNorm(t.field in d) </a:t>
                      </a:r>
                      <a:endParaRPr lang="en-US" sz="1400" noProof="0"/>
                    </a:p>
                  </a:txBody>
                  <a:tcPr/>
                </a:tc>
                <a:tc>
                  <a:txBody>
                    <a:bodyPr/>
                    <a:lstStyle/>
                    <a:p>
                      <a:r>
                        <a:rPr lang="en-US" sz="1400" noProof="0" smtClean="0"/>
                        <a:t>Normalization value of a field, given the number of terms within the field. This value is computed during indexing and stored in the index norms.  Shorter fields (fewer tokens) get a bigger boost from this factor. </a:t>
                      </a:r>
                      <a:endParaRPr lang="en-US" sz="1400" noProof="0"/>
                    </a:p>
                  </a:txBody>
                  <a:tcPr/>
                </a:tc>
              </a:tr>
              <a:tr h="370840">
                <a:tc>
                  <a:txBody>
                    <a:bodyPr/>
                    <a:lstStyle/>
                    <a:p>
                      <a:r>
                        <a:rPr lang="en-US" sz="1400" noProof="0" smtClean="0"/>
                        <a:t>coord(q, d) </a:t>
                      </a:r>
                      <a:endParaRPr lang="en-US" sz="1400" noProof="0"/>
                    </a:p>
                  </a:txBody>
                  <a:tcPr/>
                </a:tc>
                <a:tc>
                  <a:txBody>
                    <a:bodyPr/>
                    <a:lstStyle/>
                    <a:p>
                      <a:r>
                        <a:rPr lang="en-US" sz="1400" noProof="0" smtClean="0"/>
                        <a:t>Coordination factor, based on the number of query terms the  document contains. The coordination factor gives an AND-like boost to documents that contain more of the search terms than other documents. </a:t>
                      </a:r>
                      <a:endParaRPr lang="en-US" sz="1400" noProof="0"/>
                    </a:p>
                  </a:txBody>
                  <a:tcPr/>
                </a:tc>
              </a:tr>
              <a:tr h="370840">
                <a:tc>
                  <a:txBody>
                    <a:bodyPr/>
                    <a:lstStyle/>
                    <a:p>
                      <a:r>
                        <a:rPr lang="en-US" sz="1400" noProof="0" smtClean="0"/>
                        <a:t>queryNorm(q) </a:t>
                      </a:r>
                      <a:endParaRPr lang="en-US" sz="1400" noProof="0"/>
                    </a:p>
                  </a:txBody>
                  <a:tcPr/>
                </a:tc>
                <a:tc>
                  <a:txBody>
                    <a:bodyPr/>
                    <a:lstStyle/>
                    <a:p>
                      <a:r>
                        <a:rPr lang="en-US" sz="1400" noProof="0" dirty="0" smtClean="0"/>
                        <a:t>Normalization value for a query, given the sum of the squared weights of each of the query terms. </a:t>
                      </a:r>
                      <a:endParaRPr lang="en-US" sz="1400" noProof="0" dirty="0"/>
                    </a:p>
                  </a:txBody>
                  <a:tcPr/>
                </a:tc>
              </a:tr>
            </a:tbl>
          </a:graphicData>
        </a:graphic>
      </p:graphicFrame>
    </p:spTree>
    <p:extLst>
      <p:ext uri="{BB962C8B-B14F-4D97-AF65-F5344CB8AC3E}">
        <p14:creationId xmlns:p14="http://schemas.microsoft.com/office/powerpoint/2010/main" val="794535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Index Structure</a:t>
            </a:r>
            <a:endParaRPr lang="en-US" dirty="0"/>
          </a:p>
        </p:txBody>
      </p:sp>
      <p:sp>
        <p:nvSpPr>
          <p:cNvPr id="3" name="Content Placeholder 2"/>
          <p:cNvSpPr>
            <a:spLocks noGrp="1"/>
          </p:cNvSpPr>
          <p:nvPr>
            <p:ph idx="1"/>
          </p:nvPr>
        </p:nvSpPr>
        <p:spPr/>
        <p:txBody>
          <a:bodyPr/>
          <a:lstStyle/>
          <a:p>
            <a:r>
              <a:rPr lang="en-US" sz="2400" dirty="0" smtClean="0"/>
              <a:t>Document</a:t>
            </a:r>
          </a:p>
          <a:p>
            <a:pPr lvl="1"/>
            <a:r>
              <a:rPr lang="en-US" sz="2000" dirty="0" smtClean="0"/>
              <a:t>Grouping of content</a:t>
            </a:r>
          </a:p>
          <a:p>
            <a:r>
              <a:rPr lang="en-US" sz="2400" dirty="0" smtClean="0"/>
              <a:t>Field</a:t>
            </a:r>
          </a:p>
          <a:p>
            <a:pPr lvl="1"/>
            <a:r>
              <a:rPr lang="en-US" sz="2000" dirty="0" smtClean="0"/>
              <a:t>Properties of the Document</a:t>
            </a:r>
          </a:p>
          <a:p>
            <a:r>
              <a:rPr lang="en-US" sz="2400" dirty="0" smtClean="0"/>
              <a:t>Term</a:t>
            </a:r>
          </a:p>
          <a:p>
            <a:pPr lvl="1"/>
            <a:r>
              <a:rPr lang="en-US" sz="2000" dirty="0" smtClean="0"/>
              <a:t>Unit of indexing – often a word</a:t>
            </a:r>
            <a:endParaRPr lang="en-US" sz="1400" dirty="0" smtClean="0"/>
          </a:p>
          <a:p>
            <a:r>
              <a:rPr lang="en-US" sz="2400" dirty="0" smtClean="0"/>
              <a:t>Index</a:t>
            </a:r>
          </a:p>
          <a:p>
            <a:r>
              <a:rPr lang="en-US" sz="2400" dirty="0" smtClean="0"/>
              <a:t>Segment</a:t>
            </a:r>
          </a:p>
          <a:p>
            <a:pPr lvl="1"/>
            <a:r>
              <a:rPr lang="en-US" sz="2000" dirty="0" smtClean="0"/>
              <a:t>File – an index by it self</a:t>
            </a:r>
          </a:p>
          <a:p>
            <a:pPr lvl="1"/>
            <a:r>
              <a:rPr lang="en-US" sz="2000" dirty="0" err="1" smtClean="0"/>
              <a:t>Lucene</a:t>
            </a:r>
            <a:r>
              <a:rPr lang="en-US" sz="2000" dirty="0" smtClean="0"/>
              <a:t> write segments incrementally</a:t>
            </a:r>
          </a:p>
          <a:p>
            <a:endParaRPr lang="en-US" sz="2000" dirty="0" smtClean="0"/>
          </a:p>
        </p:txBody>
      </p:sp>
      <p:sp>
        <p:nvSpPr>
          <p:cNvPr id="4" name="Oval 3"/>
          <p:cNvSpPr/>
          <p:nvPr/>
        </p:nvSpPr>
        <p:spPr>
          <a:xfrm>
            <a:off x="5357818" y="2357431"/>
            <a:ext cx="3786182" cy="1928826"/>
          </a:xfrm>
          <a:prstGeom prst="ellipse">
            <a:avLst/>
          </a:prstGeom>
        </p:spPr>
        <p:style>
          <a:lnRef idx="0">
            <a:schemeClr val="accent1"/>
          </a:lnRef>
          <a:fillRef idx="3">
            <a:schemeClr val="accent1"/>
          </a:fillRef>
          <a:effectRef idx="3">
            <a:schemeClr val="accent1"/>
          </a:effectRef>
          <a:fontRef idx="minor">
            <a:schemeClr val="lt1"/>
          </a:fontRef>
        </p:style>
        <p:txBody>
          <a:bodyPr wrap="square" tIns="72000" bIns="0" rtlCol="0" anchor="t" anchorCtr="0">
            <a:noAutofit/>
          </a:bodyPr>
          <a:lstStyle/>
          <a:p>
            <a:pPr algn="ctr"/>
            <a:r>
              <a:rPr lang="en-US" smtClean="0"/>
              <a:t>Index</a:t>
            </a:r>
            <a:endParaRPr lang="en-US" dirty="0"/>
          </a:p>
        </p:txBody>
      </p:sp>
      <p:sp>
        <p:nvSpPr>
          <p:cNvPr id="5" name="Oval 4"/>
          <p:cNvSpPr/>
          <p:nvPr/>
        </p:nvSpPr>
        <p:spPr>
          <a:xfrm>
            <a:off x="5438780" y="2857496"/>
            <a:ext cx="1562112" cy="785818"/>
          </a:xfrm>
          <a:prstGeom prst="ellipse">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mtClean="0"/>
              <a:t>Segment</a:t>
            </a:r>
            <a:endParaRPr lang="en-US" dirty="0"/>
          </a:p>
        </p:txBody>
      </p:sp>
      <p:sp>
        <p:nvSpPr>
          <p:cNvPr id="6" name="Oval 5"/>
          <p:cNvSpPr/>
          <p:nvPr/>
        </p:nvSpPr>
        <p:spPr>
          <a:xfrm>
            <a:off x="6572264" y="3500438"/>
            <a:ext cx="1562112" cy="785818"/>
          </a:xfrm>
          <a:prstGeom prst="ellipse">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mtClean="0"/>
              <a:t>Segment</a:t>
            </a:r>
            <a:endParaRPr lang="en-US" dirty="0"/>
          </a:p>
        </p:txBody>
      </p:sp>
      <p:sp>
        <p:nvSpPr>
          <p:cNvPr id="7" name="Oval 6"/>
          <p:cNvSpPr/>
          <p:nvPr/>
        </p:nvSpPr>
        <p:spPr>
          <a:xfrm>
            <a:off x="7510482" y="2786058"/>
            <a:ext cx="1562112" cy="785818"/>
          </a:xfrm>
          <a:prstGeom prst="ellipse">
            <a:avLst/>
          </a:prstGeom>
        </p:spPr>
        <p:style>
          <a:lnRef idx="0">
            <a:schemeClr val="accent4"/>
          </a:lnRef>
          <a:fillRef idx="3">
            <a:schemeClr val="accent4"/>
          </a:fillRef>
          <a:effectRef idx="3">
            <a:schemeClr val="accent4"/>
          </a:effectRef>
          <a:fontRef idx="minor">
            <a:schemeClr val="lt1"/>
          </a:fontRef>
        </p:style>
        <p:txBody>
          <a:bodyPr rtlCol="0" anchor="t" anchorCtr="0"/>
          <a:lstStyle/>
          <a:p>
            <a:pPr algn="ctr"/>
            <a:r>
              <a:rPr lang="en-US" smtClean="0"/>
              <a:t>Segment</a:t>
            </a:r>
            <a:endParaRPr lang="en-US" dirty="0"/>
          </a:p>
        </p:txBody>
      </p:sp>
      <p:sp>
        <p:nvSpPr>
          <p:cNvPr id="8" name="Oval 7"/>
          <p:cNvSpPr/>
          <p:nvPr/>
        </p:nvSpPr>
        <p:spPr>
          <a:xfrm>
            <a:off x="5802406" y="3284984"/>
            <a:ext cx="214314" cy="21431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9" name="Oval 8"/>
          <p:cNvSpPr/>
          <p:nvPr/>
        </p:nvSpPr>
        <p:spPr>
          <a:xfrm>
            <a:off x="6088158" y="3284984"/>
            <a:ext cx="214314" cy="21431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0" name="Oval 9"/>
          <p:cNvSpPr/>
          <p:nvPr/>
        </p:nvSpPr>
        <p:spPr>
          <a:xfrm>
            <a:off x="6373910" y="3284984"/>
            <a:ext cx="214314" cy="21431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1" name="Oval 10"/>
          <p:cNvSpPr/>
          <p:nvPr/>
        </p:nvSpPr>
        <p:spPr>
          <a:xfrm>
            <a:off x="7215206" y="3929066"/>
            <a:ext cx="214314" cy="21431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2" name="Oval 11"/>
          <p:cNvSpPr/>
          <p:nvPr/>
        </p:nvSpPr>
        <p:spPr>
          <a:xfrm>
            <a:off x="8010548" y="3214686"/>
            <a:ext cx="214314" cy="21431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3" name="Oval 12"/>
          <p:cNvSpPr/>
          <p:nvPr/>
        </p:nvSpPr>
        <p:spPr>
          <a:xfrm>
            <a:off x="8296300" y="3214686"/>
            <a:ext cx="214314" cy="21431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14" name="Group 23"/>
          <p:cNvGrpSpPr/>
          <p:nvPr/>
        </p:nvGrpSpPr>
        <p:grpSpPr>
          <a:xfrm>
            <a:off x="6143636" y="4857760"/>
            <a:ext cx="2214578" cy="857256"/>
            <a:chOff x="6072198" y="4857760"/>
            <a:chExt cx="2214578" cy="857256"/>
          </a:xfrm>
        </p:grpSpPr>
        <p:grpSp>
          <p:nvGrpSpPr>
            <p:cNvPr id="15" name="Group 21"/>
            <p:cNvGrpSpPr/>
            <p:nvPr/>
          </p:nvGrpSpPr>
          <p:grpSpPr>
            <a:xfrm>
              <a:off x="6072198" y="5214950"/>
              <a:ext cx="2214578" cy="500066"/>
              <a:chOff x="5572132" y="4714884"/>
              <a:chExt cx="2214578" cy="500066"/>
            </a:xfrm>
          </p:grpSpPr>
          <p:sp>
            <p:nvSpPr>
              <p:cNvPr id="18" name="Snip Single Corner Rectangle 17"/>
              <p:cNvSpPr/>
              <p:nvPr/>
            </p:nvSpPr>
            <p:spPr>
              <a:xfrm>
                <a:off x="5572132" y="4714884"/>
                <a:ext cx="2214578" cy="50006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a-DK" dirty="0" smtClean="0"/>
                  <a:t>…</a:t>
                </a:r>
                <a:endParaRPr lang="da-DK" dirty="0"/>
              </a:p>
            </p:txBody>
          </p:sp>
          <p:sp>
            <p:nvSpPr>
              <p:cNvPr id="20" name="Rectangle 19"/>
              <p:cNvSpPr/>
              <p:nvPr/>
            </p:nvSpPr>
            <p:spPr>
              <a:xfrm>
                <a:off x="5572132" y="4714884"/>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t>Field 1</a:t>
                </a:r>
                <a:endParaRPr lang="da-DK" dirty="0"/>
              </a:p>
            </p:txBody>
          </p:sp>
          <p:sp>
            <p:nvSpPr>
              <p:cNvPr id="21" name="Rectangle 20"/>
              <p:cNvSpPr/>
              <p:nvPr/>
            </p:nvSpPr>
            <p:spPr>
              <a:xfrm>
                <a:off x="6429388" y="4714884"/>
                <a:ext cx="85725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smtClean="0"/>
                  <a:t>Field 2</a:t>
                </a:r>
                <a:endParaRPr lang="da-DK" dirty="0"/>
              </a:p>
            </p:txBody>
          </p:sp>
        </p:grpSp>
        <p:sp>
          <p:nvSpPr>
            <p:cNvPr id="23" name="TextBox 22"/>
            <p:cNvSpPr txBox="1"/>
            <p:nvPr/>
          </p:nvSpPr>
          <p:spPr>
            <a:xfrm>
              <a:off x="6072198" y="4857760"/>
              <a:ext cx="1785950" cy="369332"/>
            </a:xfrm>
            <a:prstGeom prst="rect">
              <a:avLst/>
            </a:prstGeom>
            <a:noFill/>
          </p:spPr>
          <p:txBody>
            <a:bodyPr wrap="square" rtlCol="0">
              <a:spAutoFit/>
            </a:bodyPr>
            <a:lstStyle/>
            <a:p>
              <a:r>
                <a:rPr lang="en-US" dirty="0" smtClean="0">
                  <a:solidFill>
                    <a:schemeClr val="bg1"/>
                  </a:solidFill>
                  <a:latin typeface="+mn-lt"/>
                </a:rPr>
                <a:t>Document</a:t>
              </a:r>
              <a:endParaRPr lang="en-US" dirty="0">
                <a:solidFill>
                  <a:schemeClr val="bg1"/>
                </a:solidFill>
                <a:latin typeface="+mn-lt"/>
              </a:endParaRPr>
            </a:p>
          </p:txBody>
        </p:sp>
      </p:grpSp>
      <p:cxnSp>
        <p:nvCxnSpPr>
          <p:cNvPr id="26" name="Straight Arrow Connector 25"/>
          <p:cNvCxnSpPr/>
          <p:nvPr/>
        </p:nvCxnSpPr>
        <p:spPr>
          <a:xfrm rot="5400000">
            <a:off x="6536545" y="4250537"/>
            <a:ext cx="714380" cy="6429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44807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Phonetic Analysis</a:t>
            </a:r>
            <a:endParaRPr lang="en-US" dirty="0"/>
          </a:p>
        </p:txBody>
      </p:sp>
      <p:sp>
        <p:nvSpPr>
          <p:cNvPr id="3" name="Content Placeholder 2"/>
          <p:cNvSpPr>
            <a:spLocks noGrp="1"/>
          </p:cNvSpPr>
          <p:nvPr>
            <p:ph idx="1"/>
          </p:nvPr>
        </p:nvSpPr>
        <p:spPr/>
        <p:txBody>
          <a:bodyPr/>
          <a:lstStyle/>
          <a:p>
            <a:r>
              <a:rPr lang="en-US" dirty="0" smtClean="0"/>
              <a:t>Creates a phonetic representation of the text, for “sounds like” matching</a:t>
            </a:r>
          </a:p>
          <a:p>
            <a:r>
              <a:rPr lang="en-US" dirty="0" err="1" smtClean="0"/>
              <a:t>PhoneticFilterFactory</a:t>
            </a:r>
            <a:r>
              <a:rPr lang="en-US" dirty="0" smtClean="0"/>
              <a:t>. Uses one of</a:t>
            </a:r>
          </a:p>
          <a:p>
            <a:pPr lvl="1"/>
            <a:r>
              <a:rPr lang="en-US" dirty="0" err="1" smtClean="0"/>
              <a:t>Metaphone</a:t>
            </a:r>
            <a:endParaRPr lang="en-US" dirty="0" smtClean="0"/>
          </a:p>
          <a:p>
            <a:pPr lvl="1"/>
            <a:r>
              <a:rPr lang="en-US" dirty="0" smtClean="0"/>
              <a:t>Double </a:t>
            </a:r>
            <a:r>
              <a:rPr lang="en-US" dirty="0" err="1" smtClean="0"/>
              <a:t>Metaphone</a:t>
            </a:r>
            <a:endParaRPr lang="en-US" dirty="0" smtClean="0"/>
          </a:p>
          <a:p>
            <a:pPr lvl="1"/>
            <a:r>
              <a:rPr lang="en-US" dirty="0" err="1" smtClean="0"/>
              <a:t>Soundex</a:t>
            </a:r>
            <a:endParaRPr lang="en-US" dirty="0" smtClean="0"/>
          </a:p>
          <a:p>
            <a:pPr lvl="1"/>
            <a:r>
              <a:rPr lang="en-US" dirty="0" smtClean="0"/>
              <a:t>Refined </a:t>
            </a:r>
            <a:r>
              <a:rPr lang="en-US" dirty="0" err="1" smtClean="0"/>
              <a:t>Soundex</a:t>
            </a:r>
            <a:endParaRPr lang="en-US" dirty="0" smtClean="0"/>
          </a:p>
          <a:p>
            <a:pPr lvl="1"/>
            <a:r>
              <a:rPr lang="en-US" smtClean="0"/>
              <a:t>Nysis</a:t>
            </a:r>
            <a:endParaRPr lang="en-US" dirty="0"/>
          </a:p>
        </p:txBody>
      </p:sp>
    </p:spTree>
    <p:extLst>
      <p:ext uri="{BB962C8B-B14F-4D97-AF65-F5344CB8AC3E}">
        <p14:creationId xmlns:p14="http://schemas.microsoft.com/office/powerpoint/2010/main" val="24986536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Components of a Analyzer</a:t>
            </a:r>
          </a:p>
          <a:p>
            <a:pPr lvl="1"/>
            <a:r>
              <a:rPr lang="en-US" smtClean="0"/>
              <a:t>CharFilters</a:t>
            </a:r>
          </a:p>
          <a:p>
            <a:pPr lvl="1"/>
            <a:r>
              <a:rPr lang="en-US" smtClean="0"/>
              <a:t>Tokenizers</a:t>
            </a:r>
          </a:p>
          <a:p>
            <a:pPr lvl="1"/>
            <a:r>
              <a:rPr lang="en-US" smtClean="0"/>
              <a:t>TokenFilters</a:t>
            </a:r>
            <a:endParaRPr lang="en-US" dirty="0"/>
          </a:p>
        </p:txBody>
      </p:sp>
    </p:spTree>
    <p:extLst>
      <p:ext uri="{BB962C8B-B14F-4D97-AF65-F5344CB8AC3E}">
        <p14:creationId xmlns:p14="http://schemas.microsoft.com/office/powerpoint/2010/main" val="6316175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CharFilters</a:t>
            </a:r>
            <a:endParaRPr lang="en-US" dirty="0"/>
          </a:p>
        </p:txBody>
      </p:sp>
      <p:sp>
        <p:nvSpPr>
          <p:cNvPr id="3" name="Content Placeholder 2"/>
          <p:cNvSpPr>
            <a:spLocks noGrp="1"/>
          </p:cNvSpPr>
          <p:nvPr>
            <p:ph idx="1"/>
          </p:nvPr>
        </p:nvSpPr>
        <p:spPr/>
        <p:txBody>
          <a:bodyPr/>
          <a:lstStyle/>
          <a:p>
            <a:r>
              <a:rPr lang="en-US" dirty="0" smtClean="0"/>
              <a:t>Used to clean up/regularize characters before passing to </a:t>
            </a:r>
          </a:p>
          <a:p>
            <a:r>
              <a:rPr lang="en-US" dirty="0" err="1" smtClean="0"/>
              <a:t>TokenFilter</a:t>
            </a:r>
            <a:endParaRPr lang="en-US" dirty="0" smtClean="0"/>
          </a:p>
          <a:p>
            <a:r>
              <a:rPr lang="en-US" dirty="0" smtClean="0"/>
              <a:t>Remove accents, etc. </a:t>
            </a:r>
            <a:r>
              <a:rPr lang="en-US" dirty="0" err="1" smtClean="0"/>
              <a:t>MappingCharFilter</a:t>
            </a:r>
            <a:endParaRPr lang="en-US" dirty="0" smtClean="0"/>
          </a:p>
          <a:p>
            <a:r>
              <a:rPr lang="en-US" dirty="0" smtClean="0"/>
              <a:t>They can also do complex things, we’ll look at </a:t>
            </a:r>
          </a:p>
          <a:p>
            <a:r>
              <a:rPr lang="en-US" dirty="0" err="1" smtClean="0"/>
              <a:t>HTMLStripCharFilter</a:t>
            </a:r>
            <a:r>
              <a:rPr lang="en-US" dirty="0" smtClean="0"/>
              <a:t> </a:t>
            </a:r>
            <a:r>
              <a:rPr lang="en-US" smtClean="0"/>
              <a:t>later.</a:t>
            </a:r>
            <a:endParaRPr lang="en-US" dirty="0"/>
          </a:p>
        </p:txBody>
      </p:sp>
    </p:spTree>
    <p:extLst>
      <p:ext uri="{BB962C8B-B14F-4D97-AF65-F5344CB8AC3E}">
        <p14:creationId xmlns:p14="http://schemas.microsoft.com/office/powerpoint/2010/main" val="20796058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Tokenizers</a:t>
            </a:r>
            <a:endParaRPr lang="en-US" dirty="0"/>
          </a:p>
        </p:txBody>
      </p:sp>
      <p:sp>
        <p:nvSpPr>
          <p:cNvPr id="3" name="Content Placeholder 2"/>
          <p:cNvSpPr>
            <a:spLocks noGrp="1"/>
          </p:cNvSpPr>
          <p:nvPr>
            <p:ph idx="1"/>
          </p:nvPr>
        </p:nvSpPr>
        <p:spPr/>
        <p:txBody>
          <a:bodyPr/>
          <a:lstStyle/>
          <a:p>
            <a:r>
              <a:rPr lang="en-US" dirty="0" smtClean="0"/>
              <a:t>Convert text to tokens (terms)</a:t>
            </a:r>
          </a:p>
          <a:p>
            <a:r>
              <a:rPr lang="en-US" dirty="0" smtClean="0"/>
              <a:t>Only one per analyzer</a:t>
            </a:r>
          </a:p>
          <a:p>
            <a:r>
              <a:rPr lang="en-US" dirty="0" smtClean="0"/>
              <a:t>Many Options</a:t>
            </a:r>
          </a:p>
          <a:p>
            <a:pPr lvl="1"/>
            <a:r>
              <a:rPr lang="en-US" dirty="0" err="1" smtClean="0"/>
              <a:t>WhitespaceTokenizer</a:t>
            </a:r>
            <a:endParaRPr lang="en-US" dirty="0" smtClean="0"/>
          </a:p>
          <a:p>
            <a:pPr lvl="1"/>
            <a:r>
              <a:rPr lang="en-US" dirty="0" err="1" smtClean="0"/>
              <a:t>StandardTokenizer</a:t>
            </a:r>
            <a:endParaRPr lang="en-US" dirty="0" smtClean="0"/>
          </a:p>
          <a:p>
            <a:pPr lvl="1"/>
            <a:r>
              <a:rPr lang="en-US" dirty="0" err="1" smtClean="0"/>
              <a:t>PatternTokenizer</a:t>
            </a:r>
            <a:endParaRPr lang="en-US" dirty="0" smtClean="0"/>
          </a:p>
          <a:p>
            <a:pPr lvl="1"/>
            <a:r>
              <a:rPr lang="en-US" dirty="0" smtClean="0"/>
              <a:t>More…</a:t>
            </a:r>
            <a:r>
              <a:rPr lang="en-US" smtClean="0"/>
              <a:t>	</a:t>
            </a:r>
            <a:endParaRPr lang="en-US" dirty="0"/>
          </a:p>
        </p:txBody>
      </p:sp>
    </p:spTree>
    <p:extLst>
      <p:ext uri="{BB962C8B-B14F-4D97-AF65-F5344CB8AC3E}">
        <p14:creationId xmlns:p14="http://schemas.microsoft.com/office/powerpoint/2010/main" val="1195189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Lucene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Information retrieval software library</a:t>
            </a:r>
          </a:p>
          <a:p>
            <a:pPr lvl="1"/>
            <a:r>
              <a:rPr lang="en-US" dirty="0" smtClean="0"/>
              <a:t>Also know as a search engine</a:t>
            </a:r>
          </a:p>
          <a:p>
            <a:r>
              <a:rPr lang="en-US" dirty="0" smtClean="0"/>
              <a:t>Free / open source</a:t>
            </a:r>
          </a:p>
          <a:p>
            <a:r>
              <a:rPr lang="en-US" dirty="0" smtClean="0"/>
              <a:t>Apache Software Foundation</a:t>
            </a:r>
          </a:p>
          <a:p>
            <a:r>
              <a:rPr lang="en-US" dirty="0" smtClean="0"/>
              <a:t>Document Database</a:t>
            </a:r>
          </a:p>
          <a:p>
            <a:pPr lvl="1"/>
            <a:r>
              <a:rPr lang="en-US" dirty="0" smtClean="0"/>
              <a:t>Schema free</a:t>
            </a:r>
          </a:p>
          <a:p>
            <a:r>
              <a:rPr lang="en-US" dirty="0" smtClean="0"/>
              <a:t>Inverted Index</a:t>
            </a:r>
          </a:p>
          <a:p>
            <a:r>
              <a:rPr lang="en-US" dirty="0" smtClean="0"/>
              <a:t>Large and active community</a:t>
            </a:r>
          </a:p>
          <a:p>
            <a:r>
              <a:rPr lang="en-US" dirty="0" smtClean="0"/>
              <a:t>Extensible and scalable (6 billion+ documents)</a:t>
            </a:r>
          </a:p>
          <a:p>
            <a:r>
              <a:rPr lang="en-US" dirty="0" smtClean="0"/>
              <a:t>Java, </a:t>
            </a:r>
            <a:r>
              <a:rPr lang="en-US" dirty="0" err="1" smtClean="0"/>
              <a:t>.Net</a:t>
            </a:r>
            <a:r>
              <a:rPr lang="en-US" dirty="0" smtClean="0"/>
              <a:t>, C, Python etc..</a:t>
            </a:r>
          </a:p>
          <a:p>
            <a:pPr lvl="1"/>
            <a:endParaRPr lang="en-US" dirty="0"/>
          </a:p>
        </p:txBody>
      </p:sp>
    </p:spTree>
    <p:extLst>
      <p:ext uri="{BB962C8B-B14F-4D97-AF65-F5344CB8AC3E}">
        <p14:creationId xmlns:p14="http://schemas.microsoft.com/office/powerpoint/2010/main" val="18665872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TokenFilters</a:t>
            </a:r>
            <a:endParaRPr lang="en-US" dirty="0"/>
          </a:p>
        </p:txBody>
      </p:sp>
      <p:sp>
        <p:nvSpPr>
          <p:cNvPr id="3" name="Content Placeholder 2"/>
          <p:cNvSpPr>
            <a:spLocks noGrp="1"/>
          </p:cNvSpPr>
          <p:nvPr>
            <p:ph idx="1"/>
          </p:nvPr>
        </p:nvSpPr>
        <p:spPr/>
        <p:txBody>
          <a:bodyPr/>
          <a:lstStyle/>
          <a:p>
            <a:r>
              <a:rPr lang="en-US" dirty="0" smtClean="0"/>
              <a:t>Process the tokens produced by the </a:t>
            </a:r>
            <a:r>
              <a:rPr lang="en-US" dirty="0" err="1" smtClean="0"/>
              <a:t>Tokenizer</a:t>
            </a:r>
            <a:endParaRPr lang="en-US" dirty="0" smtClean="0"/>
          </a:p>
          <a:p>
            <a:r>
              <a:rPr lang="en-US" dirty="0" smtClean="0"/>
              <a:t>Can be many of them per field</a:t>
            </a:r>
          </a:p>
          <a:p>
            <a:endParaRPr lang="en-US" dirty="0"/>
          </a:p>
        </p:txBody>
      </p:sp>
    </p:spTree>
    <p:extLst>
      <p:ext uri="{BB962C8B-B14F-4D97-AF65-F5344CB8AC3E}">
        <p14:creationId xmlns:p14="http://schemas.microsoft.com/office/powerpoint/2010/main" val="1189363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uses Lucene?</a:t>
            </a:r>
            <a:endParaRPr lang="en-US" dirty="0"/>
          </a:p>
        </p:txBody>
      </p:sp>
      <p:sp>
        <p:nvSpPr>
          <p:cNvPr id="3" name="Content Placeholder 2"/>
          <p:cNvSpPr>
            <a:spLocks noGrp="1"/>
          </p:cNvSpPr>
          <p:nvPr>
            <p:ph idx="1"/>
          </p:nvPr>
        </p:nvSpPr>
        <p:spPr/>
        <p:txBody>
          <a:bodyPr/>
          <a:lstStyle/>
          <a:p>
            <a:r>
              <a:rPr lang="en-US" dirty="0" smtClean="0"/>
              <a:t>MySpace, LinkedIn, Technorati, Wikipedia, Monster.com, </a:t>
            </a:r>
            <a:r>
              <a:rPr lang="en-US" dirty="0" err="1" smtClean="0"/>
              <a:t>SourceForge</a:t>
            </a:r>
            <a:r>
              <a:rPr lang="en-US" dirty="0" smtClean="0"/>
              <a:t>, CIA, CNET Reviews, E. On, Expert-Exchange, The Guardian, Akamai, Eclipse, JIRA, </a:t>
            </a:r>
            <a:r>
              <a:rPr lang="en-US" dirty="0" err="1" smtClean="0"/>
              <a:t>Statsbiblioteket</a:t>
            </a:r>
            <a:r>
              <a:rPr lang="en-US" dirty="0" smtClean="0"/>
              <a:t> - the State and University Library in </a:t>
            </a:r>
            <a:r>
              <a:rPr lang="en-US" dirty="0" err="1" smtClean="0"/>
              <a:t>AArhus</a:t>
            </a:r>
            <a:r>
              <a:rPr lang="en-US" dirty="0" smtClean="0"/>
              <a:t> – Denmark, AOL, Disney, Furl, IBM </a:t>
            </a:r>
            <a:r>
              <a:rPr lang="en-US" dirty="0" err="1" smtClean="0"/>
              <a:t>OmniFind</a:t>
            </a:r>
            <a:r>
              <a:rPr lang="en-US" dirty="0" smtClean="0"/>
              <a:t> Yahoo! Edition, Hi5, </a:t>
            </a:r>
            <a:r>
              <a:rPr lang="en-US" dirty="0" err="1" smtClean="0"/>
              <a:t>TheServerSide</a:t>
            </a:r>
            <a:r>
              <a:rPr lang="en-US" dirty="0" smtClean="0"/>
              <a:t>, </a:t>
            </a:r>
            <a:r>
              <a:rPr lang="en-US" dirty="0" err="1" smtClean="0"/>
              <a:t>Nutch</a:t>
            </a:r>
            <a:r>
              <a:rPr lang="en-US" dirty="0" smtClean="0"/>
              <a:t>, </a:t>
            </a:r>
            <a:r>
              <a:rPr lang="en-US" dirty="0" err="1" smtClean="0"/>
              <a:t>Solr</a:t>
            </a:r>
            <a:endParaRPr lang="en-US" dirty="0" smtClean="0"/>
          </a:p>
          <a:p>
            <a:endParaRPr lang="en-US" dirty="0"/>
          </a:p>
        </p:txBody>
      </p:sp>
    </p:spTree>
    <p:extLst>
      <p:ext uri="{BB962C8B-B14F-4D97-AF65-F5344CB8AC3E}">
        <p14:creationId xmlns:p14="http://schemas.microsoft.com/office/powerpoint/2010/main" val="2674369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Application</a:t>
            </a:r>
            <a:endParaRPr lang="en-US"/>
          </a:p>
        </p:txBody>
      </p:sp>
      <p:sp>
        <p:nvSpPr>
          <p:cNvPr id="4" name="Flowchart: Magnetic Disk 3"/>
          <p:cNvSpPr/>
          <p:nvPr/>
        </p:nvSpPr>
        <p:spPr>
          <a:xfrm>
            <a:off x="3571868" y="5143512"/>
            <a:ext cx="1357322" cy="1143008"/>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Index</a:t>
            </a:r>
          </a:p>
          <a:p>
            <a:pPr algn="ctr"/>
            <a:r>
              <a:rPr lang="en-US" dirty="0" smtClean="0"/>
              <a:t>(Directory)</a:t>
            </a:r>
            <a:endParaRPr lang="en-US" dirty="0"/>
          </a:p>
        </p:txBody>
      </p:sp>
      <p:sp>
        <p:nvSpPr>
          <p:cNvPr id="5" name="Rounded Rectangle 4"/>
          <p:cNvSpPr/>
          <p:nvPr/>
        </p:nvSpPr>
        <p:spPr>
          <a:xfrm>
            <a:off x="1571604" y="4000504"/>
            <a:ext cx="1357322" cy="5000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mtClean="0"/>
              <a:t>IndexWriter</a:t>
            </a:r>
            <a:endParaRPr lang="en-US"/>
          </a:p>
        </p:txBody>
      </p:sp>
      <p:sp>
        <p:nvSpPr>
          <p:cNvPr id="6" name="Folded Corner 5"/>
          <p:cNvSpPr/>
          <p:nvPr/>
        </p:nvSpPr>
        <p:spPr>
          <a:xfrm>
            <a:off x="500034" y="1785926"/>
            <a:ext cx="2996030" cy="1285884"/>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Document</a:t>
            </a:r>
          </a:p>
          <a:p>
            <a:r>
              <a:rPr lang="en-US" dirty="0" smtClean="0"/>
              <a:t>Name: Anders</a:t>
            </a:r>
          </a:p>
          <a:p>
            <a:r>
              <a:rPr lang="en-US" dirty="0" smtClean="0"/>
              <a:t>Company: </a:t>
            </a:r>
            <a:r>
              <a:rPr lang="en-US" dirty="0" err="1" smtClean="0"/>
              <a:t>Kring</a:t>
            </a:r>
            <a:r>
              <a:rPr lang="en-US" dirty="0" smtClean="0"/>
              <a:t> Development</a:t>
            </a:r>
          </a:p>
          <a:p>
            <a:r>
              <a:rPr lang="en-US" dirty="0" smtClean="0"/>
              <a:t>Skills: </a:t>
            </a:r>
            <a:r>
              <a:rPr lang="en-US" dirty="0" err="1" smtClean="0"/>
              <a:t>.Net</a:t>
            </a:r>
            <a:r>
              <a:rPr lang="en-US" dirty="0" smtClean="0"/>
              <a:t>, SQL, </a:t>
            </a:r>
            <a:r>
              <a:rPr lang="en-US" dirty="0" err="1" smtClean="0"/>
              <a:t>Lucene</a:t>
            </a:r>
            <a:endParaRPr lang="en-US" dirty="0"/>
          </a:p>
        </p:txBody>
      </p:sp>
      <p:sp>
        <p:nvSpPr>
          <p:cNvPr id="7" name="Rounded Rectangle 6"/>
          <p:cNvSpPr/>
          <p:nvPr/>
        </p:nvSpPr>
        <p:spPr>
          <a:xfrm>
            <a:off x="5429256" y="4000504"/>
            <a:ext cx="1643074" cy="5000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mtClean="0"/>
              <a:t>IndexSearcher</a:t>
            </a:r>
            <a:endParaRPr lang="en-US"/>
          </a:p>
        </p:txBody>
      </p:sp>
      <p:sp>
        <p:nvSpPr>
          <p:cNvPr id="8" name="Rounded Rectangle 7"/>
          <p:cNvSpPr/>
          <p:nvPr/>
        </p:nvSpPr>
        <p:spPr>
          <a:xfrm>
            <a:off x="4429124" y="2214554"/>
            <a:ext cx="1643074" cy="8572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mtClean="0"/>
              <a:t>Query</a:t>
            </a:r>
          </a:p>
          <a:p>
            <a:pPr algn="ctr"/>
            <a:r>
              <a:rPr lang="en-US" smtClean="0"/>
              <a:t>Skills: Lucene</a:t>
            </a:r>
            <a:endParaRPr lang="en-US"/>
          </a:p>
        </p:txBody>
      </p:sp>
      <p:sp>
        <p:nvSpPr>
          <p:cNvPr id="9" name="Flowchart: Multidocument 8"/>
          <p:cNvSpPr/>
          <p:nvPr/>
        </p:nvSpPr>
        <p:spPr>
          <a:xfrm>
            <a:off x="6429388" y="2000240"/>
            <a:ext cx="2000264" cy="1071570"/>
          </a:xfrm>
          <a:prstGeom prst="flowChartMulti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Hits</a:t>
            </a:r>
          </a:p>
          <a:p>
            <a:pPr algn="ctr"/>
            <a:r>
              <a:rPr lang="en-US" dirty="0" smtClean="0"/>
              <a:t>(Matching docs)</a:t>
            </a:r>
          </a:p>
        </p:txBody>
      </p:sp>
      <p:sp>
        <p:nvSpPr>
          <p:cNvPr id="12" name="Curved Up Arrow 11"/>
          <p:cNvSpPr/>
          <p:nvPr/>
        </p:nvSpPr>
        <p:spPr>
          <a:xfrm>
            <a:off x="5429256" y="3143248"/>
            <a:ext cx="1643074" cy="785818"/>
          </a:xfrm>
          <a:prstGeom prst="curved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3" name="Down Arrow 12"/>
          <p:cNvSpPr/>
          <p:nvPr/>
        </p:nvSpPr>
        <p:spPr>
          <a:xfrm rot="20223984">
            <a:off x="1779204" y="3195702"/>
            <a:ext cx="428628" cy="78581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Down Arrow 13"/>
          <p:cNvSpPr/>
          <p:nvPr/>
        </p:nvSpPr>
        <p:spPr>
          <a:xfrm rot="18976759">
            <a:off x="2855305" y="4611183"/>
            <a:ext cx="428628" cy="78581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Down Arrow 14"/>
          <p:cNvSpPr/>
          <p:nvPr/>
        </p:nvSpPr>
        <p:spPr>
          <a:xfrm rot="13827853">
            <a:off x="5204124" y="4594494"/>
            <a:ext cx="428628" cy="785818"/>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Rounded Rectangle 15"/>
          <p:cNvSpPr/>
          <p:nvPr/>
        </p:nvSpPr>
        <p:spPr>
          <a:xfrm>
            <a:off x="3643306" y="4000504"/>
            <a:ext cx="1143008" cy="5000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Analysis</a:t>
            </a:r>
            <a:endParaRPr lang="en-US" dirty="0"/>
          </a:p>
        </p:txBody>
      </p:sp>
      <p:sp>
        <p:nvSpPr>
          <p:cNvPr id="18" name="Chevron 17"/>
          <p:cNvSpPr/>
          <p:nvPr/>
        </p:nvSpPr>
        <p:spPr>
          <a:xfrm>
            <a:off x="3071802" y="4143380"/>
            <a:ext cx="428628" cy="214314"/>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9" name="Chevron 18"/>
          <p:cNvSpPr/>
          <p:nvPr/>
        </p:nvSpPr>
        <p:spPr>
          <a:xfrm rot="10800000">
            <a:off x="4857753" y="4143380"/>
            <a:ext cx="428628" cy="214314"/>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1210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Construct Query</a:t>
            </a:r>
          </a:p>
          <a:p>
            <a:pPr marL="914400" lvl="1" indent="-514350"/>
            <a:r>
              <a:rPr lang="en-US" dirty="0" err="1" smtClean="0"/>
              <a:t>E.g</a:t>
            </a:r>
            <a:r>
              <a:rPr lang="en-US" dirty="0" smtClean="0"/>
              <a:t> via </a:t>
            </a:r>
            <a:r>
              <a:rPr lang="en-US" dirty="0" err="1" smtClean="0"/>
              <a:t>QueryParser</a:t>
            </a:r>
            <a:endParaRPr lang="en-US" dirty="0" smtClean="0"/>
          </a:p>
          <a:p>
            <a:pPr marL="514350" indent="-514350">
              <a:buFont typeface="+mj-lt"/>
              <a:buAutoNum type="arabicPeriod"/>
            </a:pPr>
            <a:r>
              <a:rPr lang="en-US" dirty="0" smtClean="0"/>
              <a:t>Filter</a:t>
            </a:r>
          </a:p>
          <a:p>
            <a:pPr marL="914400" lvl="1" indent="-514350"/>
            <a:r>
              <a:rPr lang="en-US" dirty="0" smtClean="0"/>
              <a:t>Limiting the result, </a:t>
            </a:r>
            <a:r>
              <a:rPr lang="en-US" dirty="0" err="1" smtClean="0"/>
              <a:t>E.g</a:t>
            </a:r>
            <a:r>
              <a:rPr lang="en-US" dirty="0" smtClean="0"/>
              <a:t> security filters</a:t>
            </a:r>
          </a:p>
          <a:p>
            <a:pPr marL="914400" lvl="1" indent="-514350"/>
            <a:r>
              <a:rPr lang="en-US" dirty="0" smtClean="0"/>
              <a:t>Does not calculate score (Relevance)</a:t>
            </a:r>
          </a:p>
          <a:p>
            <a:pPr marL="914400" lvl="1" indent="-514350"/>
            <a:r>
              <a:rPr lang="en-US" dirty="0" smtClean="0"/>
              <a:t>Caching via </a:t>
            </a:r>
            <a:r>
              <a:rPr lang="en-US" dirty="0" err="1" smtClean="0"/>
              <a:t>CachingWrapperFilter</a:t>
            </a:r>
            <a:endParaRPr lang="en-US" dirty="0" smtClean="0"/>
          </a:p>
          <a:p>
            <a:pPr marL="514350" indent="-514350">
              <a:buFont typeface="+mj-lt"/>
              <a:buAutoNum type="arabicPeriod"/>
            </a:pPr>
            <a:r>
              <a:rPr lang="en-US" dirty="0" smtClean="0"/>
              <a:t>Sort</a:t>
            </a:r>
          </a:p>
          <a:p>
            <a:pPr marL="914400" lvl="1" indent="-514350"/>
            <a:r>
              <a:rPr lang="en-US" dirty="0" smtClean="0"/>
              <a:t>Set sort order, default Relevance</a:t>
            </a:r>
            <a:endParaRPr lang="en-US" dirty="0"/>
          </a:p>
        </p:txBody>
      </p:sp>
      <p:sp>
        <p:nvSpPr>
          <p:cNvPr id="4" name="TextBox 3"/>
          <p:cNvSpPr txBox="1"/>
          <p:nvPr/>
        </p:nvSpPr>
        <p:spPr>
          <a:xfrm>
            <a:off x="4643438" y="6215082"/>
            <a:ext cx="928694" cy="369332"/>
          </a:xfrm>
          <a:prstGeom prst="rect">
            <a:avLst/>
          </a:prstGeom>
          <a:noFill/>
        </p:spPr>
        <p:txBody>
          <a:bodyPr wrap="square" rtlCol="0">
            <a:spAutoFit/>
          </a:bodyPr>
          <a:lstStyle/>
          <a:p>
            <a:r>
              <a:rPr lang="da-DK" dirty="0" smtClean="0">
                <a:solidFill>
                  <a:srgbClr val="C00000"/>
                </a:solidFill>
              </a:rPr>
              <a:t>Demo</a:t>
            </a:r>
            <a:endParaRPr lang="da-DK" dirty="0">
              <a:solidFill>
                <a:srgbClr val="C00000"/>
              </a:solidFill>
            </a:endParaRPr>
          </a:p>
        </p:txBody>
      </p:sp>
    </p:spTree>
    <p:extLst>
      <p:ext uri="{BB962C8B-B14F-4D97-AF65-F5344CB8AC3E}">
        <p14:creationId xmlns:p14="http://schemas.microsoft.com/office/powerpoint/2010/main" val="960623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Queries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3642281"/>
              </p:ext>
            </p:extLst>
          </p:nvPr>
        </p:nvGraphicFramePr>
        <p:xfrm>
          <a:off x="357158" y="1974448"/>
          <a:ext cx="8329642" cy="2966720"/>
        </p:xfrm>
        <a:graphic>
          <a:graphicData uri="http://schemas.openxmlformats.org/drawingml/2006/table">
            <a:tbl>
              <a:tblPr firstRow="1" bandRow="1">
                <a:tableStyleId>{21E4AEA4-8DFA-4A89-87EB-49C32662AFE0}</a:tableStyleId>
              </a:tblPr>
              <a:tblGrid>
                <a:gridCol w="1923322"/>
                <a:gridCol w="6406320"/>
              </a:tblGrid>
              <a:tr h="370840">
                <a:tc>
                  <a:txBody>
                    <a:bodyPr/>
                    <a:lstStyle/>
                    <a:p>
                      <a:r>
                        <a:rPr lang="en-US" noProof="0" dirty="0" smtClean="0"/>
                        <a:t>Name</a:t>
                      </a:r>
                      <a:endParaRPr lang="en-US" noProof="0" dirty="0"/>
                    </a:p>
                  </a:txBody>
                  <a:tcPr/>
                </a:tc>
                <a:tc>
                  <a:txBody>
                    <a:bodyPr/>
                    <a:lstStyle/>
                    <a:p>
                      <a:r>
                        <a:rPr lang="en-US" noProof="0" smtClean="0"/>
                        <a:t>Description</a:t>
                      </a:r>
                      <a:endParaRPr lang="en-US" noProof="0"/>
                    </a:p>
                  </a:txBody>
                  <a:tcPr/>
                </a:tc>
              </a:tr>
              <a:tr h="370840">
                <a:tc>
                  <a:txBody>
                    <a:bodyPr/>
                    <a:lstStyle/>
                    <a:p>
                      <a:r>
                        <a:rPr lang="en-US" noProof="0" smtClean="0"/>
                        <a:t>TermQuery</a:t>
                      </a:r>
                      <a:endParaRPr lang="en-US" noProof="0"/>
                    </a:p>
                  </a:txBody>
                  <a:tcPr/>
                </a:tc>
                <a:tc>
                  <a:txBody>
                    <a:bodyPr/>
                    <a:lstStyle/>
                    <a:p>
                      <a:r>
                        <a:rPr lang="en-US" noProof="0" dirty="0" smtClean="0"/>
                        <a:t>Query by a single Term – Word</a:t>
                      </a:r>
                      <a:endParaRPr lang="en-US" noProof="0" dirty="0"/>
                    </a:p>
                  </a:txBody>
                  <a:tcPr/>
                </a:tc>
              </a:tr>
              <a:tr h="370840">
                <a:tc>
                  <a:txBody>
                    <a:bodyPr/>
                    <a:lstStyle/>
                    <a:p>
                      <a:r>
                        <a:rPr lang="en-US" noProof="0" dirty="0" err="1" smtClean="0"/>
                        <a:t>PrefixQuery</a:t>
                      </a:r>
                      <a:endParaRPr lang="en-US" noProof="0" dirty="0"/>
                    </a:p>
                  </a:txBody>
                  <a:tcPr/>
                </a:tc>
                <a:tc>
                  <a:txBody>
                    <a:bodyPr/>
                    <a:lstStyle/>
                    <a:p>
                      <a:r>
                        <a:rPr lang="en-US" noProof="0" dirty="0" smtClean="0"/>
                        <a:t>Wildcard query – like Dog*</a:t>
                      </a:r>
                      <a:endParaRPr lang="en-US" noProof="0" dirty="0"/>
                    </a:p>
                  </a:txBody>
                  <a:tcPr/>
                </a:tc>
              </a:tr>
              <a:tr h="370840">
                <a:tc>
                  <a:txBody>
                    <a:bodyPr/>
                    <a:lstStyle/>
                    <a:p>
                      <a:r>
                        <a:rPr lang="en-US" noProof="0" dirty="0" err="1" smtClean="0"/>
                        <a:t>RangeQuery</a:t>
                      </a:r>
                      <a:endParaRPr lang="en-US" noProof="0" dirty="0" smtClean="0"/>
                    </a:p>
                  </a:txBody>
                  <a:tcPr/>
                </a:tc>
                <a:tc>
                  <a:txBody>
                    <a:bodyPr/>
                    <a:lstStyle/>
                    <a:p>
                      <a:r>
                        <a:rPr lang="en-US" noProof="0" dirty="0" smtClean="0"/>
                        <a:t>Ranges like AA-ZZ</a:t>
                      </a:r>
                      <a:r>
                        <a:rPr lang="en-US" baseline="0" noProof="0" dirty="0" smtClean="0"/>
                        <a:t>, 22-44 or 01DEC2010-24DEC2010</a:t>
                      </a:r>
                      <a:endParaRPr lang="en-US" noProof="0" dirty="0"/>
                    </a:p>
                  </a:txBody>
                  <a:tcPr/>
                </a:tc>
              </a:tr>
              <a:tr h="370840">
                <a:tc>
                  <a:txBody>
                    <a:bodyPr/>
                    <a:lstStyle/>
                    <a:p>
                      <a:r>
                        <a:rPr lang="en-US" noProof="0" dirty="0" err="1" smtClean="0"/>
                        <a:t>BooleanQuery</a:t>
                      </a:r>
                      <a:endParaRPr lang="en-US" noProof="0" dirty="0" smtClean="0"/>
                    </a:p>
                  </a:txBody>
                  <a:tcPr/>
                </a:tc>
                <a:tc>
                  <a:txBody>
                    <a:bodyPr/>
                    <a:lstStyle/>
                    <a:p>
                      <a:r>
                        <a:rPr lang="en-US" noProof="0" dirty="0" smtClean="0"/>
                        <a:t>Container with Boolean like semantics – Should, Must or Must</a:t>
                      </a:r>
                      <a:r>
                        <a:rPr lang="en-US" baseline="0" noProof="0" dirty="0" smtClean="0"/>
                        <a:t> </a:t>
                      </a:r>
                      <a:r>
                        <a:rPr lang="en-US" noProof="0" dirty="0" smtClean="0"/>
                        <a:t>Not</a:t>
                      </a:r>
                      <a:endParaRPr lang="en-US" noProof="0" dirty="0"/>
                    </a:p>
                  </a:txBody>
                  <a:tcPr/>
                </a:tc>
              </a:tr>
              <a:tr h="370840">
                <a:tc>
                  <a:txBody>
                    <a:bodyPr/>
                    <a:lstStyle/>
                    <a:p>
                      <a:r>
                        <a:rPr lang="en-US" noProof="0" smtClean="0"/>
                        <a:t>PhraseQuery</a:t>
                      </a:r>
                    </a:p>
                  </a:txBody>
                  <a:tcPr/>
                </a:tc>
                <a:tc>
                  <a:txBody>
                    <a:bodyPr/>
                    <a:lstStyle/>
                    <a:p>
                      <a:r>
                        <a:rPr lang="en-US" noProof="0" dirty="0" smtClean="0"/>
                        <a:t>Terms within</a:t>
                      </a:r>
                      <a:r>
                        <a:rPr lang="en-US" baseline="0" noProof="0" dirty="0" smtClean="0"/>
                        <a:t> a distance of one another (slop)</a:t>
                      </a:r>
                      <a:endParaRPr lang="en-US" noProof="0" dirty="0"/>
                    </a:p>
                  </a:txBody>
                  <a:tcPr/>
                </a:tc>
              </a:tr>
              <a:tr h="370840">
                <a:tc>
                  <a:txBody>
                    <a:bodyPr/>
                    <a:lstStyle/>
                    <a:p>
                      <a:r>
                        <a:rPr lang="en-US" noProof="0" dirty="0" err="1" smtClean="0"/>
                        <a:t>WildcardQuery</a:t>
                      </a:r>
                      <a:endParaRPr lang="en-US" noProof="0" dirty="0"/>
                    </a:p>
                  </a:txBody>
                  <a:tcPr/>
                </a:tc>
                <a:tc>
                  <a:txBody>
                    <a:bodyPr/>
                    <a:lstStyle/>
                    <a:p>
                      <a:r>
                        <a:rPr lang="en-US" noProof="0" dirty="0" smtClean="0"/>
                        <a:t>E.g. </a:t>
                      </a:r>
                      <a:r>
                        <a:rPr lang="en-US" noProof="0" dirty="0" err="1" smtClean="0"/>
                        <a:t>A?de</a:t>
                      </a:r>
                      <a:r>
                        <a:rPr lang="en-US" noProof="0" dirty="0" smtClean="0"/>
                        <a:t>* matches Anders</a:t>
                      </a:r>
                      <a:endParaRPr lang="en-US" noProof="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err="1" smtClean="0"/>
                        <a:t>FuzzyQuery</a:t>
                      </a:r>
                      <a:endParaRPr lang="en-US" noProof="0" dirty="0"/>
                    </a:p>
                  </a:txBody>
                  <a:tcPr/>
                </a:tc>
                <a:tc>
                  <a:txBody>
                    <a:bodyPr/>
                    <a:lstStyle/>
                    <a:p>
                      <a:r>
                        <a:rPr lang="en-US" noProof="0" dirty="0" err="1" smtClean="0"/>
                        <a:t>Phontic</a:t>
                      </a:r>
                      <a:r>
                        <a:rPr lang="en-US" noProof="0" dirty="0" smtClean="0"/>
                        <a:t> search via </a:t>
                      </a:r>
                      <a:r>
                        <a:rPr lang="en-US" noProof="0" dirty="0" err="1" smtClean="0"/>
                        <a:t>Levenshtein</a:t>
                      </a:r>
                      <a:r>
                        <a:rPr lang="en-US" noProof="0" dirty="0" smtClean="0"/>
                        <a:t> distance algorithm</a:t>
                      </a:r>
                      <a:endParaRPr lang="en-US" noProof="0" dirty="0"/>
                    </a:p>
                  </a:txBody>
                  <a:tcPr/>
                </a:tc>
              </a:tr>
            </a:tbl>
          </a:graphicData>
        </a:graphic>
      </p:graphicFrame>
    </p:spTree>
    <p:extLst>
      <p:ext uri="{BB962C8B-B14F-4D97-AF65-F5344CB8AC3E}">
        <p14:creationId xmlns:p14="http://schemas.microsoft.com/office/powerpoint/2010/main" val="312221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 Parser</a:t>
            </a:r>
            <a:endParaRPr lang="en-US" dirty="0"/>
          </a:p>
        </p:txBody>
      </p:sp>
      <p:sp>
        <p:nvSpPr>
          <p:cNvPr id="3" name="Content Placeholder 2"/>
          <p:cNvSpPr>
            <a:spLocks noGrp="1"/>
          </p:cNvSpPr>
          <p:nvPr>
            <p:ph idx="1"/>
          </p:nvPr>
        </p:nvSpPr>
        <p:spPr/>
        <p:txBody>
          <a:bodyPr/>
          <a:lstStyle/>
          <a:p>
            <a:r>
              <a:rPr lang="en-US" sz="2400" dirty="0" smtClean="0"/>
              <a:t>Default Query Parser Syntax</a:t>
            </a:r>
          </a:p>
          <a:p>
            <a:pPr lvl="1"/>
            <a:r>
              <a:rPr lang="en-US" sz="1600" dirty="0" smtClean="0"/>
              <a:t>conference</a:t>
            </a:r>
          </a:p>
          <a:p>
            <a:pPr lvl="1"/>
            <a:r>
              <a:rPr lang="en-US" sz="1600" dirty="0" smtClean="0"/>
              <a:t>conference AND </a:t>
            </a:r>
            <a:r>
              <a:rPr lang="en-US" sz="1600" dirty="0" err="1" smtClean="0"/>
              <a:t>lucene</a:t>
            </a:r>
            <a:r>
              <a:rPr lang="en-US" sz="1600" dirty="0" smtClean="0"/>
              <a:t>      &lt;=&gt;      +conference +</a:t>
            </a:r>
            <a:r>
              <a:rPr lang="en-US" sz="1600" dirty="0" err="1" smtClean="0"/>
              <a:t>lucene</a:t>
            </a:r>
            <a:endParaRPr lang="en-US" sz="1600" dirty="0" smtClean="0"/>
          </a:p>
          <a:p>
            <a:pPr lvl="1"/>
            <a:r>
              <a:rPr lang="en-US" sz="1600" dirty="0" smtClean="0"/>
              <a:t>Oracle OR MySQL</a:t>
            </a:r>
          </a:p>
          <a:p>
            <a:pPr lvl="1"/>
            <a:r>
              <a:rPr lang="en-US" sz="1600" dirty="0" smtClean="0"/>
              <a:t>C# NOT </a:t>
            </a:r>
            <a:r>
              <a:rPr lang="en-US" sz="1600" dirty="0" err="1" smtClean="0"/>
              <a:t>php</a:t>
            </a:r>
            <a:r>
              <a:rPr lang="en-US" sz="1600" dirty="0" smtClean="0"/>
              <a:t>         &lt;=&gt;    C# -</a:t>
            </a:r>
            <a:r>
              <a:rPr lang="en-US" sz="1600" dirty="0" err="1" smtClean="0"/>
              <a:t>php</a:t>
            </a:r>
            <a:endParaRPr lang="en-US" sz="1600" dirty="0" smtClean="0"/>
          </a:p>
          <a:p>
            <a:pPr lvl="1"/>
            <a:r>
              <a:rPr lang="en-US" sz="1600" dirty="0" smtClean="0"/>
              <a:t>conference AND (</a:t>
            </a:r>
            <a:r>
              <a:rPr lang="en-US" sz="1600" dirty="0" err="1" smtClean="0"/>
              <a:t>Lucene</a:t>
            </a:r>
            <a:r>
              <a:rPr lang="en-US" sz="1600" dirty="0" smtClean="0"/>
              <a:t> OR </a:t>
            </a:r>
            <a:r>
              <a:rPr lang="en-US" sz="1600" dirty="0" err="1" smtClean="0"/>
              <a:t>.Net</a:t>
            </a:r>
            <a:r>
              <a:rPr lang="en-US" sz="1600" dirty="0" smtClean="0"/>
              <a:t>)</a:t>
            </a:r>
          </a:p>
          <a:p>
            <a:pPr lvl="1"/>
            <a:r>
              <a:rPr lang="en-US" sz="1600" dirty="0" smtClean="0"/>
              <a:t>“KRING Development“</a:t>
            </a:r>
          </a:p>
          <a:p>
            <a:pPr lvl="1"/>
            <a:r>
              <a:rPr lang="en-US" sz="1600" dirty="0" smtClean="0"/>
              <a:t>title:”</a:t>
            </a:r>
            <a:r>
              <a:rPr lang="en-US" sz="1600" dirty="0" err="1" smtClean="0"/>
              <a:t>Lucene</a:t>
            </a:r>
            <a:r>
              <a:rPr lang="en-US" sz="1600" dirty="0" smtClean="0"/>
              <a:t> in Action”</a:t>
            </a:r>
          </a:p>
          <a:p>
            <a:pPr lvl="1"/>
            <a:r>
              <a:rPr lang="en-US" sz="1600" dirty="0" err="1" smtClean="0"/>
              <a:t>L?becker</a:t>
            </a:r>
            <a:endParaRPr lang="en-US" sz="1600" dirty="0" smtClean="0"/>
          </a:p>
          <a:p>
            <a:pPr lvl="1"/>
            <a:r>
              <a:rPr lang="en-US" sz="1600" dirty="0" smtClean="0"/>
              <a:t>Mad*</a:t>
            </a:r>
          </a:p>
          <a:p>
            <a:pPr lvl="1"/>
            <a:r>
              <a:rPr lang="en-US" sz="1600" dirty="0" err="1" smtClean="0"/>
              <a:t>schmidt</a:t>
            </a:r>
            <a:r>
              <a:rPr lang="en-US" sz="1600" dirty="0" smtClean="0"/>
              <a:t>~	</a:t>
            </a:r>
            <a:r>
              <a:rPr lang="en-US" sz="1600" dirty="0" err="1" smtClean="0"/>
              <a:t>schmidt</a:t>
            </a:r>
            <a:r>
              <a:rPr lang="en-US" sz="1600" dirty="0" smtClean="0"/>
              <a:t>, </a:t>
            </a:r>
            <a:r>
              <a:rPr lang="en-US" sz="1600" dirty="0" err="1" smtClean="0"/>
              <a:t>schmit</a:t>
            </a:r>
            <a:r>
              <a:rPr lang="en-US" sz="1600" dirty="0" smtClean="0"/>
              <a:t>, </a:t>
            </a:r>
            <a:r>
              <a:rPr lang="en-US" sz="1600" dirty="0" err="1" smtClean="0"/>
              <a:t>schmitt</a:t>
            </a:r>
            <a:endParaRPr lang="en-US" sz="1600" dirty="0" smtClean="0"/>
          </a:p>
          <a:p>
            <a:pPr lvl="1"/>
            <a:r>
              <a:rPr lang="en-US" sz="1600" dirty="0" smtClean="0"/>
              <a:t>price:[12 TO 14]</a:t>
            </a:r>
          </a:p>
          <a:p>
            <a:r>
              <a:rPr lang="en-US" sz="2400" dirty="0" smtClean="0"/>
              <a:t>Custom Query parsers </a:t>
            </a:r>
          </a:p>
          <a:p>
            <a:pPr lvl="1"/>
            <a:r>
              <a:rPr lang="en-US" sz="2000" dirty="0" smtClean="0"/>
              <a:t>Use Irony, ANTLR …</a:t>
            </a:r>
          </a:p>
          <a:p>
            <a:endParaRPr lang="en-US" sz="2400" dirty="0"/>
          </a:p>
        </p:txBody>
      </p:sp>
    </p:spTree>
    <p:extLst>
      <p:ext uri="{BB962C8B-B14F-4D97-AF65-F5344CB8AC3E}">
        <p14:creationId xmlns:p14="http://schemas.microsoft.com/office/powerpoint/2010/main" val="2835433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Apache Lucene">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8A1CECCE1688419E2606DC25555168" ma:contentTypeVersion="4" ma:contentTypeDescription="Create a new document." ma:contentTypeScope="" ma:versionID="747d01060c414703f81ae891f5b4195a">
  <xsd:schema xmlns:xsd="http://www.w3.org/2001/XMLSchema" xmlns:xs="http://www.w3.org/2001/XMLSchema" xmlns:p="http://schemas.microsoft.com/office/2006/metadata/properties" xmlns:ns2="http://schemas.microsoft.com/sharepoint/v3/fields" targetNamespace="http://schemas.microsoft.com/office/2006/metadata/properties" ma:root="true" ma:fieldsID="5a322105d5ca39fe0b5e2b51dd56208f" ns2:_="">
    <xsd:import namespace="http://schemas.microsoft.com/sharepoint/v3/fields"/>
    <xsd:element name="properties">
      <xsd:complexType>
        <xsd:sequence>
          <xsd:element name="documentManagement">
            <xsd:complexType>
              <xsd:all>
                <xsd:element ref="ns2:_Version" minOccurs="0"/>
                <xsd:element ref="ns2: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Status" ma:index="9"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10"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1.0</_Version>
    <_Status xmlns="http://schemas.microsoft.com/sharepoint/v3/fields">Not Started</_Status>
  </documentManagement>
</p:properties>
</file>

<file path=customXml/itemProps1.xml><?xml version="1.0" encoding="utf-8"?>
<ds:datastoreItem xmlns:ds="http://schemas.openxmlformats.org/officeDocument/2006/customXml" ds:itemID="{A92764F9-A7B1-448D-8260-B89D55FB0E54}">
  <ds:schemaRefs>
    <ds:schemaRef ds:uri="http://schemas.microsoft.com/sharepoint/v3/contenttype/forms"/>
  </ds:schemaRefs>
</ds:datastoreItem>
</file>

<file path=customXml/itemProps2.xml><?xml version="1.0" encoding="utf-8"?>
<ds:datastoreItem xmlns:ds="http://schemas.openxmlformats.org/officeDocument/2006/customXml" ds:itemID="{21270FDE-1660-4902-B9F3-580686F773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35642D-FB83-405F-B817-147B06F1841A}">
  <ds:schemaRef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schemas.microsoft.com/sharepoint/v3/fields"/>
    <ds:schemaRef ds:uri="http://purl.org/dc/terms/"/>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Apache Lucene</Template>
  <TotalTime>166</TotalTime>
  <Words>1995</Words>
  <Application>Microsoft Office PowerPoint</Application>
  <PresentationFormat>On-screen Show (4:3)</PresentationFormat>
  <Paragraphs>438</Paragraphs>
  <Slides>40</Slides>
  <Notes>16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Apache Lucene</vt:lpstr>
      <vt:lpstr>PowerPoint Presentation</vt:lpstr>
      <vt:lpstr>Anders Lybecker</vt:lpstr>
      <vt:lpstr>Agenda</vt:lpstr>
      <vt:lpstr>What is Lucene</vt:lpstr>
      <vt:lpstr>Who uses Lucene?</vt:lpstr>
      <vt:lpstr>Basic Application</vt:lpstr>
      <vt:lpstr>Querying</vt:lpstr>
      <vt:lpstr>Types of Queries</vt:lpstr>
      <vt:lpstr>Query Parser</vt:lpstr>
      <vt:lpstr>Analysis</vt:lpstr>
      <vt:lpstr>Field Options</vt:lpstr>
      <vt:lpstr>Field Options</vt:lpstr>
      <vt:lpstr>Copy Fields</vt:lpstr>
      <vt:lpstr>Multilingual</vt:lpstr>
      <vt:lpstr>Wildcard Querying</vt:lpstr>
      <vt:lpstr>What can go wrong?</vt:lpstr>
      <vt:lpstr>Case: Slow Searches</vt:lpstr>
      <vt:lpstr>Bi-grams</vt:lpstr>
      <vt:lpstr>Common Bi-grams</vt:lpstr>
      <vt:lpstr>Auto Suggest</vt:lpstr>
      <vt:lpstr>Spell Checking</vt:lpstr>
      <vt:lpstr>Trie Fields – Numeric ranges</vt:lpstr>
      <vt:lpstr>Synonyms</vt:lpstr>
      <vt:lpstr>Other features</vt:lpstr>
      <vt:lpstr>General Performance Factors</vt:lpstr>
      <vt:lpstr>Indexing Performance Factors</vt:lpstr>
      <vt:lpstr>Search Performance Factors</vt:lpstr>
      <vt:lpstr>Alternatives</vt:lpstr>
      <vt:lpstr>Solr</vt:lpstr>
      <vt:lpstr>What is Solr</vt:lpstr>
      <vt:lpstr>Features</vt:lpstr>
      <vt:lpstr>Questions?</vt:lpstr>
      <vt:lpstr>Resources</vt:lpstr>
      <vt:lpstr>Relevans Scoring</vt:lpstr>
      <vt:lpstr>Index Structure</vt:lpstr>
      <vt:lpstr>Phonetic Analysis</vt:lpstr>
      <vt:lpstr>PowerPoint Presentation</vt:lpstr>
      <vt:lpstr>CharFilters</vt:lpstr>
      <vt:lpstr>Tokenizers</vt:lpstr>
      <vt:lpstr>TokenFilters</vt:lpstr>
    </vt:vector>
  </TitlesOfParts>
  <Company>Kring Development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Lybecker</dc:creator>
  <cp:lastModifiedBy>Anders Lybecker</cp:lastModifiedBy>
  <cp:revision>23</cp:revision>
  <dcterms:created xsi:type="dcterms:W3CDTF">2010-10-25T08:46:01Z</dcterms:created>
  <dcterms:modified xsi:type="dcterms:W3CDTF">2010-10-27T21:32:19Z</dcterms:modified>
  <cp:category>Skabelon</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0x010100398A1CECCE1688419E2606DC25555168</vt:lpwstr>
  </property>
</Properties>
</file>