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5D988F-741C-ECE9-26F5-CCB79374EBA3}" v="530" dt="2023-12-04T13:38:26.485"/>
    <p1510:client id="{2E3F4571-D335-43D5-AF85-6DD42C582E54}" v="650" dt="2023-12-04T13:47:58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B20A7-D882-64DF-A6DE-21D5764BA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DA23E-60B6-970A-C6A8-0DB0D8D96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4640E-EBA8-ECA8-5BF4-4CB80D49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8253-6C53-4FC5-8144-5C5D2639BA3D}" type="datetimeFigureOut">
              <a:rPr lang="es-419" smtClean="0"/>
              <a:t>4/12/2023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C372F-6ADB-3B2D-1776-8ADDD483E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A3649-A742-48B9-1ADD-FED5FFCC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8E12-0DFE-4EE3-B5A3-4FAF118C5C9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0906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96142-8D95-F9FE-92D0-3BE33E0DB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C99B5-7A55-C9B9-DC55-E2C0067A5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F8DF5-2750-AC3F-17E4-F96E465AA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8253-6C53-4FC5-8144-5C5D2639BA3D}" type="datetimeFigureOut">
              <a:rPr lang="es-419" smtClean="0"/>
              <a:t>4/12/2023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52672-3E65-D4E5-EE00-81ED39D0A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8055C-81B4-2C25-925F-91111B7EC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8E12-0DFE-4EE3-B5A3-4FAF118C5C9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33771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34AE23-65D5-9FC4-5C34-D689925FC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7A8B7-3DA1-DDBF-3C66-660FD7C4F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3B25F-5C17-1375-F664-D29DD7B16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8253-6C53-4FC5-8144-5C5D2639BA3D}" type="datetimeFigureOut">
              <a:rPr lang="es-419" smtClean="0"/>
              <a:t>4/12/2023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45551-107E-0D35-909F-D7B242887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1DC9B-DA03-5587-8035-184E44D98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8E12-0DFE-4EE3-B5A3-4FAF118C5C9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3313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9EE8-872A-E6CD-787A-9CE4C2EE4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9C4E9-B46C-314A-391C-61BA873C4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4C335-2F8A-CB26-7885-38573E718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8253-6C53-4FC5-8144-5C5D2639BA3D}" type="datetimeFigureOut">
              <a:rPr lang="es-419" smtClean="0"/>
              <a:t>4/12/2023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55C84-840F-D437-131D-9B2B2EF27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67D42-157D-3F2E-7D0B-86CE679DE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8E12-0DFE-4EE3-B5A3-4FAF118C5C9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8453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507A-0AEE-AAFD-2481-D6AC8A80E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9D046-D587-AE0F-D80E-472EA9D49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06A9E-C75A-0D4F-EE21-DB617DBCA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8253-6C53-4FC5-8144-5C5D2639BA3D}" type="datetimeFigureOut">
              <a:rPr lang="es-419" smtClean="0"/>
              <a:t>4/12/2023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2C4D4-547E-91F4-D9DC-90337FDAD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7106D-3E23-BC03-B69B-4E7593F28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8E12-0DFE-4EE3-B5A3-4FAF118C5C9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5649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74AB7-BE8D-E224-0A3D-44B1953C6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6771E-E47F-28CB-CB92-DE6DA0370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4C73E-27D5-A175-2FD7-676CC809B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49714-8754-3BE0-297F-CBFDE73B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8253-6C53-4FC5-8144-5C5D2639BA3D}" type="datetimeFigureOut">
              <a:rPr lang="es-419" smtClean="0"/>
              <a:t>4/12/2023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4DC87-B057-F44B-4A05-23B74BBDD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BB430-AEE7-5B4D-8E08-751AB323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8E12-0DFE-4EE3-B5A3-4FAF118C5C9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4358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21101-6A42-3443-5528-D9F2A8425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F08D5-1E44-984C-24FF-A5B85F436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F5D8C-9BF2-3557-87A0-253EE18F3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211E5-0333-4CA3-361F-825234FBE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450258-A97B-35E3-01FB-C135C1913F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9643A8-B854-55E0-D0EC-FC8094654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8253-6C53-4FC5-8144-5C5D2639BA3D}" type="datetimeFigureOut">
              <a:rPr lang="es-419" smtClean="0"/>
              <a:t>4/12/2023</a:t>
            </a:fld>
            <a:endParaRPr lang="es-419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B05B71-FF3B-A177-0017-3CB7EA26B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F60F6E-C161-DD1C-CACF-13C6A222E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8E12-0DFE-4EE3-B5A3-4FAF118C5C9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24389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3C18C-DEB0-E871-4C56-ED0187589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41BB50-7E7C-47EF-502E-F899D37D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8253-6C53-4FC5-8144-5C5D2639BA3D}" type="datetimeFigureOut">
              <a:rPr lang="es-419" smtClean="0"/>
              <a:t>4/12/2023</a:t>
            </a:fld>
            <a:endParaRPr lang="es-419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66121-E961-58F8-34B4-4B4696C1D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2B3CB3-5E69-BBAF-C410-7C243919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8E12-0DFE-4EE3-B5A3-4FAF118C5C9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88546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38045C-262D-6CEC-D07B-302A6029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8253-6C53-4FC5-8144-5C5D2639BA3D}" type="datetimeFigureOut">
              <a:rPr lang="es-419" smtClean="0"/>
              <a:t>4/12/2023</a:t>
            </a:fld>
            <a:endParaRPr lang="es-419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D9B0CF-A35A-22CF-06A6-6BA15EE75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1FCA2-FC4B-EB23-905C-04B4E4784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8E12-0DFE-4EE3-B5A3-4FAF118C5C9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6032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D6487-FF88-912B-370A-3AC42300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C547-3254-3A59-FFB1-A3A8B6DE4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CC093-A67B-7C3F-4624-B66200BDE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84A04-C294-C4FE-CB3B-7FA5512A2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8253-6C53-4FC5-8144-5C5D2639BA3D}" type="datetimeFigureOut">
              <a:rPr lang="es-419" smtClean="0"/>
              <a:t>4/12/2023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6C0E1-ED2F-CBF9-076F-3B159C57B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865D1-0A32-0BD3-E234-ADAA98E4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8E12-0DFE-4EE3-B5A3-4FAF118C5C9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77654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62C6C-171A-C854-FE5A-4BCB5DA0E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4C0E4F-2BB3-C772-A413-42FA59E5B5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992D5-B569-9081-5ABB-96C292F46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0ACF5-4AD0-78BF-FEBA-BA324D335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8253-6C53-4FC5-8144-5C5D2639BA3D}" type="datetimeFigureOut">
              <a:rPr lang="es-419" smtClean="0"/>
              <a:t>4/12/2023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9FC01-4860-4810-E11F-B2CE895E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EE7BD-0006-3579-E3CF-3BB73E871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8E12-0DFE-4EE3-B5A3-4FAF118C5C9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0680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1CFFF-D870-CD51-8C36-13E3F4B4A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83FF7-703C-5646-EDEF-6E2788DD3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F19FC-EE2F-6631-360E-4C26EA656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28253-6C53-4FC5-8144-5C5D2639BA3D}" type="datetimeFigureOut">
              <a:rPr lang="es-419" smtClean="0"/>
              <a:t>4/12/2023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89521-74C2-435E-AB0C-9A1DD315B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E034D-14F7-BF84-81AD-ADD3C0B59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98E12-0DFE-4EE3-B5A3-4FAF118C5C9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5566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54A5D8E8-7A67-6F95-685B-9DA68AE5F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5011" y="0"/>
            <a:ext cx="8505834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40B846E-B061-FBDE-E234-C3A98C82CFB4}"/>
              </a:ext>
            </a:extLst>
          </p:cNvPr>
          <p:cNvSpPr/>
          <p:nvPr/>
        </p:nvSpPr>
        <p:spPr>
          <a:xfrm>
            <a:off x="4184072" y="1754909"/>
            <a:ext cx="868219" cy="406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6452E8-D8CB-E05B-B04C-B5C8CD86966E}"/>
              </a:ext>
            </a:extLst>
          </p:cNvPr>
          <p:cNvSpPr/>
          <p:nvPr/>
        </p:nvSpPr>
        <p:spPr>
          <a:xfrm>
            <a:off x="8889999" y="96982"/>
            <a:ext cx="868219" cy="406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A911B1-775F-A447-092C-42376CF8258D}"/>
              </a:ext>
            </a:extLst>
          </p:cNvPr>
          <p:cNvSpPr/>
          <p:nvPr/>
        </p:nvSpPr>
        <p:spPr>
          <a:xfrm>
            <a:off x="8913090" y="3556000"/>
            <a:ext cx="868219" cy="406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EFCD2-4E40-3C73-2205-0FBF46A7138A}"/>
              </a:ext>
            </a:extLst>
          </p:cNvPr>
          <p:cNvSpPr/>
          <p:nvPr/>
        </p:nvSpPr>
        <p:spPr>
          <a:xfrm>
            <a:off x="3990108" y="2780146"/>
            <a:ext cx="868219" cy="406400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0620BB-5375-B98D-BA1F-6EB75CA586F6}"/>
              </a:ext>
            </a:extLst>
          </p:cNvPr>
          <p:cNvSpPr/>
          <p:nvPr/>
        </p:nvSpPr>
        <p:spPr>
          <a:xfrm>
            <a:off x="4124036" y="3616037"/>
            <a:ext cx="992910" cy="406400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522D98-985B-0A2D-F31C-1134A6BDF35F}"/>
              </a:ext>
            </a:extLst>
          </p:cNvPr>
          <p:cNvSpPr/>
          <p:nvPr/>
        </p:nvSpPr>
        <p:spPr>
          <a:xfrm>
            <a:off x="10926619" y="5200074"/>
            <a:ext cx="992910" cy="406400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F7B674-E79F-BCD5-6145-AD4C9589D124}"/>
              </a:ext>
            </a:extLst>
          </p:cNvPr>
          <p:cNvSpPr/>
          <p:nvPr/>
        </p:nvSpPr>
        <p:spPr>
          <a:xfrm>
            <a:off x="10958946" y="4391892"/>
            <a:ext cx="992910" cy="406400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E590B6-0296-F4D5-2F20-8CC1DDEE10D1}"/>
              </a:ext>
            </a:extLst>
          </p:cNvPr>
          <p:cNvSpPr/>
          <p:nvPr/>
        </p:nvSpPr>
        <p:spPr>
          <a:xfrm>
            <a:off x="217056" y="143164"/>
            <a:ext cx="3366654" cy="392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err="1">
                <a:solidFill>
                  <a:schemeClr val="tx1"/>
                </a:solidFill>
              </a:rPr>
              <a:t>Patrón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ThreadPool</a:t>
            </a:r>
            <a:r>
              <a:rPr lang="en-US" sz="1400">
                <a:solidFill>
                  <a:schemeClr val="tx1"/>
                </a:solidFill>
              </a:rPr>
              <a:t>, </a:t>
            </a:r>
            <a:r>
              <a:rPr lang="en-US" sz="1400" err="1">
                <a:solidFill>
                  <a:schemeClr val="tx1"/>
                </a:solidFill>
              </a:rPr>
              <a:t>implementado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por</a:t>
            </a:r>
            <a:r>
              <a:rPr lang="en-US" sz="1400">
                <a:solidFill>
                  <a:schemeClr val="tx1"/>
                </a:solidFill>
              </a:rPr>
              <a:t> Java.</a:t>
            </a:r>
            <a:endParaRPr lang="es-419" sz="14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AA380F-B6E7-9BD5-F3DF-28031BE51651}"/>
              </a:ext>
            </a:extLst>
          </p:cNvPr>
          <p:cNvSpPr/>
          <p:nvPr/>
        </p:nvSpPr>
        <p:spPr>
          <a:xfrm>
            <a:off x="198580" y="641926"/>
            <a:ext cx="3495966" cy="1223819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err="1">
                <a:solidFill>
                  <a:schemeClr val="tx1"/>
                </a:solidFill>
              </a:rPr>
              <a:t>Patrón</a:t>
            </a:r>
            <a:r>
              <a:rPr lang="en-US" sz="1400">
                <a:solidFill>
                  <a:schemeClr val="tx1"/>
                </a:solidFill>
              </a:rPr>
              <a:t> Fork-Join. Fork-Join pool </a:t>
            </a:r>
            <a:r>
              <a:rPr lang="en-US" sz="1400" err="1">
                <a:solidFill>
                  <a:schemeClr val="tx1"/>
                </a:solidFill>
              </a:rPr>
              <a:t>mezcla</a:t>
            </a:r>
            <a:r>
              <a:rPr lang="en-US" sz="1400">
                <a:solidFill>
                  <a:schemeClr val="tx1"/>
                </a:solidFill>
              </a:rPr>
              <a:t> Fork-Join con thread pool. Las </a:t>
            </a:r>
            <a:r>
              <a:rPr lang="en-US" sz="1400" err="1">
                <a:solidFill>
                  <a:schemeClr val="tx1"/>
                </a:solidFill>
              </a:rPr>
              <a:t>tareas</a:t>
            </a:r>
            <a:r>
              <a:rPr lang="en-US" sz="1400">
                <a:solidFill>
                  <a:schemeClr val="tx1"/>
                </a:solidFill>
              </a:rPr>
              <a:t> del Fork-Join son de </a:t>
            </a:r>
            <a:r>
              <a:rPr lang="en-US" sz="1400" err="1">
                <a:solidFill>
                  <a:schemeClr val="tx1"/>
                </a:solidFill>
              </a:rPr>
              <a:t>tipo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MergeArraysTask</a:t>
            </a:r>
            <a:r>
              <a:rPr lang="en-US" sz="1400">
                <a:solidFill>
                  <a:schemeClr val="tx1"/>
                </a:solidFill>
              </a:rPr>
              <a:t> se </a:t>
            </a:r>
            <a:r>
              <a:rPr lang="en-US" sz="1400" err="1">
                <a:solidFill>
                  <a:schemeClr val="tx1"/>
                </a:solidFill>
              </a:rPr>
              <a:t>instancian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desde</a:t>
            </a:r>
            <a:r>
              <a:rPr lang="en-US" sz="1400">
                <a:solidFill>
                  <a:schemeClr val="tx1"/>
                </a:solidFill>
              </a:rPr>
              <a:t> Merger o </a:t>
            </a:r>
            <a:r>
              <a:rPr lang="en-US" sz="1400" err="1">
                <a:solidFill>
                  <a:schemeClr val="tx1"/>
                </a:solidFill>
              </a:rPr>
              <a:t>MSDRadixSortTask</a:t>
            </a:r>
            <a:r>
              <a:rPr lang="en-US" sz="1400">
                <a:solidFill>
                  <a:schemeClr val="tx1"/>
                </a:solidFill>
              </a:rPr>
              <a:t> que se </a:t>
            </a:r>
            <a:r>
              <a:rPr lang="en-US" sz="1400" err="1">
                <a:solidFill>
                  <a:schemeClr val="tx1"/>
                </a:solidFill>
              </a:rPr>
              <a:t>instancian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desde</a:t>
            </a:r>
            <a:r>
              <a:rPr lang="en-US" sz="1400">
                <a:solidFill>
                  <a:schemeClr val="tx1"/>
                </a:solidFill>
              </a:rPr>
              <a:t> Sorter.</a:t>
            </a:r>
            <a:endParaRPr lang="es-419" sz="140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457D87-B313-0B16-BD9F-9ABE7081DF31}"/>
              </a:ext>
            </a:extLst>
          </p:cNvPr>
          <p:cNvSpPr/>
          <p:nvPr/>
        </p:nvSpPr>
        <p:spPr>
          <a:xfrm>
            <a:off x="10945090" y="1727200"/>
            <a:ext cx="868219" cy="406400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2C6A8A-FE7C-6538-976C-8FF0F0B77F1E}"/>
              </a:ext>
            </a:extLst>
          </p:cNvPr>
          <p:cNvSpPr/>
          <p:nvPr/>
        </p:nvSpPr>
        <p:spPr>
          <a:xfrm>
            <a:off x="10995890" y="909781"/>
            <a:ext cx="868219" cy="406400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1059C2-1BFC-87D5-7FA4-C6662AF2C5C3}"/>
              </a:ext>
            </a:extLst>
          </p:cNvPr>
          <p:cNvSpPr/>
          <p:nvPr/>
        </p:nvSpPr>
        <p:spPr>
          <a:xfrm>
            <a:off x="5883565" y="2780145"/>
            <a:ext cx="1034471" cy="79432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CF9A2F-B7B1-99D6-EE6F-DACBFEBDCA9F}"/>
              </a:ext>
            </a:extLst>
          </p:cNvPr>
          <p:cNvSpPr/>
          <p:nvPr/>
        </p:nvSpPr>
        <p:spPr>
          <a:xfrm>
            <a:off x="8899238" y="4410363"/>
            <a:ext cx="1034471" cy="79432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EC4B9A-061A-CA69-5523-82E9371C5D55}"/>
              </a:ext>
            </a:extLst>
          </p:cNvPr>
          <p:cNvSpPr/>
          <p:nvPr/>
        </p:nvSpPr>
        <p:spPr>
          <a:xfrm>
            <a:off x="170873" y="1953490"/>
            <a:ext cx="3505200" cy="106680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Separable-Dependencies. </a:t>
            </a:r>
            <a:r>
              <a:rPr lang="en-US" sz="1400" err="1">
                <a:solidFill>
                  <a:schemeClr val="tx1"/>
                </a:solidFill>
              </a:rPr>
              <a:t>MasterI</a:t>
            </a:r>
            <a:r>
              <a:rPr lang="en-US" sz="1400">
                <a:solidFill>
                  <a:schemeClr val="tx1"/>
                </a:solidFill>
              </a:rPr>
              <a:t> y </a:t>
            </a:r>
            <a:r>
              <a:rPr lang="en-US" sz="1400" err="1">
                <a:solidFill>
                  <a:schemeClr val="tx1"/>
                </a:solidFill>
              </a:rPr>
              <a:t>WorkerI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corresponden</a:t>
            </a:r>
            <a:r>
              <a:rPr lang="en-US" sz="1400">
                <a:solidFill>
                  <a:schemeClr val="tx1"/>
                </a:solidFill>
              </a:rPr>
              <a:t> con </a:t>
            </a:r>
            <a:r>
              <a:rPr lang="en-US" sz="1400" err="1">
                <a:solidFill>
                  <a:schemeClr val="tx1"/>
                </a:solidFill>
              </a:rPr>
              <a:t>el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patrón</a:t>
            </a:r>
            <a:r>
              <a:rPr lang="en-US" sz="1400">
                <a:solidFill>
                  <a:schemeClr val="tx1"/>
                </a:solidFill>
              </a:rPr>
              <a:t>. </a:t>
            </a:r>
            <a:r>
              <a:rPr lang="en-US" sz="1400" err="1">
                <a:solidFill>
                  <a:schemeClr val="tx1"/>
                </a:solidFill>
              </a:rPr>
              <a:t>MasterI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envia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tareas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independientes</a:t>
            </a:r>
            <a:r>
              <a:rPr lang="en-US" sz="1400">
                <a:solidFill>
                  <a:schemeClr val="tx1"/>
                </a:solidFill>
              </a:rPr>
              <a:t> a </a:t>
            </a:r>
            <a:r>
              <a:rPr lang="en-US" sz="1400" err="1">
                <a:solidFill>
                  <a:schemeClr val="tx1"/>
                </a:solidFill>
              </a:rPr>
              <a:t>los</a:t>
            </a:r>
            <a:r>
              <a:rPr lang="en-US" sz="1400">
                <a:solidFill>
                  <a:schemeClr val="tx1"/>
                </a:solidFill>
              </a:rPr>
              <a:t> workers con un </a:t>
            </a:r>
            <a:r>
              <a:rPr lang="en-US" sz="1400" err="1">
                <a:solidFill>
                  <a:schemeClr val="tx1"/>
                </a:solidFill>
              </a:rPr>
              <a:t>copia</a:t>
            </a:r>
            <a:r>
              <a:rPr lang="en-US" sz="1400">
                <a:solidFill>
                  <a:schemeClr val="tx1"/>
                </a:solidFill>
              </a:rPr>
              <a:t> de la </a:t>
            </a:r>
            <a:r>
              <a:rPr lang="en-US" sz="1400" err="1">
                <a:solidFill>
                  <a:schemeClr val="tx1"/>
                </a:solidFill>
              </a:rPr>
              <a:t>parte</a:t>
            </a:r>
            <a:r>
              <a:rPr lang="en-US" sz="1400">
                <a:solidFill>
                  <a:schemeClr val="tx1"/>
                </a:solidFill>
              </a:rPr>
              <a:t> del </a:t>
            </a:r>
            <a:r>
              <a:rPr lang="en-US" sz="1400" err="1">
                <a:solidFill>
                  <a:schemeClr val="tx1"/>
                </a:solidFill>
              </a:rPr>
              <a:t>arreglo</a:t>
            </a:r>
            <a:r>
              <a:rPr lang="en-US" sz="1400">
                <a:solidFill>
                  <a:schemeClr val="tx1"/>
                </a:solidFill>
              </a:rPr>
              <a:t> que </a:t>
            </a:r>
            <a:r>
              <a:rPr lang="en-US" sz="1400" err="1">
                <a:solidFill>
                  <a:schemeClr val="tx1"/>
                </a:solidFill>
              </a:rPr>
              <a:t>necesitan</a:t>
            </a:r>
            <a:r>
              <a:rPr lang="en-US" sz="14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4DC773-AF61-A39B-D71C-21A2C0020376}"/>
              </a:ext>
            </a:extLst>
          </p:cNvPr>
          <p:cNvSpPr/>
          <p:nvPr/>
        </p:nvSpPr>
        <p:spPr>
          <a:xfrm>
            <a:off x="175203" y="3228397"/>
            <a:ext cx="3501447" cy="107055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419" sz="1400" err="1">
                <a:solidFill>
                  <a:schemeClr val="tx1"/>
                </a:solidFill>
                <a:ea typeface="Calibri"/>
                <a:cs typeface="Calibri"/>
              </a:rPr>
              <a:t>WorkerI</a:t>
            </a:r>
            <a:r>
              <a:rPr lang="es-419" sz="1400">
                <a:solidFill>
                  <a:schemeClr val="tx1"/>
                </a:solidFill>
                <a:ea typeface="Calibri"/>
                <a:cs typeface="Calibri"/>
              </a:rPr>
              <a:t> se encarga de recibir las tareas que le llegan del </a:t>
            </a:r>
            <a:r>
              <a:rPr lang="es-419" sz="1400" err="1">
                <a:solidFill>
                  <a:schemeClr val="tx1"/>
                </a:solidFill>
                <a:ea typeface="Calibri"/>
                <a:cs typeface="Calibri"/>
              </a:rPr>
              <a:t>MasterI</a:t>
            </a:r>
            <a:r>
              <a:rPr lang="es-419" sz="1400">
                <a:solidFill>
                  <a:schemeClr val="tx1"/>
                </a:solidFill>
                <a:ea typeface="Calibri"/>
                <a:cs typeface="Calibri"/>
              </a:rPr>
              <a:t>. En este caso él se encarga de ordenar el arreglo que contiene la </a:t>
            </a:r>
            <a:r>
              <a:rPr lang="es-419" sz="1400" err="1">
                <a:solidFill>
                  <a:schemeClr val="tx1"/>
                </a:solidFill>
                <a:ea typeface="Calibri"/>
                <a:cs typeface="Calibri"/>
              </a:rPr>
              <a:t>Task</a:t>
            </a:r>
            <a:r>
              <a:rPr lang="es-419" sz="1400">
                <a:solidFill>
                  <a:schemeClr val="tx1"/>
                </a:solidFill>
                <a:ea typeface="Calibri"/>
                <a:cs typeface="Calibri"/>
              </a:rPr>
              <a:t>, la cual es obtenida con el método </a:t>
            </a:r>
            <a:r>
              <a:rPr lang="es-419" sz="1400" err="1">
                <a:solidFill>
                  <a:schemeClr val="tx1"/>
                </a:solidFill>
                <a:ea typeface="Calibri"/>
                <a:cs typeface="Calibri"/>
              </a:rPr>
              <a:t>getTask</a:t>
            </a:r>
            <a:r>
              <a:rPr lang="es-419" sz="1400">
                <a:solidFill>
                  <a:schemeClr val="tx1"/>
                </a:solidFill>
                <a:ea typeface="Calibri"/>
                <a:cs typeface="Calibri"/>
              </a:rPr>
              <a:t>(...)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6F5353-58F5-0018-0B41-DA2762D3429D}"/>
              </a:ext>
            </a:extLst>
          </p:cNvPr>
          <p:cNvSpPr/>
          <p:nvPr/>
        </p:nvSpPr>
        <p:spPr>
          <a:xfrm>
            <a:off x="5047674" y="1551709"/>
            <a:ext cx="909781" cy="508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681A2F-849C-4F5F-675D-517BEE54E774}"/>
              </a:ext>
            </a:extLst>
          </p:cNvPr>
          <p:cNvSpPr/>
          <p:nvPr/>
        </p:nvSpPr>
        <p:spPr>
          <a:xfrm>
            <a:off x="170874" y="4323483"/>
            <a:ext cx="3505199" cy="144924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419" sz="1400">
                <a:solidFill>
                  <a:schemeClr val="tx1"/>
                </a:solidFill>
                <a:ea typeface="Calibri"/>
                <a:cs typeface="Calibri"/>
              </a:rPr>
              <a:t>Los datos se acceden a través de los componentes de la implementación. Por ejemplo, </a:t>
            </a:r>
            <a:r>
              <a:rPr lang="es-419" sz="1400" err="1">
                <a:solidFill>
                  <a:schemeClr val="tx1"/>
                </a:solidFill>
                <a:ea typeface="Calibri"/>
                <a:cs typeface="Calibri"/>
              </a:rPr>
              <a:t>Worker</a:t>
            </a:r>
            <a:r>
              <a:rPr lang="es-419" sz="1400">
                <a:solidFill>
                  <a:schemeClr val="tx1"/>
                </a:solidFill>
                <a:ea typeface="Calibri"/>
                <a:cs typeface="Calibri"/>
              </a:rPr>
              <a:t> consigue acceso a una parte del arreglo a través de </a:t>
            </a:r>
            <a:r>
              <a:rPr lang="es-419" sz="1400" err="1">
                <a:solidFill>
                  <a:schemeClr val="tx1"/>
                </a:solidFill>
                <a:ea typeface="Calibri"/>
                <a:cs typeface="Calibri"/>
              </a:rPr>
              <a:t>getTask</a:t>
            </a:r>
            <a:r>
              <a:rPr lang="es-419" sz="1400">
                <a:solidFill>
                  <a:schemeClr val="tx1"/>
                </a:solidFill>
                <a:ea typeface="Calibri"/>
                <a:cs typeface="Calibri"/>
              </a:rPr>
              <a:t>(...). Además, Master recibe los resultados con </a:t>
            </a:r>
            <a:r>
              <a:rPr lang="es-419" sz="1400" err="1">
                <a:solidFill>
                  <a:schemeClr val="tx1"/>
                </a:solidFill>
                <a:ea typeface="Calibri"/>
                <a:cs typeface="Calibri"/>
              </a:rPr>
              <a:t>addPartialResults</a:t>
            </a:r>
            <a:r>
              <a:rPr lang="es-419" sz="1400">
                <a:solidFill>
                  <a:schemeClr val="tx1"/>
                </a:solidFill>
                <a:ea typeface="Calibri"/>
                <a:cs typeface="Calibri"/>
              </a:rPr>
              <a:t>(...). Es por esto que se emplea NORMA.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F97259-5551-0176-739B-D0A7C1E16FF7}"/>
              </a:ext>
            </a:extLst>
          </p:cNvPr>
          <p:cNvSpPr/>
          <p:nvPr/>
        </p:nvSpPr>
        <p:spPr>
          <a:xfrm>
            <a:off x="11037456" y="5726545"/>
            <a:ext cx="831271" cy="36021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31B8D3-DBB0-4D76-81AA-6B335A3780C9}"/>
              </a:ext>
            </a:extLst>
          </p:cNvPr>
          <p:cNvSpPr/>
          <p:nvPr/>
        </p:nvSpPr>
        <p:spPr>
          <a:xfrm>
            <a:off x="203199" y="5966692"/>
            <a:ext cx="3214256" cy="665018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MISD: </a:t>
            </a:r>
            <a:r>
              <a:rPr lang="en-US" sz="1400" err="1">
                <a:solidFill>
                  <a:schemeClr val="tx1"/>
                </a:solidFill>
              </a:rPr>
              <a:t>Instrucciones</a:t>
            </a:r>
            <a:r>
              <a:rPr lang="en-US" sz="1400">
                <a:solidFill>
                  <a:schemeClr val="tx1"/>
                </a:solidFill>
              </a:rPr>
              <a:t> Sort y Merge, </a:t>
            </a:r>
            <a:r>
              <a:rPr lang="en-US" sz="1400" err="1">
                <a:solidFill>
                  <a:schemeClr val="tx1"/>
                </a:solidFill>
              </a:rPr>
              <a:t>pero</a:t>
            </a:r>
            <a:r>
              <a:rPr lang="en-US" sz="1400">
                <a:solidFill>
                  <a:schemeClr val="tx1"/>
                </a:solidFill>
              </a:rPr>
              <a:t> se </a:t>
            </a:r>
            <a:r>
              <a:rPr lang="en-US" sz="1400" err="1">
                <a:solidFill>
                  <a:schemeClr val="tx1"/>
                </a:solidFill>
              </a:rPr>
              <a:t>trabaja</a:t>
            </a:r>
            <a:r>
              <a:rPr lang="en-US" sz="1400">
                <a:solidFill>
                  <a:schemeClr val="tx1"/>
                </a:solidFill>
              </a:rPr>
              <a:t> con </a:t>
            </a:r>
            <a:r>
              <a:rPr lang="en-US" sz="1400" err="1">
                <a:solidFill>
                  <a:schemeClr val="tx1"/>
                </a:solidFill>
              </a:rPr>
              <a:t>los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mismos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datos</a:t>
            </a:r>
            <a:r>
              <a:rPr lang="en-US" sz="1400">
                <a:solidFill>
                  <a:schemeClr val="tx1"/>
                </a:solidFill>
              </a:rPr>
              <a:t> del </a:t>
            </a:r>
            <a:r>
              <a:rPr lang="en-US" sz="1400" err="1">
                <a:solidFill>
                  <a:schemeClr val="tx1"/>
                </a:solidFill>
              </a:rPr>
              <a:t>arreglo</a:t>
            </a:r>
            <a:r>
              <a:rPr lang="en-US" sz="1400">
                <a:solidFill>
                  <a:schemeClr val="tx1"/>
                </a:solidFill>
              </a:rPr>
              <a:t>.</a:t>
            </a:r>
            <a:endParaRPr lang="es-419" sz="140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D0EAA6-A236-56A0-2A0A-9B7D3AFBE0A4}"/>
              </a:ext>
            </a:extLst>
          </p:cNvPr>
          <p:cNvSpPr/>
          <p:nvPr/>
        </p:nvSpPr>
        <p:spPr>
          <a:xfrm>
            <a:off x="10843489" y="5157216"/>
            <a:ext cx="1110767" cy="509293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40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50CF030-44A2-BCF2-30F3-301B972DF345}"/>
              </a:ext>
            </a:extLst>
          </p:cNvPr>
          <p:cNvSpPr/>
          <p:nvPr/>
        </p:nvSpPr>
        <p:spPr>
          <a:xfrm>
            <a:off x="8880765" y="946727"/>
            <a:ext cx="1034471" cy="79432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F473F9-C2A6-7BB2-B24C-4BCB0B12D733}"/>
              </a:ext>
            </a:extLst>
          </p:cNvPr>
          <p:cNvSpPr/>
          <p:nvPr/>
        </p:nvSpPr>
        <p:spPr>
          <a:xfrm>
            <a:off x="3881579" y="5410198"/>
            <a:ext cx="4431147" cy="12122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s-419" sz="1200">
              <a:solidFill>
                <a:schemeClr val="tx1"/>
              </a:solidFill>
              <a:latin typeface="Times New Roman"/>
              <a:ea typeface="Calibri"/>
              <a:cs typeface="Times New Roman"/>
            </a:endParaRPr>
          </a:p>
          <a:p>
            <a:r>
              <a:rPr lang="es-419" sz="120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En </a:t>
            </a:r>
            <a:r>
              <a:rPr lang="es-419" sz="120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MasterI</a:t>
            </a:r>
            <a:r>
              <a:rPr lang="es-419" sz="120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se carga el archivo con los datos a memoria en un arreglo y se parte en partes de 10000000 de elementos, luego se envían a los </a:t>
            </a:r>
            <a:r>
              <a:rPr lang="es-419" sz="120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Workers</a:t>
            </a:r>
            <a:r>
              <a:rPr lang="es-419" sz="120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para que los ordenen con MSD </a:t>
            </a:r>
            <a:r>
              <a:rPr lang="es-419" sz="120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Radix-Sort</a:t>
            </a:r>
            <a:r>
              <a:rPr lang="es-419" sz="120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paralelo. Los resultados se envían al Máster y gradualmente se juntan para obtener el resultado final empleando el algoritmo de </a:t>
            </a:r>
            <a:r>
              <a:rPr lang="es-419" sz="120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Parallel-Merge</a:t>
            </a:r>
            <a:r>
              <a:rPr lang="es-419" sz="120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(Ver Informe), que luego se escribe en disco.</a:t>
            </a:r>
            <a:endParaRPr lang="es-419">
              <a:solidFill>
                <a:schemeClr val="tx1"/>
              </a:solidFill>
            </a:endParaRPr>
          </a:p>
          <a:p>
            <a:pPr algn="ctr"/>
            <a:endParaRPr lang="en-US" sz="1400">
              <a:solidFill>
                <a:schemeClr val="tx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6845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236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Fernando Martinez Hidalgo</dc:creator>
  <cp:lastModifiedBy>Juan Fernando Martinez Hidalgo</cp:lastModifiedBy>
  <cp:revision>2</cp:revision>
  <dcterms:created xsi:type="dcterms:W3CDTF">2023-12-04T13:14:43Z</dcterms:created>
  <dcterms:modified xsi:type="dcterms:W3CDTF">2023-12-04T13:47:58Z</dcterms:modified>
</cp:coreProperties>
</file>