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5"/>
  </p:notesMasterIdLst>
  <p:sldIdLst>
    <p:sldId id="256" r:id="rId5"/>
    <p:sldId id="257" r:id="rId6"/>
    <p:sldId id="260" r:id="rId7"/>
    <p:sldId id="261" r:id="rId8"/>
    <p:sldId id="262" r:id="rId9"/>
    <p:sldId id="263" r:id="rId10"/>
    <p:sldId id="258" r:id="rId11"/>
    <p:sldId id="264" r:id="rId12"/>
    <p:sldId id="278" r:id="rId13"/>
    <p:sldId id="279" r:id="rId14"/>
    <p:sldId id="267" r:id="rId15"/>
    <p:sldId id="268" r:id="rId16"/>
    <p:sldId id="269" r:id="rId17"/>
    <p:sldId id="270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4CC9B6-A6C2-46C7-BBB9-C6A60C5C4540}" v="35" dt="2020-10-29T00:07:35.914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197" autoAdjust="0"/>
    <p:restoredTop sz="74210" autoAdjust="0"/>
  </p:normalViewPr>
  <p:slideViewPr>
    <p:cSldViewPr snapToGrid="0" snapToObjects="1" showGuides="1">
      <p:cViewPr varScale="1">
        <p:scale>
          <a:sx n="56" d="100"/>
          <a:sy n="56" d="100"/>
        </p:scale>
        <p:origin x="216" y="8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lychee/Downloads/Project/github-job-posting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lychee/Downloads/Project/popular-languages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Location</a:t>
            </a:r>
            <a:r>
              <a:rPr lang="zh-CN" altLang="en-US"/>
              <a:t> </a:t>
            </a:r>
            <a:r>
              <a:rPr lang="en-US" altLang="zh-CN"/>
              <a:t>of</a:t>
            </a:r>
            <a:r>
              <a:rPr lang="zh-CN" altLang="en-US"/>
              <a:t> </a:t>
            </a:r>
            <a:r>
              <a:rPr lang="en-US" altLang="zh-CN"/>
              <a:t>Jobs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Sheet!$B$1</c:f>
              <c:strCache>
                <c:ptCount val="1"/>
                <c:pt idx="0">
                  <c:v>Number of Jobs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Sheet!$A$2:$A$8</c:f>
              <c:strCache>
                <c:ptCount val="7"/>
                <c:pt idx="0">
                  <c:v>Los Angeles</c:v>
                </c:pt>
                <c:pt idx="1">
                  <c:v>New York</c:v>
                </c:pt>
                <c:pt idx="2">
                  <c:v>San Francisco</c:v>
                </c:pt>
                <c:pt idx="3">
                  <c:v>Washington DC</c:v>
                </c:pt>
                <c:pt idx="4">
                  <c:v>Seattle</c:v>
                </c:pt>
                <c:pt idx="5">
                  <c:v>Austin</c:v>
                </c:pt>
                <c:pt idx="6">
                  <c:v>Detroit</c:v>
                </c:pt>
              </c:strCache>
            </c:strRef>
          </c:cat>
          <c:val>
            <c:numRef>
              <c:f>Sheet!$B$2:$B$8</c:f>
              <c:numCache>
                <c:formatCode>General</c:formatCode>
                <c:ptCount val="7"/>
                <c:pt idx="0">
                  <c:v>434</c:v>
                </c:pt>
                <c:pt idx="1">
                  <c:v>435</c:v>
                </c:pt>
                <c:pt idx="2">
                  <c:v>640</c:v>
                </c:pt>
                <c:pt idx="3">
                  <c:v>3226</c:v>
                </c:pt>
                <c:pt idx="4">
                  <c:v>3375</c:v>
                </c:pt>
                <c:pt idx="5">
                  <c:v>3945</c:v>
                </c:pt>
                <c:pt idx="6">
                  <c:v>5316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3C6-D947-B641-6D799523B2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2079159008"/>
        <c:axId val="2079160720"/>
      </c:barChart>
      <c:catAx>
        <c:axId val="20791590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9160720"/>
        <c:crosses val="autoZero"/>
        <c:auto val="1"/>
        <c:lblAlgn val="ctr"/>
        <c:lblOffset val="100"/>
        <c:noMultiLvlLbl val="0"/>
      </c:catAx>
      <c:valAx>
        <c:axId val="20791607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91590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Average</a:t>
            </a:r>
            <a:r>
              <a:rPr lang="zh-CN"/>
              <a:t> </a:t>
            </a:r>
            <a:r>
              <a:rPr lang="en-US"/>
              <a:t>Salary</a:t>
            </a:r>
            <a:r>
              <a:rPr lang="zh-CN"/>
              <a:t> </a:t>
            </a:r>
            <a:r>
              <a:rPr lang="en-US"/>
              <a:t>by</a:t>
            </a:r>
            <a:r>
              <a:rPr lang="zh-CN"/>
              <a:t> </a:t>
            </a:r>
            <a:r>
              <a:rPr lang="en-US"/>
              <a:t>Language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'popular-languages'!$A$2</c:f>
              <c:strCache>
                <c:ptCount val="1"/>
                <c:pt idx="0">
                  <c:v>Python 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val>
            <c:numRef>
              <c:f>'popular-languages'!$B$2</c:f>
              <c:numCache>
                <c:formatCode>General</c:formatCode>
                <c:ptCount val="1"/>
                <c:pt idx="0">
                  <c:v>114383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F58-294D-830D-556D78B01B8A}"/>
            </c:ext>
          </c:extLst>
        </c:ser>
        <c:ser>
          <c:idx val="1"/>
          <c:order val="1"/>
          <c:tx>
            <c:strRef>
              <c:f>'popular-languages'!$A$3</c:f>
              <c:strCache>
                <c:ptCount val="1"/>
                <c:pt idx="0">
                  <c:v>Java 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val>
            <c:numRef>
              <c:f>'popular-languages'!$B$3</c:f>
              <c:numCache>
                <c:formatCode>General</c:formatCode>
                <c:ptCount val="1"/>
                <c:pt idx="0">
                  <c:v>101013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F58-294D-830D-556D78B01B8A}"/>
            </c:ext>
          </c:extLst>
        </c:ser>
        <c:ser>
          <c:idx val="2"/>
          <c:order val="2"/>
          <c:tx>
            <c:strRef>
              <c:f>'popular-languages'!$A$4</c:f>
              <c:strCache>
                <c:ptCount val="1"/>
                <c:pt idx="0">
                  <c:v>R 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val>
            <c:numRef>
              <c:f>'popular-languages'!$B$4</c:f>
              <c:numCache>
                <c:formatCode>General</c:formatCode>
                <c:ptCount val="1"/>
                <c:pt idx="0">
                  <c:v>92037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F58-294D-830D-556D78B01B8A}"/>
            </c:ext>
          </c:extLst>
        </c:ser>
        <c:ser>
          <c:idx val="3"/>
          <c:order val="3"/>
          <c:tx>
            <c:strRef>
              <c:f>'popular-languages'!$A$5</c:f>
              <c:strCache>
                <c:ptCount val="1"/>
                <c:pt idx="0">
                  <c:v>Javascript 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val>
            <c:numRef>
              <c:f>'popular-languages'!$B$5</c:f>
              <c:numCache>
                <c:formatCode>General</c:formatCode>
                <c:ptCount val="1"/>
                <c:pt idx="0">
                  <c:v>110981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F58-294D-830D-556D78B01B8A}"/>
            </c:ext>
          </c:extLst>
        </c:ser>
        <c:ser>
          <c:idx val="4"/>
          <c:order val="4"/>
          <c:tx>
            <c:strRef>
              <c:f>'popular-languages'!$A$6</c:f>
              <c:strCache>
                <c:ptCount val="1"/>
                <c:pt idx="0">
                  <c:v>Swift 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val>
            <c:numRef>
              <c:f>'popular-languages'!$B$6</c:f>
              <c:numCache>
                <c:formatCode>General</c:formatCode>
                <c:ptCount val="1"/>
                <c:pt idx="0">
                  <c:v>130801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F58-294D-830D-556D78B01B8A}"/>
            </c:ext>
          </c:extLst>
        </c:ser>
        <c:ser>
          <c:idx val="5"/>
          <c:order val="5"/>
          <c:tx>
            <c:strRef>
              <c:f>'popular-languages'!$A$7</c:f>
              <c:strCache>
                <c:ptCount val="1"/>
                <c:pt idx="0">
                  <c:v>C++ 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val>
            <c:numRef>
              <c:f>'popular-languages'!$B$7</c:f>
              <c:numCache>
                <c:formatCode>General</c:formatCode>
                <c:ptCount val="1"/>
                <c:pt idx="0">
                  <c:v>113865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FF58-294D-830D-556D78B01B8A}"/>
            </c:ext>
          </c:extLst>
        </c:ser>
        <c:ser>
          <c:idx val="6"/>
          <c:order val="6"/>
          <c:tx>
            <c:strRef>
              <c:f>'popular-languages'!$A$8</c:f>
              <c:strCache>
                <c:ptCount val="1"/>
                <c:pt idx="0">
                  <c:v>C# 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val>
            <c:numRef>
              <c:f>'popular-languages'!$B$8</c:f>
              <c:numCache>
                <c:formatCode>General</c:formatCode>
                <c:ptCount val="1"/>
                <c:pt idx="0">
                  <c:v>88726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F58-294D-830D-556D78B01B8A}"/>
            </c:ext>
          </c:extLst>
        </c:ser>
        <c:ser>
          <c:idx val="7"/>
          <c:order val="7"/>
          <c:tx>
            <c:strRef>
              <c:f>'popular-languages'!$A$9</c:f>
              <c:strCache>
                <c:ptCount val="1"/>
                <c:pt idx="0">
                  <c:v>PHP 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val>
            <c:numRef>
              <c:f>'popular-languages'!$B$9</c:f>
              <c:numCache>
                <c:formatCode>General</c:formatCode>
                <c:ptCount val="1"/>
                <c:pt idx="0">
                  <c:v>84727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FF58-294D-830D-556D78B01B8A}"/>
            </c:ext>
          </c:extLst>
        </c:ser>
        <c:ser>
          <c:idx val="8"/>
          <c:order val="8"/>
          <c:tx>
            <c:strRef>
              <c:f>'popular-languages'!$A$10</c:f>
              <c:strCache>
                <c:ptCount val="1"/>
                <c:pt idx="0">
                  <c:v>SQL 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val>
            <c:numRef>
              <c:f>'popular-languages'!$B$10</c:f>
              <c:numCache>
                <c:formatCode>General</c:formatCode>
                <c:ptCount val="1"/>
                <c:pt idx="0">
                  <c:v>84793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F58-294D-830D-556D78B01B8A}"/>
            </c:ext>
          </c:extLst>
        </c:ser>
        <c:ser>
          <c:idx val="9"/>
          <c:order val="9"/>
          <c:tx>
            <c:strRef>
              <c:f>'popular-languages'!$A$11</c:f>
              <c:strCache>
                <c:ptCount val="1"/>
                <c:pt idx="0">
                  <c:v>Go </c:v>
                </c:pt>
              </c:strCache>
            </c:strRef>
          </c:tx>
          <c:spPr>
            <a:solidFill>
              <a:schemeClr val="accent6">
                <a:lumMod val="80000"/>
              </a:schemeClr>
            </a:solidFill>
            <a:ln>
              <a:noFill/>
            </a:ln>
            <a:effectLst/>
          </c:spPr>
          <c:invertIfNegative val="0"/>
          <c:val>
            <c:numRef>
              <c:f>'popular-languages'!$B$11</c:f>
              <c:numCache>
                <c:formatCode>General</c:formatCode>
                <c:ptCount val="1"/>
                <c:pt idx="0">
                  <c:v>94082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FF58-294D-830D-556D78B01B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409101344"/>
        <c:axId val="409103056"/>
      </c:barChart>
      <c:catAx>
        <c:axId val="409101344"/>
        <c:scaling>
          <c:orientation val="minMax"/>
        </c:scaling>
        <c:delete val="1"/>
        <c:axPos val="l"/>
        <c:majorTickMark val="none"/>
        <c:minorTickMark val="none"/>
        <c:tickLblPos val="nextTo"/>
        <c:crossAx val="409103056"/>
        <c:crosses val="autoZero"/>
        <c:auto val="1"/>
        <c:lblAlgn val="ctr"/>
        <c:lblOffset val="100"/>
        <c:noMultiLvlLbl val="0"/>
      </c:catAx>
      <c:valAx>
        <c:axId val="4091030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9101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11/2/24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045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761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.png"/><Relationship Id="rId26" Type="http://schemas.openxmlformats.org/officeDocument/2006/relationships/customXml" Target="../ink/ink22.xml"/><Relationship Id="rId3" Type="http://schemas.openxmlformats.org/officeDocument/2006/relationships/image" Target="../media/image6.png"/><Relationship Id="rId21" Type="http://schemas.openxmlformats.org/officeDocument/2006/relationships/image" Target="../media/image4.png"/><Relationship Id="rId34" Type="http://schemas.openxmlformats.org/officeDocument/2006/relationships/customXml" Target="../ink/ink29.xml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7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8.xml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36" Type="http://schemas.openxmlformats.org/officeDocument/2006/relationships/image" Target="../media/image7.png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7.xml"/><Relationship Id="rId4" Type="http://schemas.openxmlformats.org/officeDocument/2006/relationships/customXml" Target="../ink/ink9.xml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Relationship Id="rId35" Type="http://schemas.openxmlformats.org/officeDocument/2006/relationships/customXml" Target="../ink/ink3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8.png"/><Relationship Id="rId18" Type="http://schemas.openxmlformats.org/officeDocument/2006/relationships/customXml" Target="../ink/ink40.xml"/><Relationship Id="rId3" Type="http://schemas.openxmlformats.org/officeDocument/2006/relationships/customXml" Target="../ink/ink31.xml"/><Relationship Id="rId7" Type="http://schemas.openxmlformats.org/officeDocument/2006/relationships/image" Target="../media/image5.png"/><Relationship Id="rId12" Type="http://schemas.openxmlformats.org/officeDocument/2006/relationships/customXml" Target="../ink/ink35.xml"/><Relationship Id="rId17" Type="http://schemas.openxmlformats.org/officeDocument/2006/relationships/customXml" Target="../ink/ink39.xml"/><Relationship Id="rId2" Type="http://schemas.openxmlformats.org/officeDocument/2006/relationships/image" Target="../media/image10.png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9" Type="http://schemas.openxmlformats.org/officeDocument/2006/relationships/customXml" Target="../ink/ink33.xml"/><Relationship Id="rId14" Type="http://schemas.openxmlformats.org/officeDocument/2006/relationships/customXml" Target="../ink/ink3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200" y="2345719"/>
            <a:ext cx="6775680" cy="1325563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Trends in Technology Usage and Future Preferences</a:t>
            </a:r>
            <a:endParaRPr lang="en-US" dirty="0">
              <a:solidFill>
                <a:srgbClr val="0E659B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69" y="1825625"/>
            <a:ext cx="4794861" cy="4351338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961655"/>
            <a:ext cx="5181600" cy="22153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Yuchen</a:t>
            </a:r>
            <a:r>
              <a:rPr lang="zh-CN" altLang="en-US" dirty="0"/>
              <a:t> </a:t>
            </a:r>
            <a:r>
              <a:rPr lang="en-US" altLang="zh-CN" dirty="0"/>
              <a:t>Li</a:t>
            </a:r>
          </a:p>
          <a:p>
            <a:pPr marL="0" indent="0">
              <a:buNone/>
            </a:pPr>
            <a:r>
              <a:rPr lang="en-US" altLang="zh-CN" dirty="0"/>
              <a:t>Nov.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en-US" altLang="zh-CN" baseline="30000" dirty="0"/>
              <a:t>nd</a:t>
            </a:r>
            <a:r>
              <a:rPr lang="en-US" altLang="zh-CN" dirty="0"/>
              <a:t>.</a:t>
            </a:r>
            <a:r>
              <a:rPr lang="zh-CN" altLang="en-US" dirty="0"/>
              <a:t> </a:t>
            </a:r>
            <a:r>
              <a:rPr lang="en-US" altLang="zh-CN" dirty="0"/>
              <a:t>2024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816" y="227965"/>
            <a:ext cx="11620500" cy="1325563"/>
          </a:xfrm>
        </p:spPr>
        <p:txBody>
          <a:bodyPr>
            <a:normAutofit/>
          </a:bodyPr>
          <a:lstStyle/>
          <a:p>
            <a:r>
              <a:rPr lang="en-US" dirty="0"/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Findings</a:t>
            </a:r>
          </a:p>
          <a:p>
            <a:r>
              <a:rPr lang="en-US" dirty="0"/>
              <a:t>MySQL, PostgreSQL, and MongoDB are highly used databases.</a:t>
            </a:r>
          </a:p>
          <a:p>
            <a:r>
              <a:rPr lang="en-US" dirty="0"/>
              <a:t>PostgreSQL and Redis are popular choices for future learning.</a:t>
            </a:r>
          </a:p>
          <a:p>
            <a:r>
              <a:rPr lang="en-US" dirty="0"/>
              <a:t>Relational databases remain crucial, but NoSQL databases are growing.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Implications</a:t>
            </a:r>
          </a:p>
          <a:p>
            <a:r>
              <a:rPr lang="en-US" dirty="0"/>
              <a:t>Employers should expect a rise in demand for PostgreSQL expertise.</a:t>
            </a:r>
          </a:p>
          <a:p>
            <a:r>
              <a:rPr lang="en-US" dirty="0"/>
              <a:t>SQL and NoSQL skills should be balanced in training programs.</a:t>
            </a:r>
          </a:p>
          <a:p>
            <a:r>
              <a:rPr lang="en-US" dirty="0"/>
              <a:t>Database preferences indicate a shift towards cloud-based, flexible solutions.</a:t>
            </a:r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3142210"/>
            <a:ext cx="7068725" cy="2569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&lt;The GitHub link of the Cognos</a:t>
            </a:r>
            <a:r>
              <a:rPr lang="en-US" sz="2200"/>
              <a:t>/Looker Studio </a:t>
            </a:r>
            <a:r>
              <a:rPr lang="en-US" sz="2200" dirty="0"/>
              <a:t>dashboard goes here.&gt;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1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Screenshot of dashboard tab 1 goes here</a:t>
            </a:r>
          </a:p>
        </p:txBody>
      </p:sp>
      <p:pic>
        <p:nvPicPr>
          <p:cNvPr id="4" name="Picture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CFF62886-F9DB-5B7E-A6A6-F6376FE87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124"/>
            <a:ext cx="7772400" cy="4287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2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Screenshot of dashboard tab 2 goes here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52E9ADE5-BAEE-1FAA-B0E8-B221E82C8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514"/>
            <a:ext cx="7772400" cy="4312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3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Screenshot of dashboard tab 3 goes here</a:t>
            </a:r>
          </a:p>
        </p:txBody>
      </p:sp>
      <p:pic>
        <p:nvPicPr>
          <p:cNvPr id="4" name="Picture 3" descr="A close-up of a graph&#10;&#10;Description automatically generated">
            <a:extLst>
              <a:ext uri="{FF2B5EF4-FFF2-40B4-BE49-F238E27FC236}">
                <a16:creationId xmlns:a16="http://schemas.microsoft.com/office/drawing/2014/main" id="{9F207447-C8EF-4988-E9FD-5538714DFD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161"/>
            <a:ext cx="7772400" cy="4332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Findings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JavaScript and Python remain dominant in programming, with SQL as a foundational skill.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PostgreSQL is a growing database choice for future development.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Linux, Docker, and cloud platforms (AWS, GCP) are popular among developers.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Implications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Development and training programs should focus on these popular tools.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Employers should align their hiring to match these tech trends.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Educational institutions can use this data to adjust curricula.</a:t>
            </a:r>
          </a:p>
        </p:txBody>
      </p:sp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/>
          <a:lstStyle/>
          <a:p>
            <a:r>
              <a:rPr lang="en-US" dirty="0"/>
              <a:t>Technology preferences reflect evolving skill needs in the industry.</a:t>
            </a:r>
          </a:p>
          <a:p>
            <a:r>
              <a:rPr lang="en-US" dirty="0"/>
              <a:t>The shift towards Python, PostgreSQL, and cloud platforms is evident.</a:t>
            </a:r>
          </a:p>
          <a:p>
            <a:r>
              <a:rPr lang="en-US" dirty="0"/>
              <a:t>Dashboards provide actionable insights for tech education and recruitment.</a:t>
            </a:r>
          </a:p>
          <a:p>
            <a:r>
              <a:rPr lang="en-US" dirty="0"/>
              <a:t>Future work could include tracking changes year-over-year.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D63823-FC2E-4AC2-93D5-3C2B6F3154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55857" y="1849823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 JOB POSTINGS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C720821B-5BAD-ACF4-76B3-97FF00CBB58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5176693"/>
              </p:ext>
            </p:extLst>
          </p:nvPr>
        </p:nvGraphicFramePr>
        <p:xfrm>
          <a:off x="2529840" y="1531619"/>
          <a:ext cx="7284720" cy="44175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78551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2200" dirty="0"/>
              <a:t>Executive Summary</a:t>
            </a:r>
          </a:p>
          <a:p>
            <a:r>
              <a:rPr lang="en-US" sz="2200" dirty="0"/>
              <a:t>Introduction</a:t>
            </a:r>
          </a:p>
          <a:p>
            <a:r>
              <a:rPr lang="en-US" sz="2200" dirty="0"/>
              <a:t>Methodology</a:t>
            </a:r>
          </a:p>
          <a:p>
            <a:r>
              <a:rPr lang="en-US" sz="2200" dirty="0"/>
              <a:t>Results</a:t>
            </a:r>
          </a:p>
          <a:p>
            <a:pPr lvl="1"/>
            <a:r>
              <a:rPr lang="en-US" sz="1800" dirty="0"/>
              <a:t>Visualization – Charts</a:t>
            </a:r>
          </a:p>
          <a:p>
            <a:pPr lvl="1"/>
            <a:r>
              <a:rPr lang="en-US" sz="1800" dirty="0"/>
              <a:t>Dashboard</a:t>
            </a:r>
          </a:p>
          <a:p>
            <a:r>
              <a:rPr lang="en-US" sz="2200" dirty="0"/>
              <a:t>Discussion</a:t>
            </a:r>
          </a:p>
          <a:p>
            <a:pPr lvl="1"/>
            <a:r>
              <a:rPr lang="en-US" sz="1800" dirty="0"/>
              <a:t>Findings &amp; Implications</a:t>
            </a:r>
          </a:p>
          <a:p>
            <a:r>
              <a:rPr lang="en-US" sz="2200" dirty="0"/>
              <a:t>Conclusion</a:t>
            </a:r>
          </a:p>
          <a:p>
            <a:r>
              <a:rPr lang="en-US" sz="2200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POPULAR LANGUAGES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911392F-7B4B-8D48-9416-E5B7405921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8124420"/>
              </p:ext>
            </p:extLst>
          </p:nvPr>
        </p:nvGraphicFramePr>
        <p:xfrm>
          <a:off x="2174124" y="1708614"/>
          <a:ext cx="7843752" cy="44175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1739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4"/>
            <a:ext cx="7068725" cy="4465447"/>
          </a:xfrm>
        </p:spPr>
        <p:txBody>
          <a:bodyPr>
            <a:normAutofit/>
          </a:bodyPr>
          <a:lstStyle/>
          <a:p>
            <a:r>
              <a:rPr lang="en-US" sz="2200" dirty="0"/>
              <a:t>Overview of current technology usage trends among developers</a:t>
            </a:r>
          </a:p>
          <a:p>
            <a:r>
              <a:rPr lang="en-US" sz="2200" dirty="0"/>
              <a:t>Insights into future technology preferences based on survey </a:t>
            </a:r>
            <a:r>
              <a:rPr lang="en-US" altLang="zh-CN" sz="2200" dirty="0"/>
              <a:t>data</a:t>
            </a:r>
          </a:p>
          <a:p>
            <a:pPr lvl="1"/>
            <a:r>
              <a:rPr lang="en-US" sz="1800" dirty="0"/>
              <a:t>Top programming languages and databases in use today</a:t>
            </a:r>
          </a:p>
          <a:p>
            <a:pPr marL="685800" lvl="2">
              <a:spcBef>
                <a:spcPts val="1000"/>
              </a:spcBef>
            </a:pPr>
            <a:r>
              <a:rPr lang="en-US" sz="1800" dirty="0"/>
              <a:t>Preferred platforms and frameworks.</a:t>
            </a:r>
          </a:p>
          <a:p>
            <a:pPr marL="685800" lvl="2">
              <a:spcBef>
                <a:spcPts val="1000"/>
              </a:spcBef>
            </a:pPr>
            <a:r>
              <a:rPr lang="en-US" sz="1800" dirty="0"/>
              <a:t>Demographic insights (age, education level)</a:t>
            </a:r>
            <a:endParaRPr lang="en-US" sz="2200" dirty="0"/>
          </a:p>
          <a:p>
            <a:r>
              <a:rPr lang="en-US" sz="2200" dirty="0"/>
              <a:t>Analysis of how trends may impact future development skills</a:t>
            </a:r>
          </a:p>
          <a:p>
            <a:r>
              <a:rPr lang="en-US" sz="2200" dirty="0"/>
              <a:t>Key findings from interactive dashboards</a:t>
            </a:r>
          </a:p>
          <a:p>
            <a:r>
              <a:rPr lang="en-US" sz="2200" dirty="0"/>
              <a:t>Implications for stakeholders and future predictions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Purpose of analyzing current and future tech preferences</a:t>
            </a:r>
          </a:p>
          <a:p>
            <a:r>
              <a:rPr lang="en-US" dirty="0"/>
              <a:t>Understanding skill demand in the job market</a:t>
            </a:r>
          </a:p>
          <a:p>
            <a:r>
              <a:rPr lang="en-US" dirty="0"/>
              <a:t>Data collected from multiple sources (APIs, web scraping)</a:t>
            </a:r>
          </a:p>
          <a:p>
            <a:r>
              <a:rPr lang="en-US" dirty="0"/>
              <a:t>Visualizations created for clearer insights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/>
              <a:t>Dashboard highlights key insights for stakeholders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/>
              <a:t>Project aim to guide tech and education decisions</a:t>
            </a:r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5"/>
            <a:ext cx="7068725" cy="4351338"/>
          </a:xfrm>
        </p:spPr>
        <p:txBody>
          <a:bodyPr>
            <a:normAutofit/>
          </a:bodyPr>
          <a:lstStyle/>
          <a:p>
            <a:r>
              <a:rPr lang="en-US" sz="3200" dirty="0"/>
              <a:t>Data collection using APIs </a:t>
            </a:r>
            <a:r>
              <a:rPr lang="en-US" altLang="zh-CN" sz="3200" dirty="0"/>
              <a:t>&amp;</a:t>
            </a:r>
            <a:r>
              <a:rPr lang="en-US" sz="3200" dirty="0"/>
              <a:t> web scraping for job postings and tech preferences</a:t>
            </a:r>
          </a:p>
          <a:p>
            <a:r>
              <a:rPr lang="en-US" sz="3200" dirty="0"/>
              <a:t>Data wrangling and clean</a:t>
            </a:r>
            <a:r>
              <a:rPr lang="en-US" altLang="zh-CN" sz="3200" dirty="0"/>
              <a:t>i</a:t>
            </a:r>
            <a:r>
              <a:rPr lang="en-US" sz="3200" dirty="0"/>
              <a:t>ng processes</a:t>
            </a:r>
          </a:p>
          <a:p>
            <a:r>
              <a:rPr lang="en-US" sz="3200" dirty="0"/>
              <a:t>Exploratory data analysis to identify trends</a:t>
            </a:r>
          </a:p>
          <a:p>
            <a:r>
              <a:rPr lang="en-US" sz="3200" dirty="0"/>
              <a:t>Visualization tools and techniques used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Creation of interactive dashboards in Cognos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Filtering top trends for actionable insights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6" name="Picture 5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E2DA58CE-BD83-1829-A1C8-1316C50431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781" y="2506661"/>
            <a:ext cx="5925419" cy="3240000"/>
          </a:xfrm>
          <a:prstGeom prst="rect">
            <a:avLst/>
          </a:prstGeom>
        </p:spPr>
      </p:pic>
      <p:pic>
        <p:nvPicPr>
          <p:cNvPr id="9" name="Picture 8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3AC5FC0E-56AD-0D81-3CDD-C53CCBF963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9801" y="2506661"/>
            <a:ext cx="6023072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Findings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JavaScript, HTML/CSS, SQL, Python, and Java are currently the most used languages.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Python and TypeScript show high interest for future learning.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C# and Go are emerging as preferred languages for upskilling.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Implications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Employers may need to expand hiring for Python and TypeScript skills.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Education programs could emphasize training in trending languages.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Language diversity points to a broad tech stack requirement in companies.</a:t>
            </a:r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6" name="Picture 5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4E34A36C-8C57-D9D9-666C-1AF53B5B3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094" y="2686672"/>
            <a:ext cx="5458707" cy="2880000"/>
          </a:xfrm>
          <a:prstGeom prst="rect">
            <a:avLst/>
          </a:prstGeom>
        </p:spPr>
      </p:pic>
      <p:pic>
        <p:nvPicPr>
          <p:cNvPr id="9" name="Picture 8" descr="A graph of different colored squares&#10;&#10;Description automatically generated">
            <a:extLst>
              <a:ext uri="{FF2B5EF4-FFF2-40B4-BE49-F238E27FC236}">
                <a16:creationId xmlns:a16="http://schemas.microsoft.com/office/drawing/2014/main" id="{B7FCA525-5BAE-9F5D-82E4-A57A1A2EB4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686672"/>
            <a:ext cx="5676117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4DA07C5-A406-4A0D-B3E6-3856C94AC7F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694</TotalTime>
  <Words>533</Words>
  <Application>Microsoft Macintosh PowerPoint</Application>
  <PresentationFormat>Widescreen</PresentationFormat>
  <Paragraphs>101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IBM Plex Mono Text</vt:lpstr>
      <vt:lpstr>Arial</vt:lpstr>
      <vt:lpstr>Calibri</vt:lpstr>
      <vt:lpstr>Helv</vt:lpstr>
      <vt:lpstr>IBM Plex Mono SemiBold</vt:lpstr>
      <vt:lpstr>SLIDE_TEMPLATE_skill_network</vt:lpstr>
      <vt:lpstr>Trends in Technology Usage and Future Preferences</vt:lpstr>
      <vt:lpstr>OUTLINE</vt:lpstr>
      <vt:lpstr>EXECUTIVE SUMMARY</vt:lpstr>
      <vt:lpstr>INTRODUCTION</vt:lpstr>
      <vt:lpstr>METHODOLOGY</vt:lpstr>
      <vt:lpstr>RESULTS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DASHBOARD</vt:lpstr>
      <vt:lpstr>DASHBOARD TAB 1</vt:lpstr>
      <vt:lpstr>DASHBOARD TAB 2</vt:lpstr>
      <vt:lpstr>DASHBOARD TAB 3</vt:lpstr>
      <vt:lpstr>DISCUSSION</vt:lpstr>
      <vt:lpstr>OVERALL FINDINGS &amp; IMPLICATIONS</vt:lpstr>
      <vt:lpstr>CONCLUSION</vt:lpstr>
      <vt:lpstr>APPENDIX</vt:lpstr>
      <vt:lpstr> JOB POSTINGS</vt:lpstr>
      <vt:lpstr>POPULAR LANGUAGES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Li, Yuchen</cp:lastModifiedBy>
  <cp:revision>26</cp:revision>
  <dcterms:created xsi:type="dcterms:W3CDTF">2020-10-28T18:29:43Z</dcterms:created>
  <dcterms:modified xsi:type="dcterms:W3CDTF">2024-11-02T21:53:36Z</dcterms:modified>
</cp:coreProperties>
</file>