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29" autoAdjust="0"/>
    <p:restoredTop sz="74247" autoAdjust="0"/>
  </p:normalViewPr>
  <p:slideViewPr>
    <p:cSldViewPr snapToGrid="0" snapToObjects="1" showGuides="1">
      <p:cViewPr varScale="1">
        <p:scale>
          <a:sx n="22" d="100"/>
          <a:sy n="22" d="100"/>
        </p:scale>
        <p:origin x="216" y="1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chee/Downloads/Project/github-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chee/Downloads/Project/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Location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Sheet!$A$2:$A$8</c:f>
              <c:strCache>
                <c:ptCount val="7"/>
                <c:pt idx="0">
                  <c:v>Los Angeles</c:v>
                </c:pt>
                <c:pt idx="1">
                  <c:v>New York</c:v>
                </c:pt>
                <c:pt idx="2">
                  <c:v>San Francisco</c:v>
                </c:pt>
                <c:pt idx="3">
                  <c:v>Washington DC</c:v>
                </c:pt>
                <c:pt idx="4">
                  <c:v>Seattle</c:v>
                </c:pt>
                <c:pt idx="5">
                  <c:v>Austin</c:v>
                </c:pt>
                <c:pt idx="6">
                  <c:v>Detroit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6-D947-B641-6D799523B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79159008"/>
        <c:axId val="2079160720"/>
      </c:barChart>
      <c:catAx>
        <c:axId val="207915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160720"/>
        <c:crosses val="autoZero"/>
        <c:auto val="1"/>
        <c:lblAlgn val="ctr"/>
        <c:lblOffset val="100"/>
        <c:noMultiLvlLbl val="0"/>
      </c:catAx>
      <c:valAx>
        <c:axId val="207916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15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zh-CN"/>
              <a:t> </a:t>
            </a:r>
            <a:r>
              <a:rPr lang="en-US"/>
              <a:t>Salary</a:t>
            </a:r>
            <a:r>
              <a:rPr lang="zh-CN"/>
              <a:t> </a:t>
            </a:r>
            <a:r>
              <a:rPr lang="en-US"/>
              <a:t>by</a:t>
            </a:r>
            <a:r>
              <a:rPr lang="zh-CN"/>
              <a:t> </a:t>
            </a:r>
            <a:r>
              <a:rPr lang="en-US"/>
              <a:t>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'popular-languages'!$A$2</c:f>
              <c:strCache>
                <c:ptCount val="1"/>
                <c:pt idx="0">
                  <c:v>Python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'popular-languages'!$B$2</c:f>
              <c:numCache>
                <c:formatCode>General</c:formatCode>
                <c:ptCount val="1"/>
                <c:pt idx="0">
                  <c:v>114383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8-294D-830D-556D78B01B8A}"/>
            </c:ext>
          </c:extLst>
        </c:ser>
        <c:ser>
          <c:idx val="1"/>
          <c:order val="1"/>
          <c:tx>
            <c:strRef>
              <c:f>'popular-languages'!$A$3</c:f>
              <c:strCache>
                <c:ptCount val="1"/>
                <c:pt idx="0">
                  <c:v>Java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'popular-languages'!$B$3</c:f>
              <c:numCache>
                <c:formatCode>General</c:formatCode>
                <c:ptCount val="1"/>
                <c:pt idx="0">
                  <c:v>101013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8-294D-830D-556D78B01B8A}"/>
            </c:ext>
          </c:extLst>
        </c:ser>
        <c:ser>
          <c:idx val="2"/>
          <c:order val="2"/>
          <c:tx>
            <c:strRef>
              <c:f>'popular-languages'!$A$4</c:f>
              <c:strCache>
                <c:ptCount val="1"/>
                <c:pt idx="0">
                  <c:v>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'popular-languages'!$B$4</c:f>
              <c:numCache>
                <c:formatCode>General</c:formatCode>
                <c:ptCount val="1"/>
                <c:pt idx="0">
                  <c:v>92037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58-294D-830D-556D78B01B8A}"/>
            </c:ext>
          </c:extLst>
        </c:ser>
        <c:ser>
          <c:idx val="3"/>
          <c:order val="3"/>
          <c:tx>
            <c:strRef>
              <c:f>'popular-languages'!$A$5</c:f>
              <c:strCache>
                <c:ptCount val="1"/>
                <c:pt idx="0">
                  <c:v>Javascript 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'popular-languages'!$B$5</c:f>
              <c:numCache>
                <c:formatCode>General</c:formatCode>
                <c:ptCount val="1"/>
                <c:pt idx="0">
                  <c:v>110981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58-294D-830D-556D78B01B8A}"/>
            </c:ext>
          </c:extLst>
        </c:ser>
        <c:ser>
          <c:idx val="4"/>
          <c:order val="4"/>
          <c:tx>
            <c:strRef>
              <c:f>'popular-languages'!$A$6</c:f>
              <c:strCache>
                <c:ptCount val="1"/>
                <c:pt idx="0">
                  <c:v>Swift 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'popular-languages'!$B$6</c:f>
              <c:numCache>
                <c:formatCode>General</c:formatCode>
                <c:ptCount val="1"/>
                <c:pt idx="0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58-294D-830D-556D78B01B8A}"/>
            </c:ext>
          </c:extLst>
        </c:ser>
        <c:ser>
          <c:idx val="5"/>
          <c:order val="5"/>
          <c:tx>
            <c:strRef>
              <c:f>'popular-languages'!$A$7</c:f>
              <c:strCache>
                <c:ptCount val="1"/>
                <c:pt idx="0">
                  <c:v>C++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'popular-languages'!$B$7</c:f>
              <c:numCache>
                <c:formatCode>General</c:formatCode>
                <c:ptCount val="1"/>
                <c:pt idx="0">
                  <c:v>113865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58-294D-830D-556D78B01B8A}"/>
            </c:ext>
          </c:extLst>
        </c:ser>
        <c:ser>
          <c:idx val="6"/>
          <c:order val="6"/>
          <c:tx>
            <c:strRef>
              <c:f>'popular-languages'!$A$8</c:f>
              <c:strCache>
                <c:ptCount val="1"/>
                <c:pt idx="0">
                  <c:v>C# 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'popular-languages'!$B$8</c:f>
              <c:numCache>
                <c:formatCode>General</c:formatCode>
                <c:ptCount val="1"/>
                <c:pt idx="0">
                  <c:v>88726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58-294D-830D-556D78B01B8A}"/>
            </c:ext>
          </c:extLst>
        </c:ser>
        <c:ser>
          <c:idx val="7"/>
          <c:order val="7"/>
          <c:tx>
            <c:strRef>
              <c:f>'popular-languages'!$A$9</c:f>
              <c:strCache>
                <c:ptCount val="1"/>
                <c:pt idx="0">
                  <c:v>PHP 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'popular-languages'!$B$9</c:f>
              <c:numCache>
                <c:formatCode>General</c:formatCode>
                <c:ptCount val="1"/>
                <c:pt idx="0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F58-294D-830D-556D78B01B8A}"/>
            </c:ext>
          </c:extLst>
        </c:ser>
        <c:ser>
          <c:idx val="8"/>
          <c:order val="8"/>
          <c:tx>
            <c:strRef>
              <c:f>'popular-languages'!$A$10</c:f>
              <c:strCache>
                <c:ptCount val="1"/>
                <c:pt idx="0">
                  <c:v>SQL 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'popular-languages'!$B$10</c:f>
              <c:numCache>
                <c:formatCode>General</c:formatCode>
                <c:ptCount val="1"/>
                <c:pt idx="0">
                  <c:v>84793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58-294D-830D-556D78B01B8A}"/>
            </c:ext>
          </c:extLst>
        </c:ser>
        <c:ser>
          <c:idx val="9"/>
          <c:order val="9"/>
          <c:tx>
            <c:strRef>
              <c:f>'popular-languages'!$A$11</c:f>
              <c:strCache>
                <c:ptCount val="1"/>
                <c:pt idx="0">
                  <c:v>Go 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'popular-languages'!$B$11</c:f>
              <c:numCache>
                <c:formatCode>General</c:formatCode>
                <c:ptCount val="1"/>
                <c:pt idx="0">
                  <c:v>94082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F58-294D-830D-556D78B01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9101344"/>
        <c:axId val="409103056"/>
      </c:barChart>
      <c:catAx>
        <c:axId val="409101344"/>
        <c:scaling>
          <c:orientation val="minMax"/>
        </c:scaling>
        <c:delete val="1"/>
        <c:axPos val="l"/>
        <c:majorTickMark val="none"/>
        <c:minorTickMark val="none"/>
        <c:tickLblPos val="nextTo"/>
        <c:crossAx val="409103056"/>
        <c:crosses val="autoZero"/>
        <c:auto val="1"/>
        <c:lblAlgn val="ctr"/>
        <c:lblOffset val="100"/>
        <c:noMultiLvlLbl val="0"/>
      </c:catAx>
      <c:valAx>
        <c:axId val="40910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0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6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775680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Trends in Technology Usage and Future Preferences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Yuchen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pPr marL="0" indent="0">
              <a:buNone/>
            </a:pPr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227965"/>
            <a:ext cx="11620500" cy="1325563"/>
          </a:xfrm>
        </p:spPr>
        <p:txBody>
          <a:bodyPr>
            <a:normAutofit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MySQL, PostgreSQL, and MongoDB are highly used databases.</a:t>
            </a:r>
          </a:p>
          <a:p>
            <a:r>
              <a:rPr lang="en-US" dirty="0"/>
              <a:t>PostgreSQL and Redis are popular choices for future learning.</a:t>
            </a:r>
          </a:p>
          <a:p>
            <a:r>
              <a:rPr lang="en-US" dirty="0"/>
              <a:t>Relational databases remain crucial, but NoSQL databases are growing.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Employers should expect a rise in demand for PostgreSQL expertise.</a:t>
            </a:r>
          </a:p>
          <a:p>
            <a:r>
              <a:rPr lang="en-US" dirty="0"/>
              <a:t>SQL and NoSQL skills should be balanced in training programs.</a:t>
            </a:r>
          </a:p>
          <a:p>
            <a:r>
              <a:rPr lang="en-US" dirty="0"/>
              <a:t>Database preferences indicate a shift towards cloud-based, flexible solutions.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/Lych0416/</a:t>
            </a:r>
            <a:r>
              <a:rPr lang="en-US" sz="2200" dirty="0" err="1"/>
              <a:t>IBM_Capstone_Project</a:t>
            </a:r>
            <a:r>
              <a:rPr lang="en-US" sz="2200" dirty="0"/>
              <a:t>/blob/main/6-Dashboard_Technology%20Jobs%20Trends.pdf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F62886-F9DB-5B7E-A6A6-F6376FE8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28766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0A65D-8F06-D852-DE27-D0335C31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E9ADE5-BAEE-1FAA-B0E8-B221E82C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1266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0BED1-C55A-0FEB-D135-D771A456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F207447-C8EF-4988-E9FD-5538714D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322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DBF46-E281-DEE5-45C9-02BEE6CE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and Python remain dominant in programming, with SQL as a foundational skill.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PostgreSQL is a growing database choice for future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Linux, Docker, and cloud platforms (AWS, GCP) are popular among developers.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and training programs should focus on these popular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Employers should align their hiring to match these tech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Educational institutions can use this data to adjust curricula.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preferences reflect evolving skill needs in the industry.</a:t>
            </a:r>
          </a:p>
          <a:p>
            <a:r>
              <a:rPr lang="en-US" dirty="0"/>
              <a:t>The shift towards Python, PostgreSQL, and cloud platforms is evident.</a:t>
            </a:r>
          </a:p>
          <a:p>
            <a:r>
              <a:rPr lang="en-US" dirty="0"/>
              <a:t>Dashboards provide actionable insights for tech education and recruitment.</a:t>
            </a:r>
          </a:p>
          <a:p>
            <a:r>
              <a:rPr lang="en-US" dirty="0"/>
              <a:t>Future work could include tracking changes year-over-year.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20821B-5BAD-ACF4-76B3-97FF00CBB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176693"/>
              </p:ext>
            </p:extLst>
          </p:nvPr>
        </p:nvGraphicFramePr>
        <p:xfrm>
          <a:off x="2529840" y="1531619"/>
          <a:ext cx="7284720" cy="441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11392F-7B4B-8D48-9416-E5B740592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24420"/>
              </p:ext>
            </p:extLst>
          </p:nvPr>
        </p:nvGraphicFramePr>
        <p:xfrm>
          <a:off x="2174124" y="1708614"/>
          <a:ext cx="7843752" cy="441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Overview of current technology usage trends among developers</a:t>
            </a:r>
          </a:p>
          <a:p>
            <a:r>
              <a:rPr lang="en-US" sz="2200" dirty="0"/>
              <a:t>Insights into future technology preferences based on survey </a:t>
            </a:r>
            <a:r>
              <a:rPr lang="en-US" altLang="zh-CN" sz="2200" dirty="0"/>
              <a:t>data</a:t>
            </a:r>
          </a:p>
          <a:p>
            <a:pPr lvl="1"/>
            <a:r>
              <a:rPr lang="en-US" sz="1800" dirty="0"/>
              <a:t>Top programming languages and databases in use today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Preferred platforms and frameworks.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Demographic insights (age, education level)</a:t>
            </a:r>
            <a:endParaRPr lang="en-US" sz="2200" dirty="0"/>
          </a:p>
          <a:p>
            <a:r>
              <a:rPr lang="en-US" sz="2200" dirty="0"/>
              <a:t>Analysis of how trends may impact future development skills</a:t>
            </a:r>
          </a:p>
          <a:p>
            <a:r>
              <a:rPr lang="en-US" sz="2200" dirty="0"/>
              <a:t>Key findings from interactive dashboards</a:t>
            </a:r>
          </a:p>
          <a:p>
            <a:r>
              <a:rPr lang="en-US" sz="2200" dirty="0"/>
              <a:t>Implications for stakeholders and future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Purpose of analyzing current and future tech preferences</a:t>
            </a:r>
          </a:p>
          <a:p>
            <a:r>
              <a:rPr lang="en-US" dirty="0"/>
              <a:t>Understanding skill demand in the job market</a:t>
            </a:r>
          </a:p>
          <a:p>
            <a:r>
              <a:rPr lang="en-US" dirty="0"/>
              <a:t>Data collected from multiple sources (APIs, web scraping)</a:t>
            </a:r>
          </a:p>
          <a:p>
            <a:r>
              <a:rPr lang="en-US" dirty="0"/>
              <a:t>Visualizations created for clearer insights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Dashboard highlights key insights for 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Project aim to guide tech and education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 using APIs </a:t>
            </a:r>
            <a:r>
              <a:rPr lang="en-US" altLang="zh-CN" sz="3200" dirty="0"/>
              <a:t>&amp;</a:t>
            </a:r>
            <a:r>
              <a:rPr lang="en-US" sz="3200" dirty="0"/>
              <a:t> web scraping for job postings and tech preferences</a:t>
            </a:r>
          </a:p>
          <a:p>
            <a:r>
              <a:rPr lang="en-US" sz="3200" dirty="0"/>
              <a:t>Data wrangling and clean</a:t>
            </a:r>
            <a:r>
              <a:rPr lang="en-US" altLang="zh-CN" sz="3200" dirty="0"/>
              <a:t>i</a:t>
            </a:r>
            <a:r>
              <a:rPr lang="en-US" sz="3200" dirty="0"/>
              <a:t>ng processes</a:t>
            </a:r>
          </a:p>
          <a:p>
            <a:r>
              <a:rPr lang="en-US" sz="3200" dirty="0"/>
              <a:t>Exploratory data analysis to identify trends</a:t>
            </a:r>
          </a:p>
          <a:p>
            <a:r>
              <a:rPr lang="en-US" sz="3200" dirty="0"/>
              <a:t>Visualization tools and techniques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Creation of interactive dashboards in Cognos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Filtering top trends for actionable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2DA58CE-BD83-1829-A1C8-1316C504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1" y="2506661"/>
            <a:ext cx="5925419" cy="3240000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AC5FC0E-56AD-0D81-3CDD-C53CCBF96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506661"/>
            <a:ext cx="602307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JavaScript, HTML/CSS, SQL, Python, and Java are currently the most used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and TypeScript show high interest for future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C# and Go are emerging as preferred languages for upskilling.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Employers may need to expand hiring for Python and TypeScript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 programs could emphasize training in trending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Language diversity points to a broad tech stack requirement in companies.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E34A36C-8C57-D9D9-666C-1AF53B5B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4" y="2686672"/>
            <a:ext cx="5458707" cy="2880000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7FCA525-5BAE-9F5D-82E4-A57A1A2E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6672"/>
            <a:ext cx="567611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525</Words>
  <Application>Microsoft Macintosh PowerPoint</Application>
  <PresentationFormat>Widescreen</PresentationFormat>
  <Paragraphs>92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IBM Plex Mono Text</vt:lpstr>
      <vt:lpstr>Arial</vt:lpstr>
      <vt:lpstr>Calibri</vt:lpstr>
      <vt:lpstr>Helv</vt:lpstr>
      <vt:lpstr>IBM Plex Mono SemiBold</vt:lpstr>
      <vt:lpstr>SLIDE_TEMPLATE_skill_network</vt:lpstr>
      <vt:lpstr>Trends in Technology Usage and Future Preferences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Li, Yuchen</cp:lastModifiedBy>
  <cp:revision>28</cp:revision>
  <dcterms:created xsi:type="dcterms:W3CDTF">2020-10-28T18:29:43Z</dcterms:created>
  <dcterms:modified xsi:type="dcterms:W3CDTF">2024-11-02T22:00:59Z</dcterms:modified>
</cp:coreProperties>
</file>