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3" r:id="rId8"/>
    <p:sldId id="265" r:id="rId9"/>
    <p:sldId id="264" r:id="rId10"/>
    <p:sldId id="268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CDA7-42BD-FEFD-FC51-A210D69DF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D905B-6BD4-EBA3-B249-EE8C3C1DE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1F38C-D2E0-DBC4-9411-22386F3E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5FDF7-659A-6FB4-D1BC-F66B8E74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85F9-241F-046F-4A05-2E430DF1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73B7-119A-BD9C-A9F3-9D5F05AB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8DEFC-286F-A269-2970-FFACB2EA7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2163-43CA-D4AE-5F1B-E122CAED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8EEE-9B13-34F4-6D74-6DDEABD6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6ADF-3C28-95FB-8983-CB2C32D3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854F4-1B7E-01D9-40D5-A9C6A9006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CFD63-CAA9-D8B2-79B5-9DCC0763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EFDC-4944-FF9D-92D6-70A9E8E8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9D2DE-04C2-BB46-CB10-E6773EA0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D7924-8F7A-7A0E-6654-2E071C4B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2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BBD8-079A-8DEA-D253-5A1BFDCE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1BE6-D0FA-B44F-6973-18F4E2FD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4B123-9620-959E-28CB-9344C02E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20600-51B6-F751-2BE1-CC30B4C2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D7A0-9EEC-086A-EB5C-827C29B9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5DBE-5147-65F3-8BCD-14368B72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EE45D-FA32-9A1F-9769-A216214B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43A2-6D7A-FCD0-0CD4-F3E72C92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B934-2A46-683D-9578-E8D2B5CC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0D0D-2DD5-01B2-91F5-EAA68085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4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A1F1-03E5-EAF7-ECF8-5E2E1FB7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6B83-0F3A-08A6-1059-F0864295C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22697-D6E7-B30C-A4FB-4FD409BD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66745-3CF0-BCBB-6839-5D3A385E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65304-4B94-5778-D566-372B46F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6742C-6ABE-741B-1780-EDF4C505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C962-F93B-462A-5362-FB6B5918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50F0-A788-D0FA-EA3C-6DE91921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2A5D8-A230-B074-37CD-CE2F59851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1D508-917F-ABE6-7B9E-70AF75B87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32548-4F9B-4DBB-4C13-6F46B5BDA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AB5F-4F3E-1685-037F-C09DA92C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2E546-D5E8-7703-9326-84E1CC1B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20A77-8B49-5115-4CE0-AE7347CB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0B21-EEBA-66F2-21A1-EF7BDE96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34D21-5A7E-0309-E646-F4033426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7582F-17C8-B68D-47D7-8398B150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EE7C8-724F-3CE3-F648-A715434C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863BC-C2A9-E1FB-78B7-80CD4A02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4E9A7-2C97-C494-7928-29A6E805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A741C-3F2B-8D3B-680F-1D23904A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C6D8-4DA0-FA32-3437-7B3B95B8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77FDD-3CDB-EE5A-4A07-451756C4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F106F-0AA6-F601-CB0E-070D5162E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9FDD5-9A54-F8DC-F464-C18FAC2F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BB632-3A3E-3A99-09F2-A8C9960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D0399-7C3C-91BF-2D9A-A0AC9224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7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A32D-D290-EA7C-8CAB-630C95E4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256A3-D747-EFF2-A04E-E999F53E3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22ADC-FAAD-288E-91FF-36FAE8B00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BE205-70C4-C6C4-B032-6636222D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A6BB-794B-FE06-ED58-9CB9B0F9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9B55-C1A9-0173-2B69-08B8E71E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2F816-CA83-89D7-7596-F24EA18E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352EB-DFA7-2997-9E6B-E462E8A8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3A1F5-FDAF-B2F0-B150-AAEB94AE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96DF86-C467-4A92-964E-0EB737BA98E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85DF-708A-B6C3-989A-87E5B1557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E40BF-F234-94C3-DD9E-9EAEB01F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2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14BE-AEAA-005A-B3D1-A11F1D32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R-wave detection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SRS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EB4E3-7B35-95A4-34A8-463C7A779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Junwei Lin</a:t>
            </a:r>
          </a:p>
          <a:p>
            <a:r>
              <a:rPr lang="en-US" sz="1900" dirty="0">
                <a:solidFill>
                  <a:schemeClr val="accent2"/>
                </a:solidFill>
              </a:rPr>
              <a:t>Electrical and Computer Engineering MEng student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January 28, 2025</a:t>
            </a:r>
          </a:p>
        </p:txBody>
      </p:sp>
    </p:spTree>
    <p:extLst>
      <p:ext uri="{BB962C8B-B14F-4D97-AF65-F5344CB8AC3E}">
        <p14:creationId xmlns:p14="http://schemas.microsoft.com/office/powerpoint/2010/main" val="244197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102CC-CEA0-A02C-CF40-678B4971E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03FB67-2375-3504-C461-CCF8726E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Instanced Models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A7CA0-B78D-7DE7-DDCF-65B7B8AC89EA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1490DBB-E789-4ED5-DD75-11E608116065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8/10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8870D0-BD3F-F748-6B8C-D284D265E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45879"/>
              </p:ext>
            </p:extLst>
          </p:nvPr>
        </p:nvGraphicFramePr>
        <p:xfrm>
          <a:off x="453837" y="1280024"/>
          <a:ext cx="10827124" cy="31500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3869">
                  <a:extLst>
                    <a:ext uri="{9D8B030D-6E8A-4147-A177-3AD203B41FA5}">
                      <a16:colId xmlns:a16="http://schemas.microsoft.com/office/drawing/2014/main" val="4268506341"/>
                    </a:ext>
                  </a:extLst>
                </a:gridCol>
                <a:gridCol w="8793255">
                  <a:extLst>
                    <a:ext uri="{9D8B030D-6E8A-4147-A177-3AD203B41FA5}">
                      <a16:colId xmlns:a16="http://schemas.microsoft.com/office/drawing/2014/main" val="1844111830"/>
                    </a:ext>
                  </a:extLst>
                </a:gridCol>
              </a:tblGrid>
              <a:tr h="630012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915757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IM1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11Hz Low-pass filter for removing utility frequency and noise,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Ref. TM1, TM2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898302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IM2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5Hz High-pass filter for removing baseline shift,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Ref. TM1, TM2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841102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Moving window,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Ref. TM1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626760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IM4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R-wave detect in filtered signal by flexible threshold,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Ref. TM3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12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95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334D6-5FC2-C5F2-427D-A3D02AB9A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0C5E49-3338-DF57-1880-3C8D0ABD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(Not complete)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B0BC1F-C7A2-DC35-A46B-327175797C41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C2D18A2-5536-CE2D-472A-53158B54F98C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9/10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19A3A8-F7D6-298A-F348-1712A7F18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26263"/>
              </p:ext>
            </p:extLst>
          </p:nvPr>
        </p:nvGraphicFramePr>
        <p:xfrm>
          <a:off x="453837" y="1280024"/>
          <a:ext cx="10827124" cy="49992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3869">
                  <a:extLst>
                    <a:ext uri="{9D8B030D-6E8A-4147-A177-3AD203B41FA5}">
                      <a16:colId xmlns:a16="http://schemas.microsoft.com/office/drawing/2014/main" val="4268506341"/>
                    </a:ext>
                  </a:extLst>
                </a:gridCol>
                <a:gridCol w="8793255">
                  <a:extLst>
                    <a:ext uri="{9D8B030D-6E8A-4147-A177-3AD203B41FA5}">
                      <a16:colId xmlns:a16="http://schemas.microsoft.com/office/drawing/2014/main" val="1844111830"/>
                    </a:ext>
                  </a:extLst>
                </a:gridCol>
              </a:tblGrid>
              <a:tr h="630012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915757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basic low-pass and high-pass filters using difference equations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898302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3200" dirty="0"/>
                        <a:t>2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parameter derivation of widely used filters, including Butterworth, </a:t>
                      </a:r>
                      <a:r>
                        <a:rPr lang="en-US" dirty="0"/>
                        <a:t>Chebyshev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626760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3200" dirty="0"/>
                        <a:t>3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mathematical functions including squaring, thresholding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125079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 mathematical functions and filters to calculate R-wave position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269075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User-friendly input and output formats, and echoing the inputs as part of the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513587"/>
                  </a:ext>
                </a:extLst>
              </a:tr>
              <a:tr h="630012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NFR1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cross-platform and portable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051095"/>
                  </a:ext>
                </a:extLst>
              </a:tr>
              <a:tr h="519089"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NFR2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needs to pass static analysis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563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7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E9ED-0EC3-8DF1-85C3-EEEBE3C6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908" y="2766218"/>
            <a:ext cx="87036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Thank you for listening.</a:t>
            </a:r>
            <a:br>
              <a:rPr lang="en-US" sz="8000" dirty="0"/>
            </a:br>
            <a:r>
              <a:rPr lang="en-US" dirty="0"/>
              <a:t>Any 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152944-1C22-B17D-2A97-ECB6F6151EC0}"/>
              </a:ext>
            </a:extLst>
          </p:cNvPr>
          <p:cNvSpPr txBox="1"/>
          <p:nvPr/>
        </p:nvSpPr>
        <p:spPr>
          <a:xfrm>
            <a:off x="10888869" y="639638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150324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000AB6-7A80-8974-7752-19B1171F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840E8D-A647-CF6B-83B4-E01D8CA9A63D}"/>
              </a:ext>
            </a:extLst>
          </p:cNvPr>
          <p:cNvSpPr txBox="1">
            <a:spLocks/>
          </p:cNvSpPr>
          <p:nvPr/>
        </p:nvSpPr>
        <p:spPr>
          <a:xfrm>
            <a:off x="444500" y="1463040"/>
            <a:ext cx="11210543" cy="34518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R-wave detection is an important task in ECG signal processing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dirty="0"/>
              <a:t>heart rate calculation</a:t>
            </a:r>
          </a:p>
          <a:p>
            <a:r>
              <a:rPr lang="en-US" dirty="0"/>
              <a:t>arrhythmia analysis</a:t>
            </a:r>
          </a:p>
          <a:p>
            <a:r>
              <a:rPr lang="en-US" dirty="0"/>
              <a:t>heart disease diagnosis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09677B-9852-5528-BD10-0CD2FAE53D70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 descr="A person with a heart rate monitor&#10;&#10;Description automatically generated">
            <a:extLst>
              <a:ext uri="{FF2B5EF4-FFF2-40B4-BE49-F238E27FC236}">
                <a16:creationId xmlns:a16="http://schemas.microsoft.com/office/drawing/2014/main" id="{B46A8628-6D5F-D72F-503F-B5B0059F5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206" y="2111189"/>
            <a:ext cx="7431488" cy="4182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A67E10-FBCE-0B58-EA61-78B7CD810D0F}"/>
              </a:ext>
            </a:extLst>
          </p:cNvPr>
          <p:cNvSpPr txBox="1"/>
          <p:nvPr/>
        </p:nvSpPr>
        <p:spPr>
          <a:xfrm>
            <a:off x="7126940" y="5039978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Analog signal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AB62A-7DBF-5C1A-562A-0AE9394934BF}"/>
              </a:ext>
            </a:extLst>
          </p:cNvPr>
          <p:cNvSpPr txBox="1"/>
          <p:nvPr/>
        </p:nvSpPr>
        <p:spPr>
          <a:xfrm>
            <a:off x="4639447" y="4831087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 signal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95479-0A75-10B6-67A7-24DBE36C7B88}"/>
              </a:ext>
            </a:extLst>
          </p:cNvPr>
          <p:cNvSpPr txBox="1"/>
          <p:nvPr/>
        </p:nvSpPr>
        <p:spPr>
          <a:xfrm>
            <a:off x="5479676" y="2112881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Electric shock?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5998CA-26D9-B723-A108-0721BB0DFDAF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88241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CE863-AA29-1DF6-458E-357087B51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DCC25B-667F-B690-8CDF-067BD778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948454-81D4-FA1B-7C25-E0B334A1D3ED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AC18D57B-A2BC-060C-E0D6-AE05862C4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1477" y="1304356"/>
            <a:ext cx="4971531" cy="4971531"/>
          </a:xfrm>
          <a:prstGeom prst="rect">
            <a:avLst/>
          </a:prstGeom>
        </p:spPr>
      </p:pic>
      <p:pic>
        <p:nvPicPr>
          <p:cNvPr id="7" name="Picture 6" descr="A graph with lines and a blue line&#10;&#10;Description automatically generated">
            <a:extLst>
              <a:ext uri="{FF2B5EF4-FFF2-40B4-BE49-F238E27FC236}">
                <a16:creationId xmlns:a16="http://schemas.microsoft.com/office/drawing/2014/main" id="{EFBEFCE8-C271-BC10-7ED8-D0B04FF09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4" y="2073720"/>
            <a:ext cx="7182772" cy="23252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8FEA8C-190E-A929-572A-EB74258DC567}"/>
              </a:ext>
            </a:extLst>
          </p:cNvPr>
          <p:cNvSpPr/>
          <p:nvPr/>
        </p:nvSpPr>
        <p:spPr>
          <a:xfrm>
            <a:off x="3240157" y="2664389"/>
            <a:ext cx="1149575" cy="1618173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72C973-133B-2E55-94BD-3E6EC4E0D4F8}"/>
              </a:ext>
            </a:extLst>
          </p:cNvPr>
          <p:cNvSpPr txBox="1"/>
          <p:nvPr/>
        </p:nvSpPr>
        <p:spPr>
          <a:xfrm>
            <a:off x="6612671" y="6130185"/>
            <a:ext cx="446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 sinus rhythm ECG wave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A0E080-33DE-A471-B79E-247084EE8E0B}"/>
              </a:ext>
            </a:extLst>
          </p:cNvPr>
          <p:cNvSpPr txBox="1"/>
          <p:nvPr/>
        </p:nvSpPr>
        <p:spPr>
          <a:xfrm>
            <a:off x="1326781" y="4644949"/>
            <a:ext cx="410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ECG wave from MIT-BIH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8B6980-AB81-B8CE-AAE5-9A030911E365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142074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A125C-C060-9187-6313-DD904BFB3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AEC2DB-CAE6-F524-DEFE-05B422EC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4E51E9-72E3-3FBB-8492-C1B2E544A600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7B66B3F-A03B-6909-CE14-652B1E50986E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3/10</a:t>
            </a:r>
          </a:p>
        </p:txBody>
      </p:sp>
      <p:pic>
        <p:nvPicPr>
          <p:cNvPr id="6" name="Picture 5" descr="A graph showing a graph&#10;&#10;Description automatically generated">
            <a:extLst>
              <a:ext uri="{FF2B5EF4-FFF2-40B4-BE49-F238E27FC236}">
                <a16:creationId xmlns:a16="http://schemas.microsoft.com/office/drawing/2014/main" id="{FCE32473-4941-CC4F-E467-A96998672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6" y="1439728"/>
            <a:ext cx="8050042" cy="14446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1B113E-B278-9240-4EE2-5FE8719CED32}"/>
              </a:ext>
            </a:extLst>
          </p:cNvPr>
          <p:cNvSpPr txBox="1"/>
          <p:nvPr/>
        </p:nvSpPr>
        <p:spPr>
          <a:xfrm>
            <a:off x="9126077" y="2162060"/>
            <a:ext cx="965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Noise</a:t>
            </a:r>
          </a:p>
        </p:txBody>
      </p:sp>
      <p:pic>
        <p:nvPicPr>
          <p:cNvPr id="13" name="Picture 12" descr="A graph with a line&#10;&#10;Description automatically generated">
            <a:extLst>
              <a:ext uri="{FF2B5EF4-FFF2-40B4-BE49-F238E27FC236}">
                <a16:creationId xmlns:a16="http://schemas.microsoft.com/office/drawing/2014/main" id="{788B65F1-6675-1D01-50DE-3CD7FB9F8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6" y="3296484"/>
            <a:ext cx="8050042" cy="12620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BAE486-E469-98AF-6AA8-31C379AE4FDD}"/>
              </a:ext>
            </a:extLst>
          </p:cNvPr>
          <p:cNvSpPr txBox="1"/>
          <p:nvPr/>
        </p:nvSpPr>
        <p:spPr>
          <a:xfrm>
            <a:off x="9126077" y="3797539"/>
            <a:ext cx="225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Baseline shift</a:t>
            </a:r>
          </a:p>
        </p:txBody>
      </p:sp>
      <p:pic>
        <p:nvPicPr>
          <p:cNvPr id="18" name="Picture 17" descr="A graph showing a heart rate&#10;&#10;Description automatically generated">
            <a:extLst>
              <a:ext uri="{FF2B5EF4-FFF2-40B4-BE49-F238E27FC236}">
                <a16:creationId xmlns:a16="http://schemas.microsoft.com/office/drawing/2014/main" id="{5724CE73-F452-5C61-2AAA-220095469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5" y="4951005"/>
            <a:ext cx="8050041" cy="14763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608053-6B9F-BF59-5789-39C2BCBA9631}"/>
              </a:ext>
            </a:extLst>
          </p:cNvPr>
          <p:cNvSpPr txBox="1"/>
          <p:nvPr/>
        </p:nvSpPr>
        <p:spPr>
          <a:xfrm>
            <a:off x="9126077" y="5083085"/>
            <a:ext cx="2259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Premature ventricular contractions</a:t>
            </a:r>
          </a:p>
        </p:txBody>
      </p:sp>
    </p:spTree>
    <p:extLst>
      <p:ext uri="{BB962C8B-B14F-4D97-AF65-F5344CB8AC3E}">
        <p14:creationId xmlns:p14="http://schemas.microsoft.com/office/powerpoint/2010/main" val="57551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C01E7-86A9-358F-CD3C-BAF126287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CF0AA0-64B6-098E-69B4-49BA3ABE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General System Description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9774DE-71A2-2C57-4EF6-30B2E68D4112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143CFEF1-E7AB-BB0B-F1C2-DACD2314D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740" y="2020685"/>
            <a:ext cx="6800003" cy="23686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ADE6E7-83DA-0633-36E8-F0CE8BC58096}"/>
              </a:ext>
            </a:extLst>
          </p:cNvPr>
          <p:cNvSpPr txBox="1"/>
          <p:nvPr/>
        </p:nvSpPr>
        <p:spPr>
          <a:xfrm>
            <a:off x="563767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04C89-F348-08CD-5C0B-7982F47334D5}"/>
                  </a:ext>
                </a:extLst>
              </p:cNvPr>
              <p:cNvSpPr txBox="1"/>
              <p:nvPr/>
            </p:nvSpPr>
            <p:spPr>
              <a:xfrm>
                <a:off x="148226" y="1733295"/>
                <a:ext cx="128512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i="1" dirty="0">
                    <a:solidFill>
                      <a:schemeClr val="tx1"/>
                    </a:solidFill>
                    <a:latin typeface="Constantia" panose="02030602050306030303" pitchFamily="18" charset="0"/>
                    <a:cs typeface="LilyUPC" panose="020B0502040204020203" pitchFamily="34" charset="-34"/>
                  </a:rPr>
                  <a:t>RMSE</a:t>
                </a: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04C89-F348-08CD-5C0B-7982F4733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26" y="1733295"/>
                <a:ext cx="1285120" cy="3046988"/>
              </a:xfrm>
              <a:prstGeom prst="rect">
                <a:avLst/>
              </a:prstGeom>
              <a:blipFill>
                <a:blip r:embed="rId3"/>
                <a:stretch>
                  <a:fillRect l="-11848" r="-9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0BF2887-0C31-5ED3-8545-24F621E917FE}"/>
              </a:ext>
            </a:extLst>
          </p:cNvPr>
          <p:cNvSpPr txBox="1"/>
          <p:nvPr/>
        </p:nvSpPr>
        <p:spPr>
          <a:xfrm>
            <a:off x="1433346" y="1853472"/>
            <a:ext cx="264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sampling frequency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7C48BF-7D48-A652-86D6-F2C2F4259A46}"/>
              </a:ext>
            </a:extLst>
          </p:cNvPr>
          <p:cNvSpPr txBox="1"/>
          <p:nvPr/>
        </p:nvSpPr>
        <p:spPr>
          <a:xfrm>
            <a:off x="1433346" y="2326941"/>
            <a:ext cx="32358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Discrete-time ECG signal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8F6871-F392-E1EB-33E7-A64AD6220751}"/>
              </a:ext>
            </a:extLst>
          </p:cNvPr>
          <p:cNvSpPr txBox="1"/>
          <p:nvPr/>
        </p:nvSpPr>
        <p:spPr>
          <a:xfrm>
            <a:off x="1433346" y="2804901"/>
            <a:ext cx="41590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Index of the calculated n-</a:t>
            </a:r>
            <a:r>
              <a:rPr lang="en-US" sz="2000" dirty="0" err="1"/>
              <a:t>th</a:t>
            </a:r>
            <a:r>
              <a:rPr lang="en-US" sz="2000" dirty="0"/>
              <a:t> R wave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021AD1-F0F1-98E6-DECC-872901895157}"/>
              </a:ext>
            </a:extLst>
          </p:cNvPr>
          <p:cNvSpPr txBox="1"/>
          <p:nvPr/>
        </p:nvSpPr>
        <p:spPr>
          <a:xfrm>
            <a:off x="1433346" y="3252880"/>
            <a:ext cx="40397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Index of the annotated n-</a:t>
            </a:r>
            <a:r>
              <a:rPr lang="en-US" sz="2000" dirty="0" err="1"/>
              <a:t>th</a:t>
            </a:r>
            <a:r>
              <a:rPr lang="en-US" sz="2000" dirty="0"/>
              <a:t> R wave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3E4279-9D21-ADE9-8F66-7E72D5C06DC3}"/>
              </a:ext>
            </a:extLst>
          </p:cNvPr>
          <p:cNvSpPr txBox="1"/>
          <p:nvPr/>
        </p:nvSpPr>
        <p:spPr>
          <a:xfrm>
            <a:off x="1433346" y="3722930"/>
            <a:ext cx="3090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Root Mean Square Error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4F0B9-2BFE-4534-CCAA-CD55303622B5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388057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283D7-8DF0-5BD9-2425-01D2AF31D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61692D-10D2-12CD-B75B-F873A10A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Goals </a:t>
            </a:r>
            <a:r>
              <a:rPr lang="fr" dirty="0"/>
              <a:t>Statement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3CDF7B-09BC-0C4B-722F-10D5B17B7B6C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C24773-7F7A-CBCD-758A-B458C3D4FA01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5/10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92D72A-1B25-4EA0-02E8-960C31F9D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56911"/>
              </p:ext>
            </p:extLst>
          </p:nvPr>
        </p:nvGraphicFramePr>
        <p:xfrm>
          <a:off x="444500" y="2601544"/>
          <a:ext cx="10827124" cy="20361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3869">
                  <a:extLst>
                    <a:ext uri="{9D8B030D-6E8A-4147-A177-3AD203B41FA5}">
                      <a16:colId xmlns:a16="http://schemas.microsoft.com/office/drawing/2014/main" val="4268506341"/>
                    </a:ext>
                  </a:extLst>
                </a:gridCol>
                <a:gridCol w="8793255">
                  <a:extLst>
                    <a:ext uri="{9D8B030D-6E8A-4147-A177-3AD203B41FA5}">
                      <a16:colId xmlns:a16="http://schemas.microsoft.com/office/drawing/2014/main" val="1844111830"/>
                    </a:ext>
                  </a:extLst>
                </a:gridCol>
              </a:tblGrid>
              <a:tr h="230627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Goal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Goal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915757"/>
                  </a:ext>
                </a:extLst>
              </a:tr>
              <a:tr h="72849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an efficient algorithm that can accurately detect R waves in ECG signals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898302"/>
                  </a:ext>
                </a:extLst>
              </a:tr>
              <a:tr h="7284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sz="3200" dirty="0"/>
                        <a:t>2</a:t>
                      </a:r>
                      <a:endParaRPr lang="en-US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Automatically derive filter-related parameters in the G1 algorithm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626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75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586F7-D8E6-0833-7FCE-FB6A5A5B4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442B57-90ED-306C-04C6-5310F0F3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Assumptions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BB6AB-3FE0-7C37-82C0-25237C5774A7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ABD1ABF-9799-F10D-C0DA-1FACFACA3243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6/10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3D830A-E64B-5323-9A4D-A4488FE2E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08737"/>
              </p:ext>
            </p:extLst>
          </p:nvPr>
        </p:nvGraphicFramePr>
        <p:xfrm>
          <a:off x="444500" y="1672075"/>
          <a:ext cx="10827124" cy="35138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63469">
                  <a:extLst>
                    <a:ext uri="{9D8B030D-6E8A-4147-A177-3AD203B41FA5}">
                      <a16:colId xmlns:a16="http://schemas.microsoft.com/office/drawing/2014/main" val="4268506341"/>
                    </a:ext>
                  </a:extLst>
                </a:gridCol>
                <a:gridCol w="7663655">
                  <a:extLst>
                    <a:ext uri="{9D8B030D-6E8A-4147-A177-3AD203B41FA5}">
                      <a16:colId xmlns:a16="http://schemas.microsoft.com/office/drawing/2014/main" val="1844111830"/>
                    </a:ext>
                  </a:extLst>
                </a:gridCol>
              </a:tblGrid>
              <a:tr h="700531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Assumption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Assumption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915757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sampling frequency is not lower than the Nyquist 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898302"/>
                  </a:ext>
                </a:extLst>
              </a:tr>
              <a:tr h="71172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R-wave has peak characteristics that can be discerned by the naked eye.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626760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input ECG signal is of high quality and has no defects.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125079"/>
                  </a:ext>
                </a:extLst>
              </a:tr>
              <a:tr h="700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A4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Noise in data can be filtered out, within expectations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26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567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A78A1-5D13-F4B4-B43E-3B160C650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A9FAC6-3001-57E2-8A4F-0686A11E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Inputs and Outputs variables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6D4E07-5328-A8F4-E0EB-C4E7E851CC5C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083D6E-F92E-46A9-63E6-20E462E94087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C084DCD-3534-48EB-4E93-FC6C3460B3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120717"/>
                  </p:ext>
                </p:extLst>
              </p:nvPr>
            </p:nvGraphicFramePr>
            <p:xfrm>
              <a:off x="349248" y="1361108"/>
              <a:ext cx="11305798" cy="472392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92480">
                      <a:extLst>
                        <a:ext uri="{9D8B030D-6E8A-4147-A177-3AD203B41FA5}">
                          <a16:colId xmlns:a16="http://schemas.microsoft.com/office/drawing/2014/main" val="4268506341"/>
                        </a:ext>
                      </a:extLst>
                    </a:gridCol>
                    <a:gridCol w="823176">
                      <a:extLst>
                        <a:ext uri="{9D8B030D-6E8A-4147-A177-3AD203B41FA5}">
                          <a16:colId xmlns:a16="http://schemas.microsoft.com/office/drawing/2014/main" val="1035773482"/>
                        </a:ext>
                      </a:extLst>
                    </a:gridCol>
                    <a:gridCol w="3193774">
                      <a:extLst>
                        <a:ext uri="{9D8B030D-6E8A-4147-A177-3AD203B41FA5}">
                          <a16:colId xmlns:a16="http://schemas.microsoft.com/office/drawing/2014/main" val="1844111830"/>
                        </a:ext>
                      </a:extLst>
                    </a:gridCol>
                    <a:gridCol w="1126020">
                      <a:extLst>
                        <a:ext uri="{9D8B030D-6E8A-4147-A177-3AD203B41FA5}">
                          <a16:colId xmlns:a16="http://schemas.microsoft.com/office/drawing/2014/main" val="4151288108"/>
                        </a:ext>
                      </a:extLst>
                    </a:gridCol>
                    <a:gridCol w="2525905">
                      <a:extLst>
                        <a:ext uri="{9D8B030D-6E8A-4147-A177-3AD203B41FA5}">
                          <a16:colId xmlns:a16="http://schemas.microsoft.com/office/drawing/2014/main" val="1711115952"/>
                        </a:ext>
                      </a:extLst>
                    </a:gridCol>
                    <a:gridCol w="2344443">
                      <a:extLst>
                        <a:ext uri="{9D8B030D-6E8A-4147-A177-3AD203B41FA5}">
                          <a16:colId xmlns:a16="http://schemas.microsoft.com/office/drawing/2014/main" val="3364960522"/>
                        </a:ext>
                      </a:extLst>
                    </a:gridCol>
                  </a:tblGrid>
                  <a:tr h="5918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symbol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I/O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unit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Typical 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7915757"/>
                      </a:ext>
                    </a:extLst>
                  </a:tr>
                  <a:tr h="5918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3200" dirty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Sampling frequency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Hz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 Hz ~ 5000 Hz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360 Hz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1898302"/>
                      </a:ext>
                    </a:extLst>
                  </a:tr>
                  <a:tr h="6013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32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ECG </a:t>
                          </a:r>
                          <a:r>
                            <a:rPr lang="en-US" sz="1800" b="0" i="0" dirty="0">
                              <a:effectLst/>
                              <a:latin typeface="Arial" panose="020B0604020202020204" pitchFamily="34" charset="0"/>
                            </a:rPr>
                            <a:t>signal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mV~10 mV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 mV ~ 3.0 mV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6626760"/>
                      </a:ext>
                    </a:extLst>
                  </a:tr>
                  <a:tr h="5918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Length of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&lt;= 1,000,000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36000 (360 Hz, 100 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7125079"/>
                      </a:ext>
                    </a:extLst>
                  </a:tr>
                  <a:tr h="5918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32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Annotated data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&lt;=</a:t>
                          </a:r>
                          <a:r>
                            <a:rPr lang="en-US" sz="18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N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/ 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depending on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1269075"/>
                      </a:ext>
                    </a:extLst>
                  </a:tr>
                  <a:tr h="5918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32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Index of the calculated n-</a:t>
                          </a:r>
                          <a:r>
                            <a:rPr lang="en-US" sz="1800" dirty="0" err="1"/>
                            <a:t>th</a:t>
                          </a:r>
                          <a:r>
                            <a:rPr lang="en-US" sz="1800" dirty="0"/>
                            <a:t> R wave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&lt;=</a:t>
                          </a:r>
                          <a:r>
                            <a:rPr lang="en-US" sz="18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N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/ 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depending on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02073460"/>
                      </a:ext>
                    </a:extLst>
                  </a:tr>
                  <a:tr h="5918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RMSE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Root Mean Square 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&lt;= 10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depending on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1211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C084DCD-3534-48EB-4E93-FC6C3460B3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120717"/>
                  </p:ext>
                </p:extLst>
              </p:nvPr>
            </p:nvGraphicFramePr>
            <p:xfrm>
              <a:off x="349248" y="1361108"/>
              <a:ext cx="11305798" cy="472392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92480">
                      <a:extLst>
                        <a:ext uri="{9D8B030D-6E8A-4147-A177-3AD203B41FA5}">
                          <a16:colId xmlns:a16="http://schemas.microsoft.com/office/drawing/2014/main" val="4268506341"/>
                        </a:ext>
                      </a:extLst>
                    </a:gridCol>
                    <a:gridCol w="823176">
                      <a:extLst>
                        <a:ext uri="{9D8B030D-6E8A-4147-A177-3AD203B41FA5}">
                          <a16:colId xmlns:a16="http://schemas.microsoft.com/office/drawing/2014/main" val="1035773482"/>
                        </a:ext>
                      </a:extLst>
                    </a:gridCol>
                    <a:gridCol w="3193774">
                      <a:extLst>
                        <a:ext uri="{9D8B030D-6E8A-4147-A177-3AD203B41FA5}">
                          <a16:colId xmlns:a16="http://schemas.microsoft.com/office/drawing/2014/main" val="1844111830"/>
                        </a:ext>
                      </a:extLst>
                    </a:gridCol>
                    <a:gridCol w="1126020">
                      <a:extLst>
                        <a:ext uri="{9D8B030D-6E8A-4147-A177-3AD203B41FA5}">
                          <a16:colId xmlns:a16="http://schemas.microsoft.com/office/drawing/2014/main" val="4151288108"/>
                        </a:ext>
                      </a:extLst>
                    </a:gridCol>
                    <a:gridCol w="2525905">
                      <a:extLst>
                        <a:ext uri="{9D8B030D-6E8A-4147-A177-3AD203B41FA5}">
                          <a16:colId xmlns:a16="http://schemas.microsoft.com/office/drawing/2014/main" val="1711115952"/>
                        </a:ext>
                      </a:extLst>
                    </a:gridCol>
                    <a:gridCol w="2344443">
                      <a:extLst>
                        <a:ext uri="{9D8B030D-6E8A-4147-A177-3AD203B41FA5}">
                          <a16:colId xmlns:a16="http://schemas.microsoft.com/office/drawing/2014/main" val="3364960522"/>
                        </a:ext>
                      </a:extLst>
                    </a:gridCol>
                  </a:tblGrid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symbol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I/O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unit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range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Typical 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7915757"/>
                      </a:ext>
                    </a:extLst>
                  </a:tr>
                  <a:tr h="5918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" t="-192784" r="-777358" b="-5484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Sampling frequency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Hz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 Hz ~ 5000 Hz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360 Hz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1898302"/>
                      </a:ext>
                    </a:extLst>
                  </a:tr>
                  <a:tr h="6013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" t="-286869" r="-777358" b="-437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ECG </a:t>
                          </a:r>
                          <a:r>
                            <a:rPr lang="en-US" sz="1800" b="0" i="0" dirty="0">
                              <a:effectLst/>
                              <a:latin typeface="Arial" panose="020B0604020202020204" pitchFamily="34" charset="0"/>
                            </a:rPr>
                            <a:t>signal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mV~10 mV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 mV ~ 3.0 mV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6626760"/>
                      </a:ext>
                    </a:extLst>
                  </a:tr>
                  <a:tr h="5918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412" t="-394845" r="-188740" b="-3463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&lt;= 1,000,000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36000 (360 Hz, 100 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7125079"/>
                      </a:ext>
                    </a:extLst>
                  </a:tr>
                  <a:tr h="5918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" t="-489796" r="-777358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Annotated data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&lt;=</a:t>
                          </a:r>
                          <a:r>
                            <a:rPr lang="en-US" sz="18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N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/ 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2078" t="-489796" r="-1299" b="-2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126907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" t="-550476" r="-777358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Index of the calculated n-</a:t>
                          </a:r>
                          <a:r>
                            <a:rPr lang="en-US" sz="1800" dirty="0" err="1"/>
                            <a:t>th</a:t>
                          </a:r>
                          <a:r>
                            <a:rPr lang="en-US" sz="1800" dirty="0"/>
                            <a:t> R wave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&lt;=</a:t>
                          </a:r>
                          <a:r>
                            <a:rPr lang="en-US" sz="18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N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/ 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2078" t="-550476" r="-1299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207346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RMSE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dirty="0"/>
                            <a:t>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Root Mean Square Error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5314" t="-650476" r="-9420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2078" t="-650476" r="-1299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1211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518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46E24-AC36-FC19-901C-3696E7305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9F999E-3EF4-A67B-EFD3-99C25A4E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Theoretical Models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AB5B1E-7A93-85B2-6298-0B3513C680CE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A8BCF6-6A75-8170-1E0F-4F779B820A35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8/10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ACE4A1-ECC1-DD68-5BC1-26BC2B6C4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5464871"/>
                  </p:ext>
                </p:extLst>
              </p:nvPr>
            </p:nvGraphicFramePr>
            <p:xfrm>
              <a:off x="453837" y="1280024"/>
              <a:ext cx="10827124" cy="481872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033869">
                      <a:extLst>
                        <a:ext uri="{9D8B030D-6E8A-4147-A177-3AD203B41FA5}">
                          <a16:colId xmlns:a16="http://schemas.microsoft.com/office/drawing/2014/main" val="4268506341"/>
                        </a:ext>
                      </a:extLst>
                    </a:gridCol>
                    <a:gridCol w="8793255">
                      <a:extLst>
                        <a:ext uri="{9D8B030D-6E8A-4147-A177-3AD203B41FA5}">
                          <a16:colId xmlns:a16="http://schemas.microsoft.com/office/drawing/2014/main" val="1844111830"/>
                        </a:ext>
                      </a:extLst>
                    </a:gridCol>
                  </a:tblGrid>
                  <a:tr h="6300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7915757"/>
                      </a:ext>
                    </a:extLst>
                  </a:tr>
                  <a:tr h="6300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TM1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Equations for Digital Filters: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3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32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32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  <m:r>
                                          <a:rPr lang="en-US" sz="32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en-US" sz="32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lang="en-US" sz="32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32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32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nary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32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1898302"/>
                      </a:ext>
                    </a:extLst>
                  </a:tr>
                  <a:tr h="6300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TM2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Butterworth filter: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00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200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sz="200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𝜔</m:t>
                                                    </m:r>
                                                  </m:num>
                                                  <m:den>
                                                    <m:sSub>
                                                      <m:sSubPr>
                                                        <m:ctrlPr>
                                                          <a:rPr lang="en-US" sz="200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00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𝜔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000" i="1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𝑐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6626760"/>
                      </a:ext>
                    </a:extLst>
                  </a:tr>
                  <a:tr h="6300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TM3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threshold detect: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3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𝑚𝑎𝑟𝑘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𝑎𝑠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𝑐𝑎𝑛𝑑𝑖𝑑𝑎𝑡𝑒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71250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9ACE4A1-ECC1-DD68-5BC1-26BC2B6C4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5464871"/>
                  </p:ext>
                </p:extLst>
              </p:nvPr>
            </p:nvGraphicFramePr>
            <p:xfrm>
              <a:off x="453837" y="1280024"/>
              <a:ext cx="10827124" cy="481872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033869">
                      <a:extLst>
                        <a:ext uri="{9D8B030D-6E8A-4147-A177-3AD203B41FA5}">
                          <a16:colId xmlns:a16="http://schemas.microsoft.com/office/drawing/2014/main" val="4268506341"/>
                        </a:ext>
                      </a:extLst>
                    </a:gridCol>
                    <a:gridCol w="8793255">
                      <a:extLst>
                        <a:ext uri="{9D8B030D-6E8A-4147-A177-3AD203B41FA5}">
                          <a16:colId xmlns:a16="http://schemas.microsoft.com/office/drawing/2014/main" val="1844111830"/>
                        </a:ext>
                      </a:extLst>
                    </a:gridCol>
                  </a:tblGrid>
                  <a:tr h="6300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description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7915757"/>
                      </a:ext>
                    </a:extLst>
                  </a:tr>
                  <a:tr h="17375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TM1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216" t="-38947" r="-277" b="-14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1898302"/>
                      </a:ext>
                    </a:extLst>
                  </a:tr>
                  <a:tr h="15977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TM2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216" t="-150570" r="-277" b="-574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6626760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TM3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216" t="-470714" r="-277" b="-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1250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609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482</Words>
  <Application>Microsoft Office PowerPoint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Constantia</vt:lpstr>
      <vt:lpstr>Office Theme</vt:lpstr>
      <vt:lpstr>R-wave detection SRS Presentation</vt:lpstr>
      <vt:lpstr>Introduction</vt:lpstr>
      <vt:lpstr>Introduction</vt:lpstr>
      <vt:lpstr>Challenge</vt:lpstr>
      <vt:lpstr>General System Description</vt:lpstr>
      <vt:lpstr>Goals Statement</vt:lpstr>
      <vt:lpstr>Assumptions</vt:lpstr>
      <vt:lpstr>Inputs and Outputs variables</vt:lpstr>
      <vt:lpstr>Theoretical Models</vt:lpstr>
      <vt:lpstr>Instanced Models</vt:lpstr>
      <vt:lpstr>Requirements (Not complete)</vt:lpstr>
      <vt:lpstr>Thank you for listening.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Junwei Lin</dc:creator>
  <cp:lastModifiedBy>Junwei Lin</cp:lastModifiedBy>
  <cp:revision>216</cp:revision>
  <dcterms:created xsi:type="dcterms:W3CDTF">2025-01-26T22:34:37Z</dcterms:created>
  <dcterms:modified xsi:type="dcterms:W3CDTF">2025-01-28T03:44:00Z</dcterms:modified>
</cp:coreProperties>
</file>