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1" r:id="rId6"/>
    <p:sldId id="262" r:id="rId7"/>
    <p:sldId id="263" r:id="rId8"/>
    <p:sldId id="265" r:id="rId9"/>
    <p:sldId id="264" r:id="rId10"/>
    <p:sldId id="268" r:id="rId11"/>
    <p:sldId id="267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36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CCDA7-42BD-FEFD-FC51-A210D69DF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9D905B-6BD4-EBA3-B249-EE8C3C1DE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1F38C-D2E0-DBC4-9411-22386F3E1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F86-C467-4A92-964E-0EB737BA98E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5FDF7-659A-6FB4-D1BC-F66B8E748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085F9-241F-046F-4A05-2E430DF18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95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A73B7-119A-BD9C-A9F3-9D5F05AB1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78DEFC-286F-A269-2970-FFACB2EA7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32163-43CA-D4AE-5F1B-E122CAEDB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F86-C467-4A92-964E-0EB737BA98E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18EEE-9B13-34F4-6D74-6DDEABD67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26ADF-3C28-95FB-8983-CB2C32D36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46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6854F4-1B7E-01D9-40D5-A9C6A9006F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6CFD63-CAA9-D8B2-79B5-9DCC0763D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2EFDC-4944-FF9D-92D6-70A9E8E80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F86-C467-4A92-964E-0EB737BA98E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9D2DE-04C2-BB46-CB10-E6773EA00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D7924-8F7A-7A0E-6654-2E071C4B6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2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6BBD8-079A-8DEA-D253-5A1BFDCEE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B1BE6-D0FA-B44F-6973-18F4E2FD8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4B123-9620-959E-28CB-9344C02E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F86-C467-4A92-964E-0EB737BA98E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20600-51B6-F751-2BE1-CC30B4C28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5D7A0-9EEC-086A-EB5C-827C29B9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37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35DBE-5147-65F3-8BCD-14368B72C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EE45D-FA32-9A1F-9769-A216214B2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043A2-6D7A-FCD0-0CD4-F3E72C923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F86-C467-4A92-964E-0EB737BA98E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5B934-2A46-683D-9578-E8D2B5CC3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0D0D-2DD5-01B2-91F5-EAA680851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42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6A1F1-03E5-EAF7-ECF8-5E2E1FB78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D6B83-0F3A-08A6-1059-F0864295C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22697-D6E7-B30C-A4FB-4FD409BD2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66745-3CF0-BCBB-6839-5D3A385E2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F86-C467-4A92-964E-0EB737BA98E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65304-4B94-5778-D566-372B46FB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6742C-6ABE-741B-1780-EDF4C5054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78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C962-F93B-462A-5362-FB6B59182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150F0-A788-D0FA-EA3C-6DE91921E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2A5D8-A230-B074-37CD-CE2F59851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61D508-917F-ABE6-7B9E-70AF75B87D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232548-4F9B-4DBB-4C13-6F46B5BDA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A0AB5F-4F3E-1685-037F-C09DA92C8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F86-C467-4A92-964E-0EB737BA98E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42E546-D5E8-7703-9326-84E1CC1B7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F20A77-8B49-5115-4CE0-AE7347CBD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0B21-EEBA-66F2-21A1-EF7BDE964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D34D21-5A7E-0309-E646-F40334268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F86-C467-4A92-964E-0EB737BA98E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67582F-17C8-B68D-47D7-8398B150F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EEE7C8-724F-3CE3-F648-A715434CB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54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1863BC-C2A9-E1FB-78B7-80CD4A029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F86-C467-4A92-964E-0EB737BA98E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44E9A7-2C97-C494-7928-29A6E8051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A741C-3F2B-8D3B-680F-1D23904A8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34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C6D8-4DA0-FA32-3437-7B3B95B86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77FDD-3CDB-EE5A-4A07-451756C4D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F106F-0AA6-F601-CB0E-070D5162E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9FDD5-9A54-F8DC-F464-C18FAC2FA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F86-C467-4A92-964E-0EB737BA98E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BB632-3A3E-3A99-09F2-A8C99603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D0399-7C3C-91BF-2D9A-A0AC92245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76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7A32D-D290-EA7C-8CAB-630C95E47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E256A3-D747-EFF2-A04E-E999F53E3E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22ADC-FAAD-288E-91FF-36FAE8B00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BE205-70C4-C6C4-B032-6636222D8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F86-C467-4A92-964E-0EB737BA98E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6A6BB-794B-FE06-ED58-9CB9B0F91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09B55-C1A9-0173-2B69-08B8E71E6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7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F2F816-CA83-89D7-7596-F24EA18E0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352EB-DFA7-2997-9E6B-E462E8A8C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3A1F5-FDAF-B2F0-B150-AAEB94AE0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96DF86-C467-4A92-964E-0EB737BA98E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C85DF-708A-B6C3-989A-87E5B1557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E40BF-F234-94C3-DD9E-9EAEB01F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2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F14BE-AEAA-005A-B3D1-A11F1D328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R-wave detection</a:t>
            </a:r>
            <a:br>
              <a:rPr lang="en-US" sz="5400" dirty="0">
                <a:solidFill>
                  <a:schemeClr val="bg2">
                    <a:lumMod val="25000"/>
                  </a:schemeClr>
                </a:solidFill>
                <a:latin typeface="+mn-lt"/>
              </a:rPr>
            </a:br>
            <a:r>
              <a:rPr lang="en-US" sz="5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SRS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EB4E3-7B35-95A4-34A8-463C7A779E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Junwei Lin</a:t>
            </a:r>
          </a:p>
          <a:p>
            <a:r>
              <a:rPr lang="en-US" sz="1900" dirty="0">
                <a:solidFill>
                  <a:schemeClr val="accent2"/>
                </a:solidFill>
              </a:rPr>
              <a:t>Electrical and Computer Engineering MEng student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January 28, 2025</a:t>
            </a:r>
          </a:p>
        </p:txBody>
      </p:sp>
    </p:spTree>
    <p:extLst>
      <p:ext uri="{BB962C8B-B14F-4D97-AF65-F5344CB8AC3E}">
        <p14:creationId xmlns:p14="http://schemas.microsoft.com/office/powerpoint/2010/main" val="2441971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5102CC-CEA0-A02C-CF40-678B4971E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03FB67-2375-3504-C461-CCF8726E6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</p:spPr>
        <p:txBody>
          <a:bodyPr>
            <a:normAutofit fontScale="90000"/>
          </a:bodyPr>
          <a:lstStyle/>
          <a:p>
            <a:r>
              <a:rPr lang="en-US" dirty="0"/>
              <a:t>Instanced Models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BA7CA0-B78D-7DE7-DDCF-65B7B8AC89EA}"/>
              </a:ext>
            </a:extLst>
          </p:cNvPr>
          <p:cNvCxnSpPr/>
          <p:nvPr/>
        </p:nvCxnSpPr>
        <p:spPr>
          <a:xfrm>
            <a:off x="349249" y="1174750"/>
            <a:ext cx="110363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1490DBB-E789-4ED5-DD75-11E608116065}"/>
              </a:ext>
            </a:extLst>
          </p:cNvPr>
          <p:cNvSpPr txBox="1"/>
          <p:nvPr/>
        </p:nvSpPr>
        <p:spPr>
          <a:xfrm>
            <a:off x="10888869" y="639638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9/10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78870D0-BD3F-F748-6B8C-D284D265E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745879"/>
              </p:ext>
            </p:extLst>
          </p:nvPr>
        </p:nvGraphicFramePr>
        <p:xfrm>
          <a:off x="453837" y="1280024"/>
          <a:ext cx="10827124" cy="31500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3869">
                  <a:extLst>
                    <a:ext uri="{9D8B030D-6E8A-4147-A177-3AD203B41FA5}">
                      <a16:colId xmlns:a16="http://schemas.microsoft.com/office/drawing/2014/main" val="4268506341"/>
                    </a:ext>
                  </a:extLst>
                </a:gridCol>
                <a:gridCol w="8793255">
                  <a:extLst>
                    <a:ext uri="{9D8B030D-6E8A-4147-A177-3AD203B41FA5}">
                      <a16:colId xmlns:a16="http://schemas.microsoft.com/office/drawing/2014/main" val="1844111830"/>
                    </a:ext>
                  </a:extLst>
                </a:gridCol>
              </a:tblGrid>
              <a:tr h="630012">
                <a:tc>
                  <a:txBody>
                    <a:bodyPr/>
                    <a:lstStyle/>
                    <a:p>
                      <a:pPr algn="ctr"/>
                      <a:r>
                        <a:rPr lang="en-US" sz="3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7915757"/>
                  </a:ext>
                </a:extLst>
              </a:tr>
              <a:tr h="63001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IM1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11Hz Low-pass filter for removing utility frequency and noise, 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Ref. TM1, TM2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1898302"/>
                  </a:ext>
                </a:extLst>
              </a:tr>
              <a:tr h="6300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IM2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5Hz High-pass filter for removing baseline shift, 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Ref. TM1, TM2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5841102"/>
                  </a:ext>
                </a:extLst>
              </a:tr>
              <a:tr h="63001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IM3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Moving window, 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Ref. TM1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6626760"/>
                  </a:ext>
                </a:extLst>
              </a:tr>
              <a:tr h="63001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IM4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R-wave detect in filtered signal by flexible threshold, 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Ref. TM3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7125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7955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334D6-5FC2-C5F2-427D-A3D02AB9A8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0C5E49-3338-DF57-1880-3C8D0ABDD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</p:spPr>
        <p:txBody>
          <a:bodyPr>
            <a:normAutofit fontScale="90000"/>
          </a:bodyPr>
          <a:lstStyle/>
          <a:p>
            <a:r>
              <a:rPr lang="en-US" dirty="0"/>
              <a:t>Requirements (Not complete)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B0BC1F-C7A2-DC35-A46B-327175797C41}"/>
              </a:ext>
            </a:extLst>
          </p:cNvPr>
          <p:cNvCxnSpPr/>
          <p:nvPr/>
        </p:nvCxnSpPr>
        <p:spPr>
          <a:xfrm>
            <a:off x="349249" y="1174750"/>
            <a:ext cx="110363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C2D18A2-5536-CE2D-472A-53158B54F98C}"/>
              </a:ext>
            </a:extLst>
          </p:cNvPr>
          <p:cNvSpPr txBox="1"/>
          <p:nvPr/>
        </p:nvSpPr>
        <p:spPr>
          <a:xfrm>
            <a:off x="10888869" y="639638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10/10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119A3A8-F7D6-298A-F348-1712A7F18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026263"/>
              </p:ext>
            </p:extLst>
          </p:nvPr>
        </p:nvGraphicFramePr>
        <p:xfrm>
          <a:off x="453837" y="1280024"/>
          <a:ext cx="10827124" cy="499927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3869">
                  <a:extLst>
                    <a:ext uri="{9D8B030D-6E8A-4147-A177-3AD203B41FA5}">
                      <a16:colId xmlns:a16="http://schemas.microsoft.com/office/drawing/2014/main" val="4268506341"/>
                    </a:ext>
                  </a:extLst>
                </a:gridCol>
                <a:gridCol w="8793255">
                  <a:extLst>
                    <a:ext uri="{9D8B030D-6E8A-4147-A177-3AD203B41FA5}">
                      <a16:colId xmlns:a16="http://schemas.microsoft.com/office/drawing/2014/main" val="1844111830"/>
                    </a:ext>
                  </a:extLst>
                </a:gridCol>
              </a:tblGrid>
              <a:tr h="630012">
                <a:tc>
                  <a:txBody>
                    <a:bodyPr/>
                    <a:lstStyle/>
                    <a:p>
                      <a:pPr algn="ctr"/>
                      <a:r>
                        <a:rPr lang="en-US" sz="3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Requirement 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7915757"/>
                  </a:ext>
                </a:extLst>
              </a:tr>
              <a:tr h="63001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basic low-pass and high-pass filters using difference equations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1898302"/>
                  </a:ext>
                </a:extLst>
              </a:tr>
              <a:tr h="6300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sz="3200" dirty="0"/>
                        <a:t>2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parameter derivation of widely used filters, including Butterworth, </a:t>
                      </a:r>
                      <a:r>
                        <a:rPr lang="en-US" dirty="0"/>
                        <a:t>Chebyshev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6626760"/>
                  </a:ext>
                </a:extLst>
              </a:tr>
              <a:tr h="630012"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sz="3200" dirty="0"/>
                        <a:t>3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Implement mathematical functions including squaring, thresholding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7125079"/>
                  </a:ext>
                </a:extLst>
              </a:tr>
              <a:tr h="630012"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Combine mathematical functions and filters to calculate R-wave position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1269075"/>
                  </a:ext>
                </a:extLst>
              </a:tr>
              <a:tr h="6300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User-friendly input and output formats, and echoing the inputs as part of the 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9513587"/>
                  </a:ext>
                </a:extLst>
              </a:tr>
              <a:tr h="630012"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NFR1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 cross-platform and portable 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6051095"/>
                  </a:ext>
                </a:extLst>
              </a:tr>
              <a:tr h="519089"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NFR2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needs to pass static analysis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563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378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8E9ED-0EC3-8DF1-85C3-EEEBE3C6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908" y="2766218"/>
            <a:ext cx="870361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/>
              <a:t>Thank you for listening.</a:t>
            </a:r>
            <a:br>
              <a:rPr lang="en-US" sz="8000" dirty="0"/>
            </a:br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503242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000AB6-7A80-8974-7752-19B1171F3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840E8D-A647-CF6B-83B4-E01D8CA9A63D}"/>
              </a:ext>
            </a:extLst>
          </p:cNvPr>
          <p:cNvSpPr txBox="1">
            <a:spLocks/>
          </p:cNvSpPr>
          <p:nvPr/>
        </p:nvSpPr>
        <p:spPr>
          <a:xfrm>
            <a:off x="444500" y="1463040"/>
            <a:ext cx="11210543" cy="34518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R-wave detection is an important task in ECG signal processing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dirty="0"/>
              <a:t>heart rate calculation</a:t>
            </a:r>
          </a:p>
          <a:p>
            <a:r>
              <a:rPr lang="en-US" dirty="0"/>
              <a:t>arrhythmia analysis</a:t>
            </a:r>
          </a:p>
          <a:p>
            <a:r>
              <a:rPr lang="en-US" dirty="0"/>
              <a:t>heart disease diagnosis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09677B-9852-5528-BD10-0CD2FAE53D70}"/>
              </a:ext>
            </a:extLst>
          </p:cNvPr>
          <p:cNvCxnSpPr/>
          <p:nvPr/>
        </p:nvCxnSpPr>
        <p:spPr>
          <a:xfrm>
            <a:off x="349249" y="1174750"/>
            <a:ext cx="110363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" name="Picture 2" descr="A person with a heart rate monitor&#10;&#10;Description automatically generated">
            <a:extLst>
              <a:ext uri="{FF2B5EF4-FFF2-40B4-BE49-F238E27FC236}">
                <a16:creationId xmlns:a16="http://schemas.microsoft.com/office/drawing/2014/main" id="{B46A8628-6D5F-D72F-503F-B5B0059F5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206" y="2111189"/>
            <a:ext cx="7431488" cy="41820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A67E10-FBCE-0B58-EA61-78B7CD810D0F}"/>
              </a:ext>
            </a:extLst>
          </p:cNvPr>
          <p:cNvSpPr txBox="1"/>
          <p:nvPr/>
        </p:nvSpPr>
        <p:spPr>
          <a:xfrm>
            <a:off x="7126940" y="5039978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Analog signal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6AB62A-7DBF-5C1A-562A-0AE9394934BF}"/>
              </a:ext>
            </a:extLst>
          </p:cNvPr>
          <p:cNvSpPr txBox="1"/>
          <p:nvPr/>
        </p:nvSpPr>
        <p:spPr>
          <a:xfrm>
            <a:off x="4639447" y="4831087"/>
            <a:ext cx="1456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Digital signal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695479-0A75-10B6-67A7-24DBE36C7B88}"/>
              </a:ext>
            </a:extLst>
          </p:cNvPr>
          <p:cNvSpPr txBox="1"/>
          <p:nvPr/>
        </p:nvSpPr>
        <p:spPr>
          <a:xfrm>
            <a:off x="5479676" y="2112881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Electric shock?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5998CA-26D9-B723-A108-0721BB0DFDAF}"/>
              </a:ext>
            </a:extLst>
          </p:cNvPr>
          <p:cNvSpPr txBox="1"/>
          <p:nvPr/>
        </p:nvSpPr>
        <p:spPr>
          <a:xfrm>
            <a:off x="10888869" y="639638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1/10</a:t>
            </a:r>
          </a:p>
        </p:txBody>
      </p:sp>
    </p:spTree>
    <p:extLst>
      <p:ext uri="{BB962C8B-B14F-4D97-AF65-F5344CB8AC3E}">
        <p14:creationId xmlns:p14="http://schemas.microsoft.com/office/powerpoint/2010/main" val="882411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CE863-AA29-1DF6-458E-357087B51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DCC25B-667F-B690-8CDF-067BD7785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9948454-81D4-FA1B-7C25-E0B334A1D3ED}"/>
              </a:ext>
            </a:extLst>
          </p:cNvPr>
          <p:cNvCxnSpPr/>
          <p:nvPr/>
        </p:nvCxnSpPr>
        <p:spPr>
          <a:xfrm>
            <a:off x="349249" y="1174750"/>
            <a:ext cx="110363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AC18D57B-A2BC-060C-E0D6-AE05862C4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71477" y="1304356"/>
            <a:ext cx="4971531" cy="4971531"/>
          </a:xfrm>
          <a:prstGeom prst="rect">
            <a:avLst/>
          </a:prstGeom>
        </p:spPr>
      </p:pic>
      <p:pic>
        <p:nvPicPr>
          <p:cNvPr id="7" name="Picture 6" descr="A graph with lines and a blue line&#10;&#10;Description automatically generated">
            <a:extLst>
              <a:ext uri="{FF2B5EF4-FFF2-40B4-BE49-F238E27FC236}">
                <a16:creationId xmlns:a16="http://schemas.microsoft.com/office/drawing/2014/main" id="{EFBEFCE8-C271-BC10-7ED8-D0B04FF09C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04" y="2073720"/>
            <a:ext cx="7182772" cy="232528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98FEA8C-190E-A929-572A-EB74258DC567}"/>
              </a:ext>
            </a:extLst>
          </p:cNvPr>
          <p:cNvSpPr/>
          <p:nvPr/>
        </p:nvSpPr>
        <p:spPr>
          <a:xfrm>
            <a:off x="3240157" y="2664389"/>
            <a:ext cx="1149575" cy="1618173"/>
          </a:xfrm>
          <a:prstGeom prst="rect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72C973-133B-2E55-94BD-3E6EC4E0D4F8}"/>
              </a:ext>
            </a:extLst>
          </p:cNvPr>
          <p:cNvSpPr txBox="1"/>
          <p:nvPr/>
        </p:nvSpPr>
        <p:spPr>
          <a:xfrm>
            <a:off x="6612671" y="6130185"/>
            <a:ext cx="4461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normal sinus rhythm ECG wave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A0E080-33DE-A471-B79E-247084EE8E0B}"/>
              </a:ext>
            </a:extLst>
          </p:cNvPr>
          <p:cNvSpPr txBox="1"/>
          <p:nvPr/>
        </p:nvSpPr>
        <p:spPr>
          <a:xfrm>
            <a:off x="1326781" y="4644949"/>
            <a:ext cx="4103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Real ECG wave from MIT-BIH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8B6980-AB81-B8CE-AAE5-9A030911E365}"/>
              </a:ext>
            </a:extLst>
          </p:cNvPr>
          <p:cNvSpPr txBox="1"/>
          <p:nvPr/>
        </p:nvSpPr>
        <p:spPr>
          <a:xfrm>
            <a:off x="10888869" y="639638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2/10</a:t>
            </a:r>
          </a:p>
        </p:txBody>
      </p:sp>
    </p:spTree>
    <p:extLst>
      <p:ext uri="{BB962C8B-B14F-4D97-AF65-F5344CB8AC3E}">
        <p14:creationId xmlns:p14="http://schemas.microsoft.com/office/powerpoint/2010/main" val="1420740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A125C-C060-9187-6313-DD904BFB3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AEC2DB-CAE6-F524-DEFE-05B422ECE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</p:spPr>
        <p:txBody>
          <a:bodyPr>
            <a:normAutofit fontScale="90000"/>
          </a:bodyPr>
          <a:lstStyle/>
          <a:p>
            <a:r>
              <a:rPr lang="en-US" dirty="0"/>
              <a:t>Challenge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4E51E9-72E3-3FBB-8492-C1B2E544A600}"/>
              </a:ext>
            </a:extLst>
          </p:cNvPr>
          <p:cNvCxnSpPr/>
          <p:nvPr/>
        </p:nvCxnSpPr>
        <p:spPr>
          <a:xfrm>
            <a:off x="349249" y="1174750"/>
            <a:ext cx="110363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7B66B3F-A03B-6909-CE14-652B1E50986E}"/>
              </a:ext>
            </a:extLst>
          </p:cNvPr>
          <p:cNvSpPr txBox="1"/>
          <p:nvPr/>
        </p:nvSpPr>
        <p:spPr>
          <a:xfrm>
            <a:off x="10888869" y="639638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3/10</a:t>
            </a:r>
          </a:p>
        </p:txBody>
      </p:sp>
      <p:pic>
        <p:nvPicPr>
          <p:cNvPr id="6" name="Picture 5" descr="A graph showing a graph&#10;&#10;Description automatically generated">
            <a:extLst>
              <a:ext uri="{FF2B5EF4-FFF2-40B4-BE49-F238E27FC236}">
                <a16:creationId xmlns:a16="http://schemas.microsoft.com/office/drawing/2014/main" id="{FCE32473-4941-CC4F-E467-A96998672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46" y="1439728"/>
            <a:ext cx="8050042" cy="14446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1B113E-B278-9240-4EE2-5FE8719CED32}"/>
              </a:ext>
            </a:extLst>
          </p:cNvPr>
          <p:cNvSpPr txBox="1"/>
          <p:nvPr/>
        </p:nvSpPr>
        <p:spPr>
          <a:xfrm>
            <a:off x="9126077" y="2162060"/>
            <a:ext cx="965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Noise</a:t>
            </a:r>
          </a:p>
        </p:txBody>
      </p:sp>
      <p:pic>
        <p:nvPicPr>
          <p:cNvPr id="13" name="Picture 12" descr="A graph with a line&#10;&#10;Description automatically generated">
            <a:extLst>
              <a:ext uri="{FF2B5EF4-FFF2-40B4-BE49-F238E27FC236}">
                <a16:creationId xmlns:a16="http://schemas.microsoft.com/office/drawing/2014/main" id="{788B65F1-6675-1D01-50DE-3CD7FB9F84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46" y="3296484"/>
            <a:ext cx="8050042" cy="12620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BAE486-E469-98AF-6AA8-31C379AE4FDD}"/>
              </a:ext>
            </a:extLst>
          </p:cNvPr>
          <p:cNvSpPr txBox="1"/>
          <p:nvPr/>
        </p:nvSpPr>
        <p:spPr>
          <a:xfrm>
            <a:off x="9126077" y="3797539"/>
            <a:ext cx="2259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Baseline shift</a:t>
            </a:r>
          </a:p>
        </p:txBody>
      </p:sp>
      <p:pic>
        <p:nvPicPr>
          <p:cNvPr id="18" name="Picture 17" descr="A graph showing a heart rate&#10;&#10;Description automatically generated">
            <a:extLst>
              <a:ext uri="{FF2B5EF4-FFF2-40B4-BE49-F238E27FC236}">
                <a16:creationId xmlns:a16="http://schemas.microsoft.com/office/drawing/2014/main" id="{5724CE73-F452-5C61-2AAA-2200954698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45" y="4951005"/>
            <a:ext cx="8050041" cy="147638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5608053-6B9F-BF59-5789-39C2BCBA9631}"/>
              </a:ext>
            </a:extLst>
          </p:cNvPr>
          <p:cNvSpPr txBox="1"/>
          <p:nvPr/>
        </p:nvSpPr>
        <p:spPr>
          <a:xfrm>
            <a:off x="9126077" y="5083085"/>
            <a:ext cx="2259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Premature ventricular contractions</a:t>
            </a:r>
          </a:p>
        </p:txBody>
      </p:sp>
    </p:spTree>
    <p:extLst>
      <p:ext uri="{BB962C8B-B14F-4D97-AF65-F5344CB8AC3E}">
        <p14:creationId xmlns:p14="http://schemas.microsoft.com/office/powerpoint/2010/main" val="575512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3C01E7-86A9-358F-CD3C-BAF126287A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CF0AA0-64B6-098E-69B4-49BA3ABED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General System Description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F9774DE-71A2-2C57-4EF6-30B2E68D4112}"/>
              </a:ext>
            </a:extLst>
          </p:cNvPr>
          <p:cNvCxnSpPr/>
          <p:nvPr/>
        </p:nvCxnSpPr>
        <p:spPr>
          <a:xfrm>
            <a:off x="349249" y="1174750"/>
            <a:ext cx="110363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" name="Picture 4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143CFEF1-E7AB-BB0B-F1C2-DACD2314D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740" y="2020685"/>
            <a:ext cx="6800003" cy="23686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1ADE6E7-83DA-0633-36E8-F0CE8BC58096}"/>
              </a:ext>
            </a:extLst>
          </p:cNvPr>
          <p:cNvSpPr txBox="1"/>
          <p:nvPr/>
        </p:nvSpPr>
        <p:spPr>
          <a:xfrm>
            <a:off x="5637679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704C89-F348-08CD-5C0B-7982F47334D5}"/>
                  </a:ext>
                </a:extLst>
              </p:cNvPr>
              <p:cNvSpPr txBox="1"/>
              <p:nvPr/>
            </p:nvSpPr>
            <p:spPr>
              <a:xfrm>
                <a:off x="148226" y="1733295"/>
                <a:ext cx="128512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3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3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3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3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r>
                  <a:rPr lang="en-US" sz="3200" i="1" dirty="0">
                    <a:solidFill>
                      <a:schemeClr val="tx1"/>
                    </a:solidFill>
                    <a:latin typeface="Constantia" panose="02030602050306030303" pitchFamily="18" charset="0"/>
                    <a:cs typeface="LilyUPC" panose="020B0502040204020203" pitchFamily="34" charset="-34"/>
                  </a:rPr>
                  <a:t>RMSE</a:t>
                </a:r>
              </a:p>
              <a:p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704C89-F348-08CD-5C0B-7982F4733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26" y="1733295"/>
                <a:ext cx="1285120" cy="3046988"/>
              </a:xfrm>
              <a:prstGeom prst="rect">
                <a:avLst/>
              </a:prstGeom>
              <a:blipFill>
                <a:blip r:embed="rId3"/>
                <a:stretch>
                  <a:fillRect l="-11848" r="-9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40BF2887-0C31-5ED3-8545-24F621E917FE}"/>
              </a:ext>
            </a:extLst>
          </p:cNvPr>
          <p:cNvSpPr txBox="1"/>
          <p:nvPr/>
        </p:nvSpPr>
        <p:spPr>
          <a:xfrm>
            <a:off x="1433346" y="1853472"/>
            <a:ext cx="2643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sampling frequency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7C48BF-7D48-A652-86D6-F2C2F4259A46}"/>
              </a:ext>
            </a:extLst>
          </p:cNvPr>
          <p:cNvSpPr txBox="1"/>
          <p:nvPr/>
        </p:nvSpPr>
        <p:spPr>
          <a:xfrm>
            <a:off x="1433346" y="2326941"/>
            <a:ext cx="32358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Discrete-time ECG signal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8F6871-F392-E1EB-33E7-A64AD6220751}"/>
              </a:ext>
            </a:extLst>
          </p:cNvPr>
          <p:cNvSpPr txBox="1"/>
          <p:nvPr/>
        </p:nvSpPr>
        <p:spPr>
          <a:xfrm>
            <a:off x="1433346" y="2804901"/>
            <a:ext cx="41590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Index of the calculated n-</a:t>
            </a:r>
            <a:r>
              <a:rPr lang="en-US" sz="2000" dirty="0" err="1"/>
              <a:t>th</a:t>
            </a:r>
            <a:r>
              <a:rPr lang="en-US" sz="2000" dirty="0"/>
              <a:t> R wave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021AD1-F0F1-98E6-DECC-872901895157}"/>
              </a:ext>
            </a:extLst>
          </p:cNvPr>
          <p:cNvSpPr txBox="1"/>
          <p:nvPr/>
        </p:nvSpPr>
        <p:spPr>
          <a:xfrm>
            <a:off x="1433346" y="3252880"/>
            <a:ext cx="40397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Index of the annotated n-</a:t>
            </a:r>
            <a:r>
              <a:rPr lang="en-US" sz="2000" dirty="0" err="1"/>
              <a:t>th</a:t>
            </a:r>
            <a:r>
              <a:rPr lang="en-US" sz="2000" dirty="0"/>
              <a:t> R wave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3E4279-9D21-ADE9-8F66-7E72D5C06DC3}"/>
              </a:ext>
            </a:extLst>
          </p:cNvPr>
          <p:cNvSpPr txBox="1"/>
          <p:nvPr/>
        </p:nvSpPr>
        <p:spPr>
          <a:xfrm>
            <a:off x="1433346" y="3722930"/>
            <a:ext cx="30900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Root Mean Square Error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C4F0B9-2BFE-4534-CCAA-CD55303622B5}"/>
              </a:ext>
            </a:extLst>
          </p:cNvPr>
          <p:cNvSpPr txBox="1"/>
          <p:nvPr/>
        </p:nvSpPr>
        <p:spPr>
          <a:xfrm>
            <a:off x="10888869" y="639638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4/10</a:t>
            </a:r>
          </a:p>
        </p:txBody>
      </p:sp>
    </p:spTree>
    <p:extLst>
      <p:ext uri="{BB962C8B-B14F-4D97-AF65-F5344CB8AC3E}">
        <p14:creationId xmlns:p14="http://schemas.microsoft.com/office/powerpoint/2010/main" val="3880576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4283D7-8DF0-5BD9-2425-01D2AF31D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61692D-10D2-12CD-B75B-F873A10A6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</p:spPr>
        <p:txBody>
          <a:bodyPr>
            <a:normAutofit fontScale="90000"/>
          </a:bodyPr>
          <a:lstStyle/>
          <a:p>
            <a:r>
              <a:rPr lang="en-US" dirty="0"/>
              <a:t>Goals </a:t>
            </a:r>
            <a:r>
              <a:rPr lang="fr" dirty="0"/>
              <a:t>Statement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3CDF7B-09BC-0C4B-722F-10D5B17B7B6C}"/>
              </a:ext>
            </a:extLst>
          </p:cNvPr>
          <p:cNvCxnSpPr/>
          <p:nvPr/>
        </p:nvCxnSpPr>
        <p:spPr>
          <a:xfrm>
            <a:off x="349249" y="1174750"/>
            <a:ext cx="110363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BC24773-7F7A-CBCD-758A-B458C3D4FA01}"/>
              </a:ext>
            </a:extLst>
          </p:cNvPr>
          <p:cNvSpPr txBox="1"/>
          <p:nvPr/>
        </p:nvSpPr>
        <p:spPr>
          <a:xfrm>
            <a:off x="10888869" y="639638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5/10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92D72A-1B25-4EA0-02E8-960C31F9D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456911"/>
              </p:ext>
            </p:extLst>
          </p:nvPr>
        </p:nvGraphicFramePr>
        <p:xfrm>
          <a:off x="444500" y="2601544"/>
          <a:ext cx="10827124" cy="20361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3869">
                  <a:extLst>
                    <a:ext uri="{9D8B030D-6E8A-4147-A177-3AD203B41FA5}">
                      <a16:colId xmlns:a16="http://schemas.microsoft.com/office/drawing/2014/main" val="4268506341"/>
                    </a:ext>
                  </a:extLst>
                </a:gridCol>
                <a:gridCol w="8793255">
                  <a:extLst>
                    <a:ext uri="{9D8B030D-6E8A-4147-A177-3AD203B41FA5}">
                      <a16:colId xmlns:a16="http://schemas.microsoft.com/office/drawing/2014/main" val="1844111830"/>
                    </a:ext>
                  </a:extLst>
                </a:gridCol>
              </a:tblGrid>
              <a:tr h="230627">
                <a:tc>
                  <a:txBody>
                    <a:bodyPr/>
                    <a:lstStyle/>
                    <a:p>
                      <a:pPr algn="ctr"/>
                      <a:r>
                        <a:rPr lang="en-US" sz="3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Goal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Goal 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7915757"/>
                  </a:ext>
                </a:extLst>
              </a:tr>
              <a:tr h="72849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G1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 an efficient algorithm that can accurately detect R waves in ECG signals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1898302"/>
                  </a:ext>
                </a:extLst>
              </a:tr>
              <a:tr h="7284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en-US" sz="3200" dirty="0"/>
                        <a:t>2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Automatically derive filter-related parameters in the G1 algorithm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6626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751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7586F7-D8E6-0833-7FCE-FB6A5A5B4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442B57-90ED-306C-04C6-5310F0F3B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</p:spPr>
        <p:txBody>
          <a:bodyPr>
            <a:normAutofit fontScale="90000"/>
          </a:bodyPr>
          <a:lstStyle/>
          <a:p>
            <a:r>
              <a:rPr lang="en-US" dirty="0"/>
              <a:t>Assumptions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DBB6AB-3FE0-7C37-82C0-25237C5774A7}"/>
              </a:ext>
            </a:extLst>
          </p:cNvPr>
          <p:cNvCxnSpPr/>
          <p:nvPr/>
        </p:nvCxnSpPr>
        <p:spPr>
          <a:xfrm>
            <a:off x="349249" y="1174750"/>
            <a:ext cx="110363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ABD1ABF-9799-F10D-C0DA-1FACFACA3243}"/>
              </a:ext>
            </a:extLst>
          </p:cNvPr>
          <p:cNvSpPr txBox="1"/>
          <p:nvPr/>
        </p:nvSpPr>
        <p:spPr>
          <a:xfrm>
            <a:off x="10888869" y="639638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6/10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33D830A-E64B-5323-9A4D-A4488FE2E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808737"/>
              </p:ext>
            </p:extLst>
          </p:nvPr>
        </p:nvGraphicFramePr>
        <p:xfrm>
          <a:off x="444500" y="1672075"/>
          <a:ext cx="10827124" cy="35138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63469">
                  <a:extLst>
                    <a:ext uri="{9D8B030D-6E8A-4147-A177-3AD203B41FA5}">
                      <a16:colId xmlns:a16="http://schemas.microsoft.com/office/drawing/2014/main" val="4268506341"/>
                    </a:ext>
                  </a:extLst>
                </a:gridCol>
                <a:gridCol w="7663655">
                  <a:extLst>
                    <a:ext uri="{9D8B030D-6E8A-4147-A177-3AD203B41FA5}">
                      <a16:colId xmlns:a16="http://schemas.microsoft.com/office/drawing/2014/main" val="1844111830"/>
                    </a:ext>
                  </a:extLst>
                </a:gridCol>
              </a:tblGrid>
              <a:tr h="700531">
                <a:tc>
                  <a:txBody>
                    <a:bodyPr/>
                    <a:lstStyle/>
                    <a:p>
                      <a:pPr algn="ctr"/>
                      <a:r>
                        <a:rPr lang="en-US" sz="3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Assumption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Assumption 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7915757"/>
                  </a:ext>
                </a:extLst>
              </a:tr>
              <a:tr h="70053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sampling frequency is not lower than the Nyquist frequency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1898302"/>
                  </a:ext>
                </a:extLst>
              </a:tr>
              <a:tr h="71172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R-wave has peak characteristics that can be discerned by the naked eye.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6626760"/>
                  </a:ext>
                </a:extLst>
              </a:tr>
              <a:tr h="70053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input ECG signal is of high quality and has no defects.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7125079"/>
                  </a:ext>
                </a:extLst>
              </a:tr>
              <a:tr h="7005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A4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Noise in data can be filtered out, within expectations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1269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3567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A78A1-5D13-F4B4-B43E-3B160C650E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A9FAC6-3001-57E2-8A4F-0686A11E6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</p:spPr>
        <p:txBody>
          <a:bodyPr>
            <a:normAutofit fontScale="90000"/>
          </a:bodyPr>
          <a:lstStyle/>
          <a:p>
            <a:r>
              <a:rPr lang="en-US" dirty="0"/>
              <a:t>Inputs and Outputs variables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6D4E07-5328-A8F4-E0EB-C4E7E851CC5C}"/>
              </a:ext>
            </a:extLst>
          </p:cNvPr>
          <p:cNvCxnSpPr/>
          <p:nvPr/>
        </p:nvCxnSpPr>
        <p:spPr>
          <a:xfrm>
            <a:off x="349249" y="1174750"/>
            <a:ext cx="110363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6083D6E-F92E-46A9-63E6-20E462E94087}"/>
              </a:ext>
            </a:extLst>
          </p:cNvPr>
          <p:cNvSpPr txBox="1"/>
          <p:nvPr/>
        </p:nvSpPr>
        <p:spPr>
          <a:xfrm>
            <a:off x="10888869" y="639638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7/10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1C084DCD-3534-48EB-4E93-FC6C3460B3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0120717"/>
                  </p:ext>
                </p:extLst>
              </p:nvPr>
            </p:nvGraphicFramePr>
            <p:xfrm>
              <a:off x="349248" y="1361108"/>
              <a:ext cx="11305798" cy="4723927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92480">
                      <a:extLst>
                        <a:ext uri="{9D8B030D-6E8A-4147-A177-3AD203B41FA5}">
                          <a16:colId xmlns:a16="http://schemas.microsoft.com/office/drawing/2014/main" val="4268506341"/>
                        </a:ext>
                      </a:extLst>
                    </a:gridCol>
                    <a:gridCol w="823176">
                      <a:extLst>
                        <a:ext uri="{9D8B030D-6E8A-4147-A177-3AD203B41FA5}">
                          <a16:colId xmlns:a16="http://schemas.microsoft.com/office/drawing/2014/main" val="1035773482"/>
                        </a:ext>
                      </a:extLst>
                    </a:gridCol>
                    <a:gridCol w="3193774">
                      <a:extLst>
                        <a:ext uri="{9D8B030D-6E8A-4147-A177-3AD203B41FA5}">
                          <a16:colId xmlns:a16="http://schemas.microsoft.com/office/drawing/2014/main" val="1844111830"/>
                        </a:ext>
                      </a:extLst>
                    </a:gridCol>
                    <a:gridCol w="1126020">
                      <a:extLst>
                        <a:ext uri="{9D8B030D-6E8A-4147-A177-3AD203B41FA5}">
                          <a16:colId xmlns:a16="http://schemas.microsoft.com/office/drawing/2014/main" val="4151288108"/>
                        </a:ext>
                      </a:extLst>
                    </a:gridCol>
                    <a:gridCol w="2525905">
                      <a:extLst>
                        <a:ext uri="{9D8B030D-6E8A-4147-A177-3AD203B41FA5}">
                          <a16:colId xmlns:a16="http://schemas.microsoft.com/office/drawing/2014/main" val="1711115952"/>
                        </a:ext>
                      </a:extLst>
                    </a:gridCol>
                    <a:gridCol w="2344443">
                      <a:extLst>
                        <a:ext uri="{9D8B030D-6E8A-4147-A177-3AD203B41FA5}">
                          <a16:colId xmlns:a16="http://schemas.microsoft.com/office/drawing/2014/main" val="3364960522"/>
                        </a:ext>
                      </a:extLst>
                    </a:gridCol>
                  </a:tblGrid>
                  <a:tr h="5918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symbol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I/O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description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unit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range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Typical value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7915757"/>
                      </a:ext>
                    </a:extLst>
                  </a:tr>
                  <a:tr h="59187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dirty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3200" dirty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Sampling frequency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Hz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 Hz ~ 5000 Hz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360 Hz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1898302"/>
                      </a:ext>
                    </a:extLst>
                  </a:tr>
                  <a:tr h="60133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320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32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ECG </a:t>
                          </a:r>
                          <a:r>
                            <a:rPr lang="en-US" sz="1800" b="0" i="0" dirty="0">
                              <a:effectLst/>
                              <a:latin typeface="Arial" panose="020B0604020202020204" pitchFamily="34" charset="0"/>
                            </a:rPr>
                            <a:t>signal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mV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 mV~10 mV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 mV ~ 3.0 mV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56626760"/>
                      </a:ext>
                    </a:extLst>
                  </a:tr>
                  <a:tr h="5918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i="1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Length of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8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/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&lt;= 1,000,000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36000 (360 Hz, 100 s)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7125079"/>
                      </a:ext>
                    </a:extLst>
                  </a:tr>
                  <a:tr h="59187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ctrlPr>
                                      <a:rPr lang="en-US" sz="32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dirty="0"/>
                            <a:t>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Annotated data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/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&lt;=</a:t>
                          </a:r>
                          <a:r>
                            <a:rPr lang="en-US" sz="1800" i="1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N</a:t>
                          </a: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/ 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depending on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800" dirty="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61269075"/>
                      </a:ext>
                    </a:extLst>
                  </a:tr>
                  <a:tr h="59187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en-US" sz="32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dirty="0"/>
                            <a:t>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Index of the calculated n-</a:t>
                          </a:r>
                          <a:r>
                            <a:rPr lang="en-US" sz="1800" dirty="0" err="1"/>
                            <a:t>th</a:t>
                          </a:r>
                          <a:r>
                            <a:rPr lang="en-US" sz="1800" dirty="0"/>
                            <a:t> R wave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/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&lt;=</a:t>
                          </a:r>
                          <a:r>
                            <a:rPr lang="en-US" sz="1800" i="1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N</a:t>
                          </a: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/ 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depending on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800" dirty="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2073460"/>
                      </a:ext>
                    </a:extLst>
                  </a:tr>
                  <a:tr h="59187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i="1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RMSE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dirty="0"/>
                            <a:t>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Root Mean Square Error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/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&lt;= 10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dirty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800" dirty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depending on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18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800" dirty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sz="18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1211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1C084DCD-3534-48EB-4E93-FC6C3460B3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0120717"/>
                  </p:ext>
                </p:extLst>
              </p:nvPr>
            </p:nvGraphicFramePr>
            <p:xfrm>
              <a:off x="349248" y="1361108"/>
              <a:ext cx="11305798" cy="4723927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92480">
                      <a:extLst>
                        <a:ext uri="{9D8B030D-6E8A-4147-A177-3AD203B41FA5}">
                          <a16:colId xmlns:a16="http://schemas.microsoft.com/office/drawing/2014/main" val="4268506341"/>
                        </a:ext>
                      </a:extLst>
                    </a:gridCol>
                    <a:gridCol w="823176">
                      <a:extLst>
                        <a:ext uri="{9D8B030D-6E8A-4147-A177-3AD203B41FA5}">
                          <a16:colId xmlns:a16="http://schemas.microsoft.com/office/drawing/2014/main" val="1035773482"/>
                        </a:ext>
                      </a:extLst>
                    </a:gridCol>
                    <a:gridCol w="3193774">
                      <a:extLst>
                        <a:ext uri="{9D8B030D-6E8A-4147-A177-3AD203B41FA5}">
                          <a16:colId xmlns:a16="http://schemas.microsoft.com/office/drawing/2014/main" val="1844111830"/>
                        </a:ext>
                      </a:extLst>
                    </a:gridCol>
                    <a:gridCol w="1126020">
                      <a:extLst>
                        <a:ext uri="{9D8B030D-6E8A-4147-A177-3AD203B41FA5}">
                          <a16:colId xmlns:a16="http://schemas.microsoft.com/office/drawing/2014/main" val="4151288108"/>
                        </a:ext>
                      </a:extLst>
                    </a:gridCol>
                    <a:gridCol w="2525905">
                      <a:extLst>
                        <a:ext uri="{9D8B030D-6E8A-4147-A177-3AD203B41FA5}">
                          <a16:colId xmlns:a16="http://schemas.microsoft.com/office/drawing/2014/main" val="1711115952"/>
                        </a:ext>
                      </a:extLst>
                    </a:gridCol>
                    <a:gridCol w="2344443">
                      <a:extLst>
                        <a:ext uri="{9D8B030D-6E8A-4147-A177-3AD203B41FA5}">
                          <a16:colId xmlns:a16="http://schemas.microsoft.com/office/drawing/2014/main" val="3364960522"/>
                        </a:ext>
                      </a:extLst>
                    </a:gridCol>
                  </a:tblGrid>
                  <a:tr h="1066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symbol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I/O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description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unit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range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Typical value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7915757"/>
                      </a:ext>
                    </a:extLst>
                  </a:tr>
                  <a:tr h="5918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2" t="-192784" r="-777358" b="-5484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Sampling frequency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Hz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 Hz ~ 5000 Hz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360 Hz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1898302"/>
                      </a:ext>
                    </a:extLst>
                  </a:tr>
                  <a:tr h="6013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2" t="-286869" r="-777358" b="-4373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ECG </a:t>
                          </a:r>
                          <a:r>
                            <a:rPr lang="en-US" sz="1800" b="0" i="0" dirty="0">
                              <a:effectLst/>
                              <a:latin typeface="Arial" panose="020B0604020202020204" pitchFamily="34" charset="0"/>
                            </a:rPr>
                            <a:t>signal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mV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 mV~10 mV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 mV ~ 3.0 mV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56626760"/>
                      </a:ext>
                    </a:extLst>
                  </a:tr>
                  <a:tr h="5918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i="1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6412" t="-394845" r="-188740" b="-3463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/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&lt;= 1,000,000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36000 (360 Hz, 100 s)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7125079"/>
                      </a:ext>
                    </a:extLst>
                  </a:tr>
                  <a:tr h="5918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2" t="-489796" r="-777358" b="-2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dirty="0"/>
                            <a:t>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Annotated data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/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&lt;=</a:t>
                          </a:r>
                          <a:r>
                            <a:rPr lang="en-US" sz="1800" i="1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N</a:t>
                          </a: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/ 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82078" t="-489796" r="-1299" b="-24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126907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2" t="-550476" r="-777358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dirty="0"/>
                            <a:t>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Index of the calculated n-</a:t>
                          </a:r>
                          <a:r>
                            <a:rPr lang="en-US" sz="1800" dirty="0" err="1"/>
                            <a:t>th</a:t>
                          </a:r>
                          <a:r>
                            <a:rPr lang="en-US" sz="1800" dirty="0"/>
                            <a:t> R wave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/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&lt;=</a:t>
                          </a:r>
                          <a:r>
                            <a:rPr lang="en-US" sz="1800" i="1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N</a:t>
                          </a: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/ 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82078" t="-550476" r="-1299" b="-1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207346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i="1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RMSE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dirty="0"/>
                            <a:t>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Root Mean Square Error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/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5314" t="-650476" r="-94203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82078" t="-650476" r="-1299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12114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05184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C46E24-AC36-FC19-901C-3696E7305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9F999E-3EF4-A67B-EFD3-99C25A4E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</p:spPr>
        <p:txBody>
          <a:bodyPr>
            <a:normAutofit fontScale="90000"/>
          </a:bodyPr>
          <a:lstStyle/>
          <a:p>
            <a:r>
              <a:rPr lang="en-US" dirty="0"/>
              <a:t>Theoretical Models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AB5B1E-7A93-85B2-6298-0B3513C680CE}"/>
              </a:ext>
            </a:extLst>
          </p:cNvPr>
          <p:cNvCxnSpPr/>
          <p:nvPr/>
        </p:nvCxnSpPr>
        <p:spPr>
          <a:xfrm>
            <a:off x="349249" y="1174750"/>
            <a:ext cx="110363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2A8BCF6-6A75-8170-1E0F-4F779B820A35}"/>
              </a:ext>
            </a:extLst>
          </p:cNvPr>
          <p:cNvSpPr txBox="1"/>
          <p:nvPr/>
        </p:nvSpPr>
        <p:spPr>
          <a:xfrm>
            <a:off x="10888869" y="639638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8/10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C9ACE4A1-ECC1-DD68-5BC1-26BC2B6C4F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5464871"/>
                  </p:ext>
                </p:extLst>
              </p:nvPr>
            </p:nvGraphicFramePr>
            <p:xfrm>
              <a:off x="453837" y="1280024"/>
              <a:ext cx="10827124" cy="4818727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2033869">
                      <a:extLst>
                        <a:ext uri="{9D8B030D-6E8A-4147-A177-3AD203B41FA5}">
                          <a16:colId xmlns:a16="http://schemas.microsoft.com/office/drawing/2014/main" val="4268506341"/>
                        </a:ext>
                      </a:extLst>
                    </a:gridCol>
                    <a:gridCol w="8793255">
                      <a:extLst>
                        <a:ext uri="{9D8B030D-6E8A-4147-A177-3AD203B41FA5}">
                          <a16:colId xmlns:a16="http://schemas.microsoft.com/office/drawing/2014/main" val="1844111830"/>
                        </a:ext>
                      </a:extLst>
                    </a:gridCol>
                  </a:tblGrid>
                  <a:tr h="6300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description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7915757"/>
                      </a:ext>
                    </a:extLst>
                  </a:tr>
                  <a:tr h="6300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TM1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Equations for Digital Filters: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32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32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=−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ctrlPr>
                                      <a:rPr lang="en-US" sz="32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32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  <m:r>
                                      <a:rPr lang="en-US" sz="32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32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𝑀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3200" b="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3200" b="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sz="32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3200" b="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200" b="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  <m:r>
                                          <a:rPr lang="en-US" sz="3200" b="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</m:t>
                                        </m:r>
                                        <m:r>
                                          <a:rPr lang="en-US" sz="3200" b="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nary>
                                <m:r>
                                  <a:rPr lang="en-US" sz="32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ctrlPr>
                                      <a:rPr lang="en-US" sz="32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32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𝑙</m:t>
                                    </m:r>
                                    <m:r>
                                      <a:rPr lang="en-US" sz="32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sz="32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3200" b="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3200" b="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  <m:r>
                                      <a:rPr lang="en-US" sz="32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</m:nary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32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lang="en-US" sz="32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US" sz="32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𝑐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1898302"/>
                      </a:ext>
                    </a:extLst>
                  </a:tr>
                  <a:tr h="6300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TM2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Butterworth filter: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d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00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200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en-US" sz="200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sz="200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𝜔</m:t>
                                                    </m:r>
                                                  </m:num>
                                                  <m:den>
                                                    <m:sSub>
                                                      <m:sSubPr>
                                                        <m:ctrlPr>
                                                          <a:rPr lang="en-US" sz="200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sz="200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𝜔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sz="200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𝑐</m:t>
                                                        </m:r>
                                                      </m:sub>
                                                    </m:sSub>
                                                  </m:den>
                                                </m:f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sz="200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sz="200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</m:sSup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56626760"/>
                      </a:ext>
                    </a:extLst>
                  </a:tr>
                  <a:tr h="6300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TM3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threshold detect: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sz="32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3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sz="3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𝑡h</m:t>
                                </m:r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𝑚𝑎𝑟𝑘</m:t>
                                </m:r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𝑎𝑠</m:t>
                                </m:r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𝑐𝑎𝑛𝑑𝑖𝑑𝑎𝑡𝑒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71250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C9ACE4A1-ECC1-DD68-5BC1-26BC2B6C4F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5464871"/>
                  </p:ext>
                </p:extLst>
              </p:nvPr>
            </p:nvGraphicFramePr>
            <p:xfrm>
              <a:off x="453837" y="1280024"/>
              <a:ext cx="10827124" cy="4818727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2033869">
                      <a:extLst>
                        <a:ext uri="{9D8B030D-6E8A-4147-A177-3AD203B41FA5}">
                          <a16:colId xmlns:a16="http://schemas.microsoft.com/office/drawing/2014/main" val="4268506341"/>
                        </a:ext>
                      </a:extLst>
                    </a:gridCol>
                    <a:gridCol w="8793255">
                      <a:extLst>
                        <a:ext uri="{9D8B030D-6E8A-4147-A177-3AD203B41FA5}">
                          <a16:colId xmlns:a16="http://schemas.microsoft.com/office/drawing/2014/main" val="1844111830"/>
                        </a:ext>
                      </a:extLst>
                    </a:gridCol>
                  </a:tblGrid>
                  <a:tr h="6300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description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7915757"/>
                      </a:ext>
                    </a:extLst>
                  </a:tr>
                  <a:tr h="17375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TM1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216" t="-38947" r="-277" b="-14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1898302"/>
                      </a:ext>
                    </a:extLst>
                  </a:tr>
                  <a:tr h="15977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TM2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216" t="-150570" r="-277" b="-574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6626760"/>
                      </a:ext>
                    </a:extLst>
                  </a:tr>
                  <a:tr h="853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TM3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216" t="-470714" r="-277" b="-7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712507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36095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481</Words>
  <Application>Microsoft Office PowerPoint</Application>
  <PresentationFormat>Widescreen</PresentationFormat>
  <Paragraphs>144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Cambria Math</vt:lpstr>
      <vt:lpstr>Constantia</vt:lpstr>
      <vt:lpstr>Office Theme</vt:lpstr>
      <vt:lpstr>R-wave detection SRS Presentation</vt:lpstr>
      <vt:lpstr>Introduction</vt:lpstr>
      <vt:lpstr>Introduction</vt:lpstr>
      <vt:lpstr>Challenge</vt:lpstr>
      <vt:lpstr>General System Description</vt:lpstr>
      <vt:lpstr>Goals Statement</vt:lpstr>
      <vt:lpstr>Assumptions</vt:lpstr>
      <vt:lpstr>Inputs and Outputs variables</vt:lpstr>
      <vt:lpstr>Theoretical Models</vt:lpstr>
      <vt:lpstr>Instanced Models</vt:lpstr>
      <vt:lpstr>Requirements (Not complete)</vt:lpstr>
      <vt:lpstr>Thank you for listening.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Junwei Lin</dc:creator>
  <cp:lastModifiedBy>Junwei Lin</cp:lastModifiedBy>
  <cp:revision>217</cp:revision>
  <dcterms:created xsi:type="dcterms:W3CDTF">2025-01-26T22:34:37Z</dcterms:created>
  <dcterms:modified xsi:type="dcterms:W3CDTF">2025-01-28T04:47:09Z</dcterms:modified>
</cp:coreProperties>
</file>