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463"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9418D-73A0-4B46-B777-44C0E5870F86}" type="datetimeFigureOut">
              <a:rPr lang="en-US" smtClean="0"/>
              <a:t>4/10/2019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88C6B8-203A-426A-9051-F53B2B72B007}" type="slidenum">
              <a:rPr lang="en-US" smtClean="0"/>
              <a:t>‹#›</a:t>
            </a:fld>
            <a:endParaRPr lang="en-US"/>
          </a:p>
        </p:txBody>
      </p:sp>
    </p:spTree>
    <p:extLst>
      <p:ext uri="{BB962C8B-B14F-4D97-AF65-F5344CB8AC3E}">
        <p14:creationId xmlns:p14="http://schemas.microsoft.com/office/powerpoint/2010/main" val="638620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727FD3-50C1-4AA7-A439-1A6C41B85135}"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47676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122" y="2123"/>
          <a:ext cx="2116" cy="2116"/>
        </p:xfrm>
        <a:graphic>
          <a:graphicData uri="http://schemas.openxmlformats.org/presentationml/2006/ole">
            <mc:AlternateContent xmlns:mc="http://schemas.openxmlformats.org/markup-compatibility/2006">
              <mc:Choice xmlns:v="urn:schemas-microsoft-com:vml" Requires="v">
                <p:oleObj spid="_x0000_s2050" name="think-cell Slide" r:id="rId4" imgW="395" imgH="390" progId="TCLayout.ActiveDocument.1">
                  <p:embed/>
                </p:oleObj>
              </mc:Choice>
              <mc:Fallback>
                <p:oleObj name="think-cell Slide" r:id="rId4" imgW="395" imgH="390" progId="TCLayout.ActiveDocument.1">
                  <p:embed/>
                  <p:pic>
                    <p:nvPicPr>
                      <p:cNvPr id="3" name="Object 2" hidden="1"/>
                      <p:cNvPicPr/>
                      <p:nvPr/>
                    </p:nvPicPr>
                    <p:blipFill>
                      <a:blip r:embed="rId5"/>
                      <a:stretch>
                        <a:fillRect/>
                      </a:stretch>
                    </p:blipFill>
                    <p:spPr>
                      <a:xfrm>
                        <a:off x="2122" y="2123"/>
                        <a:ext cx="2116" cy="2116"/>
                      </a:xfrm>
                      <a:prstGeom prst="rect">
                        <a:avLst/>
                      </a:prstGeom>
                    </p:spPr>
                  </p:pic>
                </p:oleObj>
              </mc:Fallback>
            </mc:AlternateContent>
          </a:graphicData>
        </a:graphic>
      </p:graphicFrame>
      <p:sp>
        <p:nvSpPr>
          <p:cNvPr id="5" name="Rectangle 4"/>
          <p:cNvSpPr>
            <a:spLocks noChangeArrowheads="1"/>
          </p:cNvSpPr>
          <p:nvPr userDrawn="1"/>
        </p:nvSpPr>
        <p:spPr bwMode="auto">
          <a:xfrm>
            <a:off x="527059" y="755875"/>
            <a:ext cx="11137900" cy="79024"/>
          </a:xfrm>
          <a:prstGeom prst="rect">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charset="0"/>
                <a:ea typeface="Arial" charset="0"/>
                <a:cs typeface="Arial" charset="0"/>
              </a:defRPr>
            </a:lvl1pPr>
            <a:lvl2pPr marL="742950" indent="-285750">
              <a:defRPr sz="2400">
                <a:solidFill>
                  <a:schemeClr val="tx1"/>
                </a:solidFill>
                <a:latin typeface="Times New Roman" charset="0"/>
                <a:ea typeface="Arial" charset="0"/>
                <a:cs typeface="Arial" charset="0"/>
              </a:defRPr>
            </a:lvl2pPr>
            <a:lvl3pPr marL="1143000" indent="-228600">
              <a:defRPr sz="2400">
                <a:solidFill>
                  <a:schemeClr val="tx1"/>
                </a:solidFill>
                <a:latin typeface="Times New Roman" charset="0"/>
                <a:ea typeface="Arial" charset="0"/>
                <a:cs typeface="Arial" charset="0"/>
              </a:defRPr>
            </a:lvl3pPr>
            <a:lvl4pPr marL="1600200" indent="-228600">
              <a:defRPr sz="2400">
                <a:solidFill>
                  <a:schemeClr val="tx1"/>
                </a:solidFill>
                <a:latin typeface="Times New Roman" charset="0"/>
                <a:ea typeface="Arial" charset="0"/>
                <a:cs typeface="Arial" charset="0"/>
              </a:defRPr>
            </a:lvl4pPr>
            <a:lvl5pPr marL="2057400" indent="-228600">
              <a:defRPr sz="24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defTabSz="249368"/>
            <a:endParaRPr lang="en-US" altLang="en-US" sz="873" dirty="0">
              <a:solidFill>
                <a:prstClr val="black"/>
              </a:solidFill>
            </a:endParaRPr>
          </a:p>
        </p:txBody>
      </p:sp>
      <p:sp>
        <p:nvSpPr>
          <p:cNvPr id="11" name="Slide Number Placeholder 5"/>
          <p:cNvSpPr>
            <a:spLocks noGrp="1"/>
          </p:cNvSpPr>
          <p:nvPr>
            <p:ph type="sldNum" sz="quarter" idx="4"/>
          </p:nvPr>
        </p:nvSpPr>
        <p:spPr>
          <a:xfrm>
            <a:off x="8737601" y="6356351"/>
            <a:ext cx="2689412" cy="365125"/>
          </a:xfrm>
          <a:prstGeom prst="rect">
            <a:avLst/>
          </a:prstGeom>
        </p:spPr>
        <p:txBody>
          <a:bodyPr vert="horz" lIns="91440" tIns="45720" rIns="0" bIns="45720" rtlCol="0" anchor="ctr"/>
          <a:lstStyle>
            <a:lvl1pPr algn="r">
              <a:defRPr sz="1000" b="1">
                <a:solidFill>
                  <a:srgbClr val="003946"/>
                </a:solidFill>
                <a:latin typeface="Calibri"/>
                <a:cs typeface="Calibri"/>
              </a:defRPr>
            </a:lvl1pPr>
          </a:lstStyle>
          <a:p>
            <a:fld id="{CD0B62E8-4833-C84D-A86B-4CF3C4DE74F8}" type="slidenum">
              <a:rPr lang="uk-UA" smtClean="0"/>
              <a:pPr/>
              <a:t>‹#›</a:t>
            </a:fld>
            <a:endParaRPr lang="uk-UA" dirty="0"/>
          </a:p>
        </p:txBody>
      </p:sp>
      <p:cxnSp>
        <p:nvCxnSpPr>
          <p:cNvPr id="12" name="Straight Connector 11">
            <a:extLst>
              <a:ext uri="{FF2B5EF4-FFF2-40B4-BE49-F238E27FC236}">
                <a16:creationId xmlns:a16="http://schemas.microsoft.com/office/drawing/2014/main" id="{E6E395DF-C925-CB49-8C59-6DF19AC71A51}"/>
              </a:ext>
            </a:extLst>
          </p:cNvPr>
          <p:cNvCxnSpPr>
            <a:cxnSpLocks/>
          </p:cNvCxnSpPr>
          <p:nvPr userDrawn="1"/>
        </p:nvCxnSpPr>
        <p:spPr>
          <a:xfrm>
            <a:off x="743932" y="6281980"/>
            <a:ext cx="10683080" cy="0"/>
          </a:xfrm>
          <a:prstGeom prst="line">
            <a:avLst/>
          </a:prstGeom>
          <a:ln>
            <a:solidFill>
              <a:srgbClr val="EAAB00"/>
            </a:solidFill>
          </a:ln>
        </p:spPr>
        <p:style>
          <a:lnRef idx="1">
            <a:schemeClr val="dk1"/>
          </a:lnRef>
          <a:fillRef idx="0">
            <a:schemeClr val="dk1"/>
          </a:fillRef>
          <a:effectRef idx="0">
            <a:schemeClr val="dk1"/>
          </a:effectRef>
          <a:fontRef idx="minor">
            <a:schemeClr val="tx1"/>
          </a:fontRef>
        </p:style>
      </p:cxnSp>
      <p:sp>
        <p:nvSpPr>
          <p:cNvPr id="7" name="TextBox 6"/>
          <p:cNvSpPr txBox="1"/>
          <p:nvPr userDrawn="1"/>
        </p:nvSpPr>
        <p:spPr>
          <a:xfrm>
            <a:off x="609601" y="6358412"/>
            <a:ext cx="4076700" cy="359048"/>
          </a:xfrm>
          <a:prstGeom prst="rect">
            <a:avLst/>
          </a:prstGeom>
          <a:noFill/>
        </p:spPr>
        <p:txBody>
          <a:bodyPr wrap="square" rtlCol="0" anchor="ctr">
            <a:noAutofit/>
          </a:bodyPr>
          <a:lstStyle/>
          <a:p>
            <a:r>
              <a:rPr lang="en-US" sz="1067" b="1" dirty="0">
                <a:solidFill>
                  <a:srgbClr val="004958"/>
                </a:solidFill>
                <a:latin typeface="Calibri"/>
                <a:cs typeface="Calibri"/>
              </a:rPr>
              <a:t>Sun Life Financial</a:t>
            </a:r>
            <a:r>
              <a:rPr lang="en-US" sz="1067" b="1" dirty="0">
                <a:solidFill>
                  <a:srgbClr val="EAAB00"/>
                </a:solidFill>
                <a:latin typeface="Calibri"/>
                <a:cs typeface="Calibri"/>
              </a:rPr>
              <a:t>   |   </a:t>
            </a:r>
            <a:r>
              <a:rPr lang="en-US" sz="1067" b="0" kern="1200" dirty="0">
                <a:solidFill>
                  <a:srgbClr val="004958"/>
                </a:solidFill>
                <a:latin typeface="Calibri"/>
                <a:ea typeface="+mn-ea"/>
                <a:cs typeface="Calibri"/>
              </a:rPr>
              <a:t>Fact Based Feeder Assessment Iteration 3</a:t>
            </a:r>
            <a:endParaRPr lang="en-CA" sz="1067" b="0" kern="1200" dirty="0">
              <a:solidFill>
                <a:srgbClr val="004958"/>
              </a:solidFill>
              <a:latin typeface="Calibri"/>
              <a:ea typeface="+mn-ea"/>
              <a:cs typeface="Calibri"/>
            </a:endParaRPr>
          </a:p>
        </p:txBody>
      </p:sp>
    </p:spTree>
    <p:extLst>
      <p:ext uri="{BB962C8B-B14F-4D97-AF65-F5344CB8AC3E}">
        <p14:creationId xmlns:p14="http://schemas.microsoft.com/office/powerpoint/2010/main" val="3653823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122" y="2123"/>
          <a:ext cx="2116" cy="2116"/>
        </p:xfrm>
        <a:graphic>
          <a:graphicData uri="http://schemas.openxmlformats.org/presentationml/2006/ole">
            <mc:AlternateContent xmlns:mc="http://schemas.openxmlformats.org/markup-compatibility/2006">
              <mc:Choice xmlns:v="urn:schemas-microsoft-com:vml" Requires="v">
                <p:oleObj spid="_x0000_s3074" name="think-cell Slide" r:id="rId4" imgW="395" imgH="390" progId="TCLayout.ActiveDocument.1">
                  <p:embed/>
                </p:oleObj>
              </mc:Choice>
              <mc:Fallback>
                <p:oleObj name="think-cell Slide" r:id="rId4" imgW="395" imgH="390" progId="TCLayout.ActiveDocument.1">
                  <p:embed/>
                  <p:pic>
                    <p:nvPicPr>
                      <p:cNvPr id="3" name="Object 2" hidden="1"/>
                      <p:cNvPicPr/>
                      <p:nvPr/>
                    </p:nvPicPr>
                    <p:blipFill>
                      <a:blip r:embed="rId5"/>
                      <a:stretch>
                        <a:fillRect/>
                      </a:stretch>
                    </p:blipFill>
                    <p:spPr>
                      <a:xfrm>
                        <a:off x="2122" y="2123"/>
                        <a:ext cx="2116" cy="2116"/>
                      </a:xfrm>
                      <a:prstGeom prst="rect">
                        <a:avLst/>
                      </a:prstGeom>
                    </p:spPr>
                  </p:pic>
                </p:oleObj>
              </mc:Fallback>
            </mc:AlternateContent>
          </a:graphicData>
        </a:graphic>
      </p:graphicFrame>
      <p:sp>
        <p:nvSpPr>
          <p:cNvPr id="5" name="Rectangle 4"/>
          <p:cNvSpPr>
            <a:spLocks noChangeArrowheads="1"/>
          </p:cNvSpPr>
          <p:nvPr userDrawn="1"/>
        </p:nvSpPr>
        <p:spPr bwMode="auto">
          <a:xfrm>
            <a:off x="527059" y="755875"/>
            <a:ext cx="11137900" cy="79024"/>
          </a:xfrm>
          <a:prstGeom prst="rect">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charset="0"/>
                <a:ea typeface="Arial" charset="0"/>
                <a:cs typeface="Arial" charset="0"/>
              </a:defRPr>
            </a:lvl1pPr>
            <a:lvl2pPr marL="742950" indent="-285750">
              <a:defRPr sz="2400">
                <a:solidFill>
                  <a:schemeClr val="tx1"/>
                </a:solidFill>
                <a:latin typeface="Times New Roman" charset="0"/>
                <a:ea typeface="Arial" charset="0"/>
                <a:cs typeface="Arial" charset="0"/>
              </a:defRPr>
            </a:lvl2pPr>
            <a:lvl3pPr marL="1143000" indent="-228600">
              <a:defRPr sz="2400">
                <a:solidFill>
                  <a:schemeClr val="tx1"/>
                </a:solidFill>
                <a:latin typeface="Times New Roman" charset="0"/>
                <a:ea typeface="Arial" charset="0"/>
                <a:cs typeface="Arial" charset="0"/>
              </a:defRPr>
            </a:lvl3pPr>
            <a:lvl4pPr marL="1600200" indent="-228600">
              <a:defRPr sz="2400">
                <a:solidFill>
                  <a:schemeClr val="tx1"/>
                </a:solidFill>
                <a:latin typeface="Times New Roman" charset="0"/>
                <a:ea typeface="Arial" charset="0"/>
                <a:cs typeface="Arial" charset="0"/>
              </a:defRPr>
            </a:lvl4pPr>
            <a:lvl5pPr marL="2057400" indent="-228600">
              <a:defRPr sz="24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defTabSz="249368"/>
            <a:endParaRPr lang="en-US" altLang="en-US" sz="873" dirty="0">
              <a:solidFill>
                <a:prstClr val="black"/>
              </a:solidFill>
            </a:endParaRP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9390955" y="6492876"/>
            <a:ext cx="2743200" cy="365125"/>
          </a:xfrm>
        </p:spPr>
        <p:txBody>
          <a:bodyPr/>
          <a:lstStyle/>
          <a:p>
            <a:fld id="{A80608FE-775E-7741-BA8D-EF6DDD040ED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346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119" y="2119"/>
          <a:ext cx="2116" cy="2116"/>
        </p:xfrm>
        <a:graphic>
          <a:graphicData uri="http://schemas.openxmlformats.org/presentationml/2006/ole">
            <mc:AlternateContent xmlns:mc="http://schemas.openxmlformats.org/markup-compatibility/2006">
              <mc:Choice xmlns:v="urn:schemas-microsoft-com:vml" Requires="v">
                <p:oleObj spid="_x0000_s4098" name="think-cell Slide" r:id="rId4" imgW="395" imgH="390" progId="TCLayout.ActiveDocument.1">
                  <p:embed/>
                </p:oleObj>
              </mc:Choice>
              <mc:Fallback>
                <p:oleObj name="think-cell Slide" r:id="rId4" imgW="395" imgH="390" progId="TCLayout.ActiveDocument.1">
                  <p:embed/>
                  <p:pic>
                    <p:nvPicPr>
                      <p:cNvPr id="3" name="Object 2" hidden="1"/>
                      <p:cNvPicPr/>
                      <p:nvPr/>
                    </p:nvPicPr>
                    <p:blipFill>
                      <a:blip r:embed="rId5"/>
                      <a:stretch>
                        <a:fillRect/>
                      </a:stretch>
                    </p:blipFill>
                    <p:spPr>
                      <a:xfrm>
                        <a:off x="2119" y="2119"/>
                        <a:ext cx="2116" cy="2116"/>
                      </a:xfrm>
                      <a:prstGeom prst="rect">
                        <a:avLst/>
                      </a:prstGeom>
                    </p:spPr>
                  </p:pic>
                </p:oleObj>
              </mc:Fallback>
            </mc:AlternateContent>
          </a:graphicData>
        </a:graphic>
      </p:graphicFrame>
      <p:sp>
        <p:nvSpPr>
          <p:cNvPr id="5" name="Rectangle 4"/>
          <p:cNvSpPr>
            <a:spLocks noChangeArrowheads="1"/>
          </p:cNvSpPr>
          <p:nvPr userDrawn="1"/>
        </p:nvSpPr>
        <p:spPr bwMode="auto">
          <a:xfrm>
            <a:off x="527055" y="755871"/>
            <a:ext cx="11137900" cy="79023"/>
          </a:xfrm>
          <a:prstGeom prst="rect">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charset="0"/>
                <a:ea typeface="Arial" charset="0"/>
                <a:cs typeface="Arial" charset="0"/>
              </a:defRPr>
            </a:lvl1pPr>
            <a:lvl2pPr marL="742950" indent="-285750">
              <a:defRPr sz="2400">
                <a:solidFill>
                  <a:schemeClr val="tx1"/>
                </a:solidFill>
                <a:latin typeface="Times New Roman" charset="0"/>
                <a:ea typeface="Arial" charset="0"/>
                <a:cs typeface="Arial" charset="0"/>
              </a:defRPr>
            </a:lvl2pPr>
            <a:lvl3pPr marL="1143000" indent="-228600">
              <a:defRPr sz="2400">
                <a:solidFill>
                  <a:schemeClr val="tx1"/>
                </a:solidFill>
                <a:latin typeface="Times New Roman" charset="0"/>
                <a:ea typeface="Arial" charset="0"/>
                <a:cs typeface="Arial" charset="0"/>
              </a:defRPr>
            </a:lvl3pPr>
            <a:lvl4pPr marL="1600200" indent="-228600">
              <a:defRPr sz="2400">
                <a:solidFill>
                  <a:schemeClr val="tx1"/>
                </a:solidFill>
                <a:latin typeface="Times New Roman" charset="0"/>
                <a:ea typeface="Arial" charset="0"/>
                <a:cs typeface="Arial" charset="0"/>
              </a:defRPr>
            </a:lvl4pPr>
            <a:lvl5pPr marL="2057400" indent="-228600">
              <a:defRPr sz="24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defTabSz="914332"/>
            <a:endParaRPr lang="en-US" altLang="en-US" sz="3200" dirty="0">
              <a:solidFill>
                <a:prstClr val="black"/>
              </a:solidFill>
            </a:endParaRP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2" name="Slide Number Placeholder 1"/>
          <p:cNvSpPr>
            <a:spLocks noGrp="1"/>
          </p:cNvSpPr>
          <p:nvPr>
            <p:ph type="sldNum" sz="quarter" idx="12"/>
          </p:nvPr>
        </p:nvSpPr>
        <p:spPr>
          <a:xfrm>
            <a:off x="9448800" y="6492876"/>
            <a:ext cx="2743200" cy="365125"/>
          </a:xfrm>
          <a:prstGeom prst="rect">
            <a:avLst/>
          </a:prstGeom>
        </p:spPr>
        <p:txBody>
          <a:bodyPr anchor="ctr"/>
          <a:lstStyle>
            <a:lvl1pPr algn="r">
              <a:defRPr sz="1200"/>
            </a:lvl1pPr>
          </a:lstStyle>
          <a:p>
            <a:pPr defTabSz="914332"/>
            <a:fld id="{A80608FE-775E-7741-BA8D-EF6DDD040ED6}" type="slidenum">
              <a:rPr lang="en-US" smtClean="0">
                <a:solidFill>
                  <a:prstClr val="black">
                    <a:tint val="75000"/>
                  </a:prstClr>
                </a:solidFill>
              </a:rPr>
              <a:pPr defTabSz="914332"/>
              <a:t>‹#›</a:t>
            </a:fld>
            <a:endParaRPr lang="en-US" dirty="0">
              <a:solidFill>
                <a:prstClr val="black">
                  <a:tint val="75000"/>
                </a:prstClr>
              </a:solidFill>
            </a:endParaRPr>
          </a:p>
        </p:txBody>
      </p:sp>
    </p:spTree>
    <p:extLst>
      <p:ext uri="{BB962C8B-B14F-4D97-AF65-F5344CB8AC3E}">
        <p14:creationId xmlns:p14="http://schemas.microsoft.com/office/powerpoint/2010/main" val="1512567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67" indent="0" algn="ctr">
              <a:buNone/>
              <a:defRPr sz="2000"/>
            </a:lvl2pPr>
            <a:lvl3pPr marL="914332" indent="0" algn="ctr">
              <a:buNone/>
              <a:defRPr sz="1800"/>
            </a:lvl3pPr>
            <a:lvl4pPr marL="1371498"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7"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9454243" y="6492876"/>
            <a:ext cx="2743200" cy="365125"/>
          </a:xfrm>
          <a:prstGeom prst="rect">
            <a:avLst/>
          </a:prstGeom>
        </p:spPr>
        <p:txBody>
          <a:bodyPr/>
          <a:lstStyle/>
          <a:p>
            <a:fld id="{A80608FE-775E-7741-BA8D-EF6DDD040ED6}" type="slidenum">
              <a:rPr lang="en-US" smtClean="0">
                <a:solidFill>
                  <a:prstClr val="black">
                    <a:tint val="75000"/>
                  </a:prstClr>
                </a:solidFill>
              </a:rPr>
              <a:pPr/>
              <a:t>‹#›</a:t>
            </a:fld>
            <a:endParaRPr lang="en-US">
              <a:solidFill>
                <a:prstClr val="black">
                  <a:tint val="75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89675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119" y="2119"/>
          <a:ext cx="2116" cy="2116"/>
        </p:xfrm>
        <a:graphic>
          <a:graphicData uri="http://schemas.openxmlformats.org/presentationml/2006/ole">
            <mc:AlternateContent xmlns:mc="http://schemas.openxmlformats.org/markup-compatibility/2006">
              <mc:Choice xmlns:v="urn:schemas-microsoft-com:vml" Requires="v">
                <p:oleObj spid="_x0000_s5122" name="think-cell Slide" r:id="rId4" imgW="395" imgH="390" progId="TCLayout.ActiveDocument.1">
                  <p:embed/>
                </p:oleObj>
              </mc:Choice>
              <mc:Fallback>
                <p:oleObj name="think-cell Slide" r:id="rId4" imgW="395" imgH="390" progId="TCLayout.ActiveDocument.1">
                  <p:embed/>
                  <p:pic>
                    <p:nvPicPr>
                      <p:cNvPr id="3" name="Object 2" hidden="1"/>
                      <p:cNvPicPr/>
                      <p:nvPr/>
                    </p:nvPicPr>
                    <p:blipFill>
                      <a:blip r:embed="rId5"/>
                      <a:stretch>
                        <a:fillRect/>
                      </a:stretch>
                    </p:blipFill>
                    <p:spPr>
                      <a:xfrm>
                        <a:off x="2119" y="2119"/>
                        <a:ext cx="2116" cy="2116"/>
                      </a:xfrm>
                      <a:prstGeom prst="rect">
                        <a:avLst/>
                      </a:prstGeom>
                    </p:spPr>
                  </p:pic>
                </p:oleObj>
              </mc:Fallback>
            </mc:AlternateContent>
          </a:graphicData>
        </a:graphic>
      </p:graphicFrame>
      <p:sp>
        <p:nvSpPr>
          <p:cNvPr id="5" name="Rectangle 4"/>
          <p:cNvSpPr>
            <a:spLocks noChangeArrowheads="1"/>
          </p:cNvSpPr>
          <p:nvPr userDrawn="1"/>
        </p:nvSpPr>
        <p:spPr bwMode="auto">
          <a:xfrm>
            <a:off x="527055" y="755871"/>
            <a:ext cx="11137900" cy="79023"/>
          </a:xfrm>
          <a:prstGeom prst="rect">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charset="0"/>
                <a:ea typeface="Arial" charset="0"/>
                <a:cs typeface="Arial" charset="0"/>
              </a:defRPr>
            </a:lvl1pPr>
            <a:lvl2pPr marL="742950" indent="-285750">
              <a:defRPr sz="2400">
                <a:solidFill>
                  <a:schemeClr val="tx1"/>
                </a:solidFill>
                <a:latin typeface="Times New Roman" charset="0"/>
                <a:ea typeface="Arial" charset="0"/>
                <a:cs typeface="Arial" charset="0"/>
              </a:defRPr>
            </a:lvl2pPr>
            <a:lvl3pPr marL="1143000" indent="-228600">
              <a:defRPr sz="2400">
                <a:solidFill>
                  <a:schemeClr val="tx1"/>
                </a:solidFill>
                <a:latin typeface="Times New Roman" charset="0"/>
                <a:ea typeface="Arial" charset="0"/>
                <a:cs typeface="Arial" charset="0"/>
              </a:defRPr>
            </a:lvl3pPr>
            <a:lvl4pPr marL="1600200" indent="-228600">
              <a:defRPr sz="2400">
                <a:solidFill>
                  <a:schemeClr val="tx1"/>
                </a:solidFill>
                <a:latin typeface="Times New Roman" charset="0"/>
                <a:ea typeface="Arial" charset="0"/>
                <a:cs typeface="Arial" charset="0"/>
              </a:defRPr>
            </a:lvl4pPr>
            <a:lvl5pPr marL="2057400" indent="-228600">
              <a:defRPr sz="24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defTabSz="914332"/>
            <a:endParaRPr lang="en-US" altLang="en-US" sz="3200" dirty="0">
              <a:solidFill>
                <a:prstClr val="black"/>
              </a:solidFill>
            </a:endParaRP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2" name="Slide Number Placeholder 1"/>
          <p:cNvSpPr>
            <a:spLocks noGrp="1"/>
          </p:cNvSpPr>
          <p:nvPr>
            <p:ph type="sldNum" sz="quarter" idx="12"/>
          </p:nvPr>
        </p:nvSpPr>
        <p:spPr>
          <a:xfrm>
            <a:off x="9448800" y="6492876"/>
            <a:ext cx="2743200" cy="365125"/>
          </a:xfrm>
          <a:prstGeom prst="rect">
            <a:avLst/>
          </a:prstGeom>
        </p:spPr>
        <p:txBody>
          <a:bodyPr anchor="ctr"/>
          <a:lstStyle>
            <a:lvl1pPr algn="r">
              <a:defRPr sz="1200"/>
            </a:lvl1pPr>
          </a:lstStyle>
          <a:p>
            <a:pPr defTabSz="914332"/>
            <a:fld id="{A80608FE-775E-7741-BA8D-EF6DDD040ED6}" type="slidenum">
              <a:rPr lang="en-US" smtClean="0">
                <a:solidFill>
                  <a:prstClr val="black">
                    <a:tint val="75000"/>
                  </a:prstClr>
                </a:solidFill>
              </a:rPr>
              <a:pPr defTabSz="914332"/>
              <a:t>‹#›</a:t>
            </a:fld>
            <a:endParaRPr lang="en-US" dirty="0">
              <a:solidFill>
                <a:prstClr val="black">
                  <a:tint val="75000"/>
                </a:prstClr>
              </a:solidFill>
            </a:endParaRPr>
          </a:p>
        </p:txBody>
      </p:sp>
    </p:spTree>
    <p:extLst>
      <p:ext uri="{BB962C8B-B14F-4D97-AF65-F5344CB8AC3E}">
        <p14:creationId xmlns:p14="http://schemas.microsoft.com/office/powerpoint/2010/main" val="2985876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8"/>
            </p:custDataLst>
            <p:extLst/>
          </p:nvPr>
        </p:nvGraphicFramePr>
        <p:xfrm>
          <a:off x="2122" y="2123"/>
          <a:ext cx="2116" cy="2116"/>
        </p:xfrm>
        <a:graphic>
          <a:graphicData uri="http://schemas.openxmlformats.org/presentationml/2006/ole">
            <mc:AlternateContent xmlns:mc="http://schemas.openxmlformats.org/markup-compatibility/2006">
              <mc:Choice xmlns:v="urn:schemas-microsoft-com:vml" Requires="v">
                <p:oleObj spid="_x0000_s1026" name="think-cell Slide" r:id="rId10" imgW="395" imgH="390" progId="TCLayout.ActiveDocument.1">
                  <p:embed/>
                </p:oleObj>
              </mc:Choice>
              <mc:Fallback>
                <p:oleObj name="think-cell Slide" r:id="rId10" imgW="395" imgH="390" progId="TCLayout.ActiveDocument.1">
                  <p:embed/>
                  <p:pic>
                    <p:nvPicPr>
                      <p:cNvPr id="7" name="Object 6" hidden="1"/>
                      <p:cNvPicPr/>
                      <p:nvPr/>
                    </p:nvPicPr>
                    <p:blipFill>
                      <a:blip r:embed="rId11"/>
                      <a:stretch>
                        <a:fillRect/>
                      </a:stretch>
                    </p:blipFill>
                    <p:spPr>
                      <a:xfrm>
                        <a:off x="2122" y="2123"/>
                        <a:ext cx="2116" cy="2116"/>
                      </a:xfrm>
                      <a:prstGeom prst="rect">
                        <a:avLst/>
                      </a:prstGeom>
                    </p:spPr>
                  </p:pic>
                </p:oleObj>
              </mc:Fallback>
            </mc:AlternateContent>
          </a:graphicData>
        </a:graphic>
      </p:graphicFrame>
      <p:sp>
        <p:nvSpPr>
          <p:cNvPr id="8" name="Rectangle 7" hidden="1"/>
          <p:cNvSpPr/>
          <p:nvPr userDrawn="1">
            <p:custDataLst>
              <p:tags r:id="rId9"/>
            </p:custDataLst>
          </p:nvPr>
        </p:nvSpPr>
        <p:spPr>
          <a:xfrm>
            <a:off x="3" y="3"/>
            <a:ext cx="108239" cy="108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311703">
              <a:lnSpc>
                <a:spcPct val="90000"/>
              </a:lnSpc>
              <a:spcBef>
                <a:spcPct val="0"/>
              </a:spcBef>
              <a:spcAft>
                <a:spcPct val="0"/>
              </a:spcAft>
            </a:pPr>
            <a:endParaRPr lang="en-US" sz="4400" dirty="0">
              <a:solidFill>
                <a:prstClr val="white"/>
              </a:solidFill>
              <a:latin typeface="Calibri Light" panose="020F0302020204030204" pitchFamily="34" charset="0"/>
              <a:sym typeface="Calibri Light" panose="020F0302020204030204" pitchFamily="34" charset="0"/>
            </a:endParaRPr>
          </a:p>
        </p:txBody>
      </p:sp>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249368"/>
            <a:endParaRPr lang="en-US" dirty="0">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249368"/>
            <a:endParaRPr lang="en-US" dirty="0">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249368"/>
            <a:fld id="{A80608FE-775E-7741-BA8D-EF6DDD040ED6}" type="slidenum">
              <a:rPr lang="en-US" smtClean="0">
                <a:solidFill>
                  <a:prstClr val="black">
                    <a:tint val="75000"/>
                  </a:prstClr>
                </a:solidFill>
              </a:rPr>
              <a:pPr defTabSz="249368"/>
              <a:t>‹#›</a:t>
            </a:fld>
            <a:endParaRPr lang="en-US" dirty="0">
              <a:solidFill>
                <a:prstClr val="black">
                  <a:tint val="75000"/>
                </a:prstClr>
              </a:solidFill>
            </a:endParaRPr>
          </a:p>
        </p:txBody>
      </p:sp>
    </p:spTree>
    <p:extLst>
      <p:ext uri="{BB962C8B-B14F-4D97-AF65-F5344CB8AC3E}">
        <p14:creationId xmlns:p14="http://schemas.microsoft.com/office/powerpoint/2010/main" val="4901577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lgn="l" defTabSz="91435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8" indent="-228588" algn="l" defTabSz="91435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3" indent="-228588" algn="l" defTabSz="91435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38" indent="-228588" algn="l" defTabSz="91435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13" indent="-228588" algn="l" defTabSz="91435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0" indent="-228588" algn="l" defTabSz="91435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65" indent="-228588" algn="l" defTabSz="91435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40" indent="-228588" algn="l" defTabSz="91435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16" indent="-228588" algn="l" defTabSz="91435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91" indent="-228588" algn="l" defTabSz="91435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0" rtl="0" eaLnBrk="1" latinLnBrk="0" hangingPunct="1">
        <a:defRPr sz="1800" kern="1200">
          <a:solidFill>
            <a:schemeClr val="tx1"/>
          </a:solidFill>
          <a:latin typeface="+mn-lt"/>
          <a:ea typeface="+mn-ea"/>
          <a:cs typeface="+mn-cs"/>
        </a:defRPr>
      </a:lvl1pPr>
      <a:lvl2pPr marL="457175" algn="l" defTabSz="914350" rtl="0" eaLnBrk="1" latinLnBrk="0" hangingPunct="1">
        <a:defRPr sz="1800" kern="1200">
          <a:solidFill>
            <a:schemeClr val="tx1"/>
          </a:solidFill>
          <a:latin typeface="+mn-lt"/>
          <a:ea typeface="+mn-ea"/>
          <a:cs typeface="+mn-cs"/>
        </a:defRPr>
      </a:lvl2pPr>
      <a:lvl3pPr marL="914350" algn="l" defTabSz="914350" rtl="0" eaLnBrk="1" latinLnBrk="0" hangingPunct="1">
        <a:defRPr sz="1800" kern="1200">
          <a:solidFill>
            <a:schemeClr val="tx1"/>
          </a:solidFill>
          <a:latin typeface="+mn-lt"/>
          <a:ea typeface="+mn-ea"/>
          <a:cs typeface="+mn-cs"/>
        </a:defRPr>
      </a:lvl3pPr>
      <a:lvl4pPr marL="1371526" algn="l" defTabSz="914350" rtl="0" eaLnBrk="1" latinLnBrk="0" hangingPunct="1">
        <a:defRPr sz="1800" kern="1200">
          <a:solidFill>
            <a:schemeClr val="tx1"/>
          </a:solidFill>
          <a:latin typeface="+mn-lt"/>
          <a:ea typeface="+mn-ea"/>
          <a:cs typeface="+mn-cs"/>
        </a:defRPr>
      </a:lvl4pPr>
      <a:lvl5pPr marL="1828702" algn="l" defTabSz="914350" rtl="0" eaLnBrk="1" latinLnBrk="0" hangingPunct="1">
        <a:defRPr sz="1800" kern="1200">
          <a:solidFill>
            <a:schemeClr val="tx1"/>
          </a:solidFill>
          <a:latin typeface="+mn-lt"/>
          <a:ea typeface="+mn-ea"/>
          <a:cs typeface="+mn-cs"/>
        </a:defRPr>
      </a:lvl5pPr>
      <a:lvl6pPr marL="2285878" algn="l" defTabSz="914350" rtl="0" eaLnBrk="1" latinLnBrk="0" hangingPunct="1">
        <a:defRPr sz="1800" kern="1200">
          <a:solidFill>
            <a:schemeClr val="tx1"/>
          </a:solidFill>
          <a:latin typeface="+mn-lt"/>
          <a:ea typeface="+mn-ea"/>
          <a:cs typeface="+mn-cs"/>
        </a:defRPr>
      </a:lvl6pPr>
      <a:lvl7pPr marL="2743053" algn="l" defTabSz="914350" rtl="0" eaLnBrk="1" latinLnBrk="0" hangingPunct="1">
        <a:defRPr sz="1800" kern="1200">
          <a:solidFill>
            <a:schemeClr val="tx1"/>
          </a:solidFill>
          <a:latin typeface="+mn-lt"/>
          <a:ea typeface="+mn-ea"/>
          <a:cs typeface="+mn-cs"/>
        </a:defRPr>
      </a:lvl7pPr>
      <a:lvl8pPr marL="3200228" algn="l" defTabSz="914350" rtl="0" eaLnBrk="1" latinLnBrk="0" hangingPunct="1">
        <a:defRPr sz="1800" kern="1200">
          <a:solidFill>
            <a:schemeClr val="tx1"/>
          </a:solidFill>
          <a:latin typeface="+mn-lt"/>
          <a:ea typeface="+mn-ea"/>
          <a:cs typeface="+mn-cs"/>
        </a:defRPr>
      </a:lvl8pPr>
      <a:lvl9pPr marL="3657403" algn="l" defTabSz="91435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0608FE-775E-7741-BA8D-EF6DDD040ED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 name="Title 1"/>
          <p:cNvSpPr txBox="1">
            <a:spLocks/>
          </p:cNvSpPr>
          <p:nvPr/>
        </p:nvSpPr>
        <p:spPr>
          <a:xfrm>
            <a:off x="600891" y="291840"/>
            <a:ext cx="8790063" cy="356845"/>
          </a:xfrm>
          <a:prstGeom prst="rect">
            <a:avLst/>
          </a:prstGeom>
        </p:spPr>
        <p:txBody>
          <a:bodyPr vert="horz" lIns="0" tIns="52995" rIns="105987" bIns="52995" rtlCol="0"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l" defTabSz="685783" rtl="0" eaLnBrk="1" fontAlgn="auto" latinLnBrk="0" hangingPunct="1">
              <a:lnSpc>
                <a:spcPct val="9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003946"/>
                </a:solidFill>
                <a:effectLst/>
                <a:uLnTx/>
                <a:uFillTx/>
                <a:latin typeface="Arial" panose="020B0604020202020204" pitchFamily="34" charset="0"/>
                <a:ea typeface="Arial" charset="0"/>
                <a:cs typeface="Arial" panose="020B0604020202020204" pitchFamily="34" charset="0"/>
              </a:rPr>
              <a:t>Asia Feeder Strategy to Provide IFRS 17 Reporting Requirements</a:t>
            </a:r>
          </a:p>
        </p:txBody>
      </p:sp>
      <p:sp>
        <p:nvSpPr>
          <p:cNvPr id="7" name="TextBox 6"/>
          <p:cNvSpPr txBox="1"/>
          <p:nvPr/>
        </p:nvSpPr>
        <p:spPr>
          <a:xfrm>
            <a:off x="3793611" y="1768354"/>
            <a:ext cx="3649472" cy="136960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56%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of feeds have decided on a strategy for at least 90% of their IFRS 17 attributes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44%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of feeds have decided on a strategy for at least 70% of their IFRS 17 attributes</a:t>
            </a:r>
          </a:p>
        </p:txBody>
      </p:sp>
      <p:sp>
        <p:nvSpPr>
          <p:cNvPr id="9" name="Rectangle 8">
            <a:extLst>
              <a:ext uri="{FF2B5EF4-FFF2-40B4-BE49-F238E27FC236}">
                <a16:creationId xmlns:a16="http://schemas.microsoft.com/office/drawing/2014/main" id="{4D582E26-0388-46E7-BD7E-FBD67C1ADC02}"/>
              </a:ext>
            </a:extLst>
          </p:cNvPr>
          <p:cNvSpPr/>
          <p:nvPr/>
        </p:nvSpPr>
        <p:spPr>
          <a:xfrm>
            <a:off x="3666611" y="1699715"/>
            <a:ext cx="3776472" cy="3189660"/>
          </a:xfrm>
          <a:prstGeom prst="rect">
            <a:avLst/>
          </a:prstGeom>
          <a:noFill/>
          <a:ln w="19050">
            <a:solidFill>
              <a:srgbClr val="D9D9D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EF1E0D94-B7DE-432E-8CCC-5080AD8F7783}"/>
              </a:ext>
            </a:extLst>
          </p:cNvPr>
          <p:cNvSpPr/>
          <p:nvPr/>
        </p:nvSpPr>
        <p:spPr>
          <a:xfrm>
            <a:off x="3667148" y="1040553"/>
            <a:ext cx="3780345" cy="632397"/>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59499EFF-7A3E-480E-8D9C-98B7AAF43947}"/>
              </a:ext>
            </a:extLst>
          </p:cNvPr>
          <p:cNvCxnSpPr>
            <a:cxnSpLocks/>
          </p:cNvCxnSpPr>
          <p:nvPr/>
        </p:nvCxnSpPr>
        <p:spPr>
          <a:xfrm flipH="1">
            <a:off x="3666611" y="1686332"/>
            <a:ext cx="3776472" cy="0"/>
          </a:xfrm>
          <a:prstGeom prst="line">
            <a:avLst/>
          </a:prstGeom>
          <a:ln w="57150">
            <a:solidFill>
              <a:srgbClr val="44546A"/>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721490" y="1109164"/>
            <a:ext cx="3607483"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4546A"/>
                </a:solidFill>
                <a:effectLst/>
                <a:uLnTx/>
                <a:uFillTx/>
                <a:latin typeface="Calibri" panose="020F0502020204030204"/>
                <a:ea typeface="+mn-ea"/>
                <a:cs typeface="+mn-cs"/>
              </a:rPr>
              <a:t>Feeds Impacted by IFRS 17 (SLOCPI, SLGFI, SLHK, SLFI, RO, SLVN)</a:t>
            </a:r>
          </a:p>
        </p:txBody>
      </p:sp>
      <p:sp>
        <p:nvSpPr>
          <p:cNvPr id="28" name="Rectangle 27"/>
          <p:cNvSpPr/>
          <p:nvPr/>
        </p:nvSpPr>
        <p:spPr>
          <a:xfrm>
            <a:off x="600892" y="4991985"/>
            <a:ext cx="11069780" cy="1574175"/>
          </a:xfrm>
          <a:prstGeom prst="rect">
            <a:avLst/>
          </a:prstGeom>
          <a:solidFill>
            <a:srgbClr val="FFFFC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44546A"/>
              </a:solidFill>
              <a:effectLst/>
              <a:uLnTx/>
              <a:uFillTx/>
              <a:latin typeface="Calibri" panose="020F0502020204030204"/>
              <a:ea typeface="+mn-ea"/>
              <a:cs typeface="+mn-cs"/>
            </a:endParaRPr>
          </a:p>
        </p:txBody>
      </p:sp>
      <p:sp>
        <p:nvSpPr>
          <p:cNvPr id="29" name="Rectangle 28"/>
          <p:cNvSpPr/>
          <p:nvPr/>
        </p:nvSpPr>
        <p:spPr>
          <a:xfrm>
            <a:off x="693591" y="5055155"/>
            <a:ext cx="3053255"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44546A"/>
                </a:solidFill>
                <a:effectLst/>
                <a:uLnTx/>
                <a:uFillTx/>
                <a:latin typeface="Calibri" panose="020F0502020204030204"/>
                <a:ea typeface="+mn-ea"/>
                <a:cs typeface="+mn-cs"/>
              </a:rPr>
              <a:t>Potential Impact to Implementation</a:t>
            </a:r>
          </a:p>
        </p:txBody>
      </p:sp>
      <p:sp>
        <p:nvSpPr>
          <p:cNvPr id="6" name="TextBox 5"/>
          <p:cNvSpPr txBox="1"/>
          <p:nvPr/>
        </p:nvSpPr>
        <p:spPr>
          <a:xfrm>
            <a:off x="693591" y="5344386"/>
            <a:ext cx="10897517"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High degree of conformity in Asia feeds, with 88% of all assessment feeds sending Modified SL format for IFRS 17. Will need to confirm assumption that all IFRS 17 reporting requirements can be derived in the same way for all source systems sending Modified SL. If confirmed, complexity in DPL logic to ingest Asia’s feeds will be minimized.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However, Asia requires outbound .PRN files from SUN GLs to feed back into the AAH (not containing IFRS 17 data points), primarily for data reconciliation and suspense error handling. Will need to further investigate Asia’s suspense error handling process and if this process should carry on into the future state within the DPL, as well as what data points are contained in these outbound feeds and they can be consolidated into one .PRN file for each SUN GL (current state is multiple files).</a:t>
            </a:r>
          </a:p>
        </p:txBody>
      </p:sp>
      <p:sp>
        <p:nvSpPr>
          <p:cNvPr id="30" name="Rectangle 29"/>
          <p:cNvSpPr/>
          <p:nvPr/>
        </p:nvSpPr>
        <p:spPr>
          <a:xfrm>
            <a:off x="600891" y="1040555"/>
            <a:ext cx="2943498" cy="3848822"/>
          </a:xfrm>
          <a:prstGeom prst="rect">
            <a:avLst/>
          </a:prstGeom>
          <a:solidFill>
            <a:schemeClr val="accent1">
              <a:lumMod val="20000"/>
              <a:lumOff val="80000"/>
            </a:schemeClr>
          </a:solidFill>
          <a:ln w="38100">
            <a:solidFill>
              <a:srgbClr val="DEEB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44546A"/>
              </a:solidFill>
              <a:effectLst/>
              <a:uLnTx/>
              <a:uFillTx/>
              <a:latin typeface="Calibri" panose="020F0502020204030204"/>
              <a:ea typeface="+mn-ea"/>
              <a:cs typeface="+mn-cs"/>
            </a:endParaRPr>
          </a:p>
        </p:txBody>
      </p:sp>
      <p:sp>
        <p:nvSpPr>
          <p:cNvPr id="34" name="Rectangle 33"/>
          <p:cNvSpPr/>
          <p:nvPr/>
        </p:nvSpPr>
        <p:spPr>
          <a:xfrm>
            <a:off x="1351341" y="1273073"/>
            <a:ext cx="1971532"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44546A"/>
                </a:solidFill>
                <a:effectLst/>
                <a:uLnTx/>
                <a:uFillTx/>
                <a:latin typeface="Calibri" panose="020F0502020204030204"/>
                <a:ea typeface="+mn-ea"/>
                <a:cs typeface="+mn-cs"/>
              </a:rPr>
              <a:t>Key BG Findings</a:t>
            </a:r>
          </a:p>
        </p:txBody>
      </p:sp>
      <p:sp>
        <p:nvSpPr>
          <p:cNvPr id="15" name="TextBox 14">
            <a:extLst>
              <a:ext uri="{FF2B5EF4-FFF2-40B4-BE49-F238E27FC236}">
                <a16:creationId xmlns:a16="http://schemas.microsoft.com/office/drawing/2014/main" id="{14AFE85C-D09F-4CD1-A9B2-6FBDD65ABF86}"/>
              </a:ext>
            </a:extLst>
          </p:cNvPr>
          <p:cNvSpPr txBox="1"/>
          <p:nvPr/>
        </p:nvSpPr>
        <p:spPr>
          <a:xfrm>
            <a:off x="727891" y="1742095"/>
            <a:ext cx="2694167" cy="304698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Asia BUs will be sending 3 file formats in the future state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Transactions: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SL Format, Modified SL, HRGX0001</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Majority of feeds will be sending Modified SL (88%)</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All IFRS 17 feeds are proposing to use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Account Number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to derive Cash Flow Indicator, Account: Premiums, Account: Claims, Account: Investment Component, and Account: Directly Attributable Acquisition Costs. Will require further investigation to verify if Account Number can fully derive all these attributes, and how</a:t>
            </a:r>
          </a:p>
        </p:txBody>
      </p:sp>
      <p:sp>
        <p:nvSpPr>
          <p:cNvPr id="22" name="Rectangle 21">
            <a:extLst>
              <a:ext uri="{FF2B5EF4-FFF2-40B4-BE49-F238E27FC236}">
                <a16:creationId xmlns:a16="http://schemas.microsoft.com/office/drawing/2014/main" id="{CB1CC23D-FEBF-4E3A-82FD-F09EE3CF5DC4}"/>
              </a:ext>
            </a:extLst>
          </p:cNvPr>
          <p:cNvSpPr/>
          <p:nvPr/>
        </p:nvSpPr>
        <p:spPr>
          <a:xfrm>
            <a:off x="3976932" y="4390429"/>
            <a:ext cx="3155830" cy="356857"/>
          </a:xfrm>
          <a:prstGeom prst="rect">
            <a:avLst/>
          </a:prstGeom>
          <a:solidFill>
            <a:srgbClr val="DEEBF7"/>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Based on 32/32 feeds returned for 32 PR Keys</a:t>
            </a:r>
            <a:endPar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Star: 5 Points 22">
            <a:extLst>
              <a:ext uri="{FF2B5EF4-FFF2-40B4-BE49-F238E27FC236}">
                <a16:creationId xmlns:a16="http://schemas.microsoft.com/office/drawing/2014/main" id="{1A96E8B3-045A-4DC6-A33B-9BA090112540}"/>
              </a:ext>
            </a:extLst>
          </p:cNvPr>
          <p:cNvSpPr/>
          <p:nvPr/>
        </p:nvSpPr>
        <p:spPr>
          <a:xfrm>
            <a:off x="-452467" y="463998"/>
            <a:ext cx="914400" cy="914400"/>
          </a:xfrm>
          <a:prstGeom prst="star5">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5" name="Group 24">
            <a:extLst>
              <a:ext uri="{FF2B5EF4-FFF2-40B4-BE49-F238E27FC236}">
                <a16:creationId xmlns:a16="http://schemas.microsoft.com/office/drawing/2014/main" id="{B055C406-E418-476D-A865-B0A008365C8D}"/>
              </a:ext>
            </a:extLst>
          </p:cNvPr>
          <p:cNvGrpSpPr/>
          <p:nvPr/>
        </p:nvGrpSpPr>
        <p:grpSpPr>
          <a:xfrm>
            <a:off x="842372" y="1199666"/>
            <a:ext cx="662605" cy="454591"/>
            <a:chOff x="10454502" y="4405667"/>
            <a:chExt cx="662605" cy="454591"/>
          </a:xfrm>
        </p:grpSpPr>
        <p:pic>
          <p:nvPicPr>
            <p:cNvPr id="26" name="Picture 2" descr="Image result for philippines flag">
              <a:extLst>
                <a:ext uri="{FF2B5EF4-FFF2-40B4-BE49-F238E27FC236}">
                  <a16:creationId xmlns:a16="http://schemas.microsoft.com/office/drawing/2014/main" id="{F58C6FAC-B49F-4ACD-8F12-9F33CA61800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55282" y="4405667"/>
              <a:ext cx="304441" cy="20566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7" name="Picture 4" descr="Image result for hong kong flag">
              <a:extLst>
                <a:ext uri="{FF2B5EF4-FFF2-40B4-BE49-F238E27FC236}">
                  <a16:creationId xmlns:a16="http://schemas.microsoft.com/office/drawing/2014/main" id="{230B8245-AC07-4DAB-AD24-0D14C5DB988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09835" y="4405667"/>
              <a:ext cx="307272" cy="205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1" name="Picture 6" descr="Image result for vietnam flag">
              <a:extLst>
                <a:ext uri="{FF2B5EF4-FFF2-40B4-BE49-F238E27FC236}">
                  <a16:creationId xmlns:a16="http://schemas.microsoft.com/office/drawing/2014/main" id="{FC17225D-ADFC-4C82-AB12-AF500D28E64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54502" y="4651786"/>
              <a:ext cx="306000" cy="20520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3" name="Picture 8" descr="Image result for indonesia flag">
              <a:extLst>
                <a:ext uri="{FF2B5EF4-FFF2-40B4-BE49-F238E27FC236}">
                  <a16:creationId xmlns:a16="http://schemas.microsoft.com/office/drawing/2014/main" id="{38879D7E-A670-47D8-A8ED-73B91E8723C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11107" y="4658999"/>
              <a:ext cx="306000" cy="20125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sp>
        <p:nvSpPr>
          <p:cNvPr id="46" name="TextBox 45">
            <a:extLst>
              <a:ext uri="{FF2B5EF4-FFF2-40B4-BE49-F238E27FC236}">
                <a16:creationId xmlns:a16="http://schemas.microsoft.com/office/drawing/2014/main" id="{D35EF3A0-C753-4150-A4D2-7F882077EFA4}"/>
              </a:ext>
            </a:extLst>
          </p:cNvPr>
          <p:cNvSpPr txBox="1"/>
          <p:nvPr/>
        </p:nvSpPr>
        <p:spPr>
          <a:xfrm>
            <a:off x="8021199" y="1754971"/>
            <a:ext cx="3649472" cy="136960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74%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of feeds have decided on a strategy for 100% of their IFRS 17 attributes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26%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of feeds have decided on a strategy for at least 90% of their IFRS 17 attributes</a:t>
            </a:r>
          </a:p>
        </p:txBody>
      </p:sp>
      <p:sp>
        <p:nvSpPr>
          <p:cNvPr id="47" name="Rectangle 46">
            <a:extLst>
              <a:ext uri="{FF2B5EF4-FFF2-40B4-BE49-F238E27FC236}">
                <a16:creationId xmlns:a16="http://schemas.microsoft.com/office/drawing/2014/main" id="{78055DD9-C5AD-416C-A1D8-F113732CFDDE}"/>
              </a:ext>
            </a:extLst>
          </p:cNvPr>
          <p:cNvSpPr/>
          <p:nvPr/>
        </p:nvSpPr>
        <p:spPr>
          <a:xfrm>
            <a:off x="7894199" y="1686332"/>
            <a:ext cx="3776472" cy="3187793"/>
          </a:xfrm>
          <a:prstGeom prst="rect">
            <a:avLst/>
          </a:prstGeom>
          <a:noFill/>
          <a:ln w="19050">
            <a:solidFill>
              <a:srgbClr val="D9D9D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001A566E-0D3C-4330-8987-DAD7B18B4248}"/>
              </a:ext>
            </a:extLst>
          </p:cNvPr>
          <p:cNvSpPr/>
          <p:nvPr/>
        </p:nvSpPr>
        <p:spPr>
          <a:xfrm>
            <a:off x="7894736" y="1027170"/>
            <a:ext cx="3780345" cy="632397"/>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9" name="Straight Connector 48">
            <a:extLst>
              <a:ext uri="{FF2B5EF4-FFF2-40B4-BE49-F238E27FC236}">
                <a16:creationId xmlns:a16="http://schemas.microsoft.com/office/drawing/2014/main" id="{70FEC6DE-2ED2-4B3A-8CC7-0F508DACEC6C}"/>
              </a:ext>
            </a:extLst>
          </p:cNvPr>
          <p:cNvCxnSpPr>
            <a:cxnSpLocks/>
          </p:cNvCxnSpPr>
          <p:nvPr/>
        </p:nvCxnSpPr>
        <p:spPr>
          <a:xfrm flipH="1">
            <a:off x="7894199" y="1672949"/>
            <a:ext cx="3776472" cy="0"/>
          </a:xfrm>
          <a:prstGeom prst="line">
            <a:avLst/>
          </a:prstGeom>
          <a:ln w="57150">
            <a:solidFill>
              <a:srgbClr val="44546A"/>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DB32C296-2F5D-4B90-BFE2-D7F65B13CE9D}"/>
              </a:ext>
            </a:extLst>
          </p:cNvPr>
          <p:cNvSpPr/>
          <p:nvPr/>
        </p:nvSpPr>
        <p:spPr>
          <a:xfrm>
            <a:off x="7949078" y="1095781"/>
            <a:ext cx="3607483"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4546A"/>
                </a:solidFill>
                <a:effectLst/>
                <a:uLnTx/>
                <a:uFillTx/>
                <a:latin typeface="Calibri" panose="020F0502020204030204"/>
                <a:ea typeface="+mn-ea"/>
                <a:cs typeface="+mn-cs"/>
              </a:rPr>
              <a:t>Feeds Not Impacted by IFRS 17 (CSL, GAMC, SIS, SLAMCI, SLFPI, SUNGLs)</a:t>
            </a:r>
          </a:p>
        </p:txBody>
      </p:sp>
      <p:sp>
        <p:nvSpPr>
          <p:cNvPr id="56" name="Rectangle 55">
            <a:extLst>
              <a:ext uri="{FF2B5EF4-FFF2-40B4-BE49-F238E27FC236}">
                <a16:creationId xmlns:a16="http://schemas.microsoft.com/office/drawing/2014/main" id="{F06D0812-9071-47EF-BD26-CD2F7C013238}"/>
              </a:ext>
            </a:extLst>
          </p:cNvPr>
          <p:cNvSpPr/>
          <p:nvPr/>
        </p:nvSpPr>
        <p:spPr>
          <a:xfrm>
            <a:off x="8204520" y="4377046"/>
            <a:ext cx="3155830" cy="356857"/>
          </a:xfrm>
          <a:prstGeom prst="rect">
            <a:avLst/>
          </a:prstGeom>
          <a:solidFill>
            <a:srgbClr val="DEEBF7"/>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Based on 19/19 feeds returned for 19 PR Keys</a:t>
            </a:r>
            <a:endPar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93531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ZqAS.pDSoSPu0Lk0O9yV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7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390</Words>
  <Application>Microsoft Office PowerPoint</Application>
  <PresentationFormat>Widescreen</PresentationFormat>
  <Paragraphs>26</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7_Office Theme</vt:lpstr>
      <vt:lpstr>think-cell Slide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Jia C.</dc:creator>
  <cp:lastModifiedBy>Chen, Jia C.</cp:lastModifiedBy>
  <cp:revision>1</cp:revision>
  <dcterms:created xsi:type="dcterms:W3CDTF">2019-04-10T18:06:37Z</dcterms:created>
  <dcterms:modified xsi:type="dcterms:W3CDTF">2019-04-10T18:07:19Z</dcterms:modified>
</cp:coreProperties>
</file>