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60" r:id="rId4"/>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1" d="100"/>
          <a:sy n="71" d="100"/>
        </p:scale>
        <p:origin x="3246"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4D53F1E8-B612-49D5-AD2A-D49CE829ADBD}" type="datetimeFigureOut">
              <a:rPr lang="zh-TW" altLang="en-US" smtClean="0"/>
              <a:t>2022/11/10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3212C3F-BBBE-4A99-853E-988073FD0AAB}" type="slidenum">
              <a:rPr lang="zh-TW" altLang="en-US" smtClean="0"/>
              <a:t>‹#›</a:t>
            </a:fld>
            <a:endParaRPr lang="zh-TW" altLang="en-US"/>
          </a:p>
        </p:txBody>
      </p:sp>
    </p:spTree>
    <p:extLst>
      <p:ext uri="{BB962C8B-B14F-4D97-AF65-F5344CB8AC3E}">
        <p14:creationId xmlns:p14="http://schemas.microsoft.com/office/powerpoint/2010/main" val="1112165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D53F1E8-B612-49D5-AD2A-D49CE829ADBD}" type="datetimeFigureOut">
              <a:rPr lang="zh-TW" altLang="en-US" smtClean="0"/>
              <a:t>2022/11/10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3212C3F-BBBE-4A99-853E-988073FD0AAB}" type="slidenum">
              <a:rPr lang="zh-TW" altLang="en-US" smtClean="0"/>
              <a:t>‹#›</a:t>
            </a:fld>
            <a:endParaRPr lang="zh-TW" altLang="en-US"/>
          </a:p>
        </p:txBody>
      </p:sp>
    </p:spTree>
    <p:extLst>
      <p:ext uri="{BB962C8B-B14F-4D97-AF65-F5344CB8AC3E}">
        <p14:creationId xmlns:p14="http://schemas.microsoft.com/office/powerpoint/2010/main" val="3860136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D53F1E8-B612-49D5-AD2A-D49CE829ADBD}" type="datetimeFigureOut">
              <a:rPr lang="zh-TW" altLang="en-US" smtClean="0"/>
              <a:t>2022/11/10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3212C3F-BBBE-4A99-853E-988073FD0AAB}" type="slidenum">
              <a:rPr lang="zh-TW" altLang="en-US" smtClean="0"/>
              <a:t>‹#›</a:t>
            </a:fld>
            <a:endParaRPr lang="zh-TW" altLang="en-US"/>
          </a:p>
        </p:txBody>
      </p:sp>
    </p:spTree>
    <p:extLst>
      <p:ext uri="{BB962C8B-B14F-4D97-AF65-F5344CB8AC3E}">
        <p14:creationId xmlns:p14="http://schemas.microsoft.com/office/powerpoint/2010/main" val="3522517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D53F1E8-B612-49D5-AD2A-D49CE829ADBD}" type="datetimeFigureOut">
              <a:rPr lang="zh-TW" altLang="en-US" smtClean="0"/>
              <a:t>2022/11/10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3212C3F-BBBE-4A99-853E-988073FD0AAB}" type="slidenum">
              <a:rPr lang="zh-TW" altLang="en-US" smtClean="0"/>
              <a:t>‹#›</a:t>
            </a:fld>
            <a:endParaRPr lang="zh-TW" altLang="en-US"/>
          </a:p>
        </p:txBody>
      </p:sp>
    </p:spTree>
    <p:extLst>
      <p:ext uri="{BB962C8B-B14F-4D97-AF65-F5344CB8AC3E}">
        <p14:creationId xmlns:p14="http://schemas.microsoft.com/office/powerpoint/2010/main" val="586816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zh-TW" altLang="en-US"/>
              <a:t>按一下以編輯母片標題樣式</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4D53F1E8-B612-49D5-AD2A-D49CE829ADBD}" type="datetimeFigureOut">
              <a:rPr lang="zh-TW" altLang="en-US" smtClean="0"/>
              <a:t>2022/11/10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3212C3F-BBBE-4A99-853E-988073FD0AAB}" type="slidenum">
              <a:rPr lang="zh-TW" altLang="en-US" smtClean="0"/>
              <a:t>‹#›</a:t>
            </a:fld>
            <a:endParaRPr lang="zh-TW" altLang="en-US"/>
          </a:p>
        </p:txBody>
      </p:sp>
    </p:spTree>
    <p:extLst>
      <p:ext uri="{BB962C8B-B14F-4D97-AF65-F5344CB8AC3E}">
        <p14:creationId xmlns:p14="http://schemas.microsoft.com/office/powerpoint/2010/main" val="3509689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D53F1E8-B612-49D5-AD2A-D49CE829ADBD}" type="datetimeFigureOut">
              <a:rPr lang="zh-TW" altLang="en-US" smtClean="0"/>
              <a:t>2022/11/10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3212C3F-BBBE-4A99-853E-988073FD0AAB}" type="slidenum">
              <a:rPr lang="zh-TW" altLang="en-US" smtClean="0"/>
              <a:t>‹#›</a:t>
            </a:fld>
            <a:endParaRPr lang="zh-TW" altLang="en-US"/>
          </a:p>
        </p:txBody>
      </p:sp>
    </p:spTree>
    <p:extLst>
      <p:ext uri="{BB962C8B-B14F-4D97-AF65-F5344CB8AC3E}">
        <p14:creationId xmlns:p14="http://schemas.microsoft.com/office/powerpoint/2010/main" val="265901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472381" y="3618442"/>
            <a:ext cx="2901255" cy="532218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3471863" y="3618442"/>
            <a:ext cx="2915543" cy="532218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D53F1E8-B612-49D5-AD2A-D49CE829ADBD}" type="datetimeFigureOut">
              <a:rPr lang="zh-TW" altLang="en-US" smtClean="0"/>
              <a:t>2022/11/10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63212C3F-BBBE-4A99-853E-988073FD0AAB}" type="slidenum">
              <a:rPr lang="zh-TW" altLang="en-US" smtClean="0"/>
              <a:t>‹#›</a:t>
            </a:fld>
            <a:endParaRPr lang="zh-TW" altLang="en-US"/>
          </a:p>
        </p:txBody>
      </p:sp>
    </p:spTree>
    <p:extLst>
      <p:ext uri="{BB962C8B-B14F-4D97-AF65-F5344CB8AC3E}">
        <p14:creationId xmlns:p14="http://schemas.microsoft.com/office/powerpoint/2010/main" val="3118459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D53F1E8-B612-49D5-AD2A-D49CE829ADBD}" type="datetimeFigureOut">
              <a:rPr lang="zh-TW" altLang="en-US" smtClean="0"/>
              <a:t>2022/11/10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63212C3F-BBBE-4A99-853E-988073FD0AAB}" type="slidenum">
              <a:rPr lang="zh-TW" altLang="en-US" smtClean="0"/>
              <a:t>‹#›</a:t>
            </a:fld>
            <a:endParaRPr lang="zh-TW" altLang="en-US"/>
          </a:p>
        </p:txBody>
      </p:sp>
    </p:spTree>
    <p:extLst>
      <p:ext uri="{BB962C8B-B14F-4D97-AF65-F5344CB8AC3E}">
        <p14:creationId xmlns:p14="http://schemas.microsoft.com/office/powerpoint/2010/main" val="2050908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53F1E8-B612-49D5-AD2A-D49CE829ADBD}" type="datetimeFigureOut">
              <a:rPr lang="zh-TW" altLang="en-US" smtClean="0"/>
              <a:t>2022/11/10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63212C3F-BBBE-4A99-853E-988073FD0AAB}" type="slidenum">
              <a:rPr lang="zh-TW" altLang="en-US" smtClean="0"/>
              <a:t>‹#›</a:t>
            </a:fld>
            <a:endParaRPr lang="zh-TW" altLang="en-US"/>
          </a:p>
        </p:txBody>
      </p:sp>
    </p:spTree>
    <p:extLst>
      <p:ext uri="{BB962C8B-B14F-4D97-AF65-F5344CB8AC3E}">
        <p14:creationId xmlns:p14="http://schemas.microsoft.com/office/powerpoint/2010/main" val="3628966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TW" altLang="en-US"/>
              <a:t>按一下以編輯母片標題樣式</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編輯母片文字樣式</a:t>
            </a:r>
          </a:p>
        </p:txBody>
      </p:sp>
      <p:sp>
        <p:nvSpPr>
          <p:cNvPr id="5" name="Date Placeholder 4"/>
          <p:cNvSpPr>
            <a:spLocks noGrp="1"/>
          </p:cNvSpPr>
          <p:nvPr>
            <p:ph type="dt" sz="half" idx="10"/>
          </p:nvPr>
        </p:nvSpPr>
        <p:spPr/>
        <p:txBody>
          <a:bodyPr/>
          <a:lstStyle/>
          <a:p>
            <a:fld id="{4D53F1E8-B612-49D5-AD2A-D49CE829ADBD}" type="datetimeFigureOut">
              <a:rPr lang="zh-TW" altLang="en-US" smtClean="0"/>
              <a:t>2022/11/10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3212C3F-BBBE-4A99-853E-988073FD0AAB}" type="slidenum">
              <a:rPr lang="zh-TW" altLang="en-US" smtClean="0"/>
              <a:t>‹#›</a:t>
            </a:fld>
            <a:endParaRPr lang="zh-TW" altLang="en-US"/>
          </a:p>
        </p:txBody>
      </p:sp>
    </p:spTree>
    <p:extLst>
      <p:ext uri="{BB962C8B-B14F-4D97-AF65-F5344CB8AC3E}">
        <p14:creationId xmlns:p14="http://schemas.microsoft.com/office/powerpoint/2010/main" val="824462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編輯母片文字樣式</a:t>
            </a:r>
          </a:p>
        </p:txBody>
      </p:sp>
      <p:sp>
        <p:nvSpPr>
          <p:cNvPr id="5" name="Date Placeholder 4"/>
          <p:cNvSpPr>
            <a:spLocks noGrp="1"/>
          </p:cNvSpPr>
          <p:nvPr>
            <p:ph type="dt" sz="half" idx="10"/>
          </p:nvPr>
        </p:nvSpPr>
        <p:spPr/>
        <p:txBody>
          <a:bodyPr/>
          <a:lstStyle/>
          <a:p>
            <a:fld id="{4D53F1E8-B612-49D5-AD2A-D49CE829ADBD}" type="datetimeFigureOut">
              <a:rPr lang="zh-TW" altLang="en-US" smtClean="0"/>
              <a:t>2022/11/10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3212C3F-BBBE-4A99-853E-988073FD0AAB}" type="slidenum">
              <a:rPr lang="zh-TW" altLang="en-US" smtClean="0"/>
              <a:t>‹#›</a:t>
            </a:fld>
            <a:endParaRPr lang="zh-TW" altLang="en-US"/>
          </a:p>
        </p:txBody>
      </p:sp>
    </p:spTree>
    <p:extLst>
      <p:ext uri="{BB962C8B-B14F-4D97-AF65-F5344CB8AC3E}">
        <p14:creationId xmlns:p14="http://schemas.microsoft.com/office/powerpoint/2010/main" val="3391141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4D53F1E8-B612-49D5-AD2A-D49CE829ADBD}" type="datetimeFigureOut">
              <a:rPr lang="zh-TW" altLang="en-US" smtClean="0"/>
              <a:t>2022/11/10</a:t>
            </a:fld>
            <a:endParaRPr lang="zh-TW"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63212C3F-BBBE-4A99-853E-988073FD0AAB}" type="slidenum">
              <a:rPr lang="zh-TW" altLang="en-US" smtClean="0"/>
              <a:t>‹#›</a:t>
            </a:fld>
            <a:endParaRPr lang="zh-TW" altLang="en-US"/>
          </a:p>
        </p:txBody>
      </p:sp>
    </p:spTree>
    <p:extLst>
      <p:ext uri="{BB962C8B-B14F-4D97-AF65-F5344CB8AC3E}">
        <p14:creationId xmlns:p14="http://schemas.microsoft.com/office/powerpoint/2010/main" val="30810956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21632DC4-FBBF-4DD8-A475-8E08F913BCC6}"/>
              </a:ext>
            </a:extLst>
          </p:cNvPr>
          <p:cNvSpPr txBox="1"/>
          <p:nvPr/>
        </p:nvSpPr>
        <p:spPr>
          <a:xfrm>
            <a:off x="1756366" y="4248759"/>
            <a:ext cx="3467616" cy="1077218"/>
          </a:xfrm>
          <a:prstGeom prst="rect">
            <a:avLst/>
          </a:prstGeom>
          <a:noFill/>
        </p:spPr>
        <p:txBody>
          <a:bodyPr wrap="none" rtlCol="0">
            <a:spAutoFit/>
          </a:bodyPr>
          <a:lstStyle/>
          <a:p>
            <a:pPr algn="ctr"/>
            <a:r>
              <a:rPr lang="zh-TW" altLang="en-US" sz="3200" dirty="0"/>
              <a:t>系統程式期中作業</a:t>
            </a:r>
            <a:endParaRPr lang="en-US" altLang="zh-TW" sz="3200" dirty="0"/>
          </a:p>
          <a:p>
            <a:pPr algn="ctr"/>
            <a:r>
              <a:rPr lang="en-US" altLang="zh-TW" sz="3200" dirty="0"/>
              <a:t>SIC assembler</a:t>
            </a:r>
            <a:endParaRPr lang="zh-TW" altLang="en-US" sz="3200" dirty="0"/>
          </a:p>
        </p:txBody>
      </p:sp>
      <p:sp>
        <p:nvSpPr>
          <p:cNvPr id="5" name="文字方塊 4">
            <a:extLst>
              <a:ext uri="{FF2B5EF4-FFF2-40B4-BE49-F238E27FC236}">
                <a16:creationId xmlns:a16="http://schemas.microsoft.com/office/drawing/2014/main" id="{F5BB3AFD-40FE-498B-876B-25BDF2F21213}"/>
              </a:ext>
            </a:extLst>
          </p:cNvPr>
          <p:cNvSpPr txBox="1"/>
          <p:nvPr/>
        </p:nvSpPr>
        <p:spPr>
          <a:xfrm>
            <a:off x="2445657" y="5446286"/>
            <a:ext cx="2089033" cy="369332"/>
          </a:xfrm>
          <a:prstGeom prst="rect">
            <a:avLst/>
          </a:prstGeom>
          <a:noFill/>
        </p:spPr>
        <p:txBody>
          <a:bodyPr wrap="none" rtlCol="0">
            <a:spAutoFit/>
          </a:bodyPr>
          <a:lstStyle/>
          <a:p>
            <a:pPr algn="ctr"/>
            <a:r>
              <a:rPr lang="zh-TW" altLang="en-US" dirty="0"/>
              <a:t>李奕承   </a:t>
            </a:r>
            <a:r>
              <a:rPr lang="en-US" altLang="zh-TW" dirty="0"/>
              <a:t>611121212</a:t>
            </a:r>
            <a:endParaRPr lang="zh-TW" altLang="en-US" dirty="0"/>
          </a:p>
        </p:txBody>
      </p:sp>
    </p:spTree>
    <p:extLst>
      <p:ext uri="{BB962C8B-B14F-4D97-AF65-F5344CB8AC3E}">
        <p14:creationId xmlns:p14="http://schemas.microsoft.com/office/powerpoint/2010/main" val="1835797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9E110C12-3AFF-4F4C-B86A-BF06A3870E14}"/>
              </a:ext>
            </a:extLst>
          </p:cNvPr>
          <p:cNvSpPr txBox="1"/>
          <p:nvPr/>
        </p:nvSpPr>
        <p:spPr>
          <a:xfrm>
            <a:off x="132349" y="200432"/>
            <a:ext cx="6485020" cy="825867"/>
          </a:xfrm>
          <a:prstGeom prst="rect">
            <a:avLst/>
          </a:prstGeom>
          <a:noFill/>
        </p:spPr>
        <p:txBody>
          <a:bodyPr wrap="square" rtlCol="0">
            <a:spAutoFit/>
          </a:bodyPr>
          <a:lstStyle/>
          <a:p>
            <a:pPr>
              <a:spcBef>
                <a:spcPts val="100"/>
              </a:spcBef>
              <a:spcAft>
                <a:spcPts val="100"/>
              </a:spcAft>
            </a:pPr>
            <a:r>
              <a:rPr lang="zh-TW" altLang="en-US" dirty="0">
                <a:highlight>
                  <a:srgbClr val="FFFF00"/>
                </a:highlight>
              </a:rPr>
              <a:t>目標概述</a:t>
            </a:r>
            <a:endParaRPr lang="en-US" altLang="zh-TW" dirty="0">
              <a:highlight>
                <a:srgbClr val="FFFF00"/>
              </a:highlight>
            </a:endParaRPr>
          </a:p>
          <a:p>
            <a:pPr>
              <a:spcBef>
                <a:spcPts val="100"/>
              </a:spcBef>
              <a:spcAft>
                <a:spcPts val="100"/>
              </a:spcAft>
            </a:pPr>
            <a:r>
              <a:rPr lang="zh-TW" altLang="en-US" sz="1400" dirty="0"/>
              <a:t>這個作業的目標是要做出一個組譯器，它可以讀取一個用</a:t>
            </a:r>
            <a:r>
              <a:rPr lang="en-US" altLang="zh-TW" sz="1400" dirty="0"/>
              <a:t>SIC</a:t>
            </a:r>
            <a:r>
              <a:rPr lang="zh-TW" altLang="en-US" sz="1400" dirty="0"/>
              <a:t>組合語言寫成的程式，並將它翻譯成</a:t>
            </a:r>
            <a:r>
              <a:rPr lang="en-US" altLang="zh-TW" sz="1400" dirty="0"/>
              <a:t>object code</a:t>
            </a:r>
            <a:r>
              <a:rPr lang="zh-TW" altLang="en-US" sz="1400" dirty="0"/>
              <a:t>存成另一個檔案。</a:t>
            </a:r>
          </a:p>
        </p:txBody>
      </p:sp>
      <p:sp>
        <p:nvSpPr>
          <p:cNvPr id="7" name="文字方塊 6">
            <a:extLst>
              <a:ext uri="{FF2B5EF4-FFF2-40B4-BE49-F238E27FC236}">
                <a16:creationId xmlns:a16="http://schemas.microsoft.com/office/drawing/2014/main" id="{A0A2CF80-54B6-46C4-9D24-D8CEE3DAE506}"/>
              </a:ext>
            </a:extLst>
          </p:cNvPr>
          <p:cNvSpPr txBox="1"/>
          <p:nvPr/>
        </p:nvSpPr>
        <p:spPr>
          <a:xfrm>
            <a:off x="132349" y="1110122"/>
            <a:ext cx="6485020" cy="369332"/>
          </a:xfrm>
          <a:prstGeom prst="rect">
            <a:avLst/>
          </a:prstGeom>
          <a:noFill/>
        </p:spPr>
        <p:txBody>
          <a:bodyPr wrap="square" rtlCol="0">
            <a:spAutoFit/>
          </a:bodyPr>
          <a:lstStyle/>
          <a:p>
            <a:pPr>
              <a:spcBef>
                <a:spcPts val="100"/>
              </a:spcBef>
              <a:spcAft>
                <a:spcPts val="100"/>
              </a:spcAft>
            </a:pPr>
            <a:r>
              <a:rPr lang="zh-TW" altLang="en-US" dirty="0">
                <a:highlight>
                  <a:srgbClr val="FFFF00"/>
                </a:highlight>
              </a:rPr>
              <a:t>運作原理</a:t>
            </a:r>
            <a:endParaRPr lang="en-US" altLang="zh-TW" dirty="0">
              <a:highlight>
                <a:srgbClr val="FFFF00"/>
              </a:highlight>
            </a:endParaRPr>
          </a:p>
        </p:txBody>
      </p:sp>
      <p:sp>
        <p:nvSpPr>
          <p:cNvPr id="8" name="文字方塊 7">
            <a:extLst>
              <a:ext uri="{FF2B5EF4-FFF2-40B4-BE49-F238E27FC236}">
                <a16:creationId xmlns:a16="http://schemas.microsoft.com/office/drawing/2014/main" id="{7BFB8F77-0485-4C9B-BA7D-2B6F74572F80}"/>
              </a:ext>
            </a:extLst>
          </p:cNvPr>
          <p:cNvSpPr txBox="1"/>
          <p:nvPr/>
        </p:nvSpPr>
        <p:spPr>
          <a:xfrm>
            <a:off x="2823327" y="2620170"/>
            <a:ext cx="1103064" cy="307777"/>
          </a:xfrm>
          <a:prstGeom prst="rect">
            <a:avLst/>
          </a:prstGeom>
          <a:noFill/>
          <a:ln>
            <a:solidFill>
              <a:schemeClr val="tx1"/>
            </a:solidFill>
          </a:ln>
        </p:spPr>
        <p:txBody>
          <a:bodyPr wrap="square" rtlCol="0">
            <a:spAutoFit/>
          </a:bodyPr>
          <a:lstStyle/>
          <a:p>
            <a:pPr algn="ctr"/>
            <a:r>
              <a:rPr lang="zh-TW" altLang="en-US" sz="1400" dirty="0">
                <a:highlight>
                  <a:srgbClr val="00FF00"/>
                </a:highlight>
              </a:rPr>
              <a:t>開檔、讀取</a:t>
            </a:r>
          </a:p>
        </p:txBody>
      </p:sp>
      <p:sp>
        <p:nvSpPr>
          <p:cNvPr id="9" name="文字方塊 8">
            <a:extLst>
              <a:ext uri="{FF2B5EF4-FFF2-40B4-BE49-F238E27FC236}">
                <a16:creationId xmlns:a16="http://schemas.microsoft.com/office/drawing/2014/main" id="{3116F9A4-2DB4-4058-9D61-6194A56D488C}"/>
              </a:ext>
            </a:extLst>
          </p:cNvPr>
          <p:cNvSpPr txBox="1"/>
          <p:nvPr/>
        </p:nvSpPr>
        <p:spPr>
          <a:xfrm>
            <a:off x="2833685" y="8812572"/>
            <a:ext cx="1082348" cy="307777"/>
          </a:xfrm>
          <a:prstGeom prst="rect">
            <a:avLst/>
          </a:prstGeom>
          <a:noFill/>
          <a:ln>
            <a:solidFill>
              <a:schemeClr val="tx1"/>
            </a:solidFill>
          </a:ln>
        </p:spPr>
        <p:txBody>
          <a:bodyPr wrap="none" rtlCol="0">
            <a:spAutoFit/>
          </a:bodyPr>
          <a:lstStyle/>
          <a:p>
            <a:pPr algn="ctr"/>
            <a:r>
              <a:rPr lang="zh-TW" altLang="en-US" sz="1400" dirty="0">
                <a:highlight>
                  <a:srgbClr val="00FF00"/>
                </a:highlight>
              </a:rPr>
              <a:t>寫入、關檔</a:t>
            </a:r>
          </a:p>
        </p:txBody>
      </p:sp>
      <p:sp>
        <p:nvSpPr>
          <p:cNvPr id="10" name="文字方塊 9">
            <a:extLst>
              <a:ext uri="{FF2B5EF4-FFF2-40B4-BE49-F238E27FC236}">
                <a16:creationId xmlns:a16="http://schemas.microsoft.com/office/drawing/2014/main" id="{62B63EEB-3F94-4335-952E-10DC0960E2F9}"/>
              </a:ext>
            </a:extLst>
          </p:cNvPr>
          <p:cNvSpPr txBox="1"/>
          <p:nvPr/>
        </p:nvSpPr>
        <p:spPr>
          <a:xfrm>
            <a:off x="132349" y="3206912"/>
            <a:ext cx="6485020" cy="789960"/>
          </a:xfrm>
          <a:prstGeom prst="rect">
            <a:avLst/>
          </a:prstGeom>
          <a:noFill/>
          <a:ln>
            <a:solidFill>
              <a:schemeClr val="tx1"/>
            </a:solidFill>
          </a:ln>
        </p:spPr>
        <p:txBody>
          <a:bodyPr wrap="square" rtlCol="0">
            <a:spAutoFit/>
          </a:bodyPr>
          <a:lstStyle/>
          <a:p>
            <a:pPr>
              <a:spcBef>
                <a:spcPts val="100"/>
              </a:spcBef>
              <a:spcAft>
                <a:spcPts val="100"/>
              </a:spcAft>
            </a:pPr>
            <a:r>
              <a:rPr lang="zh-TW" altLang="en-US" sz="1400" dirty="0">
                <a:highlight>
                  <a:srgbClr val="C0C0C0"/>
                </a:highlight>
              </a:rPr>
              <a:t>第一次掃描</a:t>
            </a:r>
            <a:r>
              <a:rPr lang="en-US" altLang="zh-TW" sz="1400" dirty="0">
                <a:highlight>
                  <a:srgbClr val="C0C0C0"/>
                </a:highlight>
              </a:rPr>
              <a:t>:</a:t>
            </a:r>
          </a:p>
          <a:p>
            <a:pPr>
              <a:spcBef>
                <a:spcPts val="100"/>
              </a:spcBef>
              <a:spcAft>
                <a:spcPts val="100"/>
              </a:spcAft>
            </a:pPr>
            <a:r>
              <a:rPr lang="en-US" altLang="zh-TW" sz="1400" dirty="0">
                <a:highlight>
                  <a:srgbClr val="C0C0C0"/>
                </a:highlight>
              </a:rPr>
              <a:t>	</a:t>
            </a:r>
            <a:r>
              <a:rPr lang="zh-TW" altLang="en-US" sz="1400" dirty="0">
                <a:highlight>
                  <a:srgbClr val="C0C0C0"/>
                </a:highlight>
              </a:rPr>
              <a:t>算出每行的地址</a:t>
            </a:r>
          </a:p>
          <a:p>
            <a:pPr>
              <a:spcBef>
                <a:spcPts val="100"/>
              </a:spcBef>
              <a:spcAft>
                <a:spcPts val="100"/>
              </a:spcAft>
            </a:pPr>
            <a:r>
              <a:rPr lang="en-US" altLang="zh-TW" sz="1400" dirty="0">
                <a:highlight>
                  <a:srgbClr val="C0C0C0"/>
                </a:highlight>
              </a:rPr>
              <a:t>	</a:t>
            </a:r>
            <a:r>
              <a:rPr lang="zh-TW" altLang="en-US" sz="1400" dirty="0">
                <a:highlight>
                  <a:srgbClr val="C0C0C0"/>
                </a:highlight>
              </a:rPr>
              <a:t>紀錄下有定義標籤的指令所在地址</a:t>
            </a:r>
            <a:r>
              <a:rPr lang="en-US" altLang="zh-TW" sz="1400" dirty="0">
                <a:highlight>
                  <a:srgbClr val="C0C0C0"/>
                </a:highlight>
              </a:rPr>
              <a:t>(</a:t>
            </a:r>
            <a:r>
              <a:rPr lang="zh-TW" altLang="en-US" sz="1400" dirty="0">
                <a:highlight>
                  <a:srgbClr val="C0C0C0"/>
                </a:highlight>
              </a:rPr>
              <a:t>使用鏈結串列</a:t>
            </a:r>
            <a:r>
              <a:rPr lang="en-US" altLang="zh-TW" sz="1400" dirty="0">
                <a:highlight>
                  <a:srgbClr val="C0C0C0"/>
                </a:highlight>
              </a:rPr>
              <a:t>)</a:t>
            </a:r>
            <a:endParaRPr lang="zh-TW" altLang="en-US" sz="1400" dirty="0">
              <a:highlight>
                <a:srgbClr val="C0C0C0"/>
              </a:highlight>
            </a:endParaRPr>
          </a:p>
        </p:txBody>
      </p:sp>
      <p:sp>
        <p:nvSpPr>
          <p:cNvPr id="19" name="文字方塊 18">
            <a:extLst>
              <a:ext uri="{FF2B5EF4-FFF2-40B4-BE49-F238E27FC236}">
                <a16:creationId xmlns:a16="http://schemas.microsoft.com/office/drawing/2014/main" id="{9C20335E-4C2E-44B1-8E3A-C7C856248B9D}"/>
              </a:ext>
            </a:extLst>
          </p:cNvPr>
          <p:cNvSpPr txBox="1"/>
          <p:nvPr/>
        </p:nvSpPr>
        <p:spPr>
          <a:xfrm>
            <a:off x="132349" y="1563277"/>
            <a:ext cx="6485020" cy="789960"/>
          </a:xfrm>
          <a:prstGeom prst="rect">
            <a:avLst/>
          </a:prstGeom>
          <a:noFill/>
          <a:ln>
            <a:solidFill>
              <a:schemeClr val="tx1"/>
            </a:solidFill>
          </a:ln>
        </p:spPr>
        <p:txBody>
          <a:bodyPr wrap="square" rtlCol="0">
            <a:spAutoFit/>
          </a:bodyPr>
          <a:lstStyle/>
          <a:p>
            <a:pPr>
              <a:spcBef>
                <a:spcPts val="100"/>
              </a:spcBef>
              <a:spcAft>
                <a:spcPts val="100"/>
              </a:spcAft>
            </a:pPr>
            <a:r>
              <a:rPr lang="zh-TW" altLang="en-US" sz="1400" dirty="0">
                <a:highlight>
                  <a:srgbClr val="00FFFF"/>
                </a:highlight>
              </a:rPr>
              <a:t>建立結構，暫存每行</a:t>
            </a:r>
            <a:r>
              <a:rPr lang="en-US" altLang="zh-TW" sz="1400" dirty="0">
                <a:highlight>
                  <a:srgbClr val="00FFFF"/>
                </a:highlight>
              </a:rPr>
              <a:t>object code</a:t>
            </a:r>
            <a:r>
              <a:rPr lang="zh-TW" altLang="en-US" sz="1400" dirty="0">
                <a:highlight>
                  <a:srgbClr val="00FFFF"/>
                </a:highlight>
              </a:rPr>
              <a:t>的值</a:t>
            </a:r>
            <a:endParaRPr lang="en-US" altLang="zh-TW" sz="1400" dirty="0">
              <a:highlight>
                <a:srgbClr val="00FFFF"/>
              </a:highlight>
            </a:endParaRPr>
          </a:p>
          <a:p>
            <a:pPr>
              <a:spcBef>
                <a:spcPts val="100"/>
              </a:spcBef>
              <a:spcAft>
                <a:spcPts val="100"/>
              </a:spcAft>
            </a:pPr>
            <a:r>
              <a:rPr lang="zh-TW" altLang="en-US" sz="1400" dirty="0">
                <a:highlight>
                  <a:srgbClr val="00FFFF"/>
                </a:highlight>
              </a:rPr>
              <a:t>建立結構，存放指令和它的</a:t>
            </a:r>
            <a:r>
              <a:rPr lang="en-US" altLang="zh-TW" sz="1400" dirty="0">
                <a:highlight>
                  <a:srgbClr val="00FFFF"/>
                </a:highlight>
              </a:rPr>
              <a:t>opcode</a:t>
            </a:r>
            <a:r>
              <a:rPr lang="zh-TW" altLang="en-US" sz="1400" dirty="0">
                <a:highlight>
                  <a:srgbClr val="00FFFF"/>
                </a:highlight>
              </a:rPr>
              <a:t>，用來查詢</a:t>
            </a:r>
          </a:p>
          <a:p>
            <a:pPr>
              <a:spcBef>
                <a:spcPts val="100"/>
              </a:spcBef>
              <a:spcAft>
                <a:spcPts val="100"/>
              </a:spcAft>
            </a:pPr>
            <a:r>
              <a:rPr lang="zh-TW" altLang="en-US" sz="1400" dirty="0">
                <a:highlight>
                  <a:srgbClr val="00FFFF"/>
                </a:highlight>
              </a:rPr>
              <a:t>建立鏈結串列的</a:t>
            </a:r>
            <a:r>
              <a:rPr lang="en-US" altLang="zh-TW" sz="1400" dirty="0">
                <a:highlight>
                  <a:srgbClr val="00FFFF"/>
                </a:highlight>
              </a:rPr>
              <a:t>head</a:t>
            </a:r>
            <a:r>
              <a:rPr lang="zh-TW" altLang="en-US" sz="1400" dirty="0">
                <a:highlight>
                  <a:srgbClr val="00FFFF"/>
                </a:highlight>
              </a:rPr>
              <a:t>，用來存放掃描到的標籤及它的地址</a:t>
            </a:r>
          </a:p>
        </p:txBody>
      </p:sp>
      <p:sp>
        <p:nvSpPr>
          <p:cNvPr id="21" name="文字方塊 20">
            <a:extLst>
              <a:ext uri="{FF2B5EF4-FFF2-40B4-BE49-F238E27FC236}">
                <a16:creationId xmlns:a16="http://schemas.microsoft.com/office/drawing/2014/main" id="{75C3E3C7-156C-4434-BCDD-0B63693B6587}"/>
              </a:ext>
            </a:extLst>
          </p:cNvPr>
          <p:cNvSpPr txBox="1"/>
          <p:nvPr/>
        </p:nvSpPr>
        <p:spPr>
          <a:xfrm>
            <a:off x="132349" y="4862579"/>
            <a:ext cx="6485020" cy="3683060"/>
          </a:xfrm>
          <a:prstGeom prst="rect">
            <a:avLst/>
          </a:prstGeom>
          <a:noFill/>
          <a:ln>
            <a:solidFill>
              <a:schemeClr val="tx1"/>
            </a:solidFill>
          </a:ln>
        </p:spPr>
        <p:txBody>
          <a:bodyPr wrap="square" rtlCol="0">
            <a:spAutoFit/>
          </a:bodyPr>
          <a:lstStyle/>
          <a:p>
            <a:pPr>
              <a:spcBef>
                <a:spcPts val="100"/>
              </a:spcBef>
              <a:spcAft>
                <a:spcPts val="100"/>
              </a:spcAft>
            </a:pPr>
            <a:r>
              <a:rPr lang="zh-TW" altLang="en-US" sz="1400" dirty="0">
                <a:highlight>
                  <a:srgbClr val="C0C0C0"/>
                </a:highlight>
              </a:rPr>
              <a:t>第二次掃描</a:t>
            </a:r>
            <a:r>
              <a:rPr lang="en-US" altLang="zh-TW" sz="1400" dirty="0">
                <a:highlight>
                  <a:srgbClr val="C0C0C0"/>
                </a:highlight>
              </a:rPr>
              <a:t>:</a:t>
            </a:r>
          </a:p>
          <a:p>
            <a:pPr>
              <a:spcBef>
                <a:spcPts val="100"/>
              </a:spcBef>
              <a:spcAft>
                <a:spcPts val="100"/>
              </a:spcAft>
            </a:pPr>
            <a:r>
              <a:rPr lang="en-US" altLang="zh-TW" sz="1400" dirty="0">
                <a:highlight>
                  <a:srgbClr val="C0C0C0"/>
                </a:highlight>
              </a:rPr>
              <a:t>	</a:t>
            </a:r>
            <a:r>
              <a:rPr lang="zh-TW" altLang="en-US" sz="1400" dirty="0">
                <a:highlight>
                  <a:srgbClr val="C0C0C0"/>
                </a:highlight>
              </a:rPr>
              <a:t>將讀取到的字串與指令做比對，若查到吻合的指令，就將其</a:t>
            </a:r>
            <a:r>
              <a:rPr lang="en-US" altLang="zh-TW" sz="1400" dirty="0">
                <a:highlight>
                  <a:srgbClr val="C0C0C0"/>
                </a:highlight>
              </a:rPr>
              <a:t>opcode</a:t>
            </a:r>
            <a:r>
              <a:rPr lang="zh-TW" altLang="en-US" sz="1400" dirty="0">
                <a:highlight>
                  <a:srgbClr val="C0C0C0"/>
                </a:highlight>
              </a:rPr>
              <a:t>寫入</a:t>
            </a:r>
            <a:r>
              <a:rPr lang="en-US" altLang="zh-TW" sz="1400" dirty="0">
                <a:highlight>
                  <a:srgbClr val="C0C0C0"/>
                </a:highlight>
              </a:rPr>
              <a:t>object code</a:t>
            </a:r>
            <a:r>
              <a:rPr lang="zh-TW" altLang="en-US" sz="1400" dirty="0">
                <a:highlight>
                  <a:srgbClr val="C0C0C0"/>
                </a:highlight>
              </a:rPr>
              <a:t>暫存結構中的</a:t>
            </a:r>
            <a:r>
              <a:rPr lang="en-US" altLang="zh-TW" sz="1400" dirty="0">
                <a:highlight>
                  <a:srgbClr val="C0C0C0"/>
                </a:highlight>
              </a:rPr>
              <a:t>opcode</a:t>
            </a:r>
            <a:r>
              <a:rPr lang="zh-TW" altLang="en-US" sz="1400" dirty="0">
                <a:highlight>
                  <a:srgbClr val="C0C0C0"/>
                </a:highlight>
              </a:rPr>
              <a:t>成員</a:t>
            </a:r>
            <a:endParaRPr lang="en-US" altLang="zh-TW" sz="1400" dirty="0">
              <a:highlight>
                <a:srgbClr val="C0C0C0"/>
              </a:highlight>
            </a:endParaRPr>
          </a:p>
          <a:p>
            <a:pPr>
              <a:spcBef>
                <a:spcPts val="100"/>
              </a:spcBef>
              <a:spcAft>
                <a:spcPts val="100"/>
              </a:spcAft>
            </a:pPr>
            <a:endParaRPr lang="en-US" altLang="zh-TW" sz="1400" dirty="0">
              <a:highlight>
                <a:srgbClr val="C0C0C0"/>
              </a:highlight>
            </a:endParaRPr>
          </a:p>
          <a:p>
            <a:pPr>
              <a:spcBef>
                <a:spcPts val="100"/>
              </a:spcBef>
              <a:spcAft>
                <a:spcPts val="100"/>
              </a:spcAft>
            </a:pPr>
            <a:r>
              <a:rPr lang="en-US" altLang="zh-TW" sz="1400" dirty="0">
                <a:highlight>
                  <a:srgbClr val="C0C0C0"/>
                </a:highlight>
              </a:rPr>
              <a:t>	</a:t>
            </a:r>
            <a:r>
              <a:rPr lang="zh-TW" altLang="en-US" sz="1400" dirty="0">
                <a:highlight>
                  <a:srgbClr val="C0C0C0"/>
                </a:highlight>
              </a:rPr>
              <a:t>將不是指令的部分與標籤鏈結串列比對，若吻合就將其地址寫入</a:t>
            </a:r>
            <a:r>
              <a:rPr lang="en-US" altLang="zh-TW" sz="1400" dirty="0">
                <a:highlight>
                  <a:srgbClr val="C0C0C0"/>
                </a:highlight>
              </a:rPr>
              <a:t>object code	</a:t>
            </a:r>
            <a:r>
              <a:rPr lang="zh-TW" altLang="en-US" sz="1400" dirty="0">
                <a:highlight>
                  <a:srgbClr val="C0C0C0"/>
                </a:highlight>
              </a:rPr>
              <a:t>暫存結構中的</a:t>
            </a:r>
            <a:r>
              <a:rPr lang="en-US" altLang="zh-TW" sz="1400" dirty="0">
                <a:highlight>
                  <a:srgbClr val="C0C0C0"/>
                </a:highlight>
              </a:rPr>
              <a:t>address</a:t>
            </a:r>
            <a:r>
              <a:rPr lang="zh-TW" altLang="en-US" sz="1400" dirty="0">
                <a:highlight>
                  <a:srgbClr val="C0C0C0"/>
                </a:highlight>
              </a:rPr>
              <a:t>成員</a:t>
            </a:r>
            <a:endParaRPr lang="en-US" altLang="zh-TW" sz="1400" dirty="0">
              <a:highlight>
                <a:srgbClr val="C0C0C0"/>
              </a:highlight>
            </a:endParaRPr>
          </a:p>
          <a:p>
            <a:pPr>
              <a:spcBef>
                <a:spcPts val="100"/>
              </a:spcBef>
              <a:spcAft>
                <a:spcPts val="100"/>
              </a:spcAft>
            </a:pPr>
            <a:endParaRPr lang="en-US" altLang="zh-TW" sz="1400" dirty="0">
              <a:highlight>
                <a:srgbClr val="C0C0C0"/>
              </a:highlight>
            </a:endParaRPr>
          </a:p>
          <a:p>
            <a:pPr>
              <a:spcBef>
                <a:spcPts val="100"/>
              </a:spcBef>
              <a:spcAft>
                <a:spcPts val="100"/>
              </a:spcAft>
            </a:pPr>
            <a:r>
              <a:rPr lang="en-US" altLang="zh-TW" sz="1400" dirty="0">
                <a:highlight>
                  <a:srgbClr val="C0C0C0"/>
                </a:highlight>
              </a:rPr>
              <a:t>	</a:t>
            </a:r>
            <a:r>
              <a:rPr lang="zh-TW" altLang="en-US" sz="1400" dirty="0">
                <a:highlight>
                  <a:srgbClr val="C0C0C0"/>
                </a:highlight>
              </a:rPr>
              <a:t>將不是指令的部分與標籤鏈結串列比對，若吻合就將其地址寫入</a:t>
            </a:r>
            <a:r>
              <a:rPr lang="en-US" altLang="zh-TW" sz="1400" dirty="0">
                <a:highlight>
                  <a:srgbClr val="C0C0C0"/>
                </a:highlight>
              </a:rPr>
              <a:t>object code	</a:t>
            </a:r>
            <a:r>
              <a:rPr lang="zh-TW" altLang="en-US" sz="1400" dirty="0">
                <a:highlight>
                  <a:srgbClr val="C0C0C0"/>
                </a:highlight>
              </a:rPr>
              <a:t>暫存結構中的</a:t>
            </a:r>
            <a:r>
              <a:rPr lang="en-US" altLang="zh-TW" sz="1400" dirty="0">
                <a:highlight>
                  <a:srgbClr val="C0C0C0"/>
                </a:highlight>
              </a:rPr>
              <a:t>address</a:t>
            </a:r>
            <a:r>
              <a:rPr lang="zh-TW" altLang="en-US" sz="1400" dirty="0">
                <a:highlight>
                  <a:srgbClr val="C0C0C0"/>
                </a:highlight>
              </a:rPr>
              <a:t>成員</a:t>
            </a:r>
            <a:endParaRPr lang="en-US" altLang="zh-TW" sz="1400" dirty="0">
              <a:highlight>
                <a:srgbClr val="C0C0C0"/>
              </a:highlight>
            </a:endParaRPr>
          </a:p>
          <a:p>
            <a:pPr>
              <a:spcBef>
                <a:spcPts val="100"/>
              </a:spcBef>
              <a:spcAft>
                <a:spcPts val="100"/>
              </a:spcAft>
            </a:pPr>
            <a:endParaRPr lang="en-US" altLang="zh-TW" sz="1400" dirty="0">
              <a:highlight>
                <a:srgbClr val="C0C0C0"/>
              </a:highlight>
            </a:endParaRPr>
          </a:p>
          <a:p>
            <a:pPr>
              <a:spcBef>
                <a:spcPts val="100"/>
              </a:spcBef>
              <a:spcAft>
                <a:spcPts val="100"/>
              </a:spcAft>
            </a:pPr>
            <a:r>
              <a:rPr lang="en-US" altLang="zh-TW" sz="1400" dirty="0">
                <a:highlight>
                  <a:srgbClr val="C0C0C0"/>
                </a:highlight>
              </a:rPr>
              <a:t>	</a:t>
            </a:r>
            <a:r>
              <a:rPr lang="zh-TW" altLang="en-US" sz="1400" dirty="0">
                <a:highlight>
                  <a:srgbClr val="C0C0C0"/>
                </a:highlight>
              </a:rPr>
              <a:t>判讀剩下的部分，若有 </a:t>
            </a:r>
            <a:r>
              <a:rPr lang="en-US" altLang="zh-TW" sz="1400" dirty="0">
                <a:highlight>
                  <a:srgbClr val="C0C0C0"/>
                </a:highlight>
              </a:rPr>
              <a:t>X</a:t>
            </a:r>
            <a:r>
              <a:rPr lang="zh-TW" altLang="en-US" sz="1400" dirty="0">
                <a:highlight>
                  <a:srgbClr val="C0C0C0"/>
                </a:highlight>
              </a:rPr>
              <a:t> 模式</a:t>
            </a:r>
            <a:endParaRPr lang="en-US" altLang="zh-TW" sz="1400" dirty="0">
              <a:highlight>
                <a:srgbClr val="C0C0C0"/>
              </a:highlight>
            </a:endParaRPr>
          </a:p>
          <a:p>
            <a:pPr>
              <a:spcBef>
                <a:spcPts val="100"/>
              </a:spcBef>
              <a:spcAft>
                <a:spcPts val="100"/>
              </a:spcAft>
            </a:pPr>
            <a:r>
              <a:rPr lang="en-US" altLang="zh-TW" sz="1400" dirty="0">
                <a:highlight>
                  <a:srgbClr val="C0C0C0"/>
                </a:highlight>
              </a:rPr>
              <a:t>		</a:t>
            </a:r>
            <a:r>
              <a:rPr lang="zh-TW" altLang="en-US" sz="1400" dirty="0">
                <a:highlight>
                  <a:srgbClr val="C0C0C0"/>
                </a:highlight>
              </a:rPr>
              <a:t>則把</a:t>
            </a:r>
            <a:r>
              <a:rPr lang="en-US" altLang="zh-TW" sz="1400" dirty="0">
                <a:highlight>
                  <a:srgbClr val="C0C0C0"/>
                </a:highlight>
              </a:rPr>
              <a:t>address</a:t>
            </a:r>
            <a:r>
              <a:rPr lang="zh-TW" altLang="en-US" sz="1400" dirty="0">
                <a:highlight>
                  <a:srgbClr val="C0C0C0"/>
                </a:highlight>
              </a:rPr>
              <a:t>成員加上</a:t>
            </a:r>
            <a:r>
              <a:rPr lang="en-US" altLang="zh-TW" sz="1400" dirty="0">
                <a:highlight>
                  <a:srgbClr val="C0C0C0"/>
                </a:highlight>
              </a:rPr>
              <a:t>32768(</a:t>
            </a:r>
            <a:r>
              <a:rPr lang="zh-TW" altLang="en-US" sz="1400" dirty="0">
                <a:highlight>
                  <a:srgbClr val="C0C0C0"/>
                </a:highlight>
              </a:rPr>
              <a:t>二進位是 </a:t>
            </a:r>
            <a:r>
              <a:rPr lang="en-US" altLang="zh-TW" sz="1400" dirty="0">
                <a:highlight>
                  <a:srgbClr val="C0C0C0"/>
                </a:highlight>
              </a:rPr>
              <a:t>1000</a:t>
            </a:r>
            <a:r>
              <a:rPr lang="zh-TW" altLang="en-US" sz="1400" dirty="0">
                <a:highlight>
                  <a:srgbClr val="C0C0C0"/>
                </a:highlight>
              </a:rPr>
              <a:t> </a:t>
            </a:r>
            <a:r>
              <a:rPr lang="en-US" altLang="zh-TW" sz="1400" dirty="0">
                <a:highlight>
                  <a:srgbClr val="C0C0C0"/>
                </a:highlight>
              </a:rPr>
              <a:t>0000</a:t>
            </a:r>
            <a:r>
              <a:rPr lang="zh-TW" altLang="en-US" sz="1400" dirty="0">
                <a:highlight>
                  <a:srgbClr val="C0C0C0"/>
                </a:highlight>
              </a:rPr>
              <a:t> </a:t>
            </a:r>
            <a:r>
              <a:rPr lang="en-US" altLang="zh-TW" sz="1400" dirty="0">
                <a:highlight>
                  <a:srgbClr val="C0C0C0"/>
                </a:highlight>
              </a:rPr>
              <a:t>0000</a:t>
            </a:r>
            <a:r>
              <a:rPr lang="zh-TW" altLang="en-US" sz="1400" dirty="0">
                <a:highlight>
                  <a:srgbClr val="C0C0C0"/>
                </a:highlight>
              </a:rPr>
              <a:t> </a:t>
            </a:r>
            <a:r>
              <a:rPr lang="en-US" altLang="zh-TW" sz="1400" dirty="0">
                <a:highlight>
                  <a:srgbClr val="C0C0C0"/>
                </a:highlight>
              </a:rPr>
              <a:t>0000</a:t>
            </a:r>
            <a:r>
              <a:rPr lang="zh-TW" altLang="en-US" sz="1400" dirty="0">
                <a:highlight>
                  <a:srgbClr val="C0C0C0"/>
                </a:highlight>
              </a:rPr>
              <a:t> </a:t>
            </a:r>
            <a:r>
              <a:rPr lang="en-US" altLang="zh-TW" sz="1400" dirty="0">
                <a:highlight>
                  <a:srgbClr val="C0C0C0"/>
                </a:highlight>
              </a:rPr>
              <a:t>)</a:t>
            </a:r>
          </a:p>
          <a:p>
            <a:pPr>
              <a:spcBef>
                <a:spcPts val="100"/>
              </a:spcBef>
              <a:spcAft>
                <a:spcPts val="100"/>
              </a:spcAft>
            </a:pPr>
            <a:endParaRPr lang="en-US" altLang="zh-TW" sz="1400" dirty="0">
              <a:highlight>
                <a:srgbClr val="C0C0C0"/>
              </a:highlight>
            </a:endParaRPr>
          </a:p>
          <a:p>
            <a:pPr>
              <a:spcBef>
                <a:spcPts val="100"/>
              </a:spcBef>
              <a:spcAft>
                <a:spcPts val="100"/>
              </a:spcAft>
            </a:pPr>
            <a:r>
              <a:rPr lang="en-US" altLang="zh-TW" sz="1400" dirty="0">
                <a:highlight>
                  <a:srgbClr val="C0C0C0"/>
                </a:highlight>
              </a:rPr>
              <a:t>	</a:t>
            </a:r>
            <a:r>
              <a:rPr lang="zh-TW" altLang="en-US" sz="1400" dirty="0">
                <a:highlight>
                  <a:srgbClr val="C0C0C0"/>
                </a:highlight>
              </a:rPr>
              <a:t>判讀剩下的部分，若有資料</a:t>
            </a:r>
            <a:endParaRPr lang="en-US" altLang="zh-TW" sz="1400" dirty="0">
              <a:highlight>
                <a:srgbClr val="C0C0C0"/>
              </a:highlight>
            </a:endParaRPr>
          </a:p>
          <a:p>
            <a:pPr>
              <a:spcBef>
                <a:spcPts val="100"/>
              </a:spcBef>
              <a:spcAft>
                <a:spcPts val="100"/>
              </a:spcAft>
            </a:pPr>
            <a:r>
              <a:rPr lang="en-US" altLang="zh-TW" sz="1400" dirty="0">
                <a:highlight>
                  <a:srgbClr val="C0C0C0"/>
                </a:highlight>
              </a:rPr>
              <a:t>		</a:t>
            </a:r>
            <a:r>
              <a:rPr lang="zh-TW" altLang="en-US" sz="1400" dirty="0">
                <a:highlight>
                  <a:srgbClr val="C0C0C0"/>
                </a:highlight>
              </a:rPr>
              <a:t>則把資料轉化為</a:t>
            </a:r>
            <a:r>
              <a:rPr lang="en-US" altLang="zh-TW" sz="1400" dirty="0">
                <a:highlight>
                  <a:srgbClr val="C0C0C0"/>
                </a:highlight>
              </a:rPr>
              <a:t>16</a:t>
            </a:r>
            <a:r>
              <a:rPr lang="zh-TW" altLang="en-US" sz="1400" dirty="0">
                <a:highlight>
                  <a:srgbClr val="C0C0C0"/>
                </a:highlight>
              </a:rPr>
              <a:t>進位顯示</a:t>
            </a:r>
            <a:endParaRPr lang="en-US" altLang="zh-TW" sz="1400" dirty="0">
              <a:highlight>
                <a:srgbClr val="C0C0C0"/>
              </a:highlight>
            </a:endParaRPr>
          </a:p>
        </p:txBody>
      </p:sp>
      <p:sp>
        <p:nvSpPr>
          <p:cNvPr id="24" name="文字方塊 23">
            <a:extLst>
              <a:ext uri="{FF2B5EF4-FFF2-40B4-BE49-F238E27FC236}">
                <a16:creationId xmlns:a16="http://schemas.microsoft.com/office/drawing/2014/main" id="{592098A7-9753-424A-A9C7-A9F097B539B7}"/>
              </a:ext>
            </a:extLst>
          </p:cNvPr>
          <p:cNvSpPr txBox="1"/>
          <p:nvPr/>
        </p:nvSpPr>
        <p:spPr>
          <a:xfrm>
            <a:off x="2115540" y="4239741"/>
            <a:ext cx="2518638" cy="307777"/>
          </a:xfrm>
          <a:prstGeom prst="rect">
            <a:avLst/>
          </a:prstGeom>
          <a:noFill/>
          <a:ln>
            <a:solidFill>
              <a:schemeClr val="tx1"/>
            </a:solidFill>
          </a:ln>
        </p:spPr>
        <p:txBody>
          <a:bodyPr wrap="none" rtlCol="0">
            <a:spAutoFit/>
          </a:bodyPr>
          <a:lstStyle/>
          <a:p>
            <a:pPr algn="ctr"/>
            <a:r>
              <a:rPr lang="zh-TW" altLang="en-US" sz="1400" dirty="0">
                <a:highlight>
                  <a:srgbClr val="00FF00"/>
                </a:highlight>
              </a:rPr>
              <a:t>重置檔案資料流指針回到開頭</a:t>
            </a:r>
          </a:p>
        </p:txBody>
      </p:sp>
      <p:sp>
        <p:nvSpPr>
          <p:cNvPr id="28" name="文字方塊 27">
            <a:extLst>
              <a:ext uri="{FF2B5EF4-FFF2-40B4-BE49-F238E27FC236}">
                <a16:creationId xmlns:a16="http://schemas.microsoft.com/office/drawing/2014/main" id="{C5AC128A-7E0B-4FE2-AC54-CB6E0B5F0B9F}"/>
              </a:ext>
            </a:extLst>
          </p:cNvPr>
          <p:cNvSpPr txBox="1"/>
          <p:nvPr/>
        </p:nvSpPr>
        <p:spPr>
          <a:xfrm>
            <a:off x="2295076" y="9411344"/>
            <a:ext cx="2159566" cy="307777"/>
          </a:xfrm>
          <a:prstGeom prst="rect">
            <a:avLst/>
          </a:prstGeom>
          <a:noFill/>
          <a:ln>
            <a:solidFill>
              <a:schemeClr val="tx1"/>
            </a:solidFill>
          </a:ln>
        </p:spPr>
        <p:txBody>
          <a:bodyPr wrap="none" rtlCol="0">
            <a:spAutoFit/>
          </a:bodyPr>
          <a:lstStyle/>
          <a:p>
            <a:pPr algn="ctr">
              <a:spcBef>
                <a:spcPts val="100"/>
              </a:spcBef>
              <a:spcAft>
                <a:spcPts val="100"/>
              </a:spcAft>
            </a:pPr>
            <a:r>
              <a:rPr lang="zh-TW" altLang="en-US" sz="1400" dirty="0">
                <a:highlight>
                  <a:srgbClr val="00FFFF"/>
                </a:highlight>
              </a:rPr>
              <a:t>釋放紀錄標籤的鏈結串列</a:t>
            </a:r>
          </a:p>
        </p:txBody>
      </p:sp>
      <p:sp>
        <p:nvSpPr>
          <p:cNvPr id="29" name="箭號: 向下 28">
            <a:extLst>
              <a:ext uri="{FF2B5EF4-FFF2-40B4-BE49-F238E27FC236}">
                <a16:creationId xmlns:a16="http://schemas.microsoft.com/office/drawing/2014/main" id="{BB2341FE-B46E-4A75-BB22-1BB34BD2ABDD}"/>
              </a:ext>
            </a:extLst>
          </p:cNvPr>
          <p:cNvSpPr/>
          <p:nvPr/>
        </p:nvSpPr>
        <p:spPr>
          <a:xfrm>
            <a:off x="3132543" y="2410300"/>
            <a:ext cx="484632" cy="1637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箭號: 向下 29">
            <a:extLst>
              <a:ext uri="{FF2B5EF4-FFF2-40B4-BE49-F238E27FC236}">
                <a16:creationId xmlns:a16="http://schemas.microsoft.com/office/drawing/2014/main" id="{B5149CB9-8656-463B-BD04-B671F68487BF}"/>
              </a:ext>
            </a:extLst>
          </p:cNvPr>
          <p:cNvSpPr/>
          <p:nvPr/>
        </p:nvSpPr>
        <p:spPr>
          <a:xfrm>
            <a:off x="3132543" y="2981609"/>
            <a:ext cx="484632" cy="1868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箭號: 向下 30">
            <a:extLst>
              <a:ext uri="{FF2B5EF4-FFF2-40B4-BE49-F238E27FC236}">
                <a16:creationId xmlns:a16="http://schemas.microsoft.com/office/drawing/2014/main" id="{C59825F0-6B85-4F9E-B8DB-D5D3E802FB94}"/>
              </a:ext>
            </a:extLst>
          </p:cNvPr>
          <p:cNvSpPr/>
          <p:nvPr/>
        </p:nvSpPr>
        <p:spPr>
          <a:xfrm>
            <a:off x="3132543" y="4045000"/>
            <a:ext cx="484632" cy="1637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箭號: 向下 31">
            <a:extLst>
              <a:ext uri="{FF2B5EF4-FFF2-40B4-BE49-F238E27FC236}">
                <a16:creationId xmlns:a16="http://schemas.microsoft.com/office/drawing/2014/main" id="{CA3C08D6-4D25-48D6-9C16-F8DF5110DDFD}"/>
              </a:ext>
            </a:extLst>
          </p:cNvPr>
          <p:cNvSpPr/>
          <p:nvPr/>
        </p:nvSpPr>
        <p:spPr>
          <a:xfrm>
            <a:off x="3132543" y="4634446"/>
            <a:ext cx="484632" cy="1745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箭號: 向下 32">
            <a:extLst>
              <a:ext uri="{FF2B5EF4-FFF2-40B4-BE49-F238E27FC236}">
                <a16:creationId xmlns:a16="http://schemas.microsoft.com/office/drawing/2014/main" id="{03E0D9AE-5E4C-40BE-B975-551B3F242427}"/>
              </a:ext>
            </a:extLst>
          </p:cNvPr>
          <p:cNvSpPr/>
          <p:nvPr/>
        </p:nvSpPr>
        <p:spPr>
          <a:xfrm>
            <a:off x="3132543" y="8608744"/>
            <a:ext cx="484632" cy="156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箭號: 向下 33">
            <a:extLst>
              <a:ext uri="{FF2B5EF4-FFF2-40B4-BE49-F238E27FC236}">
                <a16:creationId xmlns:a16="http://schemas.microsoft.com/office/drawing/2014/main" id="{7B9CE41D-6AA5-4ABE-AFA6-686D4D48D0D2}"/>
              </a:ext>
            </a:extLst>
          </p:cNvPr>
          <p:cNvSpPr/>
          <p:nvPr/>
        </p:nvSpPr>
        <p:spPr>
          <a:xfrm>
            <a:off x="3132543" y="9179687"/>
            <a:ext cx="484632" cy="1859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1756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3A806E35-CF81-4EF6-A475-6EF37928BEF9}"/>
              </a:ext>
            </a:extLst>
          </p:cNvPr>
          <p:cNvPicPr>
            <a:picLocks noChangeAspect="1"/>
          </p:cNvPicPr>
          <p:nvPr/>
        </p:nvPicPr>
        <p:blipFill>
          <a:blip r:embed="rId2"/>
          <a:stretch>
            <a:fillRect/>
          </a:stretch>
        </p:blipFill>
        <p:spPr>
          <a:xfrm>
            <a:off x="186490" y="680956"/>
            <a:ext cx="6485019" cy="3655376"/>
          </a:xfrm>
          <a:prstGeom prst="rect">
            <a:avLst/>
          </a:prstGeom>
        </p:spPr>
      </p:pic>
      <p:pic>
        <p:nvPicPr>
          <p:cNvPr id="3" name="圖片 2">
            <a:extLst>
              <a:ext uri="{FF2B5EF4-FFF2-40B4-BE49-F238E27FC236}">
                <a16:creationId xmlns:a16="http://schemas.microsoft.com/office/drawing/2014/main" id="{822F0706-1B46-432C-B26B-830FED060252}"/>
              </a:ext>
            </a:extLst>
          </p:cNvPr>
          <p:cNvPicPr>
            <a:picLocks noChangeAspect="1"/>
          </p:cNvPicPr>
          <p:nvPr/>
        </p:nvPicPr>
        <p:blipFill>
          <a:blip r:embed="rId3"/>
          <a:stretch>
            <a:fillRect/>
          </a:stretch>
        </p:blipFill>
        <p:spPr>
          <a:xfrm>
            <a:off x="186489" y="4535683"/>
            <a:ext cx="6485019" cy="1930382"/>
          </a:xfrm>
          <a:prstGeom prst="rect">
            <a:avLst/>
          </a:prstGeom>
        </p:spPr>
      </p:pic>
      <p:pic>
        <p:nvPicPr>
          <p:cNvPr id="5" name="圖片 4">
            <a:extLst>
              <a:ext uri="{FF2B5EF4-FFF2-40B4-BE49-F238E27FC236}">
                <a16:creationId xmlns:a16="http://schemas.microsoft.com/office/drawing/2014/main" id="{CDF0C83A-91E2-443F-AD00-84125286BAF6}"/>
              </a:ext>
            </a:extLst>
          </p:cNvPr>
          <p:cNvPicPr>
            <a:picLocks noChangeAspect="1"/>
          </p:cNvPicPr>
          <p:nvPr/>
        </p:nvPicPr>
        <p:blipFill>
          <a:blip r:embed="rId4"/>
          <a:stretch>
            <a:fillRect/>
          </a:stretch>
        </p:blipFill>
        <p:spPr>
          <a:xfrm>
            <a:off x="186488" y="6598855"/>
            <a:ext cx="6485019" cy="1769511"/>
          </a:xfrm>
          <a:prstGeom prst="rect">
            <a:avLst/>
          </a:prstGeom>
        </p:spPr>
      </p:pic>
      <p:sp>
        <p:nvSpPr>
          <p:cNvPr id="6" name="文字方塊 5">
            <a:extLst>
              <a:ext uri="{FF2B5EF4-FFF2-40B4-BE49-F238E27FC236}">
                <a16:creationId xmlns:a16="http://schemas.microsoft.com/office/drawing/2014/main" id="{79C74540-A2E1-4AD7-A053-3985B7832F26}"/>
              </a:ext>
            </a:extLst>
          </p:cNvPr>
          <p:cNvSpPr txBox="1"/>
          <p:nvPr/>
        </p:nvSpPr>
        <p:spPr>
          <a:xfrm>
            <a:off x="132349" y="244404"/>
            <a:ext cx="6485020" cy="369332"/>
          </a:xfrm>
          <a:prstGeom prst="rect">
            <a:avLst/>
          </a:prstGeom>
          <a:noFill/>
        </p:spPr>
        <p:txBody>
          <a:bodyPr wrap="square" rtlCol="0">
            <a:spAutoFit/>
          </a:bodyPr>
          <a:lstStyle/>
          <a:p>
            <a:pPr>
              <a:spcBef>
                <a:spcPts val="100"/>
              </a:spcBef>
              <a:spcAft>
                <a:spcPts val="100"/>
              </a:spcAft>
            </a:pPr>
            <a:r>
              <a:rPr lang="zh-TW" altLang="en-US" dirty="0">
                <a:highlight>
                  <a:srgbClr val="FFFF00"/>
                </a:highlight>
              </a:rPr>
              <a:t>編譯測試</a:t>
            </a:r>
            <a:endParaRPr lang="en-US" altLang="zh-TW" dirty="0">
              <a:highlight>
                <a:srgbClr val="FFFF00"/>
              </a:highlight>
            </a:endParaRPr>
          </a:p>
        </p:txBody>
      </p:sp>
      <p:sp>
        <p:nvSpPr>
          <p:cNvPr id="7" name="文字方塊 6">
            <a:extLst>
              <a:ext uri="{FF2B5EF4-FFF2-40B4-BE49-F238E27FC236}">
                <a16:creationId xmlns:a16="http://schemas.microsoft.com/office/drawing/2014/main" id="{735206D6-95FF-4604-97BF-CE5A2E6661BE}"/>
              </a:ext>
            </a:extLst>
          </p:cNvPr>
          <p:cNvSpPr txBox="1"/>
          <p:nvPr/>
        </p:nvSpPr>
        <p:spPr>
          <a:xfrm>
            <a:off x="132349" y="8453385"/>
            <a:ext cx="6485020" cy="1256754"/>
          </a:xfrm>
          <a:prstGeom prst="rect">
            <a:avLst/>
          </a:prstGeom>
          <a:noFill/>
        </p:spPr>
        <p:txBody>
          <a:bodyPr wrap="square" rtlCol="0">
            <a:spAutoFit/>
          </a:bodyPr>
          <a:lstStyle/>
          <a:p>
            <a:pPr>
              <a:spcBef>
                <a:spcPts val="100"/>
              </a:spcBef>
              <a:spcAft>
                <a:spcPts val="100"/>
              </a:spcAft>
            </a:pPr>
            <a:r>
              <a:rPr lang="zh-TW" altLang="en-US" dirty="0">
                <a:highlight>
                  <a:srgbClr val="FFFF00"/>
                </a:highlight>
              </a:rPr>
              <a:t>討論</a:t>
            </a:r>
            <a:endParaRPr lang="en-US" altLang="zh-TW" dirty="0">
              <a:highlight>
                <a:srgbClr val="FFFF00"/>
              </a:highlight>
            </a:endParaRPr>
          </a:p>
          <a:p>
            <a:pPr>
              <a:spcBef>
                <a:spcPts val="100"/>
              </a:spcBef>
              <a:spcAft>
                <a:spcPts val="100"/>
              </a:spcAft>
            </a:pPr>
            <a:r>
              <a:rPr lang="zh-TW" altLang="en-US" sz="1400" dirty="0"/>
              <a:t>在這個作業的過程中我瞭解到編譯的過程需要經過兩次掃描，否則在不知道標籤位址的情況下根本無法把命令後方作為參數的標籤換成正確的位址。同時在字串切割處理的每一個階段都應該儘量做測試，避免一開始的小錯誤在後期耗費大量的時間來尋找源頭</a:t>
            </a:r>
            <a:endParaRPr lang="en-US" altLang="zh-TW" sz="1400" dirty="0"/>
          </a:p>
        </p:txBody>
      </p:sp>
    </p:spTree>
    <p:extLst>
      <p:ext uri="{BB962C8B-B14F-4D97-AF65-F5344CB8AC3E}">
        <p14:creationId xmlns:p14="http://schemas.microsoft.com/office/powerpoint/2010/main" val="500460586"/>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250</TotalTime>
  <Words>353</Words>
  <Application>Microsoft Office PowerPoint</Application>
  <PresentationFormat>A4 紙張 (210x297 公釐)</PresentationFormat>
  <Paragraphs>31</Paragraphs>
  <Slides>3</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vt:i4>
      </vt:variant>
    </vt:vector>
  </HeadingPairs>
  <TitlesOfParts>
    <vt:vector size="8" baseType="lpstr">
      <vt:lpstr>新細明體</vt:lpstr>
      <vt:lpstr>Arial</vt:lpstr>
      <vt:lpstr>Calibri</vt:lpstr>
      <vt:lpstr>Calibri Light</vt:lpstr>
      <vt:lpstr>Office 佈景主題</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Lyciih</dc:creator>
  <cp:lastModifiedBy>Lyciih</cp:lastModifiedBy>
  <cp:revision>13</cp:revision>
  <cp:lastPrinted>2022-11-10T18:50:48Z</cp:lastPrinted>
  <dcterms:created xsi:type="dcterms:W3CDTF">2022-11-10T14:42:10Z</dcterms:created>
  <dcterms:modified xsi:type="dcterms:W3CDTF">2022-11-10T18:53:09Z</dcterms:modified>
</cp:coreProperties>
</file>