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60" r:id="rId4"/>
    <p:sldId id="262" r:id="rId5"/>
    <p:sldId id="261"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6" d="100"/>
          <a:sy n="86" d="100"/>
        </p:scale>
        <p:origin x="292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4D53F1E8-B612-49D5-AD2A-D49CE829ADBD}" type="datetimeFigureOut">
              <a:rPr lang="zh-TW" altLang="en-US" smtClean="0"/>
              <a:t>2022/12/30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3212C3F-BBBE-4A99-853E-988073FD0AAB}" type="slidenum">
              <a:rPr lang="zh-TW" altLang="en-US" smtClean="0"/>
              <a:t>‹#›</a:t>
            </a:fld>
            <a:endParaRPr lang="zh-TW" altLang="en-US"/>
          </a:p>
        </p:txBody>
      </p:sp>
    </p:spTree>
    <p:extLst>
      <p:ext uri="{BB962C8B-B14F-4D97-AF65-F5344CB8AC3E}">
        <p14:creationId xmlns:p14="http://schemas.microsoft.com/office/powerpoint/2010/main" val="1112165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D53F1E8-B612-49D5-AD2A-D49CE829ADBD}" type="datetimeFigureOut">
              <a:rPr lang="zh-TW" altLang="en-US" smtClean="0"/>
              <a:t>2022/12/30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3212C3F-BBBE-4A99-853E-988073FD0AAB}" type="slidenum">
              <a:rPr lang="zh-TW" altLang="en-US" smtClean="0"/>
              <a:t>‹#›</a:t>
            </a:fld>
            <a:endParaRPr lang="zh-TW" altLang="en-US"/>
          </a:p>
        </p:txBody>
      </p:sp>
    </p:spTree>
    <p:extLst>
      <p:ext uri="{BB962C8B-B14F-4D97-AF65-F5344CB8AC3E}">
        <p14:creationId xmlns:p14="http://schemas.microsoft.com/office/powerpoint/2010/main" val="3860136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D53F1E8-B612-49D5-AD2A-D49CE829ADBD}" type="datetimeFigureOut">
              <a:rPr lang="zh-TW" altLang="en-US" smtClean="0"/>
              <a:t>2022/12/30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3212C3F-BBBE-4A99-853E-988073FD0AAB}" type="slidenum">
              <a:rPr lang="zh-TW" altLang="en-US" smtClean="0"/>
              <a:t>‹#›</a:t>
            </a:fld>
            <a:endParaRPr lang="zh-TW" altLang="en-US"/>
          </a:p>
        </p:txBody>
      </p:sp>
    </p:spTree>
    <p:extLst>
      <p:ext uri="{BB962C8B-B14F-4D97-AF65-F5344CB8AC3E}">
        <p14:creationId xmlns:p14="http://schemas.microsoft.com/office/powerpoint/2010/main" val="3522517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D53F1E8-B612-49D5-AD2A-D49CE829ADBD}" type="datetimeFigureOut">
              <a:rPr lang="zh-TW" altLang="en-US" smtClean="0"/>
              <a:t>2022/12/30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3212C3F-BBBE-4A99-853E-988073FD0AAB}" type="slidenum">
              <a:rPr lang="zh-TW" altLang="en-US" smtClean="0"/>
              <a:t>‹#›</a:t>
            </a:fld>
            <a:endParaRPr lang="zh-TW" altLang="en-US"/>
          </a:p>
        </p:txBody>
      </p:sp>
    </p:spTree>
    <p:extLst>
      <p:ext uri="{BB962C8B-B14F-4D97-AF65-F5344CB8AC3E}">
        <p14:creationId xmlns:p14="http://schemas.microsoft.com/office/powerpoint/2010/main" val="586816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zh-TW" altLang="en-US"/>
              <a:t>按一下以編輯母片標題樣式</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4D53F1E8-B612-49D5-AD2A-D49CE829ADBD}" type="datetimeFigureOut">
              <a:rPr lang="zh-TW" altLang="en-US" smtClean="0"/>
              <a:t>2022/12/30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3212C3F-BBBE-4A99-853E-988073FD0AAB}" type="slidenum">
              <a:rPr lang="zh-TW" altLang="en-US" smtClean="0"/>
              <a:t>‹#›</a:t>
            </a:fld>
            <a:endParaRPr lang="zh-TW" altLang="en-US"/>
          </a:p>
        </p:txBody>
      </p:sp>
    </p:spTree>
    <p:extLst>
      <p:ext uri="{BB962C8B-B14F-4D97-AF65-F5344CB8AC3E}">
        <p14:creationId xmlns:p14="http://schemas.microsoft.com/office/powerpoint/2010/main" val="3509689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D53F1E8-B612-49D5-AD2A-D49CE829ADBD}" type="datetimeFigureOut">
              <a:rPr lang="zh-TW" altLang="en-US" smtClean="0"/>
              <a:t>2022/12/30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3212C3F-BBBE-4A99-853E-988073FD0AAB}" type="slidenum">
              <a:rPr lang="zh-TW" altLang="en-US" smtClean="0"/>
              <a:t>‹#›</a:t>
            </a:fld>
            <a:endParaRPr lang="zh-TW" altLang="en-US"/>
          </a:p>
        </p:txBody>
      </p:sp>
    </p:spTree>
    <p:extLst>
      <p:ext uri="{BB962C8B-B14F-4D97-AF65-F5344CB8AC3E}">
        <p14:creationId xmlns:p14="http://schemas.microsoft.com/office/powerpoint/2010/main" val="265901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472381" y="3618442"/>
            <a:ext cx="2901255" cy="532218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3471863" y="3618442"/>
            <a:ext cx="2915543" cy="532218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D53F1E8-B612-49D5-AD2A-D49CE829ADBD}" type="datetimeFigureOut">
              <a:rPr lang="zh-TW" altLang="en-US" smtClean="0"/>
              <a:t>2022/12/30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63212C3F-BBBE-4A99-853E-988073FD0AAB}" type="slidenum">
              <a:rPr lang="zh-TW" altLang="en-US" smtClean="0"/>
              <a:t>‹#›</a:t>
            </a:fld>
            <a:endParaRPr lang="zh-TW" altLang="en-US"/>
          </a:p>
        </p:txBody>
      </p:sp>
    </p:spTree>
    <p:extLst>
      <p:ext uri="{BB962C8B-B14F-4D97-AF65-F5344CB8AC3E}">
        <p14:creationId xmlns:p14="http://schemas.microsoft.com/office/powerpoint/2010/main" val="3118459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D53F1E8-B612-49D5-AD2A-D49CE829ADBD}" type="datetimeFigureOut">
              <a:rPr lang="zh-TW" altLang="en-US" smtClean="0"/>
              <a:t>2022/12/30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63212C3F-BBBE-4A99-853E-988073FD0AAB}" type="slidenum">
              <a:rPr lang="zh-TW" altLang="en-US" smtClean="0"/>
              <a:t>‹#›</a:t>
            </a:fld>
            <a:endParaRPr lang="zh-TW" altLang="en-US"/>
          </a:p>
        </p:txBody>
      </p:sp>
    </p:spTree>
    <p:extLst>
      <p:ext uri="{BB962C8B-B14F-4D97-AF65-F5344CB8AC3E}">
        <p14:creationId xmlns:p14="http://schemas.microsoft.com/office/powerpoint/2010/main" val="2050908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53F1E8-B612-49D5-AD2A-D49CE829ADBD}" type="datetimeFigureOut">
              <a:rPr lang="zh-TW" altLang="en-US" smtClean="0"/>
              <a:t>2022/12/30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63212C3F-BBBE-4A99-853E-988073FD0AAB}" type="slidenum">
              <a:rPr lang="zh-TW" altLang="en-US" smtClean="0"/>
              <a:t>‹#›</a:t>
            </a:fld>
            <a:endParaRPr lang="zh-TW" altLang="en-US"/>
          </a:p>
        </p:txBody>
      </p:sp>
    </p:spTree>
    <p:extLst>
      <p:ext uri="{BB962C8B-B14F-4D97-AF65-F5344CB8AC3E}">
        <p14:creationId xmlns:p14="http://schemas.microsoft.com/office/powerpoint/2010/main" val="3628966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TW" altLang="en-US"/>
              <a:t>按一下以編輯母片標題樣式</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編輯母片文字樣式</a:t>
            </a:r>
          </a:p>
        </p:txBody>
      </p:sp>
      <p:sp>
        <p:nvSpPr>
          <p:cNvPr id="5" name="Date Placeholder 4"/>
          <p:cNvSpPr>
            <a:spLocks noGrp="1"/>
          </p:cNvSpPr>
          <p:nvPr>
            <p:ph type="dt" sz="half" idx="10"/>
          </p:nvPr>
        </p:nvSpPr>
        <p:spPr/>
        <p:txBody>
          <a:bodyPr/>
          <a:lstStyle/>
          <a:p>
            <a:fld id="{4D53F1E8-B612-49D5-AD2A-D49CE829ADBD}" type="datetimeFigureOut">
              <a:rPr lang="zh-TW" altLang="en-US" smtClean="0"/>
              <a:t>2022/12/30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3212C3F-BBBE-4A99-853E-988073FD0AAB}" type="slidenum">
              <a:rPr lang="zh-TW" altLang="en-US" smtClean="0"/>
              <a:t>‹#›</a:t>
            </a:fld>
            <a:endParaRPr lang="zh-TW" altLang="en-US"/>
          </a:p>
        </p:txBody>
      </p:sp>
    </p:spTree>
    <p:extLst>
      <p:ext uri="{BB962C8B-B14F-4D97-AF65-F5344CB8AC3E}">
        <p14:creationId xmlns:p14="http://schemas.microsoft.com/office/powerpoint/2010/main" val="824462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編輯母片文字樣式</a:t>
            </a:r>
          </a:p>
        </p:txBody>
      </p:sp>
      <p:sp>
        <p:nvSpPr>
          <p:cNvPr id="5" name="Date Placeholder 4"/>
          <p:cNvSpPr>
            <a:spLocks noGrp="1"/>
          </p:cNvSpPr>
          <p:nvPr>
            <p:ph type="dt" sz="half" idx="10"/>
          </p:nvPr>
        </p:nvSpPr>
        <p:spPr/>
        <p:txBody>
          <a:bodyPr/>
          <a:lstStyle/>
          <a:p>
            <a:fld id="{4D53F1E8-B612-49D5-AD2A-D49CE829ADBD}" type="datetimeFigureOut">
              <a:rPr lang="zh-TW" altLang="en-US" smtClean="0"/>
              <a:t>2022/12/30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3212C3F-BBBE-4A99-853E-988073FD0AAB}" type="slidenum">
              <a:rPr lang="zh-TW" altLang="en-US" smtClean="0"/>
              <a:t>‹#›</a:t>
            </a:fld>
            <a:endParaRPr lang="zh-TW" altLang="en-US"/>
          </a:p>
        </p:txBody>
      </p:sp>
    </p:spTree>
    <p:extLst>
      <p:ext uri="{BB962C8B-B14F-4D97-AF65-F5344CB8AC3E}">
        <p14:creationId xmlns:p14="http://schemas.microsoft.com/office/powerpoint/2010/main" val="3391141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4D53F1E8-B612-49D5-AD2A-D49CE829ADBD}" type="datetimeFigureOut">
              <a:rPr lang="zh-TW" altLang="en-US" smtClean="0"/>
              <a:t>2022/12/30</a:t>
            </a:fld>
            <a:endParaRPr lang="zh-TW"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63212C3F-BBBE-4A99-853E-988073FD0AAB}" type="slidenum">
              <a:rPr lang="zh-TW" altLang="en-US" smtClean="0"/>
              <a:t>‹#›</a:t>
            </a:fld>
            <a:endParaRPr lang="zh-TW" altLang="en-US"/>
          </a:p>
        </p:txBody>
      </p:sp>
    </p:spTree>
    <p:extLst>
      <p:ext uri="{BB962C8B-B14F-4D97-AF65-F5344CB8AC3E}">
        <p14:creationId xmlns:p14="http://schemas.microsoft.com/office/powerpoint/2010/main" val="30810956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21632DC4-FBBF-4DD8-A475-8E08F913BCC6}"/>
              </a:ext>
            </a:extLst>
          </p:cNvPr>
          <p:cNvSpPr txBox="1"/>
          <p:nvPr/>
        </p:nvSpPr>
        <p:spPr>
          <a:xfrm>
            <a:off x="1756366" y="4248759"/>
            <a:ext cx="3467616" cy="1077218"/>
          </a:xfrm>
          <a:prstGeom prst="rect">
            <a:avLst/>
          </a:prstGeom>
          <a:noFill/>
        </p:spPr>
        <p:txBody>
          <a:bodyPr wrap="none" rtlCol="0">
            <a:spAutoFit/>
          </a:bodyPr>
          <a:lstStyle/>
          <a:p>
            <a:pPr algn="ctr"/>
            <a:r>
              <a:rPr lang="zh-TW" altLang="en-US" sz="3200" dirty="0"/>
              <a:t>系統程式期末報告</a:t>
            </a:r>
            <a:endParaRPr lang="en-US" altLang="zh-TW" sz="3200" dirty="0"/>
          </a:p>
          <a:p>
            <a:pPr algn="ctr"/>
            <a:r>
              <a:rPr lang="en-US" altLang="zh-TW" sz="3200" dirty="0"/>
              <a:t>SIC simulator </a:t>
            </a:r>
            <a:endParaRPr lang="zh-TW" altLang="en-US" sz="3200" dirty="0"/>
          </a:p>
        </p:txBody>
      </p:sp>
      <p:sp>
        <p:nvSpPr>
          <p:cNvPr id="5" name="文字方塊 4">
            <a:extLst>
              <a:ext uri="{FF2B5EF4-FFF2-40B4-BE49-F238E27FC236}">
                <a16:creationId xmlns:a16="http://schemas.microsoft.com/office/drawing/2014/main" id="{F5BB3AFD-40FE-498B-876B-25BDF2F21213}"/>
              </a:ext>
            </a:extLst>
          </p:cNvPr>
          <p:cNvSpPr txBox="1"/>
          <p:nvPr/>
        </p:nvSpPr>
        <p:spPr>
          <a:xfrm>
            <a:off x="2445657" y="5446286"/>
            <a:ext cx="2089033" cy="369332"/>
          </a:xfrm>
          <a:prstGeom prst="rect">
            <a:avLst/>
          </a:prstGeom>
          <a:noFill/>
        </p:spPr>
        <p:txBody>
          <a:bodyPr wrap="none" rtlCol="0">
            <a:spAutoFit/>
          </a:bodyPr>
          <a:lstStyle/>
          <a:p>
            <a:pPr algn="ctr"/>
            <a:r>
              <a:rPr lang="zh-TW" altLang="en-US" dirty="0"/>
              <a:t>李奕承   </a:t>
            </a:r>
            <a:r>
              <a:rPr lang="en-US" altLang="zh-TW" dirty="0"/>
              <a:t>611121212</a:t>
            </a:r>
            <a:endParaRPr lang="zh-TW" altLang="en-US" dirty="0"/>
          </a:p>
        </p:txBody>
      </p:sp>
    </p:spTree>
    <p:extLst>
      <p:ext uri="{BB962C8B-B14F-4D97-AF65-F5344CB8AC3E}">
        <p14:creationId xmlns:p14="http://schemas.microsoft.com/office/powerpoint/2010/main" val="1835797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9E110C12-3AFF-4F4C-B86A-BF06A3870E14}"/>
              </a:ext>
            </a:extLst>
          </p:cNvPr>
          <p:cNvSpPr txBox="1"/>
          <p:nvPr/>
        </p:nvSpPr>
        <p:spPr>
          <a:xfrm>
            <a:off x="132349" y="574515"/>
            <a:ext cx="6485020" cy="523220"/>
          </a:xfrm>
          <a:prstGeom prst="rect">
            <a:avLst/>
          </a:prstGeom>
          <a:noFill/>
        </p:spPr>
        <p:txBody>
          <a:bodyPr wrap="square" rtlCol="0">
            <a:spAutoFit/>
          </a:bodyPr>
          <a:lstStyle/>
          <a:p>
            <a:pPr>
              <a:spcBef>
                <a:spcPts val="100"/>
              </a:spcBef>
              <a:spcAft>
                <a:spcPts val="100"/>
              </a:spcAft>
            </a:pPr>
            <a:r>
              <a:rPr lang="zh-TW" altLang="en-US" sz="1400" dirty="0"/>
              <a:t>這個作業的目標是要做出一個模擬器，他可以讀取</a:t>
            </a:r>
            <a:r>
              <a:rPr lang="en-US" altLang="zh-TW" sz="1400" dirty="0"/>
              <a:t>object</a:t>
            </a:r>
            <a:r>
              <a:rPr lang="zh-TW" altLang="en-US" sz="1400" dirty="0"/>
              <a:t> </a:t>
            </a:r>
            <a:r>
              <a:rPr lang="en-US" altLang="zh-TW" sz="1400" dirty="0"/>
              <a:t>code</a:t>
            </a:r>
            <a:r>
              <a:rPr lang="zh-TW" altLang="en-US" sz="1400" dirty="0"/>
              <a:t>並載入到記憶體中，還可以</a:t>
            </a:r>
            <a:r>
              <a:rPr lang="en-US" altLang="zh-TW" sz="1400" dirty="0"/>
              <a:t>dump</a:t>
            </a:r>
            <a:r>
              <a:rPr lang="zh-TW" altLang="en-US" sz="1400" dirty="0"/>
              <a:t>記憶體中的內容，以及模擬執行</a:t>
            </a:r>
            <a:r>
              <a:rPr lang="en-US" altLang="zh-TW" sz="1400" dirty="0"/>
              <a:t>object</a:t>
            </a:r>
            <a:r>
              <a:rPr lang="zh-TW" altLang="en-US" sz="1400" dirty="0"/>
              <a:t> </a:t>
            </a:r>
            <a:r>
              <a:rPr lang="en-US" altLang="zh-TW" sz="1400" dirty="0"/>
              <a:t>code</a:t>
            </a:r>
            <a:r>
              <a:rPr lang="zh-TW" altLang="en-US" sz="1400" dirty="0"/>
              <a:t>。</a:t>
            </a:r>
          </a:p>
        </p:txBody>
      </p:sp>
      <p:sp>
        <p:nvSpPr>
          <p:cNvPr id="7" name="文字方塊 6">
            <a:extLst>
              <a:ext uri="{FF2B5EF4-FFF2-40B4-BE49-F238E27FC236}">
                <a16:creationId xmlns:a16="http://schemas.microsoft.com/office/drawing/2014/main" id="{A0A2CF80-54B6-46C4-9D24-D8CEE3DAE506}"/>
              </a:ext>
            </a:extLst>
          </p:cNvPr>
          <p:cNvSpPr txBox="1"/>
          <p:nvPr/>
        </p:nvSpPr>
        <p:spPr>
          <a:xfrm>
            <a:off x="132349" y="1110122"/>
            <a:ext cx="1143550" cy="369332"/>
          </a:xfrm>
          <a:prstGeom prst="rect">
            <a:avLst/>
          </a:prstGeom>
          <a:solidFill>
            <a:schemeClr val="accent4">
              <a:lumMod val="20000"/>
              <a:lumOff val="80000"/>
            </a:schemeClr>
          </a:solidFill>
          <a:ln>
            <a:noFill/>
          </a:ln>
        </p:spPr>
        <p:txBody>
          <a:bodyPr wrap="square" rtlCol="0">
            <a:spAutoFit/>
          </a:bodyPr>
          <a:lstStyle/>
          <a:p>
            <a:pPr>
              <a:spcBef>
                <a:spcPts val="100"/>
              </a:spcBef>
              <a:spcAft>
                <a:spcPts val="100"/>
              </a:spcAft>
            </a:pPr>
            <a:r>
              <a:rPr lang="zh-TW" altLang="en-US" dirty="0"/>
              <a:t>運作原理</a:t>
            </a:r>
            <a:endParaRPr lang="en-US" altLang="zh-TW" dirty="0"/>
          </a:p>
        </p:txBody>
      </p:sp>
      <p:sp>
        <p:nvSpPr>
          <p:cNvPr id="19" name="文字方塊 18">
            <a:extLst>
              <a:ext uri="{FF2B5EF4-FFF2-40B4-BE49-F238E27FC236}">
                <a16:creationId xmlns:a16="http://schemas.microsoft.com/office/drawing/2014/main" id="{9C20335E-4C2E-44B1-8E3A-C7C856248B9D}"/>
              </a:ext>
            </a:extLst>
          </p:cNvPr>
          <p:cNvSpPr txBox="1"/>
          <p:nvPr/>
        </p:nvSpPr>
        <p:spPr>
          <a:xfrm>
            <a:off x="132349" y="1563277"/>
            <a:ext cx="6485020" cy="548868"/>
          </a:xfrm>
          <a:prstGeom prst="rect">
            <a:avLst/>
          </a:prstGeom>
          <a:solidFill>
            <a:schemeClr val="accent1">
              <a:lumMod val="40000"/>
              <a:lumOff val="60000"/>
            </a:schemeClr>
          </a:solidFill>
          <a:ln>
            <a:solidFill>
              <a:schemeClr val="tx1"/>
            </a:solidFill>
          </a:ln>
        </p:spPr>
        <p:txBody>
          <a:bodyPr wrap="square" rtlCol="0">
            <a:spAutoFit/>
          </a:bodyPr>
          <a:lstStyle/>
          <a:p>
            <a:pPr>
              <a:spcBef>
                <a:spcPts val="100"/>
              </a:spcBef>
              <a:spcAft>
                <a:spcPts val="100"/>
              </a:spcAft>
            </a:pPr>
            <a:r>
              <a:rPr lang="zh-TW" altLang="en-US" sz="1400" dirty="0"/>
              <a:t>剛開始執行時，先申請一大塊記憶體來模擬一台電腦</a:t>
            </a:r>
            <a:endParaRPr lang="en-US" altLang="zh-TW" sz="1400" dirty="0"/>
          </a:p>
          <a:p>
            <a:pPr>
              <a:spcBef>
                <a:spcPts val="100"/>
              </a:spcBef>
              <a:spcAft>
                <a:spcPts val="100"/>
              </a:spcAft>
            </a:pPr>
            <a:r>
              <a:rPr lang="zh-TW" altLang="en-US" sz="1400" dirty="0"/>
              <a:t>建立一個結構來代表</a:t>
            </a:r>
            <a:r>
              <a:rPr lang="en-US" altLang="zh-TW" sz="1400" dirty="0"/>
              <a:t>CPU</a:t>
            </a:r>
            <a:r>
              <a:rPr lang="zh-TW" altLang="en-US" sz="1400" dirty="0"/>
              <a:t>，成員是 </a:t>
            </a:r>
            <a:r>
              <a:rPr lang="en-US" altLang="zh-TW" sz="1400" dirty="0"/>
              <a:t>SIC</a:t>
            </a:r>
            <a:r>
              <a:rPr lang="zh-TW" altLang="en-US" sz="1400" dirty="0"/>
              <a:t> 的五個暫存器</a:t>
            </a:r>
            <a:r>
              <a:rPr lang="en-US" altLang="zh-TW" sz="1400" dirty="0"/>
              <a:t>(</a:t>
            </a:r>
            <a:r>
              <a:rPr lang="zh-TW" altLang="en-US" sz="1400" dirty="0"/>
              <a:t>用 </a:t>
            </a:r>
            <a:r>
              <a:rPr lang="en-US" altLang="zh-TW" sz="1400" dirty="0"/>
              <a:t>24bit</a:t>
            </a:r>
            <a:r>
              <a:rPr lang="zh-TW" altLang="en-US" sz="1400" dirty="0"/>
              <a:t> 的無號整數來模擬</a:t>
            </a:r>
            <a:r>
              <a:rPr lang="en-US" altLang="zh-TW" sz="1400" dirty="0"/>
              <a:t>)</a:t>
            </a:r>
            <a:endParaRPr lang="zh-TW" altLang="en-US" sz="1400" dirty="0"/>
          </a:p>
        </p:txBody>
      </p:sp>
      <p:sp>
        <p:nvSpPr>
          <p:cNvPr id="29" name="箭號: 向下 28">
            <a:extLst>
              <a:ext uri="{FF2B5EF4-FFF2-40B4-BE49-F238E27FC236}">
                <a16:creationId xmlns:a16="http://schemas.microsoft.com/office/drawing/2014/main" id="{BB2341FE-B46E-4A75-BB22-1BB34BD2ABDD}"/>
              </a:ext>
            </a:extLst>
          </p:cNvPr>
          <p:cNvSpPr/>
          <p:nvPr/>
        </p:nvSpPr>
        <p:spPr>
          <a:xfrm>
            <a:off x="588705" y="3396956"/>
            <a:ext cx="232202" cy="30669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30" name="箭號: 向下 29">
            <a:extLst>
              <a:ext uri="{FF2B5EF4-FFF2-40B4-BE49-F238E27FC236}">
                <a16:creationId xmlns:a16="http://schemas.microsoft.com/office/drawing/2014/main" id="{B5149CB9-8656-463B-BD04-B671F68487BF}"/>
              </a:ext>
            </a:extLst>
          </p:cNvPr>
          <p:cNvSpPr/>
          <p:nvPr/>
        </p:nvSpPr>
        <p:spPr>
          <a:xfrm>
            <a:off x="2823816" y="3380459"/>
            <a:ext cx="197585" cy="204194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7" name="箭號: 向下 16">
            <a:extLst>
              <a:ext uri="{FF2B5EF4-FFF2-40B4-BE49-F238E27FC236}">
                <a16:creationId xmlns:a16="http://schemas.microsoft.com/office/drawing/2014/main" id="{C6611872-3747-4063-A755-0603F60371D9}"/>
              </a:ext>
            </a:extLst>
          </p:cNvPr>
          <p:cNvSpPr/>
          <p:nvPr/>
        </p:nvSpPr>
        <p:spPr>
          <a:xfrm>
            <a:off x="3132543" y="2164866"/>
            <a:ext cx="232202" cy="16379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97DC39FF-3B5F-4C70-9BBB-B73F19196923}"/>
              </a:ext>
            </a:extLst>
          </p:cNvPr>
          <p:cNvSpPr txBox="1"/>
          <p:nvPr/>
        </p:nvSpPr>
        <p:spPr>
          <a:xfrm>
            <a:off x="2177717" y="2359708"/>
            <a:ext cx="2394283" cy="307777"/>
          </a:xfrm>
          <a:prstGeom prst="rect">
            <a:avLst/>
          </a:prstGeom>
          <a:solidFill>
            <a:schemeClr val="bg1">
              <a:lumMod val="85000"/>
            </a:schemeClr>
          </a:solidFill>
          <a:ln>
            <a:solidFill>
              <a:schemeClr val="tx1"/>
            </a:solidFill>
          </a:ln>
        </p:spPr>
        <p:txBody>
          <a:bodyPr wrap="square" rtlCol="0">
            <a:spAutoFit/>
          </a:bodyPr>
          <a:lstStyle>
            <a:defPPr>
              <a:defRPr lang="en-US"/>
            </a:defPPr>
            <a:lvl1pPr algn="ctr">
              <a:spcBef>
                <a:spcPts val="100"/>
              </a:spcBef>
              <a:spcAft>
                <a:spcPts val="100"/>
              </a:spcAft>
              <a:defRPr sz="1400"/>
            </a:lvl1pPr>
          </a:lstStyle>
          <a:p>
            <a:r>
              <a:rPr lang="zh-TW" altLang="en-US" dirty="0"/>
              <a:t>指令解析器等待使用者輸入</a:t>
            </a:r>
          </a:p>
        </p:txBody>
      </p:sp>
      <p:sp>
        <p:nvSpPr>
          <p:cNvPr id="20" name="文字方塊 19">
            <a:extLst>
              <a:ext uri="{FF2B5EF4-FFF2-40B4-BE49-F238E27FC236}">
                <a16:creationId xmlns:a16="http://schemas.microsoft.com/office/drawing/2014/main" id="{C6975B79-E5FC-4007-8073-D0F0D83603F5}"/>
              </a:ext>
            </a:extLst>
          </p:cNvPr>
          <p:cNvSpPr txBox="1"/>
          <p:nvPr/>
        </p:nvSpPr>
        <p:spPr>
          <a:xfrm>
            <a:off x="132348" y="3031678"/>
            <a:ext cx="1397346" cy="307777"/>
          </a:xfrm>
          <a:prstGeom prst="rect">
            <a:avLst/>
          </a:prstGeom>
          <a:solidFill>
            <a:schemeClr val="bg1">
              <a:lumMod val="85000"/>
            </a:schemeClr>
          </a:solidFill>
          <a:ln>
            <a:solidFill>
              <a:schemeClr val="tx1"/>
            </a:solidFill>
          </a:ln>
        </p:spPr>
        <p:txBody>
          <a:bodyPr wrap="square" rtlCol="0">
            <a:spAutoFit/>
          </a:bodyPr>
          <a:lstStyle/>
          <a:p>
            <a:pPr algn="ctr">
              <a:spcBef>
                <a:spcPts val="100"/>
              </a:spcBef>
              <a:spcAft>
                <a:spcPts val="100"/>
              </a:spcAft>
            </a:pPr>
            <a:r>
              <a:rPr lang="zh-TW" altLang="en-US" sz="1400" dirty="0"/>
              <a:t>輸入 </a:t>
            </a:r>
            <a:r>
              <a:rPr lang="en-US" altLang="zh-TW" sz="1400" dirty="0"/>
              <a:t>load  </a:t>
            </a:r>
            <a:r>
              <a:rPr lang="zh-TW" altLang="en-US" sz="1400" dirty="0"/>
              <a:t>檔名</a:t>
            </a:r>
          </a:p>
        </p:txBody>
      </p:sp>
      <p:sp>
        <p:nvSpPr>
          <p:cNvPr id="22" name="文字方塊 21">
            <a:extLst>
              <a:ext uri="{FF2B5EF4-FFF2-40B4-BE49-F238E27FC236}">
                <a16:creationId xmlns:a16="http://schemas.microsoft.com/office/drawing/2014/main" id="{17A8955A-352F-4E20-B7DB-BC2AC0FEBA16}"/>
              </a:ext>
            </a:extLst>
          </p:cNvPr>
          <p:cNvSpPr txBox="1"/>
          <p:nvPr/>
        </p:nvSpPr>
        <p:spPr>
          <a:xfrm>
            <a:off x="1616928" y="3031709"/>
            <a:ext cx="1919034" cy="307777"/>
          </a:xfrm>
          <a:prstGeom prst="rect">
            <a:avLst/>
          </a:prstGeom>
          <a:solidFill>
            <a:schemeClr val="bg1">
              <a:lumMod val="85000"/>
            </a:schemeClr>
          </a:solidFill>
          <a:ln>
            <a:solidFill>
              <a:schemeClr val="tx1"/>
            </a:solidFill>
          </a:ln>
        </p:spPr>
        <p:txBody>
          <a:bodyPr wrap="square" rtlCol="0">
            <a:spAutoFit/>
          </a:bodyPr>
          <a:lstStyle>
            <a:defPPr>
              <a:defRPr lang="en-US"/>
            </a:defPPr>
            <a:lvl1pPr algn="ctr">
              <a:spcBef>
                <a:spcPts val="100"/>
              </a:spcBef>
              <a:spcAft>
                <a:spcPts val="100"/>
              </a:spcAft>
              <a:defRPr sz="1400"/>
            </a:lvl1pPr>
          </a:lstStyle>
          <a:p>
            <a:r>
              <a:rPr lang="zh-TW" altLang="en-US"/>
              <a:t>輸入 </a:t>
            </a:r>
            <a:r>
              <a:rPr lang="en-US" altLang="zh-TW" dirty="0"/>
              <a:t>show  </a:t>
            </a:r>
            <a:r>
              <a:rPr lang="zh-TW" altLang="en-US" dirty="0"/>
              <a:t>起始位置</a:t>
            </a:r>
          </a:p>
        </p:txBody>
      </p:sp>
      <p:sp>
        <p:nvSpPr>
          <p:cNvPr id="23" name="文字方塊 22">
            <a:extLst>
              <a:ext uri="{FF2B5EF4-FFF2-40B4-BE49-F238E27FC236}">
                <a16:creationId xmlns:a16="http://schemas.microsoft.com/office/drawing/2014/main" id="{5822FA00-7A60-43AD-AE8C-263064EBD5F8}"/>
              </a:ext>
            </a:extLst>
          </p:cNvPr>
          <p:cNvSpPr txBox="1"/>
          <p:nvPr/>
        </p:nvSpPr>
        <p:spPr>
          <a:xfrm>
            <a:off x="3623196" y="3027110"/>
            <a:ext cx="907058" cy="307777"/>
          </a:xfrm>
          <a:prstGeom prst="rect">
            <a:avLst/>
          </a:prstGeom>
          <a:solidFill>
            <a:schemeClr val="bg1">
              <a:lumMod val="85000"/>
            </a:schemeClr>
          </a:solidFill>
          <a:ln>
            <a:solidFill>
              <a:schemeClr val="tx1"/>
            </a:solidFill>
          </a:ln>
        </p:spPr>
        <p:txBody>
          <a:bodyPr wrap="square" rtlCol="0">
            <a:spAutoFit/>
          </a:bodyPr>
          <a:lstStyle>
            <a:defPPr>
              <a:defRPr lang="en-US"/>
            </a:defPPr>
            <a:lvl1pPr algn="ctr">
              <a:spcBef>
                <a:spcPts val="100"/>
              </a:spcBef>
              <a:spcAft>
                <a:spcPts val="100"/>
              </a:spcAft>
              <a:defRPr sz="1400"/>
            </a:lvl1pPr>
          </a:lstStyle>
          <a:p>
            <a:r>
              <a:rPr lang="zh-TW" altLang="en-US"/>
              <a:t>輸入 </a:t>
            </a:r>
            <a:r>
              <a:rPr lang="en-US" altLang="zh-TW" dirty="0"/>
              <a:t>run</a:t>
            </a:r>
          </a:p>
        </p:txBody>
      </p:sp>
      <p:sp>
        <p:nvSpPr>
          <p:cNvPr id="25" name="文字方塊 24">
            <a:extLst>
              <a:ext uri="{FF2B5EF4-FFF2-40B4-BE49-F238E27FC236}">
                <a16:creationId xmlns:a16="http://schemas.microsoft.com/office/drawing/2014/main" id="{06C36A9F-27E5-4871-957D-9ED83261D88B}"/>
              </a:ext>
            </a:extLst>
          </p:cNvPr>
          <p:cNvSpPr txBox="1"/>
          <p:nvPr/>
        </p:nvSpPr>
        <p:spPr>
          <a:xfrm>
            <a:off x="4617488" y="3027110"/>
            <a:ext cx="1115323" cy="307777"/>
          </a:xfrm>
          <a:prstGeom prst="rect">
            <a:avLst/>
          </a:prstGeom>
          <a:solidFill>
            <a:schemeClr val="bg1">
              <a:lumMod val="85000"/>
            </a:schemeClr>
          </a:solidFill>
          <a:ln>
            <a:solidFill>
              <a:schemeClr val="tx1"/>
            </a:solidFill>
          </a:ln>
        </p:spPr>
        <p:txBody>
          <a:bodyPr wrap="square" rtlCol="0">
            <a:spAutoFit/>
          </a:bodyPr>
          <a:lstStyle>
            <a:defPPr>
              <a:defRPr lang="en-US"/>
            </a:defPPr>
            <a:lvl1pPr algn="ctr">
              <a:spcBef>
                <a:spcPts val="100"/>
              </a:spcBef>
              <a:spcAft>
                <a:spcPts val="100"/>
              </a:spcAft>
              <a:defRPr sz="1400"/>
            </a:lvl1pPr>
          </a:lstStyle>
          <a:p>
            <a:r>
              <a:rPr lang="zh-TW" altLang="en-US" dirty="0"/>
              <a:t>輸入 </a:t>
            </a:r>
            <a:r>
              <a:rPr lang="en-US" altLang="zh-TW" dirty="0"/>
              <a:t>unload</a:t>
            </a:r>
          </a:p>
        </p:txBody>
      </p:sp>
      <p:sp>
        <p:nvSpPr>
          <p:cNvPr id="26" name="文字方塊 25">
            <a:extLst>
              <a:ext uri="{FF2B5EF4-FFF2-40B4-BE49-F238E27FC236}">
                <a16:creationId xmlns:a16="http://schemas.microsoft.com/office/drawing/2014/main" id="{CCB539C1-51A0-45D2-B08D-BC84E7BC7664}"/>
              </a:ext>
            </a:extLst>
          </p:cNvPr>
          <p:cNvSpPr txBox="1"/>
          <p:nvPr/>
        </p:nvSpPr>
        <p:spPr>
          <a:xfrm>
            <a:off x="5820045" y="3027110"/>
            <a:ext cx="905607" cy="307777"/>
          </a:xfrm>
          <a:prstGeom prst="rect">
            <a:avLst/>
          </a:prstGeom>
          <a:solidFill>
            <a:schemeClr val="bg1">
              <a:lumMod val="85000"/>
            </a:schemeClr>
          </a:solidFill>
          <a:ln>
            <a:solidFill>
              <a:schemeClr val="tx1"/>
            </a:solidFill>
          </a:ln>
        </p:spPr>
        <p:txBody>
          <a:bodyPr wrap="square" rtlCol="0">
            <a:spAutoFit/>
          </a:bodyPr>
          <a:lstStyle>
            <a:defPPr>
              <a:defRPr lang="en-US"/>
            </a:defPPr>
            <a:lvl1pPr algn="ctr">
              <a:spcBef>
                <a:spcPts val="100"/>
              </a:spcBef>
              <a:spcAft>
                <a:spcPts val="100"/>
              </a:spcAft>
              <a:defRPr sz="1400"/>
            </a:lvl1pPr>
          </a:lstStyle>
          <a:p>
            <a:r>
              <a:rPr lang="zh-TW" altLang="en-US"/>
              <a:t>輸入 </a:t>
            </a:r>
            <a:r>
              <a:rPr lang="en-US" altLang="zh-TW"/>
              <a:t>exit</a:t>
            </a:r>
            <a:endParaRPr lang="en-US" altLang="zh-TW" dirty="0"/>
          </a:p>
        </p:txBody>
      </p:sp>
      <p:sp>
        <p:nvSpPr>
          <p:cNvPr id="27" name="文字方塊 26">
            <a:extLst>
              <a:ext uri="{FF2B5EF4-FFF2-40B4-BE49-F238E27FC236}">
                <a16:creationId xmlns:a16="http://schemas.microsoft.com/office/drawing/2014/main" id="{E4E306A6-4161-4AE6-9495-930187A4D82F}"/>
              </a:ext>
            </a:extLst>
          </p:cNvPr>
          <p:cNvSpPr txBox="1"/>
          <p:nvPr/>
        </p:nvSpPr>
        <p:spPr>
          <a:xfrm>
            <a:off x="3308448" y="8898854"/>
            <a:ext cx="3417204" cy="307777"/>
          </a:xfrm>
          <a:prstGeom prst="rect">
            <a:avLst/>
          </a:prstGeom>
          <a:solidFill>
            <a:srgbClr val="00B0F0"/>
          </a:solidFill>
          <a:ln>
            <a:solidFill>
              <a:schemeClr val="tx1"/>
            </a:solidFill>
          </a:ln>
        </p:spPr>
        <p:txBody>
          <a:bodyPr wrap="square" rtlCol="0">
            <a:spAutoFit/>
          </a:bodyPr>
          <a:lstStyle>
            <a:defPPr>
              <a:defRPr lang="en-US"/>
            </a:defPPr>
            <a:lvl1pPr>
              <a:spcBef>
                <a:spcPts val="100"/>
              </a:spcBef>
              <a:spcAft>
                <a:spcPts val="100"/>
              </a:spcAft>
              <a:defRPr sz="1400"/>
            </a:lvl1pPr>
          </a:lstStyle>
          <a:p>
            <a:r>
              <a:rPr lang="zh-TW" altLang="en-US" dirty="0"/>
              <a:t>釋放模擬器申請的整個記憶體，退出程式</a:t>
            </a:r>
          </a:p>
        </p:txBody>
      </p:sp>
      <p:sp>
        <p:nvSpPr>
          <p:cNvPr id="35" name="文字方塊 34">
            <a:extLst>
              <a:ext uri="{FF2B5EF4-FFF2-40B4-BE49-F238E27FC236}">
                <a16:creationId xmlns:a16="http://schemas.microsoft.com/office/drawing/2014/main" id="{883692AC-21D5-421F-8ADD-B560BEDD7460}"/>
              </a:ext>
            </a:extLst>
          </p:cNvPr>
          <p:cNvSpPr txBox="1"/>
          <p:nvPr/>
        </p:nvSpPr>
        <p:spPr>
          <a:xfrm>
            <a:off x="2188404" y="7751365"/>
            <a:ext cx="4034054" cy="307777"/>
          </a:xfrm>
          <a:prstGeom prst="rect">
            <a:avLst/>
          </a:prstGeom>
          <a:solidFill>
            <a:schemeClr val="accent6">
              <a:lumMod val="40000"/>
              <a:lumOff val="60000"/>
            </a:schemeClr>
          </a:solidFill>
          <a:ln>
            <a:solidFill>
              <a:schemeClr val="tx1"/>
            </a:solidFill>
          </a:ln>
        </p:spPr>
        <p:txBody>
          <a:bodyPr wrap="square" rtlCol="0">
            <a:spAutoFit/>
          </a:bodyPr>
          <a:lstStyle>
            <a:defPPr>
              <a:defRPr lang="en-US"/>
            </a:defPPr>
            <a:lvl1pPr>
              <a:spcBef>
                <a:spcPts val="100"/>
              </a:spcBef>
              <a:spcAft>
                <a:spcPts val="100"/>
              </a:spcAft>
              <a:defRPr sz="1400"/>
            </a:lvl1pPr>
          </a:lstStyle>
          <a:p>
            <a:r>
              <a:rPr lang="zh-TW" altLang="en-US" dirty="0"/>
              <a:t>重設整塊模擬器記憶體，並將載入狀態變數</a:t>
            </a:r>
            <a:r>
              <a:rPr lang="zh-TW" altLang="en-US"/>
              <a:t>設回</a:t>
            </a:r>
            <a:r>
              <a:rPr lang="en-US" altLang="zh-TW" dirty="0"/>
              <a:t>0</a:t>
            </a:r>
            <a:endParaRPr lang="zh-TW" altLang="en-US" dirty="0"/>
          </a:p>
        </p:txBody>
      </p:sp>
      <p:sp>
        <p:nvSpPr>
          <p:cNvPr id="36" name="文字方塊 35">
            <a:extLst>
              <a:ext uri="{FF2B5EF4-FFF2-40B4-BE49-F238E27FC236}">
                <a16:creationId xmlns:a16="http://schemas.microsoft.com/office/drawing/2014/main" id="{C9E47A07-B00F-46A1-94EC-1957C1507F06}"/>
              </a:ext>
            </a:extLst>
          </p:cNvPr>
          <p:cNvSpPr txBox="1"/>
          <p:nvPr/>
        </p:nvSpPr>
        <p:spPr>
          <a:xfrm>
            <a:off x="624991" y="6399102"/>
            <a:ext cx="4145476" cy="738664"/>
          </a:xfrm>
          <a:prstGeom prst="rect">
            <a:avLst/>
          </a:prstGeom>
          <a:solidFill>
            <a:schemeClr val="accent6">
              <a:lumMod val="40000"/>
              <a:lumOff val="60000"/>
            </a:schemeClr>
          </a:solidFill>
          <a:ln>
            <a:solidFill>
              <a:schemeClr val="tx1"/>
            </a:solidFill>
          </a:ln>
        </p:spPr>
        <p:txBody>
          <a:bodyPr wrap="square" rtlCol="0">
            <a:spAutoFit/>
          </a:bodyPr>
          <a:lstStyle>
            <a:defPPr>
              <a:defRPr lang="en-US"/>
            </a:defPPr>
            <a:lvl1pPr>
              <a:spcBef>
                <a:spcPts val="100"/>
              </a:spcBef>
              <a:spcAft>
                <a:spcPts val="100"/>
              </a:spcAft>
              <a:defRPr sz="1400"/>
            </a:lvl1pPr>
          </a:lstStyle>
          <a:p>
            <a:r>
              <a:rPr lang="zh-TW" altLang="en-US" dirty="0"/>
              <a:t>以起始位置變數中的地址開始每次讀取</a:t>
            </a:r>
            <a:r>
              <a:rPr lang="en-US" altLang="zh-TW" dirty="0"/>
              <a:t>3</a:t>
            </a:r>
            <a:r>
              <a:rPr lang="zh-TW" altLang="en-US" dirty="0"/>
              <a:t>個</a:t>
            </a:r>
            <a:r>
              <a:rPr lang="en-US" altLang="zh-TW" dirty="0"/>
              <a:t>byte</a:t>
            </a:r>
            <a:r>
              <a:rPr lang="zh-TW" altLang="en-US" dirty="0"/>
              <a:t>，解析第一個</a:t>
            </a:r>
            <a:r>
              <a:rPr lang="en-US" altLang="zh-TW" dirty="0"/>
              <a:t>byte</a:t>
            </a:r>
            <a:r>
              <a:rPr lang="zh-TW" altLang="en-US" dirty="0"/>
              <a:t>來判斷是哪一種指令，對</a:t>
            </a:r>
            <a:r>
              <a:rPr lang="en-US" altLang="zh-TW" dirty="0"/>
              <a:t>CPU</a:t>
            </a:r>
            <a:r>
              <a:rPr lang="zh-TW" altLang="en-US" dirty="0"/>
              <a:t>暫存器變數執行相應的操作，直到程式的最後一個位置</a:t>
            </a:r>
          </a:p>
        </p:txBody>
      </p:sp>
      <p:sp>
        <p:nvSpPr>
          <p:cNvPr id="37" name="文字方塊 36">
            <a:extLst>
              <a:ext uri="{FF2B5EF4-FFF2-40B4-BE49-F238E27FC236}">
                <a16:creationId xmlns:a16="http://schemas.microsoft.com/office/drawing/2014/main" id="{2AC19DAE-443D-47A7-A6DD-23BAD34301A9}"/>
              </a:ext>
            </a:extLst>
          </p:cNvPr>
          <p:cNvSpPr txBox="1"/>
          <p:nvPr/>
        </p:nvSpPr>
        <p:spPr>
          <a:xfrm>
            <a:off x="635508" y="5422402"/>
            <a:ext cx="3519600" cy="523220"/>
          </a:xfrm>
          <a:prstGeom prst="rect">
            <a:avLst/>
          </a:prstGeom>
          <a:solidFill>
            <a:schemeClr val="accent6">
              <a:lumMod val="40000"/>
              <a:lumOff val="60000"/>
            </a:schemeClr>
          </a:solidFill>
          <a:ln>
            <a:solidFill>
              <a:schemeClr val="tx1"/>
            </a:solidFill>
          </a:ln>
        </p:spPr>
        <p:txBody>
          <a:bodyPr wrap="square" rtlCol="0">
            <a:spAutoFit/>
          </a:bodyPr>
          <a:lstStyle>
            <a:defPPr>
              <a:defRPr lang="en-US"/>
            </a:defPPr>
            <a:lvl1pPr>
              <a:spcBef>
                <a:spcPts val="100"/>
              </a:spcBef>
              <a:spcAft>
                <a:spcPts val="100"/>
              </a:spcAft>
              <a:defRPr sz="1400"/>
            </a:lvl1pPr>
          </a:lstStyle>
          <a:p>
            <a:r>
              <a:rPr lang="zh-TW" altLang="en-US" dirty="0"/>
              <a:t>從指定的位置開始將每一</a:t>
            </a:r>
            <a:r>
              <a:rPr lang="en-US" altLang="zh-TW" dirty="0"/>
              <a:t>byte</a:t>
            </a:r>
            <a:r>
              <a:rPr lang="zh-TW" altLang="en-US" dirty="0"/>
              <a:t>以</a:t>
            </a:r>
            <a:r>
              <a:rPr lang="en-US" altLang="zh-TW" dirty="0"/>
              <a:t>16</a:t>
            </a:r>
            <a:r>
              <a:rPr lang="zh-TW" altLang="en-US" dirty="0"/>
              <a:t>進位數印出，每</a:t>
            </a:r>
            <a:r>
              <a:rPr lang="en-US" altLang="zh-TW" dirty="0"/>
              <a:t>4byte</a:t>
            </a:r>
            <a:r>
              <a:rPr lang="zh-TW" altLang="en-US" dirty="0"/>
              <a:t>一個空格，每</a:t>
            </a:r>
            <a:r>
              <a:rPr lang="en-US" altLang="zh-TW" dirty="0"/>
              <a:t>16byte</a:t>
            </a:r>
            <a:r>
              <a:rPr lang="zh-TW" altLang="en-US" dirty="0"/>
              <a:t>就換行</a:t>
            </a:r>
          </a:p>
        </p:txBody>
      </p:sp>
      <p:sp>
        <p:nvSpPr>
          <p:cNvPr id="38" name="文字方塊 37">
            <a:extLst>
              <a:ext uri="{FF2B5EF4-FFF2-40B4-BE49-F238E27FC236}">
                <a16:creationId xmlns:a16="http://schemas.microsoft.com/office/drawing/2014/main" id="{E10CAB77-26D4-4E38-93EC-6BB7A14BED64}"/>
              </a:ext>
            </a:extLst>
          </p:cNvPr>
          <p:cNvSpPr txBox="1"/>
          <p:nvPr/>
        </p:nvSpPr>
        <p:spPr>
          <a:xfrm>
            <a:off x="132348" y="3703679"/>
            <a:ext cx="2148247" cy="1169551"/>
          </a:xfrm>
          <a:prstGeom prst="rect">
            <a:avLst/>
          </a:prstGeom>
          <a:solidFill>
            <a:schemeClr val="accent6">
              <a:lumMod val="40000"/>
              <a:lumOff val="60000"/>
            </a:schemeClr>
          </a:solidFill>
          <a:ln>
            <a:solidFill>
              <a:schemeClr val="tx1"/>
            </a:solidFill>
          </a:ln>
        </p:spPr>
        <p:txBody>
          <a:bodyPr wrap="square" rtlCol="0">
            <a:spAutoFit/>
          </a:bodyPr>
          <a:lstStyle/>
          <a:p>
            <a:pPr>
              <a:spcBef>
                <a:spcPts val="100"/>
              </a:spcBef>
              <a:spcAft>
                <a:spcPts val="100"/>
              </a:spcAft>
            </a:pPr>
            <a:r>
              <a:rPr lang="zh-TW" altLang="en-US" sz="1400" dirty="0"/>
              <a:t>用輸入的檔名開啟檔案，一行一行讀取，針對 </a:t>
            </a:r>
            <a:r>
              <a:rPr lang="en-US" altLang="zh-TW" sz="1400" dirty="0"/>
              <a:t>H</a:t>
            </a:r>
            <a:r>
              <a:rPr lang="zh-TW" altLang="en-US" sz="1400" dirty="0"/>
              <a:t>、</a:t>
            </a:r>
            <a:r>
              <a:rPr lang="en-US" altLang="zh-TW" sz="1400" dirty="0"/>
              <a:t>T</a:t>
            </a:r>
            <a:r>
              <a:rPr lang="zh-TW" altLang="en-US" sz="1400" dirty="0"/>
              <a:t>、</a:t>
            </a:r>
            <a:r>
              <a:rPr lang="en-US" altLang="zh-TW" sz="1400" dirty="0"/>
              <a:t>E</a:t>
            </a:r>
            <a:r>
              <a:rPr lang="zh-TW" altLang="en-US" sz="1400" dirty="0"/>
              <a:t> 三種開頭進行不同的處理，將</a:t>
            </a:r>
            <a:r>
              <a:rPr lang="en-US" altLang="zh-TW" sz="1400" dirty="0"/>
              <a:t>object code</a:t>
            </a:r>
            <a:r>
              <a:rPr lang="zh-TW" altLang="en-US" sz="1400" dirty="0"/>
              <a:t>存到模擬記憶體的對應位置</a:t>
            </a:r>
          </a:p>
        </p:txBody>
      </p:sp>
      <p:sp>
        <p:nvSpPr>
          <p:cNvPr id="39" name="箭號: 向下 38">
            <a:extLst>
              <a:ext uri="{FF2B5EF4-FFF2-40B4-BE49-F238E27FC236}">
                <a16:creationId xmlns:a16="http://schemas.microsoft.com/office/drawing/2014/main" id="{E9696575-19B7-4FE9-8165-734357D4CBAA}"/>
              </a:ext>
            </a:extLst>
          </p:cNvPr>
          <p:cNvSpPr/>
          <p:nvPr/>
        </p:nvSpPr>
        <p:spPr>
          <a:xfrm>
            <a:off x="4298052" y="3380458"/>
            <a:ext cx="180723" cy="301864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40" name="箭號: 向下 39">
            <a:extLst>
              <a:ext uri="{FF2B5EF4-FFF2-40B4-BE49-F238E27FC236}">
                <a16:creationId xmlns:a16="http://schemas.microsoft.com/office/drawing/2014/main" id="{4A36A197-0E0B-4607-9F28-B57A512D3D38}"/>
              </a:ext>
            </a:extLst>
          </p:cNvPr>
          <p:cNvSpPr/>
          <p:nvPr/>
        </p:nvSpPr>
        <p:spPr>
          <a:xfrm>
            <a:off x="5254198" y="3380457"/>
            <a:ext cx="197585" cy="437090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41" name="箭號: 向下 40">
            <a:extLst>
              <a:ext uri="{FF2B5EF4-FFF2-40B4-BE49-F238E27FC236}">
                <a16:creationId xmlns:a16="http://schemas.microsoft.com/office/drawing/2014/main" id="{D4A988D2-A172-442F-926E-FBA255F7714A}"/>
              </a:ext>
            </a:extLst>
          </p:cNvPr>
          <p:cNvSpPr/>
          <p:nvPr/>
        </p:nvSpPr>
        <p:spPr>
          <a:xfrm>
            <a:off x="6241020" y="3396956"/>
            <a:ext cx="232202" cy="548340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42" name="文字方塊 41">
            <a:extLst>
              <a:ext uri="{FF2B5EF4-FFF2-40B4-BE49-F238E27FC236}">
                <a16:creationId xmlns:a16="http://schemas.microsoft.com/office/drawing/2014/main" id="{20D1632A-379B-460F-A56F-F7C170F91B78}"/>
              </a:ext>
            </a:extLst>
          </p:cNvPr>
          <p:cNvSpPr txBox="1"/>
          <p:nvPr/>
        </p:nvSpPr>
        <p:spPr>
          <a:xfrm>
            <a:off x="131696" y="9368459"/>
            <a:ext cx="2890169" cy="307777"/>
          </a:xfrm>
          <a:prstGeom prst="rect">
            <a:avLst/>
          </a:prstGeom>
          <a:solidFill>
            <a:schemeClr val="accent4">
              <a:lumMod val="60000"/>
              <a:lumOff val="40000"/>
            </a:schemeClr>
          </a:solidFill>
          <a:ln>
            <a:solidFill>
              <a:schemeClr val="tx1"/>
            </a:solidFill>
          </a:ln>
        </p:spPr>
        <p:txBody>
          <a:bodyPr wrap="square" rtlCol="0">
            <a:spAutoFit/>
          </a:bodyPr>
          <a:lstStyle>
            <a:defPPr>
              <a:defRPr lang="en-US"/>
            </a:defPPr>
            <a:lvl1pPr>
              <a:spcBef>
                <a:spcPts val="100"/>
              </a:spcBef>
              <a:spcAft>
                <a:spcPts val="100"/>
              </a:spcAft>
              <a:defRPr sz="1400"/>
            </a:lvl1pPr>
          </a:lstStyle>
          <a:p>
            <a:r>
              <a:rPr lang="zh-TW" altLang="en-US" dirty="0"/>
              <a:t>載入狀態變數 </a:t>
            </a:r>
            <a:r>
              <a:rPr lang="en-US" altLang="zh-TW" dirty="0"/>
              <a:t> 0:</a:t>
            </a:r>
            <a:r>
              <a:rPr lang="zh-TW" altLang="en-US" dirty="0"/>
              <a:t>未載入 </a:t>
            </a:r>
            <a:r>
              <a:rPr lang="en-US" altLang="zh-TW" dirty="0"/>
              <a:t> 1:</a:t>
            </a:r>
            <a:r>
              <a:rPr lang="zh-TW" altLang="en-US" dirty="0"/>
              <a:t>已載入</a:t>
            </a:r>
          </a:p>
        </p:txBody>
      </p:sp>
      <p:sp>
        <p:nvSpPr>
          <p:cNvPr id="43" name="文字方塊 42">
            <a:extLst>
              <a:ext uri="{FF2B5EF4-FFF2-40B4-BE49-F238E27FC236}">
                <a16:creationId xmlns:a16="http://schemas.microsoft.com/office/drawing/2014/main" id="{E3850927-148C-46D2-810C-C7FD3D3D8888}"/>
              </a:ext>
            </a:extLst>
          </p:cNvPr>
          <p:cNvSpPr txBox="1"/>
          <p:nvPr/>
        </p:nvSpPr>
        <p:spPr>
          <a:xfrm>
            <a:off x="284183" y="8899646"/>
            <a:ext cx="1904221" cy="307777"/>
          </a:xfrm>
          <a:prstGeom prst="rect">
            <a:avLst/>
          </a:prstGeom>
          <a:solidFill>
            <a:schemeClr val="accent4">
              <a:lumMod val="60000"/>
              <a:lumOff val="40000"/>
            </a:schemeClr>
          </a:solidFill>
          <a:ln>
            <a:solidFill>
              <a:schemeClr val="tx1"/>
            </a:solidFill>
          </a:ln>
        </p:spPr>
        <p:txBody>
          <a:bodyPr wrap="square" rtlCol="0">
            <a:spAutoFit/>
          </a:bodyPr>
          <a:lstStyle>
            <a:defPPr>
              <a:defRPr lang="en-US"/>
            </a:defPPr>
            <a:lvl1pPr>
              <a:spcBef>
                <a:spcPts val="100"/>
              </a:spcBef>
              <a:spcAft>
                <a:spcPts val="100"/>
              </a:spcAft>
              <a:defRPr sz="1400"/>
            </a:lvl1pPr>
          </a:lstStyle>
          <a:p>
            <a:pPr algn="ctr"/>
            <a:r>
              <a:rPr lang="zh-TW" altLang="en-US" dirty="0"/>
              <a:t>起始位置變數</a:t>
            </a:r>
            <a:endParaRPr lang="en-US" altLang="zh-TW" dirty="0"/>
          </a:p>
        </p:txBody>
      </p:sp>
      <p:sp>
        <p:nvSpPr>
          <p:cNvPr id="44" name="文字方塊 43">
            <a:extLst>
              <a:ext uri="{FF2B5EF4-FFF2-40B4-BE49-F238E27FC236}">
                <a16:creationId xmlns:a16="http://schemas.microsoft.com/office/drawing/2014/main" id="{FF8DCFFC-2FD5-4E34-A0A1-1C53F7E50858}"/>
              </a:ext>
            </a:extLst>
          </p:cNvPr>
          <p:cNvSpPr txBox="1"/>
          <p:nvPr/>
        </p:nvSpPr>
        <p:spPr>
          <a:xfrm>
            <a:off x="434124" y="8433236"/>
            <a:ext cx="1432546" cy="307777"/>
          </a:xfrm>
          <a:prstGeom prst="rect">
            <a:avLst/>
          </a:prstGeom>
          <a:solidFill>
            <a:schemeClr val="accent4">
              <a:lumMod val="60000"/>
              <a:lumOff val="40000"/>
            </a:schemeClr>
          </a:solidFill>
          <a:ln>
            <a:solidFill>
              <a:schemeClr val="tx1"/>
            </a:solidFill>
          </a:ln>
        </p:spPr>
        <p:txBody>
          <a:bodyPr wrap="square" rtlCol="0">
            <a:spAutoFit/>
          </a:bodyPr>
          <a:lstStyle>
            <a:defPPr>
              <a:defRPr lang="en-US"/>
            </a:defPPr>
            <a:lvl1pPr>
              <a:spcBef>
                <a:spcPts val="100"/>
              </a:spcBef>
              <a:spcAft>
                <a:spcPts val="100"/>
              </a:spcAft>
              <a:defRPr sz="1400"/>
            </a:lvl1pPr>
          </a:lstStyle>
          <a:p>
            <a:pPr algn="ctr"/>
            <a:r>
              <a:rPr lang="zh-TW" altLang="en-US" dirty="0"/>
              <a:t>終點位置變數</a:t>
            </a:r>
            <a:endParaRPr lang="en-US" altLang="zh-TW" dirty="0"/>
          </a:p>
        </p:txBody>
      </p:sp>
      <p:sp>
        <p:nvSpPr>
          <p:cNvPr id="45" name="箭號: 向下 44">
            <a:extLst>
              <a:ext uri="{FF2B5EF4-FFF2-40B4-BE49-F238E27FC236}">
                <a16:creationId xmlns:a16="http://schemas.microsoft.com/office/drawing/2014/main" id="{8D0F0F4B-6119-44BC-A701-977A9D5A5A94}"/>
              </a:ext>
            </a:extLst>
          </p:cNvPr>
          <p:cNvSpPr/>
          <p:nvPr/>
        </p:nvSpPr>
        <p:spPr>
          <a:xfrm>
            <a:off x="131696" y="4891679"/>
            <a:ext cx="81466" cy="4476780"/>
          </a:xfrm>
          <a:prstGeom prst="downArrow">
            <a:avLst/>
          </a:prstGeom>
          <a:solidFill>
            <a:srgbClr val="C0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47" name="箭號: 向下 46">
            <a:extLst>
              <a:ext uri="{FF2B5EF4-FFF2-40B4-BE49-F238E27FC236}">
                <a16:creationId xmlns:a16="http://schemas.microsoft.com/office/drawing/2014/main" id="{706A7004-7AC4-4225-8AC2-B034820618A9}"/>
              </a:ext>
            </a:extLst>
          </p:cNvPr>
          <p:cNvSpPr/>
          <p:nvPr/>
        </p:nvSpPr>
        <p:spPr>
          <a:xfrm>
            <a:off x="658123" y="7157054"/>
            <a:ext cx="75186" cy="1236765"/>
          </a:xfrm>
          <a:prstGeom prst="downArrow">
            <a:avLst/>
          </a:prstGeom>
          <a:solidFill>
            <a:srgbClr val="C0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48" name="箭號: 向下 47">
            <a:extLst>
              <a:ext uri="{FF2B5EF4-FFF2-40B4-BE49-F238E27FC236}">
                <a16:creationId xmlns:a16="http://schemas.microsoft.com/office/drawing/2014/main" id="{C84CA37B-F9EB-4ED5-9AE7-BBEE7059490F}"/>
              </a:ext>
            </a:extLst>
          </p:cNvPr>
          <p:cNvSpPr/>
          <p:nvPr/>
        </p:nvSpPr>
        <p:spPr>
          <a:xfrm>
            <a:off x="2069488" y="7157054"/>
            <a:ext cx="81466" cy="1742592"/>
          </a:xfrm>
          <a:prstGeom prst="downArrow">
            <a:avLst/>
          </a:prstGeom>
          <a:solidFill>
            <a:srgbClr val="C0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49" name="箭號: 向下 48">
            <a:extLst>
              <a:ext uri="{FF2B5EF4-FFF2-40B4-BE49-F238E27FC236}">
                <a16:creationId xmlns:a16="http://schemas.microsoft.com/office/drawing/2014/main" id="{C0A6E56F-11AB-4B0B-85E1-8E9A8C8357BD}"/>
              </a:ext>
            </a:extLst>
          </p:cNvPr>
          <p:cNvSpPr/>
          <p:nvPr/>
        </p:nvSpPr>
        <p:spPr>
          <a:xfrm>
            <a:off x="335358" y="4891680"/>
            <a:ext cx="73075" cy="3988678"/>
          </a:xfrm>
          <a:prstGeom prst="downArrow">
            <a:avLst/>
          </a:prstGeom>
          <a:solidFill>
            <a:srgbClr val="C0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50" name="箭號: 向下 49">
            <a:extLst>
              <a:ext uri="{FF2B5EF4-FFF2-40B4-BE49-F238E27FC236}">
                <a16:creationId xmlns:a16="http://schemas.microsoft.com/office/drawing/2014/main" id="{C58E42D8-6741-4B89-BA24-6FF57B282D14}"/>
              </a:ext>
            </a:extLst>
          </p:cNvPr>
          <p:cNvSpPr/>
          <p:nvPr/>
        </p:nvSpPr>
        <p:spPr>
          <a:xfrm>
            <a:off x="486081" y="4891679"/>
            <a:ext cx="81466" cy="3502140"/>
          </a:xfrm>
          <a:prstGeom prst="downArrow">
            <a:avLst/>
          </a:prstGeom>
          <a:solidFill>
            <a:srgbClr val="C0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51" name="箭號: 向下 50">
            <a:extLst>
              <a:ext uri="{FF2B5EF4-FFF2-40B4-BE49-F238E27FC236}">
                <a16:creationId xmlns:a16="http://schemas.microsoft.com/office/drawing/2014/main" id="{7534C94D-6CDA-4C0E-A7EB-CB16406F3DCF}"/>
              </a:ext>
            </a:extLst>
          </p:cNvPr>
          <p:cNvSpPr/>
          <p:nvPr/>
        </p:nvSpPr>
        <p:spPr>
          <a:xfrm>
            <a:off x="2374938" y="8072989"/>
            <a:ext cx="81466" cy="1295470"/>
          </a:xfrm>
          <a:prstGeom prst="downArrow">
            <a:avLst/>
          </a:prstGeom>
          <a:solidFill>
            <a:srgbClr val="C0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52" name="文字方塊 51">
            <a:extLst>
              <a:ext uri="{FF2B5EF4-FFF2-40B4-BE49-F238E27FC236}">
                <a16:creationId xmlns:a16="http://schemas.microsoft.com/office/drawing/2014/main" id="{FDF48B0F-C4CF-4063-B806-27D14D20DC5D}"/>
              </a:ext>
            </a:extLst>
          </p:cNvPr>
          <p:cNvSpPr txBox="1"/>
          <p:nvPr/>
        </p:nvSpPr>
        <p:spPr>
          <a:xfrm>
            <a:off x="780949" y="7961569"/>
            <a:ext cx="1085721" cy="307777"/>
          </a:xfrm>
          <a:prstGeom prst="rect">
            <a:avLst/>
          </a:prstGeom>
          <a:solidFill>
            <a:schemeClr val="accent4">
              <a:lumMod val="60000"/>
              <a:lumOff val="40000"/>
            </a:schemeClr>
          </a:solidFill>
          <a:ln>
            <a:solidFill>
              <a:schemeClr val="tx1"/>
            </a:solidFill>
          </a:ln>
        </p:spPr>
        <p:txBody>
          <a:bodyPr wrap="square" rtlCol="0">
            <a:spAutoFit/>
          </a:bodyPr>
          <a:lstStyle>
            <a:defPPr>
              <a:defRPr lang="en-US"/>
            </a:defPPr>
            <a:lvl1pPr>
              <a:spcBef>
                <a:spcPts val="100"/>
              </a:spcBef>
              <a:spcAft>
                <a:spcPts val="100"/>
              </a:spcAft>
              <a:defRPr sz="1400"/>
            </a:lvl1pPr>
          </a:lstStyle>
          <a:p>
            <a:pPr algn="ctr"/>
            <a:r>
              <a:rPr lang="zh-TW" altLang="en-US" dirty="0"/>
              <a:t>暫存器變數</a:t>
            </a:r>
            <a:endParaRPr lang="en-US" altLang="zh-TW" dirty="0"/>
          </a:p>
        </p:txBody>
      </p:sp>
      <p:sp>
        <p:nvSpPr>
          <p:cNvPr id="53" name="箭號: 向下 52">
            <a:extLst>
              <a:ext uri="{FF2B5EF4-FFF2-40B4-BE49-F238E27FC236}">
                <a16:creationId xmlns:a16="http://schemas.microsoft.com/office/drawing/2014/main" id="{95A553B3-A26C-4668-914C-4C2641C034D2}"/>
              </a:ext>
            </a:extLst>
          </p:cNvPr>
          <p:cNvSpPr/>
          <p:nvPr/>
        </p:nvSpPr>
        <p:spPr>
          <a:xfrm>
            <a:off x="1275899" y="7157054"/>
            <a:ext cx="75186" cy="789954"/>
          </a:xfrm>
          <a:prstGeom prst="downArrow">
            <a:avLst/>
          </a:prstGeom>
          <a:solidFill>
            <a:srgbClr val="C0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54" name="文字方塊 53">
            <a:extLst>
              <a:ext uri="{FF2B5EF4-FFF2-40B4-BE49-F238E27FC236}">
                <a16:creationId xmlns:a16="http://schemas.microsoft.com/office/drawing/2014/main" id="{3B778895-C46D-4E70-9D00-2715D158D444}"/>
              </a:ext>
            </a:extLst>
          </p:cNvPr>
          <p:cNvSpPr txBox="1"/>
          <p:nvPr/>
        </p:nvSpPr>
        <p:spPr>
          <a:xfrm>
            <a:off x="132349" y="126264"/>
            <a:ext cx="1143550" cy="369332"/>
          </a:xfrm>
          <a:prstGeom prst="rect">
            <a:avLst/>
          </a:prstGeom>
          <a:solidFill>
            <a:schemeClr val="accent4">
              <a:lumMod val="20000"/>
              <a:lumOff val="80000"/>
            </a:schemeClr>
          </a:solidFill>
          <a:ln>
            <a:noFill/>
          </a:ln>
        </p:spPr>
        <p:txBody>
          <a:bodyPr wrap="square" rtlCol="0">
            <a:spAutoFit/>
          </a:bodyPr>
          <a:lstStyle/>
          <a:p>
            <a:pPr>
              <a:spcBef>
                <a:spcPts val="100"/>
              </a:spcBef>
              <a:spcAft>
                <a:spcPts val="100"/>
              </a:spcAft>
            </a:pPr>
            <a:r>
              <a:rPr lang="zh-TW" altLang="en-US" dirty="0"/>
              <a:t>目標概述</a:t>
            </a:r>
            <a:endParaRPr lang="en-US" altLang="zh-TW" dirty="0"/>
          </a:p>
        </p:txBody>
      </p:sp>
      <p:cxnSp>
        <p:nvCxnSpPr>
          <p:cNvPr id="3" name="直線接點 2">
            <a:extLst>
              <a:ext uri="{FF2B5EF4-FFF2-40B4-BE49-F238E27FC236}">
                <a16:creationId xmlns:a16="http://schemas.microsoft.com/office/drawing/2014/main" id="{3F0BFCC7-AC9D-4F5F-B83B-A6768C98C998}"/>
              </a:ext>
            </a:extLst>
          </p:cNvPr>
          <p:cNvCxnSpPr>
            <a:cxnSpLocks/>
            <a:stCxn id="18" idx="2"/>
            <a:endCxn id="20" idx="0"/>
          </p:cNvCxnSpPr>
          <p:nvPr/>
        </p:nvCxnSpPr>
        <p:spPr>
          <a:xfrm flipH="1">
            <a:off x="831021" y="2667485"/>
            <a:ext cx="2543838" cy="364193"/>
          </a:xfrm>
          <a:prstGeom prst="line">
            <a:avLst/>
          </a:prstGeom>
        </p:spPr>
        <p:style>
          <a:lnRef idx="1">
            <a:schemeClr val="dk1"/>
          </a:lnRef>
          <a:fillRef idx="0">
            <a:schemeClr val="dk1"/>
          </a:fillRef>
          <a:effectRef idx="0">
            <a:schemeClr val="dk1"/>
          </a:effectRef>
          <a:fontRef idx="minor">
            <a:schemeClr val="tx1"/>
          </a:fontRef>
        </p:style>
      </p:cxnSp>
      <p:cxnSp>
        <p:nvCxnSpPr>
          <p:cNvPr id="55" name="直線接點 54">
            <a:extLst>
              <a:ext uri="{FF2B5EF4-FFF2-40B4-BE49-F238E27FC236}">
                <a16:creationId xmlns:a16="http://schemas.microsoft.com/office/drawing/2014/main" id="{92100810-5496-462C-8E4C-15875A316D7B}"/>
              </a:ext>
            </a:extLst>
          </p:cNvPr>
          <p:cNvCxnSpPr>
            <a:cxnSpLocks/>
            <a:stCxn id="18" idx="2"/>
            <a:endCxn id="22" idx="0"/>
          </p:cNvCxnSpPr>
          <p:nvPr/>
        </p:nvCxnSpPr>
        <p:spPr>
          <a:xfrm flipH="1">
            <a:off x="2576445" y="2667485"/>
            <a:ext cx="798414" cy="364224"/>
          </a:xfrm>
          <a:prstGeom prst="line">
            <a:avLst/>
          </a:prstGeom>
        </p:spPr>
        <p:style>
          <a:lnRef idx="1">
            <a:schemeClr val="dk1"/>
          </a:lnRef>
          <a:fillRef idx="0">
            <a:schemeClr val="dk1"/>
          </a:fillRef>
          <a:effectRef idx="0">
            <a:schemeClr val="dk1"/>
          </a:effectRef>
          <a:fontRef idx="minor">
            <a:schemeClr val="tx1"/>
          </a:fontRef>
        </p:style>
      </p:cxnSp>
      <p:cxnSp>
        <p:nvCxnSpPr>
          <p:cNvPr id="56" name="直線接點 55">
            <a:extLst>
              <a:ext uri="{FF2B5EF4-FFF2-40B4-BE49-F238E27FC236}">
                <a16:creationId xmlns:a16="http://schemas.microsoft.com/office/drawing/2014/main" id="{47621C2D-A0F0-4BA6-B8F8-B87A077D3453}"/>
              </a:ext>
            </a:extLst>
          </p:cNvPr>
          <p:cNvCxnSpPr>
            <a:cxnSpLocks/>
            <a:stCxn id="18" idx="2"/>
            <a:endCxn id="23" idx="0"/>
          </p:cNvCxnSpPr>
          <p:nvPr/>
        </p:nvCxnSpPr>
        <p:spPr>
          <a:xfrm>
            <a:off x="3374859" y="2667485"/>
            <a:ext cx="701866" cy="359625"/>
          </a:xfrm>
          <a:prstGeom prst="line">
            <a:avLst/>
          </a:prstGeom>
        </p:spPr>
        <p:style>
          <a:lnRef idx="1">
            <a:schemeClr val="dk1"/>
          </a:lnRef>
          <a:fillRef idx="0">
            <a:schemeClr val="dk1"/>
          </a:fillRef>
          <a:effectRef idx="0">
            <a:schemeClr val="dk1"/>
          </a:effectRef>
          <a:fontRef idx="minor">
            <a:schemeClr val="tx1"/>
          </a:fontRef>
        </p:style>
      </p:cxnSp>
      <p:cxnSp>
        <p:nvCxnSpPr>
          <p:cNvPr id="57" name="直線接點 56">
            <a:extLst>
              <a:ext uri="{FF2B5EF4-FFF2-40B4-BE49-F238E27FC236}">
                <a16:creationId xmlns:a16="http://schemas.microsoft.com/office/drawing/2014/main" id="{2C6761B5-6055-46B2-A2C2-7A685688886D}"/>
              </a:ext>
            </a:extLst>
          </p:cNvPr>
          <p:cNvCxnSpPr>
            <a:cxnSpLocks/>
            <a:stCxn id="18" idx="2"/>
            <a:endCxn id="25" idx="0"/>
          </p:cNvCxnSpPr>
          <p:nvPr/>
        </p:nvCxnSpPr>
        <p:spPr>
          <a:xfrm>
            <a:off x="3374859" y="2667485"/>
            <a:ext cx="1800291" cy="359625"/>
          </a:xfrm>
          <a:prstGeom prst="line">
            <a:avLst/>
          </a:prstGeom>
        </p:spPr>
        <p:style>
          <a:lnRef idx="1">
            <a:schemeClr val="dk1"/>
          </a:lnRef>
          <a:fillRef idx="0">
            <a:schemeClr val="dk1"/>
          </a:fillRef>
          <a:effectRef idx="0">
            <a:schemeClr val="dk1"/>
          </a:effectRef>
          <a:fontRef idx="minor">
            <a:schemeClr val="tx1"/>
          </a:fontRef>
        </p:style>
      </p:cxnSp>
      <p:cxnSp>
        <p:nvCxnSpPr>
          <p:cNvPr id="58" name="直線接點 57">
            <a:extLst>
              <a:ext uri="{FF2B5EF4-FFF2-40B4-BE49-F238E27FC236}">
                <a16:creationId xmlns:a16="http://schemas.microsoft.com/office/drawing/2014/main" id="{6109FCFE-9585-4298-AF3F-B3E348DDF565}"/>
              </a:ext>
            </a:extLst>
          </p:cNvPr>
          <p:cNvCxnSpPr>
            <a:cxnSpLocks/>
            <a:stCxn id="18" idx="2"/>
            <a:endCxn id="26" idx="0"/>
          </p:cNvCxnSpPr>
          <p:nvPr/>
        </p:nvCxnSpPr>
        <p:spPr>
          <a:xfrm>
            <a:off x="3374859" y="2667485"/>
            <a:ext cx="2897990" cy="35962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1756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6EDCED87-5B5C-4A0D-90ED-02FA876E8417}"/>
              </a:ext>
            </a:extLst>
          </p:cNvPr>
          <p:cNvSpPr txBox="1"/>
          <p:nvPr/>
        </p:nvSpPr>
        <p:spPr>
          <a:xfrm>
            <a:off x="132349" y="206878"/>
            <a:ext cx="1395368" cy="369332"/>
          </a:xfrm>
          <a:prstGeom prst="rect">
            <a:avLst/>
          </a:prstGeom>
          <a:solidFill>
            <a:schemeClr val="accent4">
              <a:lumMod val="20000"/>
              <a:lumOff val="80000"/>
            </a:schemeClr>
          </a:solidFill>
          <a:ln>
            <a:noFill/>
          </a:ln>
        </p:spPr>
        <p:txBody>
          <a:bodyPr wrap="square" rtlCol="0">
            <a:spAutoFit/>
          </a:bodyPr>
          <a:lstStyle/>
          <a:p>
            <a:pPr>
              <a:spcBef>
                <a:spcPts val="100"/>
              </a:spcBef>
              <a:spcAft>
                <a:spcPts val="100"/>
              </a:spcAft>
            </a:pPr>
            <a:r>
              <a:rPr lang="zh-TW" altLang="en-US" dirty="0"/>
              <a:t>測試與結果</a:t>
            </a:r>
            <a:endParaRPr lang="en-US" altLang="zh-TW" dirty="0"/>
          </a:p>
        </p:txBody>
      </p:sp>
      <p:pic>
        <p:nvPicPr>
          <p:cNvPr id="4" name="圖片 3">
            <a:extLst>
              <a:ext uri="{FF2B5EF4-FFF2-40B4-BE49-F238E27FC236}">
                <a16:creationId xmlns:a16="http://schemas.microsoft.com/office/drawing/2014/main" id="{6E691B1E-940F-4BBE-9EEB-7EB373A30D64}"/>
              </a:ext>
            </a:extLst>
          </p:cNvPr>
          <p:cNvPicPr>
            <a:picLocks noChangeAspect="1"/>
          </p:cNvPicPr>
          <p:nvPr/>
        </p:nvPicPr>
        <p:blipFill>
          <a:blip r:embed="rId2"/>
          <a:stretch>
            <a:fillRect/>
          </a:stretch>
        </p:blipFill>
        <p:spPr>
          <a:xfrm>
            <a:off x="132349" y="1055901"/>
            <a:ext cx="6067425" cy="876300"/>
          </a:xfrm>
          <a:prstGeom prst="rect">
            <a:avLst/>
          </a:prstGeom>
        </p:spPr>
      </p:pic>
      <p:pic>
        <p:nvPicPr>
          <p:cNvPr id="9" name="圖片 8">
            <a:extLst>
              <a:ext uri="{FF2B5EF4-FFF2-40B4-BE49-F238E27FC236}">
                <a16:creationId xmlns:a16="http://schemas.microsoft.com/office/drawing/2014/main" id="{F29B99A2-3D98-4A4F-A7D1-BCA055651738}"/>
              </a:ext>
            </a:extLst>
          </p:cNvPr>
          <p:cNvPicPr>
            <a:picLocks noChangeAspect="1"/>
          </p:cNvPicPr>
          <p:nvPr/>
        </p:nvPicPr>
        <p:blipFill>
          <a:blip r:embed="rId3"/>
          <a:stretch>
            <a:fillRect/>
          </a:stretch>
        </p:blipFill>
        <p:spPr>
          <a:xfrm>
            <a:off x="132349" y="2355971"/>
            <a:ext cx="6134100" cy="2009775"/>
          </a:xfrm>
          <a:prstGeom prst="rect">
            <a:avLst/>
          </a:prstGeom>
        </p:spPr>
      </p:pic>
      <p:pic>
        <p:nvPicPr>
          <p:cNvPr id="10" name="圖片 9">
            <a:extLst>
              <a:ext uri="{FF2B5EF4-FFF2-40B4-BE49-F238E27FC236}">
                <a16:creationId xmlns:a16="http://schemas.microsoft.com/office/drawing/2014/main" id="{796A6CA0-572A-4159-9DAE-3F304AE7A94A}"/>
              </a:ext>
            </a:extLst>
          </p:cNvPr>
          <p:cNvPicPr>
            <a:picLocks noChangeAspect="1"/>
          </p:cNvPicPr>
          <p:nvPr/>
        </p:nvPicPr>
        <p:blipFill>
          <a:blip r:embed="rId4"/>
          <a:stretch>
            <a:fillRect/>
          </a:stretch>
        </p:blipFill>
        <p:spPr>
          <a:xfrm>
            <a:off x="132349" y="4893727"/>
            <a:ext cx="6086475" cy="1838325"/>
          </a:xfrm>
          <a:prstGeom prst="rect">
            <a:avLst/>
          </a:prstGeom>
        </p:spPr>
      </p:pic>
      <p:pic>
        <p:nvPicPr>
          <p:cNvPr id="11" name="圖片 10">
            <a:extLst>
              <a:ext uri="{FF2B5EF4-FFF2-40B4-BE49-F238E27FC236}">
                <a16:creationId xmlns:a16="http://schemas.microsoft.com/office/drawing/2014/main" id="{7085DF45-FFF3-41A2-9690-BB8ED975CCAF}"/>
              </a:ext>
            </a:extLst>
          </p:cNvPr>
          <p:cNvPicPr>
            <a:picLocks noChangeAspect="1"/>
          </p:cNvPicPr>
          <p:nvPr/>
        </p:nvPicPr>
        <p:blipFill>
          <a:blip r:embed="rId5"/>
          <a:stretch>
            <a:fillRect/>
          </a:stretch>
        </p:blipFill>
        <p:spPr>
          <a:xfrm>
            <a:off x="132349" y="6913604"/>
            <a:ext cx="5514975" cy="885825"/>
          </a:xfrm>
          <a:prstGeom prst="rect">
            <a:avLst/>
          </a:prstGeom>
        </p:spPr>
      </p:pic>
      <p:pic>
        <p:nvPicPr>
          <p:cNvPr id="12" name="圖片 11">
            <a:extLst>
              <a:ext uri="{FF2B5EF4-FFF2-40B4-BE49-F238E27FC236}">
                <a16:creationId xmlns:a16="http://schemas.microsoft.com/office/drawing/2014/main" id="{5F08B8E5-30B1-4E7A-A19B-BE5CF2FC2AF6}"/>
              </a:ext>
            </a:extLst>
          </p:cNvPr>
          <p:cNvPicPr>
            <a:picLocks noChangeAspect="1"/>
          </p:cNvPicPr>
          <p:nvPr/>
        </p:nvPicPr>
        <p:blipFill>
          <a:blip r:embed="rId6"/>
          <a:stretch>
            <a:fillRect/>
          </a:stretch>
        </p:blipFill>
        <p:spPr>
          <a:xfrm>
            <a:off x="132349" y="8116745"/>
            <a:ext cx="6229350" cy="1019175"/>
          </a:xfrm>
          <a:prstGeom prst="rect">
            <a:avLst/>
          </a:prstGeom>
        </p:spPr>
      </p:pic>
      <p:sp>
        <p:nvSpPr>
          <p:cNvPr id="13" name="文字方塊 12">
            <a:extLst>
              <a:ext uri="{FF2B5EF4-FFF2-40B4-BE49-F238E27FC236}">
                <a16:creationId xmlns:a16="http://schemas.microsoft.com/office/drawing/2014/main" id="{FBFF15FB-FAA6-4E45-8191-6DA4FE28FEBA}"/>
              </a:ext>
            </a:extLst>
          </p:cNvPr>
          <p:cNvSpPr txBox="1"/>
          <p:nvPr/>
        </p:nvSpPr>
        <p:spPr>
          <a:xfrm>
            <a:off x="132349" y="740688"/>
            <a:ext cx="3902927" cy="307777"/>
          </a:xfrm>
          <a:prstGeom prst="rect">
            <a:avLst/>
          </a:prstGeom>
          <a:noFill/>
          <a:ln>
            <a:noFill/>
          </a:ln>
        </p:spPr>
        <p:txBody>
          <a:bodyPr wrap="square" rtlCol="0">
            <a:spAutoFit/>
          </a:bodyPr>
          <a:lstStyle/>
          <a:p>
            <a:pPr>
              <a:spcBef>
                <a:spcPts val="100"/>
              </a:spcBef>
              <a:spcAft>
                <a:spcPts val="100"/>
              </a:spcAft>
            </a:pPr>
            <a:r>
              <a:rPr lang="zh-TW" altLang="en-US" sz="1400" dirty="0"/>
              <a:t>開始執行，並申請模擬器需要的空間</a:t>
            </a:r>
            <a:endParaRPr lang="en-US" altLang="zh-TW" sz="1400" dirty="0"/>
          </a:p>
        </p:txBody>
      </p:sp>
      <p:sp>
        <p:nvSpPr>
          <p:cNvPr id="14" name="文字方塊 13">
            <a:extLst>
              <a:ext uri="{FF2B5EF4-FFF2-40B4-BE49-F238E27FC236}">
                <a16:creationId xmlns:a16="http://schemas.microsoft.com/office/drawing/2014/main" id="{8DF1EF9D-7BA3-43D7-AF6B-804FA7683D43}"/>
              </a:ext>
            </a:extLst>
          </p:cNvPr>
          <p:cNvSpPr txBox="1"/>
          <p:nvPr/>
        </p:nvSpPr>
        <p:spPr>
          <a:xfrm>
            <a:off x="132349" y="2080079"/>
            <a:ext cx="3902927" cy="307777"/>
          </a:xfrm>
          <a:prstGeom prst="rect">
            <a:avLst/>
          </a:prstGeom>
          <a:noFill/>
          <a:ln>
            <a:noFill/>
          </a:ln>
        </p:spPr>
        <p:txBody>
          <a:bodyPr wrap="square" rtlCol="0">
            <a:spAutoFit/>
          </a:bodyPr>
          <a:lstStyle/>
          <a:p>
            <a:pPr>
              <a:spcBef>
                <a:spcPts val="100"/>
              </a:spcBef>
              <a:spcAft>
                <a:spcPts val="100"/>
              </a:spcAft>
            </a:pPr>
            <a:r>
              <a:rPr lang="zh-TW" altLang="en-US" sz="1400" dirty="0"/>
              <a:t>載入</a:t>
            </a:r>
            <a:r>
              <a:rPr lang="en-US" altLang="zh-TW" sz="1400" dirty="0"/>
              <a:t>test1.obj</a:t>
            </a:r>
          </a:p>
        </p:txBody>
      </p:sp>
      <p:sp>
        <p:nvSpPr>
          <p:cNvPr id="15" name="文字方塊 14">
            <a:extLst>
              <a:ext uri="{FF2B5EF4-FFF2-40B4-BE49-F238E27FC236}">
                <a16:creationId xmlns:a16="http://schemas.microsoft.com/office/drawing/2014/main" id="{9F5E8D8F-5A17-41A5-ACCA-94BD42C1B9E0}"/>
              </a:ext>
            </a:extLst>
          </p:cNvPr>
          <p:cNvSpPr txBox="1"/>
          <p:nvPr/>
        </p:nvSpPr>
        <p:spPr>
          <a:xfrm>
            <a:off x="132349" y="4617835"/>
            <a:ext cx="3902927" cy="307777"/>
          </a:xfrm>
          <a:prstGeom prst="rect">
            <a:avLst/>
          </a:prstGeom>
          <a:noFill/>
          <a:ln>
            <a:noFill/>
          </a:ln>
        </p:spPr>
        <p:txBody>
          <a:bodyPr wrap="square" rtlCol="0">
            <a:spAutoFit/>
          </a:bodyPr>
          <a:lstStyle/>
          <a:p>
            <a:pPr>
              <a:spcBef>
                <a:spcPts val="100"/>
              </a:spcBef>
              <a:spcAft>
                <a:spcPts val="100"/>
              </a:spcAft>
            </a:pPr>
            <a:r>
              <a:rPr lang="zh-TW" altLang="en-US" sz="1400" dirty="0"/>
              <a:t>用</a:t>
            </a:r>
            <a:r>
              <a:rPr lang="en-US" altLang="zh-TW" sz="1400" dirty="0"/>
              <a:t>show</a:t>
            </a:r>
            <a:r>
              <a:rPr lang="zh-TW" altLang="en-US" sz="1400" dirty="0"/>
              <a:t> 顯示記憶體中的內容</a:t>
            </a:r>
            <a:endParaRPr lang="en-US" altLang="zh-TW" sz="1400" dirty="0"/>
          </a:p>
        </p:txBody>
      </p:sp>
    </p:spTree>
    <p:extLst>
      <p:ext uri="{BB962C8B-B14F-4D97-AF65-F5344CB8AC3E}">
        <p14:creationId xmlns:p14="http://schemas.microsoft.com/office/powerpoint/2010/main" val="500460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1A5282D-0E1F-409B-A72F-DD09376DDE9E}"/>
              </a:ext>
            </a:extLst>
          </p:cNvPr>
          <p:cNvSpPr txBox="1"/>
          <p:nvPr/>
        </p:nvSpPr>
        <p:spPr>
          <a:xfrm>
            <a:off x="200837" y="4363933"/>
            <a:ext cx="3791300" cy="307777"/>
          </a:xfrm>
          <a:prstGeom prst="rect">
            <a:avLst/>
          </a:prstGeom>
          <a:noFill/>
          <a:ln>
            <a:noFill/>
          </a:ln>
        </p:spPr>
        <p:txBody>
          <a:bodyPr wrap="square" rtlCol="0">
            <a:spAutoFit/>
          </a:bodyPr>
          <a:lstStyle/>
          <a:p>
            <a:pPr>
              <a:spcBef>
                <a:spcPts val="100"/>
              </a:spcBef>
              <a:spcAft>
                <a:spcPts val="100"/>
              </a:spcAft>
            </a:pPr>
            <a:r>
              <a:rPr lang="zh-TW" altLang="en-US" sz="1400" dirty="0"/>
              <a:t>用</a:t>
            </a:r>
            <a:r>
              <a:rPr lang="en-US" altLang="zh-TW" sz="1400" dirty="0"/>
              <a:t>unload</a:t>
            </a:r>
            <a:r>
              <a:rPr lang="zh-TW" altLang="en-US" sz="1400" dirty="0"/>
              <a:t>卸載</a:t>
            </a:r>
            <a:r>
              <a:rPr lang="en-US" altLang="zh-TW" sz="1400" dirty="0"/>
              <a:t>test1.obj</a:t>
            </a:r>
            <a:r>
              <a:rPr lang="zh-TW" altLang="en-US" sz="1400" dirty="0"/>
              <a:t>，重設記憶體與暫存器</a:t>
            </a:r>
            <a:endParaRPr lang="en-US" altLang="zh-TW" sz="1400" dirty="0"/>
          </a:p>
        </p:txBody>
      </p:sp>
      <p:pic>
        <p:nvPicPr>
          <p:cNvPr id="5" name="圖片 4">
            <a:extLst>
              <a:ext uri="{FF2B5EF4-FFF2-40B4-BE49-F238E27FC236}">
                <a16:creationId xmlns:a16="http://schemas.microsoft.com/office/drawing/2014/main" id="{16CB608E-B23F-4AD5-86F0-4CFC575AE8A9}"/>
              </a:ext>
            </a:extLst>
          </p:cNvPr>
          <p:cNvPicPr>
            <a:picLocks noChangeAspect="1"/>
          </p:cNvPicPr>
          <p:nvPr/>
        </p:nvPicPr>
        <p:blipFill>
          <a:blip r:embed="rId2"/>
          <a:stretch>
            <a:fillRect/>
          </a:stretch>
        </p:blipFill>
        <p:spPr>
          <a:xfrm>
            <a:off x="200837" y="934669"/>
            <a:ext cx="5276850" cy="171450"/>
          </a:xfrm>
          <a:prstGeom prst="rect">
            <a:avLst/>
          </a:prstGeom>
        </p:spPr>
      </p:pic>
      <p:pic>
        <p:nvPicPr>
          <p:cNvPr id="7" name="圖片 6">
            <a:extLst>
              <a:ext uri="{FF2B5EF4-FFF2-40B4-BE49-F238E27FC236}">
                <a16:creationId xmlns:a16="http://schemas.microsoft.com/office/drawing/2014/main" id="{EFF36CCF-584C-4CD4-9D44-4A1F746B7AFE}"/>
              </a:ext>
            </a:extLst>
          </p:cNvPr>
          <p:cNvPicPr>
            <a:picLocks noChangeAspect="1"/>
          </p:cNvPicPr>
          <p:nvPr/>
        </p:nvPicPr>
        <p:blipFill>
          <a:blip r:embed="rId3"/>
          <a:stretch>
            <a:fillRect/>
          </a:stretch>
        </p:blipFill>
        <p:spPr>
          <a:xfrm>
            <a:off x="200837" y="4671710"/>
            <a:ext cx="4876800" cy="685800"/>
          </a:xfrm>
          <a:prstGeom prst="rect">
            <a:avLst/>
          </a:prstGeom>
        </p:spPr>
      </p:pic>
      <p:pic>
        <p:nvPicPr>
          <p:cNvPr id="8" name="圖片 7">
            <a:extLst>
              <a:ext uri="{FF2B5EF4-FFF2-40B4-BE49-F238E27FC236}">
                <a16:creationId xmlns:a16="http://schemas.microsoft.com/office/drawing/2014/main" id="{E49CEF8B-510C-4926-9312-E1B513D04880}"/>
              </a:ext>
            </a:extLst>
          </p:cNvPr>
          <p:cNvPicPr>
            <a:picLocks noChangeAspect="1"/>
          </p:cNvPicPr>
          <p:nvPr/>
        </p:nvPicPr>
        <p:blipFill>
          <a:blip r:embed="rId4"/>
          <a:stretch>
            <a:fillRect/>
          </a:stretch>
        </p:blipFill>
        <p:spPr>
          <a:xfrm>
            <a:off x="200837" y="1390276"/>
            <a:ext cx="5991225" cy="2724150"/>
          </a:xfrm>
          <a:prstGeom prst="rect">
            <a:avLst/>
          </a:prstGeom>
        </p:spPr>
      </p:pic>
      <p:pic>
        <p:nvPicPr>
          <p:cNvPr id="9" name="圖片 8">
            <a:extLst>
              <a:ext uri="{FF2B5EF4-FFF2-40B4-BE49-F238E27FC236}">
                <a16:creationId xmlns:a16="http://schemas.microsoft.com/office/drawing/2014/main" id="{79060BA2-9E1A-4475-8BB7-B85DB6B9DE86}"/>
              </a:ext>
            </a:extLst>
          </p:cNvPr>
          <p:cNvPicPr>
            <a:picLocks noChangeAspect="1"/>
          </p:cNvPicPr>
          <p:nvPr/>
        </p:nvPicPr>
        <p:blipFill>
          <a:blip r:embed="rId5"/>
          <a:stretch>
            <a:fillRect/>
          </a:stretch>
        </p:blipFill>
        <p:spPr>
          <a:xfrm>
            <a:off x="200837" y="6732388"/>
            <a:ext cx="5600700" cy="1038225"/>
          </a:xfrm>
          <a:prstGeom prst="rect">
            <a:avLst/>
          </a:prstGeom>
        </p:spPr>
      </p:pic>
      <p:pic>
        <p:nvPicPr>
          <p:cNvPr id="10" name="圖片 9">
            <a:extLst>
              <a:ext uri="{FF2B5EF4-FFF2-40B4-BE49-F238E27FC236}">
                <a16:creationId xmlns:a16="http://schemas.microsoft.com/office/drawing/2014/main" id="{6B6155F4-8C43-4603-9594-19D97A5FA14C}"/>
              </a:ext>
            </a:extLst>
          </p:cNvPr>
          <p:cNvPicPr>
            <a:picLocks noChangeAspect="1"/>
          </p:cNvPicPr>
          <p:nvPr/>
        </p:nvPicPr>
        <p:blipFill>
          <a:blip r:embed="rId6"/>
          <a:stretch>
            <a:fillRect/>
          </a:stretch>
        </p:blipFill>
        <p:spPr>
          <a:xfrm>
            <a:off x="200837" y="7915757"/>
            <a:ext cx="5324475" cy="1352550"/>
          </a:xfrm>
          <a:prstGeom prst="rect">
            <a:avLst/>
          </a:prstGeom>
        </p:spPr>
      </p:pic>
      <p:sp>
        <p:nvSpPr>
          <p:cNvPr id="11" name="文字方塊 10">
            <a:extLst>
              <a:ext uri="{FF2B5EF4-FFF2-40B4-BE49-F238E27FC236}">
                <a16:creationId xmlns:a16="http://schemas.microsoft.com/office/drawing/2014/main" id="{9E4E366B-1D85-411E-A8C7-B80E8CD1F6B1}"/>
              </a:ext>
            </a:extLst>
          </p:cNvPr>
          <p:cNvSpPr txBox="1"/>
          <p:nvPr/>
        </p:nvSpPr>
        <p:spPr>
          <a:xfrm>
            <a:off x="200837" y="5720921"/>
            <a:ext cx="3791300" cy="307777"/>
          </a:xfrm>
          <a:prstGeom prst="rect">
            <a:avLst/>
          </a:prstGeom>
          <a:noFill/>
          <a:ln>
            <a:noFill/>
          </a:ln>
        </p:spPr>
        <p:txBody>
          <a:bodyPr wrap="square" rtlCol="0">
            <a:spAutoFit/>
          </a:bodyPr>
          <a:lstStyle/>
          <a:p>
            <a:pPr>
              <a:spcBef>
                <a:spcPts val="100"/>
              </a:spcBef>
              <a:spcAft>
                <a:spcPts val="100"/>
              </a:spcAft>
            </a:pPr>
            <a:r>
              <a:rPr lang="zh-TW" altLang="en-US" sz="1400" dirty="0"/>
              <a:t>用</a:t>
            </a:r>
            <a:r>
              <a:rPr lang="en-US" altLang="zh-TW" sz="1400" dirty="0"/>
              <a:t>show</a:t>
            </a:r>
            <a:r>
              <a:rPr lang="zh-TW" altLang="en-US" sz="1400" dirty="0"/>
              <a:t>看重設後的記憶體內容</a:t>
            </a:r>
            <a:endParaRPr lang="en-US" altLang="zh-TW" sz="1400" dirty="0"/>
          </a:p>
        </p:txBody>
      </p:sp>
      <p:pic>
        <p:nvPicPr>
          <p:cNvPr id="12" name="圖片 11">
            <a:extLst>
              <a:ext uri="{FF2B5EF4-FFF2-40B4-BE49-F238E27FC236}">
                <a16:creationId xmlns:a16="http://schemas.microsoft.com/office/drawing/2014/main" id="{211DA582-6414-41BA-ACC0-A45098F41D7E}"/>
              </a:ext>
            </a:extLst>
          </p:cNvPr>
          <p:cNvPicPr>
            <a:picLocks noChangeAspect="1"/>
          </p:cNvPicPr>
          <p:nvPr/>
        </p:nvPicPr>
        <p:blipFill>
          <a:blip r:embed="rId7"/>
          <a:stretch>
            <a:fillRect/>
          </a:stretch>
        </p:blipFill>
        <p:spPr>
          <a:xfrm>
            <a:off x="200837" y="6006577"/>
            <a:ext cx="5067300" cy="571500"/>
          </a:xfrm>
          <a:prstGeom prst="rect">
            <a:avLst/>
          </a:prstGeom>
        </p:spPr>
      </p:pic>
      <p:sp>
        <p:nvSpPr>
          <p:cNvPr id="13" name="文字方塊 12">
            <a:extLst>
              <a:ext uri="{FF2B5EF4-FFF2-40B4-BE49-F238E27FC236}">
                <a16:creationId xmlns:a16="http://schemas.microsoft.com/office/drawing/2014/main" id="{87E3A014-8D7C-45B9-9A0D-D5AA0EFF2CA6}"/>
              </a:ext>
            </a:extLst>
          </p:cNvPr>
          <p:cNvSpPr txBox="1"/>
          <p:nvPr/>
        </p:nvSpPr>
        <p:spPr>
          <a:xfrm>
            <a:off x="200837" y="641170"/>
            <a:ext cx="3791300" cy="307777"/>
          </a:xfrm>
          <a:prstGeom prst="rect">
            <a:avLst/>
          </a:prstGeom>
          <a:noFill/>
          <a:ln>
            <a:noFill/>
          </a:ln>
        </p:spPr>
        <p:txBody>
          <a:bodyPr wrap="square" rtlCol="0">
            <a:spAutoFit/>
          </a:bodyPr>
          <a:lstStyle/>
          <a:p>
            <a:pPr>
              <a:spcBef>
                <a:spcPts val="100"/>
              </a:spcBef>
              <a:spcAft>
                <a:spcPts val="100"/>
              </a:spcAft>
            </a:pPr>
            <a:r>
              <a:rPr lang="zh-TW" altLang="en-US" sz="1400" dirty="0"/>
              <a:t>用</a:t>
            </a:r>
            <a:r>
              <a:rPr lang="en-US" altLang="zh-TW" sz="1400" dirty="0"/>
              <a:t>run</a:t>
            </a:r>
            <a:r>
              <a:rPr lang="zh-TW" altLang="en-US" sz="1400" dirty="0"/>
              <a:t>模擬執行，並印出暫存器的內容</a:t>
            </a:r>
            <a:endParaRPr lang="en-US" altLang="zh-TW" sz="1400" dirty="0"/>
          </a:p>
        </p:txBody>
      </p:sp>
    </p:spTree>
    <p:extLst>
      <p:ext uri="{BB962C8B-B14F-4D97-AF65-F5344CB8AC3E}">
        <p14:creationId xmlns:p14="http://schemas.microsoft.com/office/powerpoint/2010/main" val="992632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EE284F6F-F689-4BEC-8F5E-E71350B4A5DC}"/>
              </a:ext>
            </a:extLst>
          </p:cNvPr>
          <p:cNvSpPr txBox="1"/>
          <p:nvPr/>
        </p:nvSpPr>
        <p:spPr>
          <a:xfrm>
            <a:off x="132349" y="8453385"/>
            <a:ext cx="6485020" cy="1256754"/>
          </a:xfrm>
          <a:prstGeom prst="rect">
            <a:avLst/>
          </a:prstGeom>
          <a:noFill/>
        </p:spPr>
        <p:txBody>
          <a:bodyPr wrap="square" rtlCol="0">
            <a:spAutoFit/>
          </a:bodyPr>
          <a:lstStyle/>
          <a:p>
            <a:pPr>
              <a:spcBef>
                <a:spcPts val="100"/>
              </a:spcBef>
              <a:spcAft>
                <a:spcPts val="100"/>
              </a:spcAft>
            </a:pPr>
            <a:r>
              <a:rPr lang="zh-TW" altLang="en-US" dirty="0">
                <a:highlight>
                  <a:srgbClr val="FFFF00"/>
                </a:highlight>
              </a:rPr>
              <a:t>討論</a:t>
            </a:r>
            <a:endParaRPr lang="en-US" altLang="zh-TW" dirty="0">
              <a:highlight>
                <a:srgbClr val="FFFF00"/>
              </a:highlight>
            </a:endParaRPr>
          </a:p>
          <a:p>
            <a:pPr>
              <a:spcBef>
                <a:spcPts val="100"/>
              </a:spcBef>
              <a:spcAft>
                <a:spcPts val="100"/>
              </a:spcAft>
            </a:pPr>
            <a:r>
              <a:rPr lang="zh-TW" altLang="en-US" sz="1400" dirty="0"/>
              <a:t>在這個作業的過程中我領悟到原來市面上的很多模擬器好像都可以用這種方法來實現，只要知道該指令集的各種行為，並用變數模擬</a:t>
            </a:r>
            <a:r>
              <a:rPr lang="en-US" altLang="zh-TW" sz="1400" dirty="0"/>
              <a:t>CPU</a:t>
            </a:r>
            <a:r>
              <a:rPr lang="zh-TW" altLang="en-US" sz="1400" dirty="0"/>
              <a:t>中的每個暫存器，再加上模擬用的空間以及虛擬出的設備記憶體位置，就可以模擬一台電腦的運作，相當好玩。</a:t>
            </a:r>
            <a:endParaRPr lang="en-US" altLang="zh-TW" sz="1400" dirty="0"/>
          </a:p>
        </p:txBody>
      </p:sp>
      <p:pic>
        <p:nvPicPr>
          <p:cNvPr id="5" name="圖片 4">
            <a:extLst>
              <a:ext uri="{FF2B5EF4-FFF2-40B4-BE49-F238E27FC236}">
                <a16:creationId xmlns:a16="http://schemas.microsoft.com/office/drawing/2014/main" id="{CAD547D8-67AD-4311-B250-3B0D9E12E219}"/>
              </a:ext>
            </a:extLst>
          </p:cNvPr>
          <p:cNvPicPr>
            <a:picLocks noChangeAspect="1"/>
          </p:cNvPicPr>
          <p:nvPr/>
        </p:nvPicPr>
        <p:blipFill>
          <a:blip r:embed="rId2"/>
          <a:stretch>
            <a:fillRect/>
          </a:stretch>
        </p:blipFill>
        <p:spPr>
          <a:xfrm>
            <a:off x="132349" y="614814"/>
            <a:ext cx="5772150" cy="828675"/>
          </a:xfrm>
          <a:prstGeom prst="rect">
            <a:avLst/>
          </a:prstGeom>
        </p:spPr>
      </p:pic>
      <p:sp>
        <p:nvSpPr>
          <p:cNvPr id="6" name="文字方塊 5">
            <a:extLst>
              <a:ext uri="{FF2B5EF4-FFF2-40B4-BE49-F238E27FC236}">
                <a16:creationId xmlns:a16="http://schemas.microsoft.com/office/drawing/2014/main" id="{57A5FA7D-75CD-4A69-B5E8-EF73C6948FF9}"/>
              </a:ext>
            </a:extLst>
          </p:cNvPr>
          <p:cNvSpPr txBox="1"/>
          <p:nvPr/>
        </p:nvSpPr>
        <p:spPr>
          <a:xfrm>
            <a:off x="132349" y="307037"/>
            <a:ext cx="3902927" cy="307777"/>
          </a:xfrm>
          <a:prstGeom prst="rect">
            <a:avLst/>
          </a:prstGeom>
          <a:noFill/>
          <a:ln>
            <a:noFill/>
          </a:ln>
        </p:spPr>
        <p:txBody>
          <a:bodyPr wrap="square" rtlCol="0">
            <a:spAutoFit/>
          </a:bodyPr>
          <a:lstStyle/>
          <a:p>
            <a:pPr>
              <a:spcBef>
                <a:spcPts val="100"/>
              </a:spcBef>
              <a:spcAft>
                <a:spcPts val="100"/>
              </a:spcAft>
            </a:pPr>
            <a:r>
              <a:rPr lang="zh-TW" altLang="en-US" sz="1400" dirty="0"/>
              <a:t>載入</a:t>
            </a:r>
            <a:r>
              <a:rPr lang="en-US" altLang="zh-TW" sz="1400" dirty="0"/>
              <a:t>test2.obj</a:t>
            </a:r>
          </a:p>
        </p:txBody>
      </p:sp>
      <p:pic>
        <p:nvPicPr>
          <p:cNvPr id="7" name="圖片 6">
            <a:extLst>
              <a:ext uri="{FF2B5EF4-FFF2-40B4-BE49-F238E27FC236}">
                <a16:creationId xmlns:a16="http://schemas.microsoft.com/office/drawing/2014/main" id="{1082FAAC-677F-48C1-A9AF-CF2CC301CD7E}"/>
              </a:ext>
            </a:extLst>
          </p:cNvPr>
          <p:cNvPicPr>
            <a:picLocks noChangeAspect="1"/>
          </p:cNvPicPr>
          <p:nvPr/>
        </p:nvPicPr>
        <p:blipFill>
          <a:blip r:embed="rId3"/>
          <a:stretch>
            <a:fillRect/>
          </a:stretch>
        </p:blipFill>
        <p:spPr>
          <a:xfrm>
            <a:off x="132349" y="1967029"/>
            <a:ext cx="5791200" cy="552450"/>
          </a:xfrm>
          <a:prstGeom prst="rect">
            <a:avLst/>
          </a:prstGeom>
        </p:spPr>
      </p:pic>
      <p:sp>
        <p:nvSpPr>
          <p:cNvPr id="8" name="文字方塊 7">
            <a:extLst>
              <a:ext uri="{FF2B5EF4-FFF2-40B4-BE49-F238E27FC236}">
                <a16:creationId xmlns:a16="http://schemas.microsoft.com/office/drawing/2014/main" id="{D3C25DCC-66E4-4BA0-B8F8-931B024E392E}"/>
              </a:ext>
            </a:extLst>
          </p:cNvPr>
          <p:cNvSpPr txBox="1"/>
          <p:nvPr/>
        </p:nvSpPr>
        <p:spPr>
          <a:xfrm>
            <a:off x="132348" y="1674031"/>
            <a:ext cx="3902927" cy="307777"/>
          </a:xfrm>
          <a:prstGeom prst="rect">
            <a:avLst/>
          </a:prstGeom>
          <a:noFill/>
          <a:ln>
            <a:noFill/>
          </a:ln>
        </p:spPr>
        <p:txBody>
          <a:bodyPr wrap="square" rtlCol="0">
            <a:spAutoFit/>
          </a:bodyPr>
          <a:lstStyle/>
          <a:p>
            <a:pPr>
              <a:spcBef>
                <a:spcPts val="100"/>
              </a:spcBef>
              <a:spcAft>
                <a:spcPts val="100"/>
              </a:spcAft>
            </a:pPr>
            <a:r>
              <a:rPr lang="zh-TW" altLang="en-US" sz="1400" dirty="0"/>
              <a:t>用</a:t>
            </a:r>
            <a:r>
              <a:rPr lang="en-US" altLang="zh-TW" sz="1400" dirty="0"/>
              <a:t>show</a:t>
            </a:r>
            <a:r>
              <a:rPr lang="zh-TW" altLang="en-US" sz="1400" dirty="0"/>
              <a:t> 顯示記憶體中的內容</a:t>
            </a:r>
            <a:endParaRPr lang="en-US" altLang="zh-TW" sz="1400" dirty="0"/>
          </a:p>
        </p:txBody>
      </p:sp>
      <p:sp>
        <p:nvSpPr>
          <p:cNvPr id="9" name="文字方塊 8">
            <a:extLst>
              <a:ext uri="{FF2B5EF4-FFF2-40B4-BE49-F238E27FC236}">
                <a16:creationId xmlns:a16="http://schemas.microsoft.com/office/drawing/2014/main" id="{BB10B27C-A655-4EA1-8597-8C5454C82AD1}"/>
              </a:ext>
            </a:extLst>
          </p:cNvPr>
          <p:cNvSpPr txBox="1"/>
          <p:nvPr/>
        </p:nvSpPr>
        <p:spPr>
          <a:xfrm>
            <a:off x="132348" y="2649663"/>
            <a:ext cx="3791300" cy="307777"/>
          </a:xfrm>
          <a:prstGeom prst="rect">
            <a:avLst/>
          </a:prstGeom>
          <a:noFill/>
          <a:ln>
            <a:noFill/>
          </a:ln>
        </p:spPr>
        <p:txBody>
          <a:bodyPr wrap="square" rtlCol="0">
            <a:spAutoFit/>
          </a:bodyPr>
          <a:lstStyle/>
          <a:p>
            <a:pPr>
              <a:spcBef>
                <a:spcPts val="100"/>
              </a:spcBef>
              <a:spcAft>
                <a:spcPts val="100"/>
              </a:spcAft>
            </a:pPr>
            <a:r>
              <a:rPr lang="zh-TW" altLang="en-US" sz="1400" dirty="0"/>
              <a:t>用</a:t>
            </a:r>
            <a:r>
              <a:rPr lang="en-US" altLang="zh-TW" sz="1400" dirty="0"/>
              <a:t>run</a:t>
            </a:r>
            <a:r>
              <a:rPr lang="zh-TW" altLang="en-US" sz="1400" dirty="0"/>
              <a:t>模擬執行，並印出暫存器的內容</a:t>
            </a:r>
            <a:endParaRPr lang="en-US" altLang="zh-TW" sz="1400" dirty="0"/>
          </a:p>
        </p:txBody>
      </p:sp>
      <p:pic>
        <p:nvPicPr>
          <p:cNvPr id="10" name="圖片 9">
            <a:extLst>
              <a:ext uri="{FF2B5EF4-FFF2-40B4-BE49-F238E27FC236}">
                <a16:creationId xmlns:a16="http://schemas.microsoft.com/office/drawing/2014/main" id="{F315AB85-6410-4687-84D5-CE0C18F838B8}"/>
              </a:ext>
            </a:extLst>
          </p:cNvPr>
          <p:cNvPicPr>
            <a:picLocks noChangeAspect="1"/>
          </p:cNvPicPr>
          <p:nvPr/>
        </p:nvPicPr>
        <p:blipFill>
          <a:blip r:embed="rId4"/>
          <a:stretch>
            <a:fillRect/>
          </a:stretch>
        </p:blipFill>
        <p:spPr>
          <a:xfrm>
            <a:off x="132348" y="2931509"/>
            <a:ext cx="6086475" cy="3943350"/>
          </a:xfrm>
          <a:prstGeom prst="rect">
            <a:avLst/>
          </a:prstGeom>
        </p:spPr>
      </p:pic>
      <p:sp>
        <p:nvSpPr>
          <p:cNvPr id="11" name="文字方塊 10">
            <a:extLst>
              <a:ext uri="{FF2B5EF4-FFF2-40B4-BE49-F238E27FC236}">
                <a16:creationId xmlns:a16="http://schemas.microsoft.com/office/drawing/2014/main" id="{9CFFF760-89B7-40F1-96F7-94917DCC135F}"/>
              </a:ext>
            </a:extLst>
          </p:cNvPr>
          <p:cNvSpPr txBox="1"/>
          <p:nvPr/>
        </p:nvSpPr>
        <p:spPr>
          <a:xfrm>
            <a:off x="132348" y="7114326"/>
            <a:ext cx="3791300" cy="307777"/>
          </a:xfrm>
          <a:prstGeom prst="rect">
            <a:avLst/>
          </a:prstGeom>
          <a:noFill/>
          <a:ln>
            <a:noFill/>
          </a:ln>
        </p:spPr>
        <p:txBody>
          <a:bodyPr wrap="square" rtlCol="0">
            <a:spAutoFit/>
          </a:bodyPr>
          <a:lstStyle/>
          <a:p>
            <a:pPr>
              <a:spcBef>
                <a:spcPts val="100"/>
              </a:spcBef>
              <a:spcAft>
                <a:spcPts val="100"/>
              </a:spcAft>
            </a:pPr>
            <a:r>
              <a:rPr lang="zh-TW" altLang="en-US" sz="1400" dirty="0"/>
              <a:t>用</a:t>
            </a:r>
            <a:r>
              <a:rPr lang="en-US" altLang="zh-TW" sz="1400" dirty="0"/>
              <a:t>exit</a:t>
            </a:r>
            <a:r>
              <a:rPr lang="zh-TW" altLang="en-US" sz="1400" dirty="0"/>
              <a:t>退出模擬器</a:t>
            </a:r>
            <a:endParaRPr lang="en-US" altLang="zh-TW" sz="1400" dirty="0"/>
          </a:p>
        </p:txBody>
      </p:sp>
      <p:pic>
        <p:nvPicPr>
          <p:cNvPr id="12" name="圖片 11">
            <a:extLst>
              <a:ext uri="{FF2B5EF4-FFF2-40B4-BE49-F238E27FC236}">
                <a16:creationId xmlns:a16="http://schemas.microsoft.com/office/drawing/2014/main" id="{21B43051-A839-410C-987F-D4BE47613BDA}"/>
              </a:ext>
            </a:extLst>
          </p:cNvPr>
          <p:cNvPicPr>
            <a:picLocks noChangeAspect="1"/>
          </p:cNvPicPr>
          <p:nvPr/>
        </p:nvPicPr>
        <p:blipFill>
          <a:blip r:embed="rId5"/>
          <a:stretch>
            <a:fillRect/>
          </a:stretch>
        </p:blipFill>
        <p:spPr>
          <a:xfrm>
            <a:off x="132348" y="7396450"/>
            <a:ext cx="6315075" cy="723900"/>
          </a:xfrm>
          <a:prstGeom prst="rect">
            <a:avLst/>
          </a:prstGeom>
        </p:spPr>
      </p:pic>
    </p:spTree>
    <p:extLst>
      <p:ext uri="{BB962C8B-B14F-4D97-AF65-F5344CB8AC3E}">
        <p14:creationId xmlns:p14="http://schemas.microsoft.com/office/powerpoint/2010/main" val="1079007742"/>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1276</TotalTime>
  <Words>391</Words>
  <Application>Microsoft Office PowerPoint</Application>
  <PresentationFormat>A4 紙張 (210x297 公釐)</PresentationFormat>
  <Paragraphs>36</Paragraphs>
  <Slides>5</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5</vt:i4>
      </vt:variant>
    </vt:vector>
  </HeadingPairs>
  <TitlesOfParts>
    <vt:vector size="10" baseType="lpstr">
      <vt:lpstr>新細明體</vt:lpstr>
      <vt:lpstr>Arial</vt:lpstr>
      <vt:lpstr>Calibri</vt:lpstr>
      <vt:lpstr>Calibri Light</vt:lpstr>
      <vt:lpstr>Office 佈景主題</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Lyciih</dc:creator>
  <cp:lastModifiedBy>李奕承</cp:lastModifiedBy>
  <cp:revision>27</cp:revision>
  <cp:lastPrinted>2022-11-10T18:50:48Z</cp:lastPrinted>
  <dcterms:created xsi:type="dcterms:W3CDTF">2022-11-10T14:42:10Z</dcterms:created>
  <dcterms:modified xsi:type="dcterms:W3CDTF">2022-12-31T08:57:14Z</dcterms:modified>
</cp:coreProperties>
</file>