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0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2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4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7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0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8198-C071-4B87-9C16-3A0FA57163A3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22EA-396E-4D56-A045-527EED101D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3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E0EA1-8FA4-4987-8F03-29B7A3E0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138862"/>
            <a:ext cx="5829300" cy="150859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TW" altLang="zh-TW" dirty="0"/>
              <a:t>最佳化與決策</a:t>
            </a:r>
            <a:br>
              <a:rPr lang="zh-TW" altLang="zh-TW" dirty="0"/>
            </a:br>
            <a:r>
              <a:rPr lang="zh-TW" altLang="zh-TW" sz="2800" dirty="0"/>
              <a:t>期中</a:t>
            </a:r>
            <a:r>
              <a:rPr lang="zh-TW" altLang="en-US" sz="2800" dirty="0"/>
              <a:t>專題</a:t>
            </a:r>
            <a:br>
              <a:rPr lang="zh-TW" altLang="zh-TW" sz="2800" dirty="0"/>
            </a:br>
            <a:r>
              <a:rPr lang="zh-TW" altLang="zh-TW" sz="2000" dirty="0"/>
              <a:t>李奕承</a:t>
            </a:r>
            <a:r>
              <a:rPr lang="en-US" altLang="zh-TW" sz="2000" dirty="0"/>
              <a:t> 611121212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F2A6186-2E6B-4008-83C8-F93A160F5BD4}"/>
              </a:ext>
            </a:extLst>
          </p:cNvPr>
          <p:cNvSpPr txBox="1">
            <a:spLocks/>
          </p:cNvSpPr>
          <p:nvPr/>
        </p:nvSpPr>
        <p:spPr>
          <a:xfrm>
            <a:off x="471488" y="547551"/>
            <a:ext cx="5915025" cy="667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最終模型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836606-8127-4BA6-BE3B-EDD21284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68604"/>
            <a:ext cx="6238875" cy="77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12CA02B-9D75-44AB-A63A-23657A3FA076}"/>
              </a:ext>
            </a:extLst>
          </p:cNvPr>
          <p:cNvSpPr txBox="1">
            <a:spLocks/>
          </p:cNvSpPr>
          <p:nvPr/>
        </p:nvSpPr>
        <p:spPr>
          <a:xfrm>
            <a:off x="471488" y="547551"/>
            <a:ext cx="5915025" cy="667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最終報告結果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A67F716-F967-419B-AF11-4CF4EDC3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76877"/>
            <a:ext cx="6153150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D48422B-312A-48ED-A156-4165024E139C}"/>
              </a:ext>
            </a:extLst>
          </p:cNvPr>
          <p:cNvSpPr txBox="1">
            <a:spLocks/>
          </p:cNvSpPr>
          <p:nvPr/>
        </p:nvSpPr>
        <p:spPr>
          <a:xfrm>
            <a:off x="471488" y="1749334"/>
            <a:ext cx="5915025" cy="117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AD9F96-446C-4EC5-A07B-FCBA258D9DD7}"/>
              </a:ext>
            </a:extLst>
          </p:cNvPr>
          <p:cNvSpPr/>
          <p:nvPr/>
        </p:nvSpPr>
        <p:spPr>
          <a:xfrm>
            <a:off x="471488" y="169818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結果與討論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718692-3587-45DA-9DFD-BF2D02BBE613}"/>
              </a:ext>
            </a:extLst>
          </p:cNvPr>
          <p:cNvSpPr/>
          <p:nvPr/>
        </p:nvSpPr>
        <p:spPr>
          <a:xfrm>
            <a:off x="471488" y="641546"/>
            <a:ext cx="611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如果只單純求最大利潤，並且不考慮購買率的話，竟然不需要加班加滿，這項結果告訴我們，盲目的努力不一定有用。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30ACE2-2D17-41C4-9B47-501645B4547D}"/>
              </a:ext>
            </a:extLst>
          </p:cNvPr>
          <p:cNvSpPr/>
          <p:nvPr/>
        </p:nvSpPr>
        <p:spPr>
          <a:xfrm>
            <a:off x="471488" y="3556680"/>
            <a:ext cx="611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如果只求最大化時間，也無法加班加滿，原因是因為倉庫空間用盡了。所以如果希望能夠充分運用人力，將空間事先準備足夠的量也是關鍵之一。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CFD896-32A1-4C2F-BAF9-6E76A638DCF3}"/>
              </a:ext>
            </a:extLst>
          </p:cNvPr>
          <p:cNvSpPr/>
          <p:nvPr/>
        </p:nvSpPr>
        <p:spPr>
          <a:xfrm>
            <a:off x="471488" y="6036278"/>
            <a:ext cx="6112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如果只求最大化購買機率，則會產生只專注生產某一項產品的結果。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1FE4FD5-A192-46B5-96D6-E44A79AB3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3"/>
          <a:stretch/>
        </p:blipFill>
        <p:spPr>
          <a:xfrm>
            <a:off x="1324104" y="1164766"/>
            <a:ext cx="4209791" cy="238089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F3DBA89-44F1-43C6-A26A-6378E0B1A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94"/>
          <a:stretch/>
        </p:blipFill>
        <p:spPr>
          <a:xfrm>
            <a:off x="1159732" y="4061603"/>
            <a:ext cx="4538533" cy="18759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A3A2E47-98E6-4966-A974-1BF2D1E95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10"/>
          <a:stretch/>
        </p:blipFill>
        <p:spPr>
          <a:xfrm>
            <a:off x="1066246" y="6394041"/>
            <a:ext cx="4632019" cy="24779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16E65A3-AB09-4015-8EE9-F4E3FE6B20B9}"/>
              </a:ext>
            </a:extLst>
          </p:cNvPr>
          <p:cNvSpPr/>
          <p:nvPr/>
        </p:nvSpPr>
        <p:spPr>
          <a:xfrm>
            <a:off x="471488" y="9122154"/>
            <a:ext cx="6112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因此多目標規劃的意義在於，可以在各個目標之間取得一個平衡點並符合各種限制。在最後的結果中同時兼顧了少加班，高利潤以及高購買率。</a:t>
            </a:r>
          </a:p>
        </p:txBody>
      </p:sp>
    </p:spTree>
    <p:extLst>
      <p:ext uri="{BB962C8B-B14F-4D97-AF65-F5344CB8AC3E}">
        <p14:creationId xmlns:p14="http://schemas.microsoft.com/office/powerpoint/2010/main" val="33016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C2622-3C42-4B88-ACF5-23ABB607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9208"/>
            <a:ext cx="5915025" cy="54340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B12B3-0F30-44C0-ADC3-A87898C8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842586"/>
            <a:ext cx="5915025" cy="21137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我的母親在菜市場裡的糕餅店工作，每到重大節日前總是要預先準備大量的產品來面對人潮。在人力跟材料的限制下，老闆總是需要花很多時間估算才能決定到底要分別生產多少量。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也因為每樣商品都是依靠專業的師傅手工製作，相當的辛苦，而師父們年紀也大了，無法頻繁的加班。因此我以這個機會將這項議題作為專題來操作，試著練習如何在多種限制級目標下做出較好的決策。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0902F-3CB2-42F5-A887-01C9060CED8C}"/>
              </a:ext>
            </a:extLst>
          </p:cNvPr>
          <p:cNvSpPr/>
          <p:nvPr/>
        </p:nvSpPr>
        <p:spPr>
          <a:xfrm>
            <a:off x="471488" y="3142341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模型設計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F22BF54-26C8-4287-9276-9D53617D5101}"/>
              </a:ext>
            </a:extLst>
          </p:cNvPr>
          <p:cNvSpPr txBox="1">
            <a:spLocks/>
          </p:cNvSpPr>
          <p:nvPr/>
        </p:nvSpPr>
        <p:spPr>
          <a:xfrm>
            <a:off x="471488" y="3833193"/>
            <a:ext cx="2799165" cy="142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我從店裡主打的商品中選出五項，他們分別是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水晶餃、綠豆糕、椪餅、蛋黃酥、杏仁豆腐。並且列出主要會用到的材料。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食譜】杏仁豆腐(7):www.ytower.com.tw">
            <a:extLst>
              <a:ext uri="{FF2B5EF4-FFF2-40B4-BE49-F238E27FC236}">
                <a16:creationId xmlns:a16="http://schemas.microsoft.com/office/drawing/2014/main" id="{3C6AD6C2-AE4B-4C32-9AF2-9F21BC85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64" y="7754893"/>
            <a:ext cx="1345280" cy="16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食譜】水晶餃(1):www.ytower.com.tw">
            <a:extLst>
              <a:ext uri="{FF2B5EF4-FFF2-40B4-BE49-F238E27FC236}">
                <a16:creationId xmlns:a16="http://schemas.microsoft.com/office/drawing/2014/main" id="{D969B662-6510-4DC1-911A-06770E52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52" y="3665561"/>
            <a:ext cx="1394635" cy="16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食譜】綠豆糕:www.ytower.com.tw">
            <a:extLst>
              <a:ext uri="{FF2B5EF4-FFF2-40B4-BE49-F238E27FC236}">
                <a16:creationId xmlns:a16="http://schemas.microsoft.com/office/drawing/2014/main" id="{84047F45-5654-482D-BADF-5C2C89E1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9" y="5691579"/>
            <a:ext cx="1345279" cy="16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台南古早味-麻油碰餅蛋（加桂圓） by Nainai - 愛料理">
            <a:extLst>
              <a:ext uri="{FF2B5EF4-FFF2-40B4-BE49-F238E27FC236}">
                <a16:creationId xmlns:a16="http://schemas.microsoft.com/office/drawing/2014/main" id="{46EB53CA-A3E8-411F-A5C6-E4E7C937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52" y="5691579"/>
            <a:ext cx="1421392" cy="16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豆穌朋-蛋黃酥3入">
            <a:extLst>
              <a:ext uri="{FF2B5EF4-FFF2-40B4-BE49-F238E27FC236}">
                <a16:creationId xmlns:a16="http://schemas.microsoft.com/office/drawing/2014/main" id="{8E913C1A-F850-43C6-93A0-EA88A24E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8" y="7612413"/>
            <a:ext cx="1421393" cy="19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0294EC-0274-490F-9BA9-567858FA8A87}"/>
              </a:ext>
            </a:extLst>
          </p:cNvPr>
          <p:cNvSpPr txBox="1"/>
          <p:nvPr/>
        </p:nvSpPr>
        <p:spPr>
          <a:xfrm>
            <a:off x="5121623" y="7995062"/>
            <a:ext cx="15311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杏仁豆腐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吉利丁片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杏仁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鮮奶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250 cc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F00D06-6AD2-4109-A0FE-FAA633D4DD15}"/>
              </a:ext>
            </a:extLst>
          </p:cNvPr>
          <p:cNvSpPr txBox="1"/>
          <p:nvPr/>
        </p:nvSpPr>
        <p:spPr>
          <a:xfrm>
            <a:off x="5121623" y="3905728"/>
            <a:ext cx="144142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水晶餃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樹薯粉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糯米粉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絞肉 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F6C043-6B58-44BB-80D2-E336AFEA2BD0}"/>
              </a:ext>
            </a:extLst>
          </p:cNvPr>
          <p:cNvSpPr txBox="1"/>
          <p:nvPr/>
        </p:nvSpPr>
        <p:spPr>
          <a:xfrm>
            <a:off x="1593591" y="5709967"/>
            <a:ext cx="144142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綠豆糕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綠豆仁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奶油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白砂糖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714146-9286-46EE-9119-4CF7FE911477}"/>
              </a:ext>
            </a:extLst>
          </p:cNvPr>
          <p:cNvSpPr txBox="1"/>
          <p:nvPr/>
        </p:nvSpPr>
        <p:spPr>
          <a:xfrm>
            <a:off x="5128422" y="5793247"/>
            <a:ext cx="1531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椪餅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低筋麵粉：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b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中筋麵粉：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熟糯米粉：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黑糖粉：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7E9B02-49C9-489A-8006-599BC7A88303}"/>
              </a:ext>
            </a:extLst>
          </p:cNvPr>
          <p:cNvSpPr txBox="1"/>
          <p:nvPr/>
        </p:nvSpPr>
        <p:spPr>
          <a:xfrm>
            <a:off x="1593591" y="7612413"/>
            <a:ext cx="20762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蛋黃酥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低筋麵粉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中筋麵粉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鹹蛋黃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15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顆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紅豆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300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白砂糖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奶油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克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93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BABE0C7-D672-483F-9009-DEE8CD5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49268"/>
            <a:ext cx="5915025" cy="743509"/>
          </a:xfrm>
          <a:ln>
            <a:solidFill>
              <a:schemeClr val="accent1"/>
            </a:solidFill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決策變數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水晶餃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綠豆糕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椪餅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蛋黃酥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杏仁豆腐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0AE6AD0F-739C-4336-9CC1-738542C6E799}"/>
              </a:ext>
            </a:extLst>
          </p:cNvPr>
          <p:cNvSpPr txBox="1">
            <a:spLocks/>
          </p:cNvSpPr>
          <p:nvPr/>
        </p:nvSpPr>
        <p:spPr>
          <a:xfrm>
            <a:off x="471488" y="1176733"/>
            <a:ext cx="5915025" cy="115619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為了能讓收益越高越好，第一個目標方程式是以每一項產品的利潤作為係數。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目標方程式 </a:t>
            </a:r>
            <a:r>
              <a:rPr lang="en-US" altLang="zh-TW" sz="1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利潤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160X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+ 170X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+ 150X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+ 250X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+ 150X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4">
            <a:extLst>
              <a:ext uri="{FF2B5EF4-FFF2-40B4-BE49-F238E27FC236}">
                <a16:creationId xmlns:a16="http://schemas.microsoft.com/office/drawing/2014/main" id="{50D61797-D64F-447F-AAC3-C5F3A86FEDCE}"/>
              </a:ext>
            </a:extLst>
          </p:cNvPr>
          <p:cNvSpPr txBox="1">
            <a:spLocks/>
          </p:cNvSpPr>
          <p:nvPr/>
        </p:nvSpPr>
        <p:spPr>
          <a:xfrm>
            <a:off x="471488" y="2516883"/>
            <a:ext cx="5915025" cy="136385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每位師傅一天正常工作時間是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小時，最多加班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小時，一週工作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天，共有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位師傅，以下用每個產品每份製作所需消耗的時間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來作為係數。如果可以的話盡量不加班。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目標方程式 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工作時數</a:t>
            </a:r>
            <a:b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MIN  </a:t>
            </a:r>
            <a:r>
              <a:rPr lang="nn-NO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40X</a:t>
            </a:r>
            <a:r>
              <a:rPr lang="nn-NO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nn-NO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+ 20X</a:t>
            </a:r>
            <a:r>
              <a:rPr lang="nn-NO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nn-NO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+ 10X</a:t>
            </a:r>
            <a:r>
              <a:rPr lang="nn-NO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nn-NO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+ 50X</a:t>
            </a:r>
            <a:r>
              <a:rPr lang="nn-NO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nn-NO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+ 30X</a:t>
            </a:r>
            <a:r>
              <a:rPr lang="nn-NO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4">
            <a:extLst>
              <a:ext uri="{FF2B5EF4-FFF2-40B4-BE49-F238E27FC236}">
                <a16:creationId xmlns:a16="http://schemas.microsoft.com/office/drawing/2014/main" id="{A6EF1DCF-1F61-4E47-BE6D-FAB0000FF93F}"/>
              </a:ext>
            </a:extLst>
          </p:cNvPr>
          <p:cNvSpPr txBox="1">
            <a:spLocks/>
          </p:cNvSpPr>
          <p:nvPr/>
        </p:nvSpPr>
        <p:spPr>
          <a:xfrm>
            <a:off x="471488" y="4064696"/>
            <a:ext cx="5915025" cy="15152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每樣商品受顧客歡迎的程度不同，如果可以的話盡量生產顧客最常買的商品，減少在倉庫中滯銷的產品量。於是將每樣商品的購買頻率做評分，並以此作為係數。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目標方程式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購買率評分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MAX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5X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+ 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+ 2X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+ 4X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+3X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EA815C7D-B9AD-460C-B3C9-780881412C1D}"/>
              </a:ext>
            </a:extLst>
          </p:cNvPr>
          <p:cNvSpPr txBox="1">
            <a:spLocks/>
          </p:cNvSpPr>
          <p:nvPr/>
        </p:nvSpPr>
        <p:spPr>
          <a:xfrm>
            <a:off x="471488" y="5763947"/>
            <a:ext cx="5915025" cy="134547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限制式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b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倉庫空間有限，最多只能擺放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份不同的商品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</a:p>
        </p:txBody>
      </p:sp>
      <p:sp>
        <p:nvSpPr>
          <p:cNvPr id="11" name="標題 4">
            <a:extLst>
              <a:ext uri="{FF2B5EF4-FFF2-40B4-BE49-F238E27FC236}">
                <a16:creationId xmlns:a16="http://schemas.microsoft.com/office/drawing/2014/main" id="{DD6E7D1A-C84B-4F94-9ABE-3C9930AB564A}"/>
              </a:ext>
            </a:extLst>
          </p:cNvPr>
          <p:cNvSpPr txBox="1">
            <a:spLocks/>
          </p:cNvSpPr>
          <p:nvPr/>
        </p:nvSpPr>
        <p:spPr>
          <a:xfrm>
            <a:off x="471488" y="7280311"/>
            <a:ext cx="5915025" cy="104068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限制式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五位師傅一週最多的工作時數總和為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18000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分鐘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+ 20X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+ 50X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+ 30X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&lt;= 18000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id="{541C0B25-F97F-42C0-A2D7-414D459BB595}"/>
              </a:ext>
            </a:extLst>
          </p:cNvPr>
          <p:cNvSpPr txBox="1">
            <a:spLocks/>
          </p:cNvSpPr>
          <p:nvPr/>
        </p:nvSpPr>
        <p:spPr>
          <a:xfrm>
            <a:off x="471488" y="8518012"/>
            <a:ext cx="5915025" cy="104068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限制式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五位師傅一週正常的工作時數總和為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14400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分鐘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+ 20X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+ 10X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+ 50X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+ 30X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&gt;= 14400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1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>
            <a:extLst>
              <a:ext uri="{FF2B5EF4-FFF2-40B4-BE49-F238E27FC236}">
                <a16:creationId xmlns:a16="http://schemas.microsoft.com/office/drawing/2014/main" id="{0C28744D-FDCF-4F94-A378-75922CD8F716}"/>
              </a:ext>
            </a:extLst>
          </p:cNvPr>
          <p:cNvSpPr txBox="1">
            <a:spLocks/>
          </p:cNvSpPr>
          <p:nvPr/>
        </p:nvSpPr>
        <p:spPr>
          <a:xfrm>
            <a:off x="471488" y="276498"/>
            <a:ext cx="5915025" cy="57454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0" rIns="9144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800" dirty="0"/>
              <a:t>店裡某些材料每週能取得的量有限，因此設定以下的限制式。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限制式</a:t>
            </a:r>
            <a:r>
              <a:rPr lang="en-US" altLang="zh-TW" sz="1800" b="1" dirty="0"/>
              <a:t>4:</a:t>
            </a:r>
            <a:br>
              <a:rPr lang="en-US" altLang="zh-TW" sz="1800" dirty="0"/>
            </a:br>
            <a:r>
              <a:rPr lang="zh-TW" altLang="en-US" sz="1800" dirty="0"/>
              <a:t>蛋黃酥跟椪餅用到的低筋麵粉加起來不能超過</a:t>
            </a:r>
            <a:r>
              <a:rPr lang="en-US" altLang="zh-TW" sz="1800" dirty="0"/>
              <a:t>20</a:t>
            </a:r>
            <a:r>
              <a:rPr lang="zh-TW" altLang="en-US" sz="1800" dirty="0"/>
              <a:t>公斤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120X</a:t>
            </a:r>
            <a:r>
              <a:rPr lang="en-US" altLang="zh-TW" sz="1400" dirty="0"/>
              <a:t>3</a:t>
            </a:r>
            <a:r>
              <a:rPr lang="en-US" altLang="zh-TW" sz="2000" dirty="0"/>
              <a:t>  +</a:t>
            </a:r>
            <a:r>
              <a:rPr lang="zh-TW" altLang="en-US" sz="2000" dirty="0"/>
              <a:t>  </a:t>
            </a:r>
            <a:r>
              <a:rPr lang="en-US" altLang="zh-TW" sz="2000" dirty="0"/>
              <a:t>200X</a:t>
            </a:r>
            <a:r>
              <a:rPr lang="en-US" altLang="zh-TW" sz="1400" dirty="0"/>
              <a:t>4</a:t>
            </a:r>
            <a:r>
              <a:rPr lang="en-US" altLang="zh-TW" sz="2000" dirty="0"/>
              <a:t>  </a:t>
            </a:r>
            <a:r>
              <a:rPr lang="zh-TW" altLang="en-US" sz="2000" dirty="0"/>
              <a:t> </a:t>
            </a:r>
            <a:r>
              <a:rPr lang="en-US" altLang="zh-TW" sz="2000" dirty="0"/>
              <a:t>&lt;=</a:t>
            </a:r>
            <a:r>
              <a:rPr lang="zh-TW" altLang="en-US" sz="2000" dirty="0"/>
              <a:t>   </a:t>
            </a:r>
            <a:r>
              <a:rPr lang="en-US" altLang="zh-TW" sz="2000" dirty="0"/>
              <a:t>20000(g)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限制式</a:t>
            </a:r>
            <a:r>
              <a:rPr lang="en-US" altLang="zh-TW" sz="1800" b="1" dirty="0"/>
              <a:t>5:</a:t>
            </a:r>
            <a:br>
              <a:rPr lang="en-US" altLang="zh-TW" sz="1800" dirty="0"/>
            </a:br>
            <a:r>
              <a:rPr lang="zh-TW" altLang="en-US" sz="1800" dirty="0"/>
              <a:t>蛋黃酥跟椪餅用到的中筋麵粉加起來不能超過</a:t>
            </a:r>
            <a:r>
              <a:rPr lang="en-US" altLang="zh-TW" sz="1800" dirty="0"/>
              <a:t>20</a:t>
            </a:r>
            <a:r>
              <a:rPr lang="zh-TW" altLang="en-US" sz="1800" dirty="0"/>
              <a:t>公斤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120X</a:t>
            </a:r>
            <a:r>
              <a:rPr lang="en-US" altLang="zh-TW" sz="1400" dirty="0"/>
              <a:t>3</a:t>
            </a:r>
            <a:r>
              <a:rPr lang="en-US" altLang="zh-TW" sz="2000" dirty="0"/>
              <a:t>  +</a:t>
            </a:r>
            <a:r>
              <a:rPr lang="zh-TW" altLang="en-US" sz="2000" dirty="0"/>
              <a:t>  </a:t>
            </a:r>
            <a:r>
              <a:rPr lang="en-US" altLang="zh-TW" sz="2000" dirty="0"/>
              <a:t>150X</a:t>
            </a:r>
            <a:r>
              <a:rPr lang="en-US" altLang="zh-TW" sz="1400" dirty="0"/>
              <a:t>4</a:t>
            </a:r>
            <a:r>
              <a:rPr lang="en-US" altLang="zh-TW" sz="2000" dirty="0"/>
              <a:t>  </a:t>
            </a:r>
            <a:r>
              <a:rPr lang="zh-TW" altLang="en-US" sz="2000" dirty="0"/>
              <a:t> </a:t>
            </a:r>
            <a:r>
              <a:rPr lang="en-US" altLang="zh-TW" sz="2000" dirty="0"/>
              <a:t>&lt;=</a:t>
            </a:r>
            <a:r>
              <a:rPr lang="zh-TW" altLang="en-US" sz="2000" dirty="0"/>
              <a:t>   </a:t>
            </a:r>
            <a:r>
              <a:rPr lang="en-US" altLang="zh-TW" sz="2000" dirty="0"/>
              <a:t>20000(g)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限制式</a:t>
            </a:r>
            <a:r>
              <a:rPr lang="en-US" altLang="zh-TW" sz="1800" b="1" dirty="0"/>
              <a:t>6:</a:t>
            </a:r>
            <a:br>
              <a:rPr lang="en-US" altLang="zh-TW" sz="1800" dirty="0"/>
            </a:br>
            <a:r>
              <a:rPr lang="zh-TW" altLang="en-US" sz="1800" dirty="0"/>
              <a:t>綠豆糕跟蛋黃酥用到的白砂糖加起來不能超過</a:t>
            </a:r>
            <a:r>
              <a:rPr lang="en-US" altLang="zh-TW" sz="1800" dirty="0"/>
              <a:t>5</a:t>
            </a:r>
            <a:r>
              <a:rPr lang="zh-TW" altLang="en-US" sz="1800" dirty="0"/>
              <a:t>公斤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50X</a:t>
            </a:r>
            <a:r>
              <a:rPr lang="en-US" altLang="zh-TW" sz="1400" dirty="0"/>
              <a:t>2</a:t>
            </a:r>
            <a:r>
              <a:rPr lang="en-US" altLang="zh-TW" sz="2000" dirty="0"/>
              <a:t>  +</a:t>
            </a:r>
            <a:r>
              <a:rPr lang="zh-TW" altLang="en-US" sz="2000" dirty="0"/>
              <a:t>  </a:t>
            </a:r>
            <a:r>
              <a:rPr lang="en-US" altLang="zh-TW" sz="2000" dirty="0"/>
              <a:t>25X</a:t>
            </a:r>
            <a:r>
              <a:rPr lang="en-US" altLang="zh-TW" sz="1400" dirty="0"/>
              <a:t>4</a:t>
            </a:r>
            <a:r>
              <a:rPr lang="en-US" altLang="zh-TW" sz="2000" dirty="0"/>
              <a:t>  </a:t>
            </a:r>
            <a:r>
              <a:rPr lang="zh-TW" altLang="en-US" sz="2000" dirty="0"/>
              <a:t> </a:t>
            </a:r>
            <a:r>
              <a:rPr lang="en-US" altLang="zh-TW" sz="2000" dirty="0"/>
              <a:t>&lt;=</a:t>
            </a:r>
            <a:r>
              <a:rPr lang="zh-TW" altLang="en-US" sz="2000" dirty="0"/>
              <a:t>   </a:t>
            </a:r>
            <a:r>
              <a:rPr lang="en-US" altLang="zh-TW" sz="2000" dirty="0"/>
              <a:t>5000(g)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限制式</a:t>
            </a:r>
            <a:r>
              <a:rPr lang="en-US" altLang="zh-TW" sz="1800" b="1" dirty="0"/>
              <a:t>7:</a:t>
            </a:r>
          </a:p>
          <a:p>
            <a:pPr>
              <a:lnSpc>
                <a:spcPct val="150000"/>
              </a:lnSpc>
            </a:pPr>
            <a:r>
              <a:rPr lang="zh-TW" altLang="en-US" sz="1800" dirty="0"/>
              <a:t>每樣商品至少要生產</a:t>
            </a:r>
            <a:r>
              <a:rPr lang="en-US" altLang="zh-TW" sz="1800" dirty="0"/>
              <a:t>50</a:t>
            </a:r>
            <a:r>
              <a:rPr lang="zh-TW" altLang="en-US" sz="1800" dirty="0"/>
              <a:t>份備用</a:t>
            </a:r>
            <a:endParaRPr lang="en-US" altLang="zh-TW" sz="1800" dirty="0"/>
          </a:p>
          <a:p>
            <a:r>
              <a:rPr lang="en-US" altLang="zh-TW" sz="2000" dirty="0"/>
              <a:t>X</a:t>
            </a:r>
            <a:r>
              <a:rPr lang="en-US" altLang="zh-TW" sz="1400" dirty="0"/>
              <a:t>1</a:t>
            </a:r>
            <a:r>
              <a:rPr lang="en-US" altLang="zh-TW" sz="2000" dirty="0"/>
              <a:t> &gt;=50</a:t>
            </a:r>
            <a:r>
              <a:rPr lang="zh-TW" altLang="en-US" sz="2000" dirty="0"/>
              <a:t>  </a:t>
            </a:r>
            <a:r>
              <a:rPr lang="en-US" altLang="zh-TW" sz="2000" dirty="0"/>
              <a:t>X</a:t>
            </a:r>
            <a:r>
              <a:rPr lang="en-US" altLang="zh-TW" sz="1400" dirty="0"/>
              <a:t>2</a:t>
            </a:r>
            <a:r>
              <a:rPr lang="en-US" altLang="zh-TW" sz="2000" dirty="0"/>
              <a:t> &gt;=50</a:t>
            </a:r>
            <a:r>
              <a:rPr lang="zh-TW" altLang="en-US" sz="2000" dirty="0"/>
              <a:t>  </a:t>
            </a:r>
            <a:r>
              <a:rPr lang="en-US" altLang="zh-TW" sz="2000" dirty="0"/>
              <a:t>X</a:t>
            </a:r>
            <a:r>
              <a:rPr lang="en-US" altLang="zh-TW" sz="1400" dirty="0"/>
              <a:t>3</a:t>
            </a:r>
            <a:r>
              <a:rPr lang="en-US" altLang="zh-TW" sz="2000" dirty="0"/>
              <a:t> &gt;=50</a:t>
            </a:r>
            <a:r>
              <a:rPr lang="zh-TW" altLang="en-US" sz="2000" dirty="0"/>
              <a:t>  </a:t>
            </a:r>
            <a:r>
              <a:rPr lang="en-US" altLang="zh-TW" sz="2000" dirty="0"/>
              <a:t>X</a:t>
            </a:r>
            <a:r>
              <a:rPr lang="en-US" altLang="zh-TW" sz="1400" dirty="0"/>
              <a:t>4</a:t>
            </a:r>
            <a:r>
              <a:rPr lang="en-US" altLang="zh-TW" sz="2000" dirty="0"/>
              <a:t> &gt;=50</a:t>
            </a:r>
            <a:r>
              <a:rPr lang="zh-TW" altLang="en-US" sz="2000" dirty="0"/>
              <a:t>  </a:t>
            </a:r>
            <a:r>
              <a:rPr lang="en-US" altLang="zh-TW" sz="2000" dirty="0"/>
              <a:t>X</a:t>
            </a:r>
            <a:r>
              <a:rPr lang="en-US" altLang="zh-TW" sz="1400" dirty="0"/>
              <a:t>5</a:t>
            </a:r>
            <a:r>
              <a:rPr lang="en-US" altLang="zh-TW" sz="2000" dirty="0"/>
              <a:t> &gt;=50</a:t>
            </a:r>
          </a:p>
        </p:txBody>
      </p:sp>
    </p:spTree>
    <p:extLst>
      <p:ext uri="{BB962C8B-B14F-4D97-AF65-F5344CB8AC3E}">
        <p14:creationId xmlns:p14="http://schemas.microsoft.com/office/powerpoint/2010/main" val="5072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5031D-69E4-4529-854C-75376742695B}"/>
              </a:ext>
            </a:extLst>
          </p:cNvPr>
          <p:cNvSpPr/>
          <p:nvPr/>
        </p:nvSpPr>
        <p:spPr>
          <a:xfrm>
            <a:off x="471488" y="169818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解題步驟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352944-4D40-4FD2-B7C5-CBE961CB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842586"/>
            <a:ext cx="5915025" cy="8425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我先將目標方程式以及限制式輸入到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lingo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中，另外設定每個決策變數只能是整數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因為產品都是完整的一份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91D88DA-117C-4096-9699-E6B909FC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2586446"/>
            <a:ext cx="6531914" cy="57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A6519A7-BE20-42B7-9594-571B0D5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" y="1091984"/>
            <a:ext cx="5438775" cy="2981325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E8CA627-269D-4B6A-B2CA-151BF03E9F71}"/>
              </a:ext>
            </a:extLst>
          </p:cNvPr>
          <p:cNvSpPr txBox="1">
            <a:spLocks/>
          </p:cNvSpPr>
          <p:nvPr/>
        </p:nvSpPr>
        <p:spPr>
          <a:xfrm>
            <a:off x="471488" y="0"/>
            <a:ext cx="5915025" cy="42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分別求各個目標的最大及最小結果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8EF34C-57AA-49B1-8088-D85358896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15"/>
          <a:stretch/>
        </p:blipFill>
        <p:spPr>
          <a:xfrm>
            <a:off x="235744" y="421262"/>
            <a:ext cx="6386512" cy="5192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33504C-4C4F-4891-86E2-2B5E4F941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967"/>
          <a:stretch/>
        </p:blipFill>
        <p:spPr>
          <a:xfrm>
            <a:off x="235743" y="4433736"/>
            <a:ext cx="6386513" cy="519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FA349E-3FF7-4E04-B3C9-6E539A4F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" y="5104458"/>
            <a:ext cx="5486400" cy="2971800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598A041-ADA7-43CB-AFF6-BDBB91950859}"/>
              </a:ext>
            </a:extLst>
          </p:cNvPr>
          <p:cNvSpPr txBox="1">
            <a:spLocks/>
          </p:cNvSpPr>
          <p:nvPr/>
        </p:nvSpPr>
        <p:spPr>
          <a:xfrm>
            <a:off x="471488" y="8603385"/>
            <a:ext cx="5915025" cy="42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利潤最大化為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:85950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最小化為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:71660</a:t>
            </a:r>
          </a:p>
        </p:txBody>
      </p:sp>
    </p:spTree>
    <p:extLst>
      <p:ext uri="{BB962C8B-B14F-4D97-AF65-F5344CB8AC3E}">
        <p14:creationId xmlns:p14="http://schemas.microsoft.com/office/powerpoint/2010/main" val="655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DD8FEE-CF10-4728-9978-796E6C70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5173573"/>
            <a:ext cx="5391150" cy="29813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5EF48E-DABB-46DE-9952-6F09961A4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" y="4509405"/>
            <a:ext cx="6570617" cy="5452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8056D6-399C-4585-BBC2-6EEE4192E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1207458"/>
            <a:ext cx="5476875" cy="29241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273554-F09D-4EE1-B791-3B31BABD2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90" y="528985"/>
            <a:ext cx="6570618" cy="55958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D9A82FA-29C4-4A7C-AA02-4E5BA2C1269C}"/>
              </a:ext>
            </a:extLst>
          </p:cNvPr>
          <p:cNvSpPr txBox="1">
            <a:spLocks/>
          </p:cNvSpPr>
          <p:nvPr/>
        </p:nvSpPr>
        <p:spPr>
          <a:xfrm>
            <a:off x="471488" y="8603385"/>
            <a:ext cx="5915025" cy="42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工時最大化為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:17700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 最小化為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:14400</a:t>
            </a:r>
          </a:p>
        </p:txBody>
      </p:sp>
    </p:spTree>
    <p:extLst>
      <p:ext uri="{BB962C8B-B14F-4D97-AF65-F5344CB8AC3E}">
        <p14:creationId xmlns:p14="http://schemas.microsoft.com/office/powerpoint/2010/main" val="212853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130186-1E08-448C-ADCF-925FF950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" y="143533"/>
            <a:ext cx="6622869" cy="5465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2A4CFA-930A-4889-93F3-79888D9A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3" y="880654"/>
            <a:ext cx="6268302" cy="3443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AEE33A-4E3E-46B3-BC2F-7DC3803F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1" y="4701748"/>
            <a:ext cx="6578237" cy="5025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DB3EEB-124D-4907-9908-20348D710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63" y="5319542"/>
            <a:ext cx="6268302" cy="343316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CE5FCBD-2FEB-427C-A637-4119CAD8F993}"/>
              </a:ext>
            </a:extLst>
          </p:cNvPr>
          <p:cNvSpPr txBox="1">
            <a:spLocks/>
          </p:cNvSpPr>
          <p:nvPr/>
        </p:nvSpPr>
        <p:spPr>
          <a:xfrm>
            <a:off x="471488" y="9025346"/>
            <a:ext cx="5915025" cy="42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購買率評分最大化為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:2000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最小化為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:1406</a:t>
            </a:r>
          </a:p>
        </p:txBody>
      </p:sp>
    </p:spTree>
    <p:extLst>
      <p:ext uri="{BB962C8B-B14F-4D97-AF65-F5344CB8AC3E}">
        <p14:creationId xmlns:p14="http://schemas.microsoft.com/office/powerpoint/2010/main" val="9628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4973A30-8E81-42EF-947B-3B7FF169C566}"/>
              </a:ext>
            </a:extLst>
          </p:cNvPr>
          <p:cNvSpPr txBox="1">
            <a:spLocks/>
          </p:cNvSpPr>
          <p:nvPr/>
        </p:nvSpPr>
        <p:spPr>
          <a:xfrm>
            <a:off x="471488" y="390797"/>
            <a:ext cx="5915025" cy="117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為了使三個目標都能得到較好的解，將三個目標以它們各自最大和最小值為範圍，將結果除以範圍來得到百分比，將它們相加來求最大值。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125C38A-D127-4CFD-A1A4-53FADFA84EBF}"/>
              </a:ext>
            </a:extLst>
          </p:cNvPr>
          <p:cNvSpPr txBox="1">
            <a:spLocks/>
          </p:cNvSpPr>
          <p:nvPr/>
        </p:nvSpPr>
        <p:spPr>
          <a:xfrm>
            <a:off x="471488" y="7849688"/>
            <a:ext cx="5915025" cy="1555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利潤為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:83920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工時為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:16010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購買率評分為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:1801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各目標達成率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利潤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:0.85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工時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:0.60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購買率評分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:0.66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總達成率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0.70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水晶餃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:242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份 綠豆糕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:75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份 椪餅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:83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份 蛋黃酥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:50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份 杏仁豆腐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:50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份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A1F3E97-661B-4665-994A-B9349902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735529"/>
            <a:ext cx="5915025" cy="18657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AF3E865-3CA3-4576-99FA-8F2FEA46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895223"/>
            <a:ext cx="6343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1012</Words>
  <Application>Microsoft Office PowerPoint</Application>
  <PresentationFormat>A4 紙張 (210x297 公釐)</PresentationFormat>
  <Paragraphs>71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Office 佈景主題</vt:lpstr>
      <vt:lpstr>最佳化與決策 期中專題 李奕承 611121212</vt:lpstr>
      <vt:lpstr>一.問題描述</vt:lpstr>
      <vt:lpstr>決策變數: 水晶餃:X1 綠豆糕:X2 椪餅:X3 蛋黃酥:X4 杏仁豆腐:X5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最佳化與決策 期中專題 李奕承 611121212</dc:title>
  <dc:creator>Lyciih</dc:creator>
  <cp:lastModifiedBy>Lyciih</cp:lastModifiedBy>
  <cp:revision>44</cp:revision>
  <cp:lastPrinted>2022-11-06T09:50:45Z</cp:lastPrinted>
  <dcterms:created xsi:type="dcterms:W3CDTF">2022-11-05T11:18:44Z</dcterms:created>
  <dcterms:modified xsi:type="dcterms:W3CDTF">2022-11-07T05:55:14Z</dcterms:modified>
</cp:coreProperties>
</file>