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84" r:id="rId2"/>
  </p:sldMasterIdLst>
  <p:notesMasterIdLst>
    <p:notesMasterId r:id="rId17"/>
  </p:notesMasterIdLst>
  <p:sldIdLst>
    <p:sldId id="343" r:id="rId3"/>
    <p:sldId id="341" r:id="rId4"/>
    <p:sldId id="342" r:id="rId5"/>
    <p:sldId id="321" r:id="rId6"/>
    <p:sldId id="338" r:id="rId7"/>
    <p:sldId id="344" r:id="rId8"/>
    <p:sldId id="349" r:id="rId9"/>
    <p:sldId id="345" r:id="rId10"/>
    <p:sldId id="326" r:id="rId11"/>
    <p:sldId id="322" r:id="rId12"/>
    <p:sldId id="323" r:id="rId13"/>
    <p:sldId id="346" r:id="rId14"/>
    <p:sldId id="328" r:id="rId15"/>
    <p:sldId id="347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98" d="100"/>
          <a:sy n="198" d="100"/>
        </p:scale>
        <p:origin x="156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1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116FB8-FFC4-4180-BB42-088EDC0C3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29" y="0"/>
            <a:ext cx="5341258" cy="493788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04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915497-E840-466C-95FF-0B4046495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1" y="1059543"/>
            <a:ext cx="3049064" cy="281879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0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F25250-D22D-42EA-84AB-281513AE8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94" y="1856790"/>
            <a:ext cx="1510468" cy="139639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8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0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7039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atures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577661" y="1729996"/>
            <a:ext cx="1856471" cy="1839260"/>
          </a:xfrm>
          <a:prstGeom prst="diamond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4661593" y="1729996"/>
            <a:ext cx="1856471" cy="1839260"/>
          </a:xfrm>
          <a:prstGeom prst="diamond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5619627" y="2796904"/>
            <a:ext cx="1856471" cy="1839260"/>
          </a:xfrm>
          <a:prstGeom prst="diamond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62878" y="1696219"/>
            <a:ext cx="1406256" cy="140589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807205" y="1696219"/>
            <a:ext cx="1406256" cy="140589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2901220" y="1696219"/>
            <a:ext cx="1406256" cy="140589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45547" y="1696219"/>
            <a:ext cx="1406256" cy="140589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ller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24"/>
          </p:nvPr>
        </p:nvSpPr>
        <p:spPr>
          <a:xfrm>
            <a:off x="2058344" y="1409807"/>
            <a:ext cx="1982237" cy="2298798"/>
          </a:xfrm>
          <a:custGeom>
            <a:avLst/>
            <a:gdLst>
              <a:gd name="connsiteX0" fmla="*/ 2642295 w 5284590"/>
              <a:gd name="connsiteY0" fmla="*/ 0 h 6130128"/>
              <a:gd name="connsiteX1" fmla="*/ 5284590 w 5284590"/>
              <a:gd name="connsiteY1" fmla="*/ 1321148 h 6130128"/>
              <a:gd name="connsiteX2" fmla="*/ 5284590 w 5284590"/>
              <a:gd name="connsiteY2" fmla="*/ 4808980 h 6130128"/>
              <a:gd name="connsiteX3" fmla="*/ 2642295 w 5284590"/>
              <a:gd name="connsiteY3" fmla="*/ 6130128 h 6130128"/>
              <a:gd name="connsiteX4" fmla="*/ 0 w 5284590"/>
              <a:gd name="connsiteY4" fmla="*/ 4808980 h 6130128"/>
              <a:gd name="connsiteX5" fmla="*/ 0 w 5284590"/>
              <a:gd name="connsiteY5" fmla="*/ 1321148 h 613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4590" h="6130128">
                <a:moveTo>
                  <a:pt x="2642295" y="0"/>
                </a:moveTo>
                <a:lnTo>
                  <a:pt x="5284590" y="1321148"/>
                </a:lnTo>
                <a:lnTo>
                  <a:pt x="5284590" y="4808980"/>
                </a:lnTo>
                <a:lnTo>
                  <a:pt x="2642295" y="6130128"/>
                </a:lnTo>
                <a:lnTo>
                  <a:pt x="0" y="4808980"/>
                </a:lnTo>
                <a:lnTo>
                  <a:pt x="0" y="1321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5036495" y="1409807"/>
            <a:ext cx="1982237" cy="2298798"/>
          </a:xfrm>
          <a:custGeom>
            <a:avLst/>
            <a:gdLst>
              <a:gd name="connsiteX0" fmla="*/ 2642295 w 5284590"/>
              <a:gd name="connsiteY0" fmla="*/ 0 h 6130128"/>
              <a:gd name="connsiteX1" fmla="*/ 5284590 w 5284590"/>
              <a:gd name="connsiteY1" fmla="*/ 1321148 h 6130128"/>
              <a:gd name="connsiteX2" fmla="*/ 5284590 w 5284590"/>
              <a:gd name="connsiteY2" fmla="*/ 4808980 h 6130128"/>
              <a:gd name="connsiteX3" fmla="*/ 2642295 w 5284590"/>
              <a:gd name="connsiteY3" fmla="*/ 6130128 h 6130128"/>
              <a:gd name="connsiteX4" fmla="*/ 0 w 5284590"/>
              <a:gd name="connsiteY4" fmla="*/ 4808980 h 6130128"/>
              <a:gd name="connsiteX5" fmla="*/ 0 w 5284590"/>
              <a:gd name="connsiteY5" fmla="*/ 1321148 h 613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4590" h="6130128">
                <a:moveTo>
                  <a:pt x="2642295" y="0"/>
                </a:moveTo>
                <a:lnTo>
                  <a:pt x="5284590" y="1321148"/>
                </a:lnTo>
                <a:lnTo>
                  <a:pt x="5284590" y="4808980"/>
                </a:lnTo>
                <a:lnTo>
                  <a:pt x="2642295" y="6130128"/>
                </a:lnTo>
                <a:lnTo>
                  <a:pt x="0" y="4808980"/>
                </a:lnTo>
                <a:lnTo>
                  <a:pt x="0" y="1321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aller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972984" y="1661529"/>
            <a:ext cx="2406038" cy="15416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72888" y="1661529"/>
            <a:ext cx="2406038" cy="15416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372936" y="1661529"/>
            <a:ext cx="2406038" cy="15416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109428" y="1885780"/>
            <a:ext cx="2818533" cy="1765322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7" r:id="rId2"/>
    <p:sldLayoutId id="214748376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3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2" r:id="rId6"/>
    <p:sldLayoutId id="2147483797" r:id="rId7"/>
    <p:sldLayoutId id="2147483798" r:id="rId8"/>
    <p:sldLayoutId id="2147483799" r:id="rId9"/>
  </p:sldLayoutIdLst>
  <p:hf hdr="0" ftr="0" dt="0"/>
  <p:txStyles>
    <p:titleStyle>
      <a:lvl1pPr algn="l" defTabSz="685629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07" indent="-171407" algn="l" defTabSz="68562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22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36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50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65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79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文本框 5"/>
          <p:cNvSpPr txBox="1">
            <a:spLocks noChangeArrowheads="1"/>
          </p:cNvSpPr>
          <p:nvPr/>
        </p:nvSpPr>
        <p:spPr bwMode="auto">
          <a:xfrm>
            <a:off x="2863842" y="2132874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数据可视化期末汇报</a:t>
            </a:r>
          </a:p>
        </p:txBody>
      </p:sp>
      <p:sp>
        <p:nvSpPr>
          <p:cNvPr id="833" name="文本框 6"/>
          <p:cNvSpPr txBox="1">
            <a:spLocks noChangeArrowheads="1"/>
          </p:cNvSpPr>
          <p:nvPr/>
        </p:nvSpPr>
        <p:spPr bwMode="auto">
          <a:xfrm>
            <a:off x="2611594" y="2601438"/>
            <a:ext cx="39208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数据可视化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——What’s the most popular Language?</a:t>
            </a:r>
          </a:p>
        </p:txBody>
      </p:sp>
      <p:sp>
        <p:nvSpPr>
          <p:cNvPr id="834" name="矩形 833"/>
          <p:cNvSpPr/>
          <p:nvPr/>
        </p:nvSpPr>
        <p:spPr>
          <a:xfrm>
            <a:off x="2885121" y="2987310"/>
            <a:ext cx="3373760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lnSpc>
                <a:spcPct val="150000"/>
              </a:lnSpc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汇报人：</a:t>
            </a:r>
            <a:r>
              <a:rPr lang="en-US" altLang="zh-CN" sz="1050" ker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20011519</a:t>
            </a:r>
            <a:r>
              <a:rPr lang="zh-CN" altLang="en-US" sz="1050" ker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刘</a:t>
            </a: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宇飞     汇报时间：</a:t>
            </a:r>
            <a:r>
              <a:rPr lang="en-US" altLang="zh-CN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2023</a:t>
            </a: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年</a:t>
            </a:r>
            <a:r>
              <a:rPr lang="en-US" altLang="zh-CN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6</a:t>
            </a: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月</a:t>
            </a:r>
            <a:endParaRPr lang="zh-CN" altLang="en-US" sz="1400" kern="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835" name="直接连接符 834"/>
          <p:cNvCxnSpPr/>
          <p:nvPr/>
        </p:nvCxnSpPr>
        <p:spPr>
          <a:xfrm>
            <a:off x="4378445" y="2979189"/>
            <a:ext cx="387113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3835260" y="1225226"/>
            <a:ext cx="147348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2023</a:t>
            </a:r>
            <a:endParaRPr lang="zh-CN" altLang="en-US" sz="495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 rot="5400000">
            <a:off x="4877835" y="1568345"/>
            <a:ext cx="2298798" cy="198172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Hexagon 2"/>
          <p:cNvSpPr/>
          <p:nvPr/>
        </p:nvSpPr>
        <p:spPr>
          <a:xfrm rot="5400000">
            <a:off x="1900460" y="1568345"/>
            <a:ext cx="2298798" cy="198172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Hexagon 21"/>
          <p:cNvSpPr/>
          <p:nvPr/>
        </p:nvSpPr>
        <p:spPr>
          <a:xfrm rot="5400000">
            <a:off x="3587528" y="1710523"/>
            <a:ext cx="1968945" cy="169736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8608" y="3905250"/>
            <a:ext cx="1297253" cy="1586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静态</a:t>
            </a:r>
            <a:endParaRPr lang="en-US" sz="863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1232" y="3905250"/>
            <a:ext cx="1297253" cy="15933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动态</a:t>
            </a:r>
            <a:endParaRPr lang="en-US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3373" y="2793670"/>
            <a:ext cx="1297253" cy="3281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en-US" sz="60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VS</a:t>
            </a:r>
            <a:endParaRPr lang="en-US" sz="6000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39" name="Shape 2783"/>
          <p:cNvSpPr/>
          <p:nvPr/>
        </p:nvSpPr>
        <p:spPr>
          <a:xfrm>
            <a:off x="4397714" y="2062987"/>
            <a:ext cx="357605" cy="30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FBD17F78-D8DC-4E07-8ACA-D6AB2DB49BB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r="20109"/>
          <a:stretch>
            <a:fillRect/>
          </a:stretch>
        </p:blipFill>
        <p:spPr/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8602859E-F64A-43E1-BA0C-E055DD422C7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1" r="21271"/>
          <a:stretch>
            <a:fillRect/>
          </a:stretch>
        </p:blipFill>
        <p:spPr/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FE05B88-47C1-4304-886D-2131D058D1E1}"/>
              </a:ext>
            </a:extLst>
          </p:cNvPr>
          <p:cNvCxnSpPr>
            <a:cxnSpLocks/>
          </p:cNvCxnSpPr>
          <p:nvPr/>
        </p:nvCxnSpPr>
        <p:spPr>
          <a:xfrm>
            <a:off x="0" y="355094"/>
            <a:ext cx="5810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2">
            <a:extLst>
              <a:ext uri="{FF2B5EF4-FFF2-40B4-BE49-F238E27FC236}">
                <a16:creationId xmlns:a16="http://schemas.microsoft.com/office/drawing/2014/main" id="{3FB887CA-004D-49E6-D103-C65D2107BDA4}"/>
              </a:ext>
            </a:extLst>
          </p:cNvPr>
          <p:cNvSpPr txBox="1"/>
          <p:nvPr/>
        </p:nvSpPr>
        <p:spPr>
          <a:xfrm>
            <a:off x="217525" y="502127"/>
            <a:ext cx="2698175" cy="343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zh-CN" altLang="en-US" sz="2000" spc="45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vo"/>
                <a:sym typeface="Calibri" panose="020F0502020204030204" pitchFamily="34" charset="0"/>
              </a:rPr>
              <a:t>数据可视化的意义</a:t>
            </a:r>
            <a:endParaRPr lang="en-US" sz="2000" spc="450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cs typeface="Arvo"/>
              <a:sym typeface="Calibri" panose="020F0502020204030204" pitchFamily="34" charset="0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D527123-0341-1981-A39C-CDC89AAAD338}"/>
              </a:ext>
            </a:extLst>
          </p:cNvPr>
          <p:cNvSpPr txBox="1"/>
          <p:nvPr/>
        </p:nvSpPr>
        <p:spPr>
          <a:xfrm>
            <a:off x="217525" y="821132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What’s the true meaning of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21332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90512" y="1879788"/>
            <a:ext cx="416598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b="0" i="0" dirty="0">
                <a:solidFill>
                  <a:srgbClr val="374151"/>
                </a:solidFill>
                <a:effectLst/>
                <a:latin typeface="Söhne"/>
              </a:rPr>
              <a:t>1812</a:t>
            </a:r>
            <a:r>
              <a:rPr lang="zh-CN" altLang="en-US" sz="1050" b="0" i="0" dirty="0">
                <a:solidFill>
                  <a:srgbClr val="374151"/>
                </a:solidFill>
                <a:effectLst/>
                <a:latin typeface="Söhne"/>
              </a:rPr>
              <a:t>年，拿破仑带领军队向莫斯科进发，以征服该城市。这是一场灾难：开始时约有</a:t>
            </a:r>
            <a:r>
              <a:rPr lang="en-US" altLang="zh-CN" sz="1050" b="0" i="0" dirty="0">
                <a:solidFill>
                  <a:srgbClr val="374151"/>
                </a:solidFill>
                <a:effectLst/>
                <a:latin typeface="Söhne"/>
              </a:rPr>
              <a:t>47</a:t>
            </a:r>
            <a:r>
              <a:rPr lang="zh-CN" altLang="en-US" sz="1050" b="0" i="0" dirty="0">
                <a:solidFill>
                  <a:srgbClr val="374151"/>
                </a:solidFill>
                <a:effectLst/>
                <a:latin typeface="Söhne"/>
              </a:rPr>
              <a:t>万名士兵，返回时只剩下</a:t>
            </a:r>
            <a:r>
              <a:rPr lang="en-US" altLang="zh-CN" sz="1050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zh-CN" altLang="en-US" sz="1050" b="0" i="0" dirty="0">
                <a:solidFill>
                  <a:srgbClr val="374151"/>
                </a:solidFill>
                <a:effectLst/>
                <a:latin typeface="Söhne"/>
              </a:rPr>
              <a:t>万人。这张图表讲述了那次战役的故事，成为有史以来最著名的可视化之一。地图详细描述了拿破仑军队的往返行程。线条的宽度代表士兵的总人数，颜色表示方向（黄色代表向莫斯科，黑色代表返回途中）。</a:t>
            </a:r>
          </a:p>
          <a:p>
            <a:pPr algn="l"/>
            <a:r>
              <a:rPr lang="zh-CN" altLang="en-US" sz="1050" b="0" i="0" dirty="0">
                <a:solidFill>
                  <a:srgbClr val="374151"/>
                </a:solidFill>
                <a:effectLst/>
                <a:latin typeface="Söhne"/>
              </a:rPr>
              <a:t>在中心可视化图表下方，还有一个简单的温度折线图，描绘了快速下降的寒冷冬天。这是一种有效、详细的表现方式，给人留下了惊人的旅程毁灭的印象。由于其名气，对这个图表有很多批评评论（</a:t>
            </a:r>
            <a:r>
              <a:rPr lang="en-US" altLang="zh-CN" sz="1050" b="0" i="0" dirty="0">
                <a:solidFill>
                  <a:srgbClr val="374151"/>
                </a:solidFill>
                <a:effectLst/>
                <a:latin typeface="Söhne"/>
              </a:rPr>
              <a:t>Excelcharts.com</a:t>
            </a:r>
            <a:r>
              <a:rPr lang="zh-CN" altLang="en-US" sz="1050" b="0" i="0" dirty="0">
                <a:solidFill>
                  <a:srgbClr val="374151"/>
                </a:solidFill>
                <a:effectLst/>
                <a:latin typeface="Söhne"/>
              </a:rPr>
              <a:t>上的这篇文章是一个很好的例子）。其中很多是合理的批评，但这仍然是一个影响深远且成功的图表，它在每个数据点上以丰富的细节讲述了一个故事，并激发了好奇心。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2371DE-CE4E-45B4-B732-E1BBD12F7FD9}"/>
              </a:ext>
            </a:extLst>
          </p:cNvPr>
          <p:cNvCxnSpPr>
            <a:cxnSpLocks/>
          </p:cNvCxnSpPr>
          <p:nvPr/>
        </p:nvCxnSpPr>
        <p:spPr>
          <a:xfrm>
            <a:off x="0" y="355094"/>
            <a:ext cx="5810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B24E3A-FFFC-40D3-9D33-43E8D0F51CED}"/>
              </a:ext>
            </a:extLst>
          </p:cNvPr>
          <p:cNvSpPr txBox="1"/>
          <p:nvPr/>
        </p:nvSpPr>
        <p:spPr>
          <a:xfrm>
            <a:off x="217525" y="502127"/>
            <a:ext cx="3326552" cy="343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zh-CN" altLang="en-US" sz="2000" spc="45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vo"/>
                <a:sym typeface="Calibri" panose="020F0502020204030204" pitchFamily="34" charset="0"/>
              </a:rPr>
              <a:t>如何让数据“活”过来</a:t>
            </a:r>
            <a:endParaRPr lang="en-US" sz="2000" spc="450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cs typeface="Arvo"/>
              <a:sym typeface="Calibri" panose="020F0502020204030204" pitchFamily="34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6F5AFCE-EC2A-400E-9FE0-2A2363C15FD3}"/>
              </a:ext>
            </a:extLst>
          </p:cNvPr>
          <p:cNvSpPr txBox="1"/>
          <p:nvPr/>
        </p:nvSpPr>
        <p:spPr>
          <a:xfrm>
            <a:off x="217525" y="821132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How to make data alive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16F571-E701-3406-7A15-7D07933D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45" y="0"/>
            <a:ext cx="4514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Project Background – Why I make this Project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800219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总结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C54E3FD-553D-4E17-AACF-B811FC0169A3}"/>
              </a:ext>
            </a:extLst>
          </p:cNvPr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  <a:endParaRPr lang="zh-CN" altLang="en-US" sz="44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88493" y="3517734"/>
            <a:ext cx="1483098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663"/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利用好属于我们的武器</a:t>
            </a:r>
            <a:endParaRPr lang="en-US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2780" y="3720136"/>
            <a:ext cx="3207926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ts val="1513"/>
              </a:lnSpc>
              <a:defRPr/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Source Sans Pro Light" charset="0"/>
                <a:sym typeface="Calibri" panose="020F0502020204030204" pitchFamily="34" charset="0"/>
              </a:rPr>
              <a:t>想必在坐的各位都和我一样，并非数据科学家，很多时候看到海量的数据时不知如何下手，进行建模。但是我们却有天生的利器</a:t>
            </a:r>
            <a:r>
              <a:rPr lang="en-US" altLang="zh-CN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Source Sans Pro Light" charset="0"/>
                <a:sym typeface="Calibri" panose="020F0502020204030204" pitchFamily="34" charset="0"/>
              </a:rPr>
              <a:t>——Programming</a:t>
            </a: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Source Sans Pro Light" charset="0"/>
                <a:sym typeface="Calibri" panose="020F0502020204030204" pitchFamily="34" charset="0"/>
              </a:rPr>
              <a:t>。通过程序，我们可以轻松的赋予数据生命：鼠标悬停、点击；用户的输入甚至定时器、动画。我们应该进行的可视化是属于我们的“好”的可视化</a:t>
            </a:r>
            <a:endParaRPr lang="en-US" sz="900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Source Sans Pro Light" charset="0"/>
              <a:sym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8493" y="1426544"/>
            <a:ext cx="44435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663"/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直观</a:t>
            </a:r>
            <a:endParaRPr lang="en-US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2780" y="1628946"/>
            <a:ext cx="3207926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ts val="1513"/>
              </a:lnSpc>
              <a:defRPr/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Source Sans Pro Light" charset="0"/>
                <a:sym typeface="Calibri" panose="020F0502020204030204" pitchFamily="34" charset="0"/>
              </a:rPr>
              <a:t>数据可视化追求的是最终能够呈现的直观、易用的数据，同时也要能够展示出数据的特点以便分析。</a:t>
            </a:r>
            <a:endParaRPr lang="en-US" sz="900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Source Sans Pro Light" charset="0"/>
              <a:sym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88493" y="2472139"/>
            <a:ext cx="444352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663"/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高效</a:t>
            </a:r>
            <a:endParaRPr lang="en-US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2780" y="2674541"/>
            <a:ext cx="3207926" cy="65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ts val="1513"/>
              </a:lnSpc>
              <a:defRPr/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Source Sans Pro Light" charset="0"/>
                <a:sym typeface="Calibri" panose="020F0502020204030204" pitchFamily="34" charset="0"/>
              </a:rPr>
              <a:t>在具备直观性的同时，可视化的数据应该能够帮助用户进行高效的分析，如果很多地方使用含糊的数据，会导致用户分析时的效率降低。</a:t>
            </a:r>
            <a:endParaRPr lang="en-US" sz="900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Source Sans Pro Light" charset="0"/>
              <a:sym typeface="Calibri" panose="020F0502020204030204" pitchFamily="34" charset="0"/>
            </a:endParaRPr>
          </a:p>
        </p:txBody>
      </p:sp>
      <p:sp>
        <p:nvSpPr>
          <p:cNvPr id="44" name="Shape 2645"/>
          <p:cNvSpPr/>
          <p:nvPr/>
        </p:nvSpPr>
        <p:spPr>
          <a:xfrm>
            <a:off x="774311" y="1516789"/>
            <a:ext cx="357605" cy="260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sp>
        <p:nvSpPr>
          <p:cNvPr id="45" name="Shape 2690"/>
          <p:cNvSpPr/>
          <p:nvPr/>
        </p:nvSpPr>
        <p:spPr>
          <a:xfrm>
            <a:off x="774310" y="2511994"/>
            <a:ext cx="357605" cy="325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sp>
        <p:nvSpPr>
          <p:cNvPr id="46" name="Shape 2783"/>
          <p:cNvSpPr/>
          <p:nvPr/>
        </p:nvSpPr>
        <p:spPr>
          <a:xfrm>
            <a:off x="774310" y="3592658"/>
            <a:ext cx="357605" cy="30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sp>
        <p:nvSpPr>
          <p:cNvPr id="3" name="Diamond 2"/>
          <p:cNvSpPr/>
          <p:nvPr/>
        </p:nvSpPr>
        <p:spPr>
          <a:xfrm>
            <a:off x="6577140" y="1713270"/>
            <a:ext cx="1855987" cy="185598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4661570" y="1713270"/>
            <a:ext cx="1855987" cy="185598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5619355" y="2780178"/>
            <a:ext cx="1855987" cy="185598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0" name="Diamond 49"/>
          <p:cNvSpPr/>
          <p:nvPr/>
        </p:nvSpPr>
        <p:spPr>
          <a:xfrm>
            <a:off x="5622579" y="664371"/>
            <a:ext cx="1855987" cy="185598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98721" y="1416536"/>
            <a:ext cx="1297253" cy="57708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en-US" sz="1013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Layers</a:t>
            </a:r>
          </a:p>
          <a:p>
            <a:pPr algn="ctr" defTabSz="685663">
              <a:lnSpc>
                <a:spcPts val="1513"/>
              </a:lnSpc>
            </a:pPr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Tools that allow people companies to create</a:t>
            </a:r>
            <a:endParaRPr lang="en-US" sz="863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53" name="Shape 2783"/>
          <p:cNvSpPr/>
          <p:nvPr/>
        </p:nvSpPr>
        <p:spPr>
          <a:xfrm>
            <a:off x="6392390" y="962600"/>
            <a:ext cx="357605" cy="30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B859AE-D4FB-4936-B974-2954822BACDD}"/>
              </a:ext>
            </a:extLst>
          </p:cNvPr>
          <p:cNvCxnSpPr>
            <a:cxnSpLocks/>
          </p:cNvCxnSpPr>
          <p:nvPr/>
        </p:nvCxnSpPr>
        <p:spPr>
          <a:xfrm>
            <a:off x="0" y="355094"/>
            <a:ext cx="5810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>
            <a:extLst>
              <a:ext uri="{FF2B5EF4-FFF2-40B4-BE49-F238E27FC236}">
                <a16:creationId xmlns:a16="http://schemas.microsoft.com/office/drawing/2014/main" id="{0A71A580-B02A-4AFF-B4D6-E396D936F55C}"/>
              </a:ext>
            </a:extLst>
          </p:cNvPr>
          <p:cNvSpPr txBox="1"/>
          <p:nvPr/>
        </p:nvSpPr>
        <p:spPr>
          <a:xfrm>
            <a:off x="217525" y="502127"/>
            <a:ext cx="2383987" cy="343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zh-CN" altLang="en-US" sz="2000" spc="45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vo"/>
                <a:sym typeface="Calibri" panose="020F0502020204030204" pitchFamily="34" charset="0"/>
              </a:rPr>
              <a:t>请输入你的标题</a:t>
            </a:r>
            <a:endParaRPr lang="en-US" sz="2000" spc="450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cs typeface="Arvo"/>
              <a:sym typeface="Calibri" panose="020F0502020204030204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C3906E64-AAB9-4A32-828E-16D003C250AF}"/>
              </a:ext>
            </a:extLst>
          </p:cNvPr>
          <p:cNvSpPr txBox="1"/>
          <p:nvPr/>
        </p:nvSpPr>
        <p:spPr>
          <a:xfrm>
            <a:off x="217525" y="821132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Success Always Belongs For Those Who Are Prepared</a:t>
            </a: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1C1B6DA-B5AA-42C0-9284-E79028BF43B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r="16321"/>
          <a:stretch>
            <a:fillRect/>
          </a:stretch>
        </p:blipFill>
        <p:spPr/>
      </p:pic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7D83A72D-79C4-4F34-BBCD-1953693C501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0" r="16350"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2EF7E83-FDC0-4719-9A83-82337A4ABCA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r="16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60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文本框 5"/>
          <p:cNvSpPr txBox="1">
            <a:spLocks noChangeArrowheads="1"/>
          </p:cNvSpPr>
          <p:nvPr/>
        </p:nvSpPr>
        <p:spPr bwMode="auto">
          <a:xfrm>
            <a:off x="3222915" y="2132874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感谢大家的支持</a:t>
            </a:r>
          </a:p>
        </p:txBody>
      </p:sp>
      <p:sp>
        <p:nvSpPr>
          <p:cNvPr id="833" name="文本框 6"/>
          <p:cNvSpPr txBox="1">
            <a:spLocks noChangeArrowheads="1"/>
          </p:cNvSpPr>
          <p:nvPr/>
        </p:nvSpPr>
        <p:spPr bwMode="auto">
          <a:xfrm>
            <a:off x="3765181" y="2601438"/>
            <a:ext cx="16136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THX FOR YOUR LISTEN</a:t>
            </a:r>
          </a:p>
        </p:txBody>
      </p:sp>
      <p:sp>
        <p:nvSpPr>
          <p:cNvPr id="834" name="矩形 833"/>
          <p:cNvSpPr/>
          <p:nvPr/>
        </p:nvSpPr>
        <p:spPr>
          <a:xfrm>
            <a:off x="2885121" y="2987310"/>
            <a:ext cx="3373760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lnSpc>
                <a:spcPct val="150000"/>
              </a:lnSpc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汇报人：</a:t>
            </a:r>
            <a:r>
              <a:rPr lang="en-US" altLang="zh-CN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20011519</a:t>
            </a: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刘宇飞     汇报时间：</a:t>
            </a:r>
            <a:r>
              <a:rPr lang="en-US" altLang="zh-CN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2023</a:t>
            </a: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年</a:t>
            </a:r>
            <a:r>
              <a:rPr lang="en-US" altLang="zh-CN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6</a:t>
            </a:r>
            <a:r>
              <a:rPr lang="zh-CN" altLang="en-US" sz="1050" kern="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月</a:t>
            </a:r>
            <a:endParaRPr lang="zh-CN" altLang="en-US" sz="1400" kern="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835" name="直接连接符 834"/>
          <p:cNvCxnSpPr/>
          <p:nvPr/>
        </p:nvCxnSpPr>
        <p:spPr>
          <a:xfrm>
            <a:off x="4378445" y="2979189"/>
            <a:ext cx="387113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3835260" y="1225226"/>
            <a:ext cx="147348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95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2023</a:t>
            </a:r>
            <a:endParaRPr lang="zh-CN" altLang="en-US" sz="495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54583" y="202801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演示目录</a:t>
            </a:r>
          </a:p>
        </p:txBody>
      </p:sp>
      <p:sp>
        <p:nvSpPr>
          <p:cNvPr id="29" name="矩形 28"/>
          <p:cNvSpPr/>
          <p:nvPr/>
        </p:nvSpPr>
        <p:spPr>
          <a:xfrm>
            <a:off x="1131625" y="2599818"/>
            <a:ext cx="206168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What’s the MOST popular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Language on GitHub</a:t>
            </a: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50300C-B788-4A75-B16B-F2FF66A3851C}"/>
              </a:ext>
            </a:extLst>
          </p:cNvPr>
          <p:cNvSpPr/>
          <p:nvPr/>
        </p:nvSpPr>
        <p:spPr>
          <a:xfrm>
            <a:off x="5279783" y="1289715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Project Background – Why I make this Project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502CA6-4B60-4FFE-AB27-E5EA417F6DEE}"/>
              </a:ext>
            </a:extLst>
          </p:cNvPr>
          <p:cNvSpPr/>
          <p:nvPr/>
        </p:nvSpPr>
        <p:spPr>
          <a:xfrm>
            <a:off x="5267687" y="89041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项目背景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A431B9E-6596-4C84-8212-99A64CE05F87}"/>
              </a:ext>
            </a:extLst>
          </p:cNvPr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AF0A02EA-C698-43C5-9828-CEC0E4014B16}"/>
              </a:ext>
            </a:extLst>
          </p:cNvPr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147524-3FF4-4CD1-B0D5-EFC0645B2ADE}"/>
              </a:ext>
            </a:extLst>
          </p:cNvPr>
          <p:cNvSpPr/>
          <p:nvPr/>
        </p:nvSpPr>
        <p:spPr>
          <a:xfrm>
            <a:off x="5279783" y="2183547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SHOW TIME – How this project works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49E8C3-805D-4731-8FC6-C001063EC491}"/>
              </a:ext>
            </a:extLst>
          </p:cNvPr>
          <p:cNvSpPr/>
          <p:nvPr/>
        </p:nvSpPr>
        <p:spPr>
          <a:xfrm>
            <a:off x="5267687" y="178424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项目展示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C0B16D4-7D3F-4A36-84FD-B1D576D56DEC}"/>
              </a:ext>
            </a:extLst>
          </p:cNvPr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9C9BEDD1-63FA-4130-99A6-98BFA354E13D}"/>
              </a:ext>
            </a:extLst>
          </p:cNvPr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9CFDBCA-2DB8-45F4-AB7C-88F281EB1F94}"/>
              </a:ext>
            </a:extLst>
          </p:cNvPr>
          <p:cNvSpPr/>
          <p:nvPr/>
        </p:nvSpPr>
        <p:spPr>
          <a:xfrm>
            <a:off x="5279783" y="3077379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Technological Analysis – What I’ve Done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C7646A-7191-4682-B9E3-1C644C9C271F}"/>
              </a:ext>
            </a:extLst>
          </p:cNvPr>
          <p:cNvSpPr/>
          <p:nvPr/>
        </p:nvSpPr>
        <p:spPr>
          <a:xfrm>
            <a:off x="5267687" y="267807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技术分析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9A5677A-8B39-4305-A27A-E99A194A63D9}"/>
              </a:ext>
            </a:extLst>
          </p:cNvPr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02E12B5-1E65-4A89-8CB3-34ABB4F04250}"/>
              </a:ext>
            </a:extLst>
          </p:cNvPr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75C8DF0-3036-4A0F-8762-D173AF9BC176}"/>
              </a:ext>
            </a:extLst>
          </p:cNvPr>
          <p:cNvSpPr/>
          <p:nvPr/>
        </p:nvSpPr>
        <p:spPr>
          <a:xfrm>
            <a:off x="5279783" y="3971212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 don’t Know What to Write Here -- What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AFDADE3-9089-491F-99C0-C98CD4563459}"/>
              </a:ext>
            </a:extLst>
          </p:cNvPr>
          <p:cNvSpPr/>
          <p:nvPr/>
        </p:nvSpPr>
        <p:spPr>
          <a:xfrm>
            <a:off x="5267687" y="357191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总结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1FC49B7-4C1B-4DC1-ADDC-01891A6637CB}"/>
              </a:ext>
            </a:extLst>
          </p:cNvPr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019C01D-3312-4304-BD95-1A9B717B2708}"/>
              </a:ext>
            </a:extLst>
          </p:cNvPr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4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Project Background – Why I make this Project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1415772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项目背景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C54E3FD-553D-4E17-AACF-B811FC0169A3}"/>
              </a:ext>
            </a:extLst>
          </p:cNvPr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zh-CN" altLang="en-US" sz="44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88326" y="1076729"/>
            <a:ext cx="1115690" cy="170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685663">
              <a:lnSpc>
                <a:spcPts val="1400"/>
              </a:lnSpc>
              <a:spcAft>
                <a:spcPts val="1200"/>
              </a:spcAft>
            </a:pPr>
            <a:r>
              <a:rPr lang="zh-CN" altLang="en-US" sz="1088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什么是数据可视化</a:t>
            </a:r>
            <a:endParaRPr lang="en-US" sz="1088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3686" y="1364941"/>
            <a:ext cx="269440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663">
              <a:spcAft>
                <a:spcPts val="1200"/>
              </a:spcAft>
            </a:pPr>
            <a:r>
              <a:rPr lang="en-US" altLang="zh-CN" sz="1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zh-CN" altLang="en-US" sz="16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数据可视化是使用图表、图形或地图等可视元素来表示数据的过程。该过程将大量复杂的数值数据转化为更易于处理的可视化表示。数据可视化工具可自动提高视觉交流过程的准确性并提供详细信息。您可以使用可视化表示从原始数据中提取可行的见解。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8326" y="1261501"/>
            <a:ext cx="592093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6AA651-B0E5-4FF1-915B-4764F71007A8}"/>
              </a:ext>
            </a:extLst>
          </p:cNvPr>
          <p:cNvCxnSpPr>
            <a:cxnSpLocks/>
          </p:cNvCxnSpPr>
          <p:nvPr/>
        </p:nvCxnSpPr>
        <p:spPr>
          <a:xfrm>
            <a:off x="0" y="355094"/>
            <a:ext cx="5810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253C66B1-E3A3-4049-B308-48747D019299}"/>
              </a:ext>
            </a:extLst>
          </p:cNvPr>
          <p:cNvSpPr txBox="1"/>
          <p:nvPr/>
        </p:nvSpPr>
        <p:spPr>
          <a:xfrm>
            <a:off x="217525" y="502127"/>
            <a:ext cx="1441420" cy="343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zh-CN" altLang="en-US" sz="2000" spc="45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vo"/>
                <a:sym typeface="Calibri" panose="020F0502020204030204" pitchFamily="34" charset="0"/>
              </a:rPr>
              <a:t>项目背景</a:t>
            </a:r>
            <a:endParaRPr lang="en-US" sz="2000" spc="450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cs typeface="Arvo"/>
              <a:sym typeface="Calibri" panose="020F0502020204030204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4BB27C-C6B4-48DF-89A9-20BC8F40CE10}"/>
              </a:ext>
            </a:extLst>
          </p:cNvPr>
          <p:cNvSpPr txBox="1"/>
          <p:nvPr/>
        </p:nvSpPr>
        <p:spPr>
          <a:xfrm>
            <a:off x="217525" y="821132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Project Background – Why I make this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A5B1E2-07ED-8A76-940E-B9F1E59C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24" y="933534"/>
            <a:ext cx="5858209" cy="32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342025" y="1756481"/>
            <a:ext cx="1619759" cy="16201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342871" y="1757327"/>
            <a:ext cx="1618067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61783" y="1756481"/>
            <a:ext cx="1619759" cy="16201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Arc 23"/>
          <p:cNvSpPr/>
          <p:nvPr/>
        </p:nvSpPr>
        <p:spPr>
          <a:xfrm rot="10800000">
            <a:off x="2962629" y="1757327"/>
            <a:ext cx="1618067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80844" y="1756481"/>
            <a:ext cx="1619759" cy="16201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>
            <a:off x="4581690" y="1757327"/>
            <a:ext cx="1618067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00602" y="1756481"/>
            <a:ext cx="1619759" cy="1620180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7" name="Arc 46"/>
          <p:cNvSpPr/>
          <p:nvPr/>
        </p:nvSpPr>
        <p:spPr>
          <a:xfrm rot="10800000">
            <a:off x="6201448" y="1757327"/>
            <a:ext cx="1618067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67" tIns="34283" rIns="68567" bIns="34283" rtlCol="0" anchor="ctr"/>
          <a:lstStyle/>
          <a:p>
            <a:pPr algn="ctr"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3491038" y="1945503"/>
            <a:ext cx="560782" cy="5609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pPr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5110565" y="1945500"/>
            <a:ext cx="560782" cy="5609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pPr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5" name="Oval 18"/>
          <p:cNvSpPr>
            <a:spLocks noChangeArrowheads="1"/>
          </p:cNvSpPr>
          <p:nvPr/>
        </p:nvSpPr>
        <p:spPr bwMode="auto">
          <a:xfrm>
            <a:off x="6730089" y="1945500"/>
            <a:ext cx="560782" cy="5609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pPr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1871515" y="1945502"/>
            <a:ext cx="560782" cy="5609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pPr defTabSz="685663"/>
            <a:endParaRPr lang="en-US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5432" y="2542184"/>
            <a:ext cx="1297253" cy="68063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选择数据视觉效果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根据数据的特征选择最能够直观体现数据特点的图表。</a:t>
            </a:r>
            <a:endParaRPr lang="en-US" sz="863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42857" y="2542184"/>
            <a:ext cx="1297253" cy="51392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可视化数据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根据选择的图表以及数据进行可视化</a:t>
            </a:r>
            <a:endParaRPr lang="en-US" sz="863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60923" y="2542184"/>
            <a:ext cx="1297253" cy="51392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分析结果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根据可视化结果对数据进行分析。</a:t>
            </a:r>
            <a:endParaRPr lang="en-US" sz="863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9814" y="2575637"/>
            <a:ext cx="1297253" cy="3472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数据预处理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收集数据 </a:t>
            </a:r>
            <a:r>
              <a:rPr lang="en-US" altLang="zh-CN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&amp; </a:t>
            </a:r>
            <a:r>
              <a:rPr lang="zh-CN" altLang="en-US" sz="900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清洗数据</a:t>
            </a:r>
            <a:endParaRPr lang="en-US" sz="863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sp>
        <p:nvSpPr>
          <p:cNvPr id="38" name="Shape 2690"/>
          <p:cNvSpPr/>
          <p:nvPr/>
        </p:nvSpPr>
        <p:spPr>
          <a:xfrm>
            <a:off x="3636064" y="2090500"/>
            <a:ext cx="264806" cy="240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49494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sp>
        <p:nvSpPr>
          <p:cNvPr id="39" name="Shape 2783"/>
          <p:cNvSpPr/>
          <p:nvPr/>
        </p:nvSpPr>
        <p:spPr>
          <a:xfrm>
            <a:off x="5257824" y="2111594"/>
            <a:ext cx="264806" cy="228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49494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sp>
        <p:nvSpPr>
          <p:cNvPr id="40" name="Shape 2645"/>
          <p:cNvSpPr/>
          <p:nvPr/>
        </p:nvSpPr>
        <p:spPr>
          <a:xfrm>
            <a:off x="2019598" y="2130357"/>
            <a:ext cx="264806" cy="192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49494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sp>
        <p:nvSpPr>
          <p:cNvPr id="41" name="Shape 2547"/>
          <p:cNvSpPr/>
          <p:nvPr/>
        </p:nvSpPr>
        <p:spPr>
          <a:xfrm>
            <a:off x="6900920" y="2119445"/>
            <a:ext cx="240716" cy="24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49494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charset="0"/>
              <a:sym typeface="Calibri" panose="020F050202020403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FF5848B-C10C-41BE-8FF7-CD11B410EE60}"/>
              </a:ext>
            </a:extLst>
          </p:cNvPr>
          <p:cNvCxnSpPr>
            <a:cxnSpLocks/>
          </p:cNvCxnSpPr>
          <p:nvPr/>
        </p:nvCxnSpPr>
        <p:spPr>
          <a:xfrm>
            <a:off x="0" y="355094"/>
            <a:ext cx="5810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643DD794-67E4-4EB8-8AD1-B693B487B90E}"/>
              </a:ext>
            </a:extLst>
          </p:cNvPr>
          <p:cNvSpPr txBox="1"/>
          <p:nvPr/>
        </p:nvSpPr>
        <p:spPr>
          <a:xfrm>
            <a:off x="217525" y="502127"/>
            <a:ext cx="1441420" cy="343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zh-CN" altLang="en-US" sz="2000" spc="45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vo"/>
                <a:sym typeface="Calibri" panose="020F0502020204030204" pitchFamily="34" charset="0"/>
              </a:rPr>
              <a:t>一般流程</a:t>
            </a:r>
            <a:endParaRPr lang="en-US" sz="2000" spc="450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cs typeface="Arvo"/>
              <a:sym typeface="Calibri" panose="020F0502020204030204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747C71D0-A399-4B26-BCBA-3079D6017140}"/>
              </a:ext>
            </a:extLst>
          </p:cNvPr>
          <p:cNvSpPr txBox="1"/>
          <p:nvPr/>
        </p:nvSpPr>
        <p:spPr>
          <a:xfrm>
            <a:off x="217525" y="821132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Single Ways to achieve the goal</a:t>
            </a:r>
          </a:p>
        </p:txBody>
      </p:sp>
    </p:spTree>
    <p:extLst>
      <p:ext uri="{BB962C8B-B14F-4D97-AF65-F5344CB8AC3E}">
        <p14:creationId xmlns:p14="http://schemas.microsoft.com/office/powerpoint/2010/main" val="3283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SHOW TIME – How this project works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1415772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项目展示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C54E3FD-553D-4E17-AACF-B811FC0169A3}"/>
              </a:ext>
            </a:extLst>
          </p:cNvPr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44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341D7-359A-8CF3-099F-04A7234F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47"/>
            <a:ext cx="9144000" cy="46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3740" y="778304"/>
            <a:ext cx="3758394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SHOW TIME – How this project works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13740" y="158274"/>
            <a:ext cx="1415772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项目展示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60566" y="778304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7299A64-38DE-5C41-8215-76298E38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96" y="285399"/>
            <a:ext cx="3995772" cy="3123598"/>
          </a:xfrm>
          <a:prstGeom prst="rect">
            <a:avLst/>
          </a:prstGeom>
        </p:spPr>
      </p:pic>
      <p:sp>
        <p:nvSpPr>
          <p:cNvPr id="5" name="TextBox 36">
            <a:extLst>
              <a:ext uri="{FF2B5EF4-FFF2-40B4-BE49-F238E27FC236}">
                <a16:creationId xmlns:a16="http://schemas.microsoft.com/office/drawing/2014/main" id="{C6F54DFA-B812-CD51-CD22-F574C2DD5323}"/>
              </a:ext>
            </a:extLst>
          </p:cNvPr>
          <p:cNvSpPr txBox="1"/>
          <p:nvPr/>
        </p:nvSpPr>
        <p:spPr>
          <a:xfrm>
            <a:off x="4409362" y="3490036"/>
            <a:ext cx="1297253" cy="1586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en-US" altLang="zh-CN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Repos</a:t>
            </a: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数量排名柱状图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7F8B48-57ED-92C4-E770-FE1756569A03}"/>
              </a:ext>
            </a:extLst>
          </p:cNvPr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44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E0EE29-709C-A190-7F1B-A6DBC357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51" y="285399"/>
            <a:ext cx="3738507" cy="1783045"/>
          </a:xfrm>
          <a:prstGeom prst="rect">
            <a:avLst/>
          </a:prstGeom>
        </p:spPr>
      </p:pic>
      <p:sp>
        <p:nvSpPr>
          <p:cNvPr id="12" name="TextBox 36">
            <a:extLst>
              <a:ext uri="{FF2B5EF4-FFF2-40B4-BE49-F238E27FC236}">
                <a16:creationId xmlns:a16="http://schemas.microsoft.com/office/drawing/2014/main" id="{AA41487D-B327-245D-D0CE-AD984969E385}"/>
              </a:ext>
            </a:extLst>
          </p:cNvPr>
          <p:cNvSpPr txBox="1"/>
          <p:nvPr/>
        </p:nvSpPr>
        <p:spPr>
          <a:xfrm>
            <a:off x="6715238" y="2111619"/>
            <a:ext cx="1297253" cy="1586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en-US" altLang="zh-CN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ISSUES</a:t>
            </a: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排行前五柱状图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CE999976-3CA9-9E73-7CC2-A1420114ADA5}"/>
              </a:ext>
            </a:extLst>
          </p:cNvPr>
          <p:cNvSpPr txBox="1"/>
          <p:nvPr/>
        </p:nvSpPr>
        <p:spPr>
          <a:xfrm>
            <a:off x="6715238" y="4343694"/>
            <a:ext cx="1297253" cy="1586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en-US" altLang="zh-CN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PRS</a:t>
            </a: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排行前五柱状图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8169F19-9D99-EA79-0C4C-5E70AA65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135" y="2378388"/>
            <a:ext cx="3701973" cy="189544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21AA89-48E9-E583-AAE6-4EC17AA2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3" y="204360"/>
            <a:ext cx="4397247" cy="2571750"/>
          </a:xfrm>
          <a:prstGeom prst="rect">
            <a:avLst/>
          </a:prstGeom>
        </p:spPr>
      </p:pic>
      <p:sp>
        <p:nvSpPr>
          <p:cNvPr id="21" name="TextBox 36">
            <a:extLst>
              <a:ext uri="{FF2B5EF4-FFF2-40B4-BE49-F238E27FC236}">
                <a16:creationId xmlns:a16="http://schemas.microsoft.com/office/drawing/2014/main" id="{DFE7BBA8-D864-66CE-31DE-2B7C9126F1A7}"/>
              </a:ext>
            </a:extLst>
          </p:cNvPr>
          <p:cNvSpPr txBox="1"/>
          <p:nvPr/>
        </p:nvSpPr>
        <p:spPr>
          <a:xfrm>
            <a:off x="1587567" y="265611"/>
            <a:ext cx="1297253" cy="1586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en-US" altLang="zh-CN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TOP10 ISSUES</a:t>
            </a:r>
            <a:r>
              <a:rPr lang="zh-CN" altLang="en-US" sz="1013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折线图</a:t>
            </a:r>
            <a:endParaRPr lang="en-US" altLang="zh-CN" sz="1013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60093D-5348-4F3A-ACC6-2CBF1C45B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25" y="2938477"/>
            <a:ext cx="4013735" cy="102208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57105A3-274F-269E-AB3F-C9FD41259F27}"/>
              </a:ext>
            </a:extLst>
          </p:cNvPr>
          <p:cNvSpPr txBox="1"/>
          <p:nvPr/>
        </p:nvSpPr>
        <p:spPr>
          <a:xfrm>
            <a:off x="387718" y="4010306"/>
            <a:ext cx="3584416" cy="2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663">
              <a:lnSpc>
                <a:spcPts val="1300"/>
              </a:lnSpc>
              <a:spcAft>
                <a:spcPts val="200"/>
              </a:spcAft>
            </a:pPr>
            <a:r>
              <a:rPr lang="zh-CN" altLang="en-US" sz="1200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特定语言</a:t>
            </a:r>
            <a:r>
              <a:rPr lang="en-US" altLang="zh-CN" sz="1200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Pull Request</a:t>
            </a:r>
            <a:r>
              <a:rPr lang="zh-CN" altLang="en-US" sz="1200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" charset="0"/>
                <a:sym typeface="Calibri" panose="020F0502020204030204" pitchFamily="34" charset="0"/>
              </a:rPr>
              <a:t>折线图</a:t>
            </a:r>
            <a:endParaRPr lang="en-US" altLang="zh-CN" sz="1200" b="1" dirty="0">
              <a:solidFill>
                <a:srgbClr val="494949"/>
              </a:solidFill>
              <a:latin typeface="Calibri" panose="020F0502020204030204" pitchFamily="34" charset="0"/>
              <a:ea typeface="微软雅黑" panose="020B0503020204020204" pitchFamily="34" charset="-122"/>
              <a:cs typeface="Lato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02171" y="2554988"/>
            <a:ext cx="3758394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Technological Analysis – What I’ve Done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909562" y="1930220"/>
            <a:ext cx="1415772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技术分析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018485" y="2554988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C54E3FD-553D-4E17-AACF-B811FC0169A3}"/>
              </a:ext>
            </a:extLst>
          </p:cNvPr>
          <p:cNvSpPr/>
          <p:nvPr/>
        </p:nvSpPr>
        <p:spPr>
          <a:xfrm>
            <a:off x="1506782" y="1995975"/>
            <a:ext cx="1151549" cy="115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zh-CN" altLang="en-US" sz="4400" dirty="0"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New Macbook Sil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6" y="1711872"/>
            <a:ext cx="3678742" cy="216247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663583" y="1540415"/>
            <a:ext cx="1391407" cy="171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685663">
              <a:lnSpc>
                <a:spcPts val="1400"/>
              </a:lnSpc>
              <a:spcAft>
                <a:spcPts val="1200"/>
              </a:spcAft>
            </a:pPr>
            <a:r>
              <a:rPr lang="en-US" sz="1088" b="1" dirty="0">
                <a:solidFill>
                  <a:srgbClr val="49494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Hey, This is a New Start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3583" y="1794251"/>
            <a:ext cx="2829684" cy="2099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663">
              <a:lnSpc>
                <a:spcPts val="1513"/>
              </a:lnSpc>
            </a:pP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如果有同学凑巧抬头看到了刚刚的项目展示，我敢肯定他一定会耻笑这些图表质量的低劣</a:t>
            </a:r>
            <a:r>
              <a:rPr lang="en-US" altLang="zh-CN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——</a:t>
            </a: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至少如果将这些图表按照刚刚那样丢给我，我大约会毫不犹豫的将其当做垃圾并立马</a:t>
            </a:r>
            <a:r>
              <a:rPr lang="en-US" altLang="zh-CN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rm</a:t>
            </a: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掉（甚至没有进回收站呆两天的机会）</a:t>
            </a:r>
            <a:endParaRPr lang="en-US" altLang="zh-CN" sz="938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  <a:p>
            <a:pPr defTabSz="685663">
              <a:lnSpc>
                <a:spcPts val="1513"/>
              </a:lnSpc>
            </a:pP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但是这些截图又确然是我本次大作业的效果截图，那么我制作的可视化效果真的这么差劲吗？</a:t>
            </a:r>
            <a:endParaRPr lang="en-US" altLang="zh-CN" sz="938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  <a:p>
            <a:pPr defTabSz="685663">
              <a:lnSpc>
                <a:spcPts val="1513"/>
              </a:lnSpc>
            </a:pP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在我看来，虽然效果不好，但也不至于立马被</a:t>
            </a:r>
            <a:r>
              <a:rPr lang="en-US" altLang="zh-CN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rm</a:t>
            </a: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掉。</a:t>
            </a:r>
            <a:endParaRPr lang="en-US" altLang="zh-CN" sz="938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  <a:p>
            <a:pPr defTabSz="685663">
              <a:lnSpc>
                <a:spcPts val="1513"/>
              </a:lnSpc>
            </a:pP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那么问题出在哪里呢？</a:t>
            </a:r>
            <a:endParaRPr lang="en-US" altLang="zh-CN" sz="938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  <a:p>
            <a:pPr defTabSz="685663">
              <a:lnSpc>
                <a:spcPts val="1513"/>
              </a:lnSpc>
            </a:pP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这就是我在本次项目中想要探讨的主要问题：</a:t>
            </a:r>
            <a:endParaRPr lang="en-US" altLang="zh-CN" sz="938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  <a:p>
            <a:pPr defTabSz="685663">
              <a:lnSpc>
                <a:spcPts val="1513"/>
              </a:lnSpc>
            </a:pPr>
            <a:r>
              <a:rPr lang="zh-CN" altLang="en-US" sz="938" dirty="0">
                <a:solidFill>
                  <a:srgbClr val="9999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 charset="0"/>
                <a:sym typeface="Calibri" panose="020F0502020204030204" pitchFamily="34" charset="0"/>
              </a:rPr>
              <a:t>到底什么样的可视化，是“好”的可视化。</a:t>
            </a:r>
            <a:endParaRPr lang="en-US" sz="938" dirty="0">
              <a:solidFill>
                <a:srgbClr val="999999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 charset="0"/>
              <a:sym typeface="Calibri" panose="020F050202020403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BC16B3C-EADE-42EC-846B-BE9F927C47D7}"/>
              </a:ext>
            </a:extLst>
          </p:cNvPr>
          <p:cNvCxnSpPr>
            <a:cxnSpLocks/>
          </p:cNvCxnSpPr>
          <p:nvPr/>
        </p:nvCxnSpPr>
        <p:spPr>
          <a:xfrm>
            <a:off x="0" y="355094"/>
            <a:ext cx="5810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BA833B96-FF17-4246-9BD7-6D80CE838858}"/>
              </a:ext>
            </a:extLst>
          </p:cNvPr>
          <p:cNvSpPr txBox="1"/>
          <p:nvPr/>
        </p:nvSpPr>
        <p:spPr>
          <a:xfrm>
            <a:off x="217525" y="502127"/>
            <a:ext cx="2698175" cy="343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zh-CN" altLang="en-US" sz="2000" spc="45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vo"/>
                <a:sym typeface="Calibri" panose="020F0502020204030204" pitchFamily="34" charset="0"/>
              </a:rPr>
              <a:t>数据可视化的意义</a:t>
            </a:r>
            <a:endParaRPr lang="en-US" sz="2000" spc="450" dirty="0">
              <a:solidFill>
                <a:srgbClr val="445469"/>
              </a:solidFill>
              <a:latin typeface="Calibri" panose="020F0502020204030204" pitchFamily="34" charset="0"/>
              <a:ea typeface="微软雅黑" panose="020B0503020204020204" pitchFamily="34" charset="-122"/>
              <a:cs typeface="Arvo"/>
              <a:sym typeface="Calibri" panose="020F0502020204030204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5F05376-1131-40CF-88FF-A6F3E3C092F0}"/>
              </a:ext>
            </a:extLst>
          </p:cNvPr>
          <p:cNvSpPr txBox="1"/>
          <p:nvPr/>
        </p:nvSpPr>
        <p:spPr>
          <a:xfrm>
            <a:off x="217525" y="821132"/>
            <a:ext cx="3870251" cy="22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63">
              <a:lnSpc>
                <a:spcPct val="80000"/>
              </a:lnSpc>
              <a:defRPr/>
            </a:pPr>
            <a:r>
              <a:rPr lang="en-US" altLang="zh-CN" sz="1050" dirty="0"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What’s the true meaning of Data Visualization?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7B77DD72-F721-4755-BC85-444CB6DBC4C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" b="3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02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A4740"/>
      </a:accent1>
      <a:accent2>
        <a:srgbClr val="9CB1C9"/>
      </a:accent2>
      <a:accent3>
        <a:srgbClr val="FA4740"/>
      </a:accent3>
      <a:accent4>
        <a:srgbClr val="9CB1C9"/>
      </a:accent4>
      <a:accent5>
        <a:srgbClr val="FA4740"/>
      </a:accent5>
      <a:accent6>
        <a:srgbClr val="9CB1C9"/>
      </a:accent6>
      <a:hlink>
        <a:srgbClr val="F33B48"/>
      </a:hlink>
      <a:folHlink>
        <a:srgbClr val="FFC000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857</Words>
  <Application>Microsoft Office PowerPoint</Application>
  <PresentationFormat>全屏显示(16:9)</PresentationFormat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Söhne</vt:lpstr>
      <vt:lpstr>等线</vt:lpstr>
      <vt:lpstr>Arial</vt:lpstr>
      <vt:lpstr>Calibri</vt:lpstr>
      <vt:lpstr>2_Office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宇飞 刘</cp:lastModifiedBy>
  <cp:revision>93</cp:revision>
  <dcterms:created xsi:type="dcterms:W3CDTF">2017-05-02T06:39:58Z</dcterms:created>
  <dcterms:modified xsi:type="dcterms:W3CDTF">2023-06-12T06:30:40Z</dcterms:modified>
</cp:coreProperties>
</file>