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sldIdLst>
    <p:sldId id="256" r:id="rId2"/>
    <p:sldId id="265" r:id="rId3"/>
    <p:sldId id="258" r:id="rId4"/>
    <p:sldId id="260" r:id="rId5"/>
    <p:sldId id="264" r:id="rId6"/>
    <p:sldId id="259" r:id="rId7"/>
    <p:sldId id="266" r:id="rId8"/>
    <p:sldId id="257" r:id="rId9"/>
    <p:sldId id="272" r:id="rId10"/>
    <p:sldId id="271" r:id="rId11"/>
    <p:sldId id="282" r:id="rId12"/>
    <p:sldId id="274" r:id="rId13"/>
    <p:sldId id="283" r:id="rId14"/>
    <p:sldId id="273" r:id="rId15"/>
    <p:sldId id="279" r:id="rId16"/>
    <p:sldId id="275" r:id="rId17"/>
    <p:sldId id="277" r:id="rId18"/>
    <p:sldId id="278" r:id="rId19"/>
    <p:sldId id="267" r:id="rId20"/>
    <p:sldId id="281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3" r:id="rId29"/>
    <p:sldId id="291" r:id="rId30"/>
    <p:sldId id="292" r:id="rId31"/>
    <p:sldId id="294" r:id="rId32"/>
    <p:sldId id="295" r:id="rId33"/>
    <p:sldId id="296" r:id="rId34"/>
    <p:sldId id="297" r:id="rId35"/>
    <p:sldId id="268" r:id="rId36"/>
    <p:sldId id="298" r:id="rId37"/>
    <p:sldId id="269" r:id="rId38"/>
    <p:sldId id="299" r:id="rId39"/>
    <p:sldId id="300" r:id="rId40"/>
    <p:sldId id="301" r:id="rId41"/>
    <p:sldId id="302" r:id="rId42"/>
    <p:sldId id="322" r:id="rId43"/>
    <p:sldId id="303" r:id="rId44"/>
    <p:sldId id="304" r:id="rId45"/>
    <p:sldId id="323" r:id="rId46"/>
    <p:sldId id="324" r:id="rId47"/>
    <p:sldId id="305" r:id="rId48"/>
    <p:sldId id="270" r:id="rId49"/>
    <p:sldId id="312" r:id="rId50"/>
    <p:sldId id="325" r:id="rId51"/>
    <p:sldId id="326" r:id="rId52"/>
    <p:sldId id="307" r:id="rId53"/>
    <p:sldId id="315" r:id="rId54"/>
    <p:sldId id="327" r:id="rId55"/>
    <p:sldId id="328" r:id="rId56"/>
    <p:sldId id="308" r:id="rId57"/>
    <p:sldId id="318" r:id="rId58"/>
    <p:sldId id="329" r:id="rId59"/>
    <p:sldId id="330" r:id="rId60"/>
    <p:sldId id="306" r:id="rId61"/>
    <p:sldId id="331" r:id="rId62"/>
    <p:sldId id="309" r:id="rId63"/>
    <p:sldId id="263" r:id="rId64"/>
    <p:sldId id="310" r:id="rId6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01ED6C-29A6-4193-8872-937BC6E6443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97CA32-8702-4BE2-A3FF-F457C680FC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Left merge the newly made df_protein to df_peptide on </a:t>
          </a:r>
          <a:r>
            <a:rPr lang="en-US" dirty="0" err="1"/>
            <a:t>Visit_Id</a:t>
          </a:r>
          <a:r>
            <a:rPr lang="en-US" dirty="0"/>
            <a:t> </a:t>
          </a:r>
        </a:p>
      </dgm:t>
    </dgm:pt>
    <dgm:pt modelId="{82E1C12D-31AB-42E7-9F59-5DAA2C86B771}" type="parTrans" cxnId="{FDA3D42E-568E-4575-A452-FA79077242D3}">
      <dgm:prSet/>
      <dgm:spPr/>
      <dgm:t>
        <a:bodyPr/>
        <a:lstStyle/>
        <a:p>
          <a:endParaRPr lang="en-US"/>
        </a:p>
      </dgm:t>
    </dgm:pt>
    <dgm:pt modelId="{8EB81921-44A3-4684-B32B-05F8305B605F}" type="sibTrans" cxnId="{FDA3D42E-568E-4575-A452-FA79077242D3}">
      <dgm:prSet/>
      <dgm:spPr/>
      <dgm:t>
        <a:bodyPr/>
        <a:lstStyle/>
        <a:p>
          <a:endParaRPr lang="en-US"/>
        </a:p>
      </dgm:t>
    </dgm:pt>
    <dgm:pt modelId="{EFB7C43B-7CC5-483B-AE1D-94C1E7A75B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Get your new </a:t>
          </a:r>
          <a:r>
            <a:rPr kumimoji="1" lang="en-US" b="1" u="sng"/>
            <a:t>pro_pep_df</a:t>
          </a:r>
          <a:endParaRPr lang="en-US"/>
        </a:p>
      </dgm:t>
    </dgm:pt>
    <dgm:pt modelId="{FDB8E418-569B-4A11-ADAE-9CF730E68379}" type="parTrans" cxnId="{852C20FA-330D-4BBB-8857-D13FA2BDDB83}">
      <dgm:prSet/>
      <dgm:spPr/>
      <dgm:t>
        <a:bodyPr/>
        <a:lstStyle/>
        <a:p>
          <a:endParaRPr lang="en-US"/>
        </a:p>
      </dgm:t>
    </dgm:pt>
    <dgm:pt modelId="{CBFC8E89-36EA-4E45-908B-974EC735E1DA}" type="sibTrans" cxnId="{852C20FA-330D-4BBB-8857-D13FA2BDDB83}">
      <dgm:prSet/>
      <dgm:spPr/>
      <dgm:t>
        <a:bodyPr/>
        <a:lstStyle/>
        <a:p>
          <a:endParaRPr lang="en-US"/>
        </a:p>
      </dgm:t>
    </dgm:pt>
    <dgm:pt modelId="{6C273F2E-BFB7-4552-982C-0FDB27FCCD04}" type="pres">
      <dgm:prSet presAssocID="{6F01ED6C-29A6-4193-8872-937BC6E64433}" presName="root" presStyleCnt="0">
        <dgm:presLayoutVars>
          <dgm:dir/>
          <dgm:resizeHandles val="exact"/>
        </dgm:presLayoutVars>
      </dgm:prSet>
      <dgm:spPr/>
    </dgm:pt>
    <dgm:pt modelId="{757AE58E-624D-470B-8FEA-0EFC5C32D42D}" type="pres">
      <dgm:prSet presAssocID="{9D97CA32-8702-4BE2-A3FF-F457C680FC9A}" presName="compNode" presStyleCnt="0"/>
      <dgm:spPr/>
    </dgm:pt>
    <dgm:pt modelId="{295AC6A1-155C-4C58-AA5C-4B4FC6D3DD95}" type="pres">
      <dgm:prSet presAssocID="{9D97CA32-8702-4BE2-A3FF-F457C680FC9A}" presName="bgRect" presStyleLbl="bgShp" presStyleIdx="0" presStyleCnt="2"/>
      <dgm:spPr/>
    </dgm:pt>
    <dgm:pt modelId="{DF05E25E-081D-470B-8BAA-2BD71B211A02}" type="pres">
      <dgm:prSet presAssocID="{9D97CA32-8702-4BE2-A3FF-F457C680FC9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t"/>
        </a:ext>
      </dgm:extLst>
    </dgm:pt>
    <dgm:pt modelId="{2AAAED52-2C96-4F03-9ED8-5A006C0C4C86}" type="pres">
      <dgm:prSet presAssocID="{9D97CA32-8702-4BE2-A3FF-F457C680FC9A}" presName="spaceRect" presStyleCnt="0"/>
      <dgm:spPr/>
    </dgm:pt>
    <dgm:pt modelId="{A24EC5EF-8D22-4CCF-9D59-1667C1C273BC}" type="pres">
      <dgm:prSet presAssocID="{9D97CA32-8702-4BE2-A3FF-F457C680FC9A}" presName="parTx" presStyleLbl="revTx" presStyleIdx="0" presStyleCnt="2">
        <dgm:presLayoutVars>
          <dgm:chMax val="0"/>
          <dgm:chPref val="0"/>
        </dgm:presLayoutVars>
      </dgm:prSet>
      <dgm:spPr/>
    </dgm:pt>
    <dgm:pt modelId="{5FFB3FB9-91BC-40B8-841D-7D3F22201D2C}" type="pres">
      <dgm:prSet presAssocID="{8EB81921-44A3-4684-B32B-05F8305B605F}" presName="sibTrans" presStyleCnt="0"/>
      <dgm:spPr/>
    </dgm:pt>
    <dgm:pt modelId="{229CE636-4446-42A2-8D6D-611BA5724EAC}" type="pres">
      <dgm:prSet presAssocID="{EFB7C43B-7CC5-483B-AE1D-94C1E7A75B2D}" presName="compNode" presStyleCnt="0"/>
      <dgm:spPr/>
    </dgm:pt>
    <dgm:pt modelId="{1C5919C0-D0DB-4A88-906C-F3FA215D2A59}" type="pres">
      <dgm:prSet presAssocID="{EFB7C43B-7CC5-483B-AE1D-94C1E7A75B2D}" presName="bgRect" presStyleLbl="bgShp" presStyleIdx="1" presStyleCnt="2"/>
      <dgm:spPr/>
    </dgm:pt>
    <dgm:pt modelId="{765C6C86-30ED-4CDD-9202-54EA56CE171E}" type="pres">
      <dgm:prSet presAssocID="{EFB7C43B-7CC5-483B-AE1D-94C1E7A75B2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37A0C8C2-0577-4CF6-BE86-F5684DE3F9E8}" type="pres">
      <dgm:prSet presAssocID="{EFB7C43B-7CC5-483B-AE1D-94C1E7A75B2D}" presName="spaceRect" presStyleCnt="0"/>
      <dgm:spPr/>
    </dgm:pt>
    <dgm:pt modelId="{0300B820-345D-41EF-AEB3-A52E87059DF9}" type="pres">
      <dgm:prSet presAssocID="{EFB7C43B-7CC5-483B-AE1D-94C1E7A75B2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DA3D42E-568E-4575-A452-FA79077242D3}" srcId="{6F01ED6C-29A6-4193-8872-937BC6E64433}" destId="{9D97CA32-8702-4BE2-A3FF-F457C680FC9A}" srcOrd="0" destOrd="0" parTransId="{82E1C12D-31AB-42E7-9F59-5DAA2C86B771}" sibTransId="{8EB81921-44A3-4684-B32B-05F8305B605F}"/>
    <dgm:cxn modelId="{921BA589-6A2B-4346-8817-F230B014EF0D}" type="presOf" srcId="{9D97CA32-8702-4BE2-A3FF-F457C680FC9A}" destId="{A24EC5EF-8D22-4CCF-9D59-1667C1C273BC}" srcOrd="0" destOrd="0" presId="urn:microsoft.com/office/officeart/2018/2/layout/IconVerticalSolidList"/>
    <dgm:cxn modelId="{2639D8E2-EB3F-4933-8A69-15E1ED41C513}" type="presOf" srcId="{EFB7C43B-7CC5-483B-AE1D-94C1E7A75B2D}" destId="{0300B820-345D-41EF-AEB3-A52E87059DF9}" srcOrd="0" destOrd="0" presId="urn:microsoft.com/office/officeart/2018/2/layout/IconVerticalSolidList"/>
    <dgm:cxn modelId="{A73CBAEF-4257-4018-846C-E59C6EA5CE83}" type="presOf" srcId="{6F01ED6C-29A6-4193-8872-937BC6E64433}" destId="{6C273F2E-BFB7-4552-982C-0FDB27FCCD04}" srcOrd="0" destOrd="0" presId="urn:microsoft.com/office/officeart/2018/2/layout/IconVerticalSolidList"/>
    <dgm:cxn modelId="{852C20FA-330D-4BBB-8857-D13FA2BDDB83}" srcId="{6F01ED6C-29A6-4193-8872-937BC6E64433}" destId="{EFB7C43B-7CC5-483B-AE1D-94C1E7A75B2D}" srcOrd="1" destOrd="0" parTransId="{FDB8E418-569B-4A11-ADAE-9CF730E68379}" sibTransId="{CBFC8E89-36EA-4E45-908B-974EC735E1DA}"/>
    <dgm:cxn modelId="{D7939E15-0A61-4C6A-9339-F376350D316C}" type="presParOf" srcId="{6C273F2E-BFB7-4552-982C-0FDB27FCCD04}" destId="{757AE58E-624D-470B-8FEA-0EFC5C32D42D}" srcOrd="0" destOrd="0" presId="urn:microsoft.com/office/officeart/2018/2/layout/IconVerticalSolidList"/>
    <dgm:cxn modelId="{5FC2CE3F-C1DF-45B6-8A08-6911A7F32B68}" type="presParOf" srcId="{757AE58E-624D-470B-8FEA-0EFC5C32D42D}" destId="{295AC6A1-155C-4C58-AA5C-4B4FC6D3DD95}" srcOrd="0" destOrd="0" presId="urn:microsoft.com/office/officeart/2018/2/layout/IconVerticalSolidList"/>
    <dgm:cxn modelId="{795E056A-0741-4645-AA83-AF2923C26B0A}" type="presParOf" srcId="{757AE58E-624D-470B-8FEA-0EFC5C32D42D}" destId="{DF05E25E-081D-470B-8BAA-2BD71B211A02}" srcOrd="1" destOrd="0" presId="urn:microsoft.com/office/officeart/2018/2/layout/IconVerticalSolidList"/>
    <dgm:cxn modelId="{373F9AD0-D40D-45F0-B956-1D22B4527422}" type="presParOf" srcId="{757AE58E-624D-470B-8FEA-0EFC5C32D42D}" destId="{2AAAED52-2C96-4F03-9ED8-5A006C0C4C86}" srcOrd="2" destOrd="0" presId="urn:microsoft.com/office/officeart/2018/2/layout/IconVerticalSolidList"/>
    <dgm:cxn modelId="{2325C60D-7699-42BA-9C18-259A0386730F}" type="presParOf" srcId="{757AE58E-624D-470B-8FEA-0EFC5C32D42D}" destId="{A24EC5EF-8D22-4CCF-9D59-1667C1C273BC}" srcOrd="3" destOrd="0" presId="urn:microsoft.com/office/officeart/2018/2/layout/IconVerticalSolidList"/>
    <dgm:cxn modelId="{8A26663F-D26C-4786-9E6B-936843DD766D}" type="presParOf" srcId="{6C273F2E-BFB7-4552-982C-0FDB27FCCD04}" destId="{5FFB3FB9-91BC-40B8-841D-7D3F22201D2C}" srcOrd="1" destOrd="0" presId="urn:microsoft.com/office/officeart/2018/2/layout/IconVerticalSolidList"/>
    <dgm:cxn modelId="{2BF9DE32-0B8A-415C-9915-0D7E2A598C21}" type="presParOf" srcId="{6C273F2E-BFB7-4552-982C-0FDB27FCCD04}" destId="{229CE636-4446-42A2-8D6D-611BA5724EAC}" srcOrd="2" destOrd="0" presId="urn:microsoft.com/office/officeart/2018/2/layout/IconVerticalSolidList"/>
    <dgm:cxn modelId="{6512CA12-F6A0-444A-8400-61E277268DFB}" type="presParOf" srcId="{229CE636-4446-42A2-8D6D-611BA5724EAC}" destId="{1C5919C0-D0DB-4A88-906C-F3FA215D2A59}" srcOrd="0" destOrd="0" presId="urn:microsoft.com/office/officeart/2018/2/layout/IconVerticalSolidList"/>
    <dgm:cxn modelId="{7ADAD543-71A5-46ED-AE0E-3A4407ECE309}" type="presParOf" srcId="{229CE636-4446-42A2-8D6D-611BA5724EAC}" destId="{765C6C86-30ED-4CDD-9202-54EA56CE171E}" srcOrd="1" destOrd="0" presId="urn:microsoft.com/office/officeart/2018/2/layout/IconVerticalSolidList"/>
    <dgm:cxn modelId="{0C13D154-0BD9-468C-8498-274E195D6EA4}" type="presParOf" srcId="{229CE636-4446-42A2-8D6D-611BA5724EAC}" destId="{37A0C8C2-0577-4CF6-BE86-F5684DE3F9E8}" srcOrd="2" destOrd="0" presId="urn:microsoft.com/office/officeart/2018/2/layout/IconVerticalSolidList"/>
    <dgm:cxn modelId="{D2C347F9-FB4B-4521-B777-C01D8C459BE0}" type="presParOf" srcId="{229CE636-4446-42A2-8D6D-611BA5724EAC}" destId="{0300B820-345D-41EF-AEB3-A52E87059DF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5AC6A1-155C-4C58-AA5C-4B4FC6D3DD95}">
      <dsp:nvSpPr>
        <dsp:cNvPr id="0" name=""/>
        <dsp:cNvSpPr/>
      </dsp:nvSpPr>
      <dsp:spPr>
        <a:xfrm>
          <a:off x="0" y="575157"/>
          <a:ext cx="6868487" cy="10618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05E25E-081D-470B-8BAA-2BD71B211A02}">
      <dsp:nvSpPr>
        <dsp:cNvPr id="0" name=""/>
        <dsp:cNvSpPr/>
      </dsp:nvSpPr>
      <dsp:spPr>
        <a:xfrm>
          <a:off x="321203" y="814068"/>
          <a:ext cx="584005" cy="5840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EC5EF-8D22-4CCF-9D59-1667C1C273BC}">
      <dsp:nvSpPr>
        <dsp:cNvPr id="0" name=""/>
        <dsp:cNvSpPr/>
      </dsp:nvSpPr>
      <dsp:spPr>
        <a:xfrm>
          <a:off x="1226412" y="575157"/>
          <a:ext cx="5642074" cy="1061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377" tIns="112377" rIns="112377" bIns="11237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Left merge the newly made df_protein to df_peptide on </a:t>
          </a:r>
          <a:r>
            <a:rPr lang="en-US" sz="2500" kern="1200" dirty="0" err="1"/>
            <a:t>Visit_Id</a:t>
          </a:r>
          <a:r>
            <a:rPr lang="en-US" sz="2500" kern="1200" dirty="0"/>
            <a:t> </a:t>
          </a:r>
        </a:p>
      </dsp:txBody>
      <dsp:txXfrm>
        <a:off x="1226412" y="575157"/>
        <a:ext cx="5642074" cy="1061829"/>
      </dsp:txXfrm>
    </dsp:sp>
    <dsp:sp modelId="{1C5919C0-D0DB-4A88-906C-F3FA215D2A59}">
      <dsp:nvSpPr>
        <dsp:cNvPr id="0" name=""/>
        <dsp:cNvSpPr/>
      </dsp:nvSpPr>
      <dsp:spPr>
        <a:xfrm>
          <a:off x="0" y="1902443"/>
          <a:ext cx="6868487" cy="10618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5C6C86-30ED-4CDD-9202-54EA56CE171E}">
      <dsp:nvSpPr>
        <dsp:cNvPr id="0" name=""/>
        <dsp:cNvSpPr/>
      </dsp:nvSpPr>
      <dsp:spPr>
        <a:xfrm>
          <a:off x="321203" y="2141355"/>
          <a:ext cx="584005" cy="5840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00B820-345D-41EF-AEB3-A52E87059DF9}">
      <dsp:nvSpPr>
        <dsp:cNvPr id="0" name=""/>
        <dsp:cNvSpPr/>
      </dsp:nvSpPr>
      <dsp:spPr>
        <a:xfrm>
          <a:off x="1226412" y="1902443"/>
          <a:ext cx="5642074" cy="1061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377" tIns="112377" rIns="112377" bIns="11237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Get your new </a:t>
          </a:r>
          <a:r>
            <a:rPr kumimoji="1" lang="en-US" sz="2500" b="1" u="sng" kern="1200"/>
            <a:t>pro_pep_df</a:t>
          </a:r>
          <a:endParaRPr lang="en-US" sz="2500" kern="1200"/>
        </a:p>
      </dsp:txBody>
      <dsp:txXfrm>
        <a:off x="1226412" y="1902443"/>
        <a:ext cx="5642074" cy="10618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55A5808-3B61-48CC-92EF-85AC2E0DFA56}" type="datetime2">
              <a:rPr lang="en-US" smtClean="0"/>
              <a:t>Thursday, September 21,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8927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September 21,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5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September 21,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72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September 21,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95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September 21,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505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September 21,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82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September 21, 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80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September 21,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58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September 21, 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939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September 21,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12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September 21,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30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September 21,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582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kumimoji="1"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C2DE6D-0B49-BD57-BA0B-847DAE515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pPr fontAlgn="base"/>
            <a:r>
              <a:rPr lang="en-US" altLang="ja-JP" b="1" i="0" dirty="0">
                <a:effectLst/>
                <a:latin typeface="zeitung"/>
              </a:rPr>
              <a:t>AMP®-Parkinson‘s Disease Progression Prediction</a:t>
            </a:r>
            <a:r>
              <a:rPr lang="ja-JP" altLang="en-US" b="1" dirty="0">
                <a:latin typeface="zeitung"/>
              </a:rPr>
              <a:t> </a:t>
            </a:r>
            <a:r>
              <a:rPr lang="en-US" altLang="ja-JP" b="1" i="0" dirty="0">
                <a:effectLst/>
                <a:latin typeface="zeitung"/>
              </a:rPr>
              <a:t>Capstone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7E36B-75D6-A0A9-3F6A-EB14DC678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/>
          <a:p>
            <a:r>
              <a:rPr lang="en-US" altLang="ja-JP" b="1" i="0" dirty="0">
                <a:solidFill>
                  <a:schemeClr val="tx1"/>
                </a:solidFill>
                <a:effectLst/>
                <a:latin typeface="zeitung"/>
              </a:rPr>
              <a:t>Capstone 2: Maria Meza</a:t>
            </a:r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18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Rectangle 1032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044" name="Rectangle 1034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Rectangle 1036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9FD16-BE6F-47CB-4DFF-7245397D6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77" y="1035697"/>
            <a:ext cx="2802194" cy="14602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kumimoji="1" lang="en-US" altLang="ja-JP" sz="3400" dirty="0">
                <a:solidFill>
                  <a:srgbClr val="FFFFFF"/>
                </a:solidFill>
              </a:rPr>
              <a:t>NPX</a:t>
            </a:r>
            <a:br>
              <a:rPr kumimoji="1" lang="en-US" altLang="ja-JP" sz="3400" dirty="0">
                <a:solidFill>
                  <a:srgbClr val="FFFFFF"/>
                </a:solidFill>
              </a:rPr>
            </a:br>
            <a:br>
              <a:rPr kumimoji="1" lang="en-US" altLang="ja-JP" sz="3400" dirty="0">
                <a:solidFill>
                  <a:srgbClr val="FFFFFF"/>
                </a:solidFill>
              </a:rPr>
            </a:br>
            <a:r>
              <a:rPr kumimoji="1" lang="en-US" altLang="ja-JP" sz="3400" dirty="0">
                <a:solidFill>
                  <a:srgbClr val="FFFFFF"/>
                </a:solidFill>
              </a:rPr>
              <a:t>Data has a wide range of values</a:t>
            </a:r>
          </a:p>
        </p:txBody>
      </p:sp>
      <p:sp useBgFill="1">
        <p:nvSpPr>
          <p:cNvPr id="1046" name="Rectangle 1038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0CE6385-1822-07F7-51FB-E064C1D08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4375" y="919635"/>
            <a:ext cx="6616823" cy="501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Rectangle 1040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669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4E7E7-08EE-21AB-9618-05FFB42E7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220" y="156737"/>
            <a:ext cx="3075836" cy="951861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en-US" altLang="ja-JP" sz="3200" dirty="0"/>
              <a:t>NPX vs Visit Month</a:t>
            </a:r>
            <a:endParaRPr kumimoji="1" lang="ja-JP" altLang="en-US" sz="3200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7F6E7BB-F3D1-EF4D-E3F7-6E5A016C9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8" y="1191512"/>
            <a:ext cx="6927007" cy="448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B3CAA-35BD-B71C-BB70-6B60D2185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675" y="1518407"/>
            <a:ext cx="3085736" cy="4661729"/>
          </a:xfrm>
        </p:spPr>
        <p:txBody>
          <a:bodyPr>
            <a:normAutofit/>
          </a:bodyPr>
          <a:lstStyle/>
          <a:p>
            <a:pPr algn="ctr"/>
            <a:r>
              <a:rPr lang="en-US" altLang="ja-JP" sz="1600" dirty="0"/>
              <a:t>T</a:t>
            </a:r>
            <a:r>
              <a:rPr kumimoji="1" lang="en-US" altLang="ja-JP" sz="1600" dirty="0"/>
              <a:t>he 3 most common proteins over the whole dataset</a:t>
            </a:r>
          </a:p>
          <a:p>
            <a:pPr algn="ctr"/>
            <a:endParaRPr lang="en-US" altLang="ja-JP" sz="1600" dirty="0"/>
          </a:p>
          <a:p>
            <a:pPr algn="ctr"/>
            <a:r>
              <a:rPr kumimoji="1" lang="en-US" altLang="ja-JP" sz="1600" dirty="0"/>
              <a:t>PO5090</a:t>
            </a:r>
          </a:p>
          <a:p>
            <a:pPr algn="ctr"/>
            <a:r>
              <a:rPr lang="en-US" altLang="ja-JP" sz="1600" dirty="0"/>
              <a:t>PO2790</a:t>
            </a:r>
          </a:p>
          <a:p>
            <a:pPr algn="ctr"/>
            <a:r>
              <a:rPr kumimoji="1" lang="en-US" altLang="ja-JP" sz="1600" dirty="0"/>
              <a:t>PO1024</a:t>
            </a:r>
          </a:p>
          <a:p>
            <a:pPr algn="ctr"/>
            <a:r>
              <a:rPr lang="en-US" altLang="ja-JP" sz="1600" dirty="0"/>
              <a:t>This Graph looks Similar!!!!</a:t>
            </a:r>
          </a:p>
          <a:p>
            <a:pPr algn="ctr"/>
            <a:r>
              <a:rPr lang="en-US" altLang="ja-JP" sz="1600" dirty="0"/>
              <a:t>(looks like UPDR Graph)</a:t>
            </a:r>
          </a:p>
        </p:txBody>
      </p:sp>
    </p:spTree>
    <p:extLst>
      <p:ext uri="{BB962C8B-B14F-4D97-AF65-F5344CB8AC3E}">
        <p14:creationId xmlns:p14="http://schemas.microsoft.com/office/powerpoint/2010/main" val="3732257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3083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3095" name="Rectangle 3085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96" name="Rectangle 3087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263F7-5E64-8563-8163-FC699135B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9347" y="779025"/>
            <a:ext cx="2802194" cy="313863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kumimoji="1" lang="en-US" altLang="ja-JP" sz="3700" dirty="0">
                <a:solidFill>
                  <a:srgbClr val="FFFFFF"/>
                </a:solidFill>
              </a:rPr>
              <a:t>Peptide Abundance</a:t>
            </a:r>
            <a:br>
              <a:rPr kumimoji="1" lang="en-US" altLang="ja-JP" sz="3700" dirty="0">
                <a:solidFill>
                  <a:srgbClr val="FFFFFF"/>
                </a:solidFill>
              </a:rPr>
            </a:br>
            <a:br>
              <a:rPr kumimoji="1" lang="en-US" altLang="ja-JP" sz="3700" dirty="0">
                <a:solidFill>
                  <a:srgbClr val="FFFFFF"/>
                </a:solidFill>
              </a:rPr>
            </a:br>
            <a:r>
              <a:rPr kumimoji="1" lang="en-US" altLang="ja-JP" sz="3700" dirty="0">
                <a:solidFill>
                  <a:srgbClr val="FFFFFF"/>
                </a:solidFill>
              </a:rPr>
              <a:t>Data has a wide range of values</a:t>
            </a:r>
            <a:br>
              <a:rPr lang="en-US" altLang="ja-JP" sz="3700" dirty="0">
                <a:solidFill>
                  <a:srgbClr val="FFFFFF"/>
                </a:solidFill>
              </a:rPr>
            </a:br>
            <a:endParaRPr kumimoji="1" lang="en-US" altLang="ja-JP" sz="3700" dirty="0">
              <a:solidFill>
                <a:srgbClr val="FFFFFF"/>
              </a:solidFill>
            </a:endParaRPr>
          </a:p>
        </p:txBody>
      </p:sp>
      <p:sp useBgFill="1">
        <p:nvSpPr>
          <p:cNvPr id="3097" name="Rectangle 3089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DE21E4B-526C-3CD4-B1BF-1099EB94A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4375" y="779026"/>
            <a:ext cx="6616823" cy="529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8" name="Rectangle 3091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563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4E7E7-08EE-21AB-9618-05FFB42E7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675" y="640079"/>
            <a:ext cx="3075836" cy="1366141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3200" dirty="0"/>
              <a:t>Peptide vs Visit Month</a:t>
            </a:r>
            <a:endParaRPr kumimoji="1" lang="ja-JP" altLang="en-US" sz="3200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2D7344B9-9E3C-94B7-066C-75D9C358A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8" y="1563838"/>
            <a:ext cx="6927007" cy="374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B3CAA-35BD-B71C-BB70-6B60D2185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675" y="2325158"/>
            <a:ext cx="3075836" cy="2526624"/>
          </a:xfrm>
        </p:spPr>
        <p:txBody>
          <a:bodyPr>
            <a:normAutofit/>
          </a:bodyPr>
          <a:lstStyle/>
          <a:p>
            <a:r>
              <a:rPr lang="en-US" altLang="ja-JP" sz="1600" dirty="0"/>
              <a:t>T</a:t>
            </a:r>
            <a:r>
              <a:rPr kumimoji="1" lang="en-US" altLang="ja-JP" sz="1600" dirty="0"/>
              <a:t>he 3 most common peptides over the whole dataset</a:t>
            </a:r>
          </a:p>
          <a:p>
            <a:r>
              <a:rPr kumimoji="1" lang="en-US" altLang="ja-JP" sz="1600" dirty="0"/>
              <a:t>KYLYEAIR</a:t>
            </a:r>
          </a:p>
          <a:p>
            <a:r>
              <a:rPr lang="en-US" altLang="ja-JP" sz="1600" dirty="0"/>
              <a:t>KC</a:t>
            </a:r>
          </a:p>
          <a:p>
            <a:r>
              <a:rPr kumimoji="1" lang="en-US" altLang="ja-JP" sz="1600" dirty="0"/>
              <a:t>TLLSNLEEAK</a:t>
            </a:r>
          </a:p>
        </p:txBody>
      </p:sp>
    </p:spTree>
    <p:extLst>
      <p:ext uri="{BB962C8B-B14F-4D97-AF65-F5344CB8AC3E}">
        <p14:creationId xmlns:p14="http://schemas.microsoft.com/office/powerpoint/2010/main" val="3056498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Rectangle 2065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8" name="Rectangle 2067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F13F95-C159-A307-FDCD-8B28BB2EC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2875" y="365760"/>
            <a:ext cx="3441925" cy="1406124"/>
          </a:xfrm>
        </p:spPr>
        <p:txBody>
          <a:bodyPr>
            <a:normAutofit/>
          </a:bodyPr>
          <a:lstStyle/>
          <a:p>
            <a:r>
              <a:rPr kumimoji="1" lang="en-US" altLang="ja-JP" sz="4400" dirty="0">
                <a:solidFill>
                  <a:srgbClr val="FFFFFF"/>
                </a:solidFill>
              </a:rPr>
              <a:t>UPDRs1-4</a:t>
            </a:r>
            <a:endParaRPr kumimoji="1" lang="ja-JP" altLang="en-US" sz="4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A2D39-A07E-D409-3FD4-F0EE0688C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2875" y="2340528"/>
            <a:ext cx="3090939" cy="3707095"/>
          </a:xfrm>
        </p:spPr>
        <p:txBody>
          <a:bodyPr>
            <a:normAutofit/>
          </a:bodyPr>
          <a:lstStyle/>
          <a:p>
            <a:r>
              <a:rPr kumimoji="1" lang="en-US" altLang="ja-JP" sz="1800" dirty="0">
                <a:solidFill>
                  <a:srgbClr val="D9D9D9"/>
                </a:solidFill>
              </a:rPr>
              <a:t>As time progresses there seems to be an increase UPDRs scores. There are some dips.</a:t>
            </a:r>
          </a:p>
          <a:p>
            <a:pPr algn="ctr"/>
            <a:r>
              <a:rPr lang="en-US" altLang="ja-JP" sz="1800" dirty="0">
                <a:solidFill>
                  <a:srgbClr val="D9D9D9"/>
                </a:solidFill>
              </a:rPr>
              <a:t>Could these be medicine related?</a:t>
            </a:r>
            <a:endParaRPr kumimoji="1" lang="ja-JP" altLang="en-US" sz="1800" dirty="0">
              <a:solidFill>
                <a:srgbClr val="D9D9D9"/>
              </a:solidFill>
            </a:endParaRPr>
          </a:p>
        </p:txBody>
      </p:sp>
      <p:sp useBgFill="1">
        <p:nvSpPr>
          <p:cNvPr id="2070" name="Rectangle 2069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AAF3D01-F601-DFDE-255A-9A87CD54B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4375" y="886550"/>
            <a:ext cx="6616823" cy="507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2" name="Rectangle 2071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703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9222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25" name="Rectangle 9224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F13F95-C159-A307-FDCD-8B28BB2EC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90645" y="690464"/>
            <a:ext cx="3079313" cy="2206691"/>
          </a:xfrm>
        </p:spPr>
        <p:txBody>
          <a:bodyPr>
            <a:normAutofit/>
          </a:bodyPr>
          <a:lstStyle/>
          <a:p>
            <a:r>
              <a:rPr kumimoji="1" lang="en-US" altLang="ja-JP" sz="3200" dirty="0">
                <a:solidFill>
                  <a:srgbClr val="FFFFFF"/>
                </a:solidFill>
              </a:rPr>
              <a:t>UPDRs1-4: Without Medication and NA values</a:t>
            </a:r>
            <a:endParaRPr kumimoji="1" lang="ja-JP" altLang="en-US" sz="3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A2D39-A07E-D409-3FD4-F0EE0688C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0645" y="3587619"/>
            <a:ext cx="2802195" cy="1691640"/>
          </a:xfrm>
        </p:spPr>
        <p:txBody>
          <a:bodyPr>
            <a:normAutofit/>
          </a:bodyPr>
          <a:lstStyle/>
          <a:p>
            <a:r>
              <a:rPr kumimoji="1" lang="en-US" altLang="ja-JP" sz="1500" dirty="0">
                <a:solidFill>
                  <a:srgbClr val="D9D9D9"/>
                </a:solidFill>
              </a:rPr>
              <a:t>As </a:t>
            </a:r>
            <a:r>
              <a:rPr lang="en-US" altLang="ja-JP" sz="1500" dirty="0">
                <a:solidFill>
                  <a:srgbClr val="D9D9D9"/>
                </a:solidFill>
              </a:rPr>
              <a:t>expected it was medicine related! The UPDRs scores seem quite </a:t>
            </a:r>
            <a:r>
              <a:rPr lang="en-US" altLang="ja-JP" sz="1500" dirty="0">
                <a:solidFill>
                  <a:srgbClr val="D9D9D9"/>
                </a:solidFill>
                <a:highlight>
                  <a:srgbClr val="800000"/>
                </a:highlight>
              </a:rPr>
              <a:t>constant</a:t>
            </a:r>
            <a:r>
              <a:rPr lang="en-US" altLang="ja-JP" sz="1500" dirty="0">
                <a:solidFill>
                  <a:srgbClr val="D9D9D9"/>
                </a:solidFill>
              </a:rPr>
              <a:t> over time.</a:t>
            </a:r>
            <a:endParaRPr kumimoji="1" lang="ja-JP" altLang="en-US" sz="1500" dirty="0">
              <a:solidFill>
                <a:srgbClr val="D9D9D9"/>
              </a:solidFill>
            </a:endParaRPr>
          </a:p>
        </p:txBody>
      </p:sp>
      <p:sp useBgFill="1">
        <p:nvSpPr>
          <p:cNvPr id="9227" name="Rectangle 9226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C26EE5D-CD3D-BEAE-35A2-01D880A33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4375" y="1366269"/>
            <a:ext cx="6616823" cy="4118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9" name="Rectangle 9228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227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D8EE5F-2BA9-8F8D-85ED-BBAB05A8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5573" y="550505"/>
            <a:ext cx="3205216" cy="11336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kumimoji="1" lang="en-US" altLang="ja-JP" dirty="0">
                <a:solidFill>
                  <a:srgbClr val="FFFFFF"/>
                </a:solidFill>
              </a:rPr>
              <a:t>Correlation Matrix</a:t>
            </a:r>
          </a:p>
        </p:txBody>
      </p:sp>
      <p:sp useBgFill="1">
        <p:nvSpPr>
          <p:cNvPr id="4109" name="Rectangle 4108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34909B8-858F-2025-699D-4F58B7446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4375" y="646690"/>
            <a:ext cx="6616823" cy="555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1" name="Rectangle 4110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FD15F2-6CB7-AA44-9FBF-B8C21A11923D}"/>
              </a:ext>
            </a:extLst>
          </p:cNvPr>
          <p:cNvSpPr txBox="1"/>
          <p:nvPr/>
        </p:nvSpPr>
        <p:spPr>
          <a:xfrm>
            <a:off x="8347046" y="2466363"/>
            <a:ext cx="38449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There seems to be correlations among:</a:t>
            </a:r>
          </a:p>
          <a:p>
            <a:r>
              <a:rPr kumimoji="1" lang="en-US" altLang="ja-JP" dirty="0">
                <a:solidFill>
                  <a:schemeClr val="bg1"/>
                </a:solidFill>
              </a:rPr>
              <a:t>All the variables:</a:t>
            </a:r>
          </a:p>
          <a:p>
            <a:endParaRPr kumimoji="1" lang="en-US" altLang="ja-JP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>
                <a:solidFill>
                  <a:schemeClr val="bg1"/>
                </a:solidFill>
              </a:rPr>
              <a:t>Peptide abundance &amp;protein abundance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>
                <a:solidFill>
                  <a:schemeClr val="bg1"/>
                </a:solidFill>
              </a:rPr>
              <a:t>Visit month &amp; peptide abundance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>
                <a:solidFill>
                  <a:schemeClr val="bg1"/>
                </a:solidFill>
              </a:rPr>
              <a:t> Visit month &amp; NPX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569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D8EE5F-2BA9-8F8D-85ED-BBAB05A8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0756" y="151000"/>
            <a:ext cx="3550449" cy="25020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kumimoji="1" lang="en-US" altLang="ja-JP" sz="3700" dirty="0">
                <a:solidFill>
                  <a:srgbClr val="FFFFFF"/>
                </a:solidFill>
              </a:rPr>
              <a:t>NPX (Protein Abundance vs Time for random patient= )</a:t>
            </a:r>
          </a:p>
        </p:txBody>
      </p:sp>
      <p:sp useBgFill="1">
        <p:nvSpPr>
          <p:cNvPr id="5133" name="Rectangle 5132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7094491-436F-2483-DF07-1F6CE3BFA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4375" y="679774"/>
            <a:ext cx="6616823" cy="549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5" name="Rectangle 5134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721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174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7177" name="Rectangle 7176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79" name="Rectangle 7178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D8EE5F-2BA9-8F8D-85ED-BBAB05A8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172299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kumimoji="1" lang="en-US" altLang="ja-JP" sz="3700" dirty="0">
                <a:solidFill>
                  <a:srgbClr val="FFFFFF"/>
                </a:solidFill>
              </a:rPr>
              <a:t>NPX (Protein Abundance vs Time for Random Patient=: )</a:t>
            </a:r>
          </a:p>
        </p:txBody>
      </p:sp>
      <p:sp useBgFill="1">
        <p:nvSpPr>
          <p:cNvPr id="7181" name="Rectangle 7180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E5C8053-5DAC-6917-75D9-7F4C8C8FC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4375" y="663232"/>
            <a:ext cx="6616823" cy="552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83" name="Rectangle 7182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030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108E-2C7F-CA2B-0A80-F1AE3787B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1028699"/>
            <a:ext cx="9418320" cy="3862083"/>
          </a:xfrm>
        </p:spPr>
        <p:txBody>
          <a:bodyPr anchor="ctr">
            <a:normAutofit/>
          </a:bodyPr>
          <a:lstStyle/>
          <a:p>
            <a:pPr algn="ctr"/>
            <a:r>
              <a:rPr lang="en-US" altLang="ja-JP" sz="6000" dirty="0"/>
              <a:t>Data Wrangling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610384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0C91A-F5C1-1EC6-4BB3-D01F95EC1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448" y="2360644"/>
            <a:ext cx="6014054" cy="28075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sz="6000" b="1" dirty="0">
                <a:solidFill>
                  <a:schemeClr val="tx1"/>
                </a:solidFill>
              </a:rPr>
              <a:t>Problem Identification</a:t>
            </a:r>
            <a:endParaRPr kumimoji="1" lang="ja-JP" altLang="en-US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73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146F2B-D117-F41A-92F5-1A7521C9D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8489" y="178874"/>
            <a:ext cx="2802194" cy="4041648"/>
          </a:xfrm>
        </p:spPr>
        <p:txBody>
          <a:bodyPr>
            <a:normAutofit fontScale="90000"/>
          </a:bodyPr>
          <a:lstStyle/>
          <a:p>
            <a:br>
              <a:rPr lang="en-US" altLang="ja-JP" sz="1100" dirty="0">
                <a:solidFill>
                  <a:srgbClr val="FFFFFF"/>
                </a:solidFill>
              </a:rPr>
            </a:br>
            <a:br>
              <a:rPr kumimoji="1" lang="en-US" altLang="ja-JP" sz="1100" dirty="0">
                <a:solidFill>
                  <a:srgbClr val="FFFFFF"/>
                </a:solidFill>
              </a:rPr>
            </a:br>
            <a:r>
              <a:rPr kumimoji="1" lang="en-US" altLang="ja-JP" sz="1100" dirty="0">
                <a:solidFill>
                  <a:srgbClr val="FFFFFF"/>
                </a:solidFill>
              </a:rPr>
              <a:t>def prepare_dataset(train_proteins, train_peptides):</a:t>
            </a:r>
            <a:br>
              <a:rPr kumimoji="1" lang="en-US" altLang="ja-JP" sz="1100" dirty="0">
                <a:solidFill>
                  <a:srgbClr val="FFFFFF"/>
                </a:solidFill>
              </a:rPr>
            </a:br>
            <a:br>
              <a:rPr kumimoji="1" lang="en-US" altLang="ja-JP" sz="1100" dirty="0">
                <a:solidFill>
                  <a:srgbClr val="FFFFFF"/>
                </a:solidFill>
              </a:rPr>
            </a:br>
            <a:r>
              <a:rPr kumimoji="1" lang="en-US" altLang="ja-JP" sz="1100" b="1" dirty="0">
                <a:solidFill>
                  <a:srgbClr val="FFFFFF"/>
                </a:solidFill>
              </a:rPr>
              <a:t>Step 1: Grouping </a:t>
            </a:r>
            <a:br>
              <a:rPr kumimoji="1" lang="en-US" altLang="ja-JP" sz="1100" dirty="0">
                <a:solidFill>
                  <a:srgbClr val="FFFFFF"/>
                </a:solidFill>
              </a:rPr>
            </a:br>
            <a:r>
              <a:rPr kumimoji="1" lang="en-US" altLang="ja-JP" sz="1100" dirty="0">
                <a:solidFill>
                  <a:srgbClr val="FFFFFF"/>
                </a:solidFill>
              </a:rPr>
              <a:t>    df_protein_grouped = proteins.groupby(['visit_id','UniProt'])['NPX'].mean().reset_index()</a:t>
            </a:r>
            <a:br>
              <a:rPr kumimoji="1" lang="en-US" altLang="ja-JP" sz="1100" dirty="0">
                <a:solidFill>
                  <a:srgbClr val="FFFFFF"/>
                </a:solidFill>
              </a:rPr>
            </a:br>
            <a:r>
              <a:rPr kumimoji="1" lang="en-US" altLang="ja-JP" sz="1100" dirty="0">
                <a:solidFill>
                  <a:srgbClr val="FFFFFF"/>
                </a:solidFill>
              </a:rPr>
              <a:t>    df_peptide_grouped = peptides.groupby(['visit_id','Peptide'])['PeptideAbundance'].mean().reset_index()</a:t>
            </a:r>
            <a:br>
              <a:rPr kumimoji="1" lang="en-US" altLang="ja-JP" sz="1100" dirty="0">
                <a:solidFill>
                  <a:srgbClr val="FFFFFF"/>
                </a:solidFill>
              </a:rPr>
            </a:br>
            <a:r>
              <a:rPr kumimoji="1" lang="en-US" altLang="ja-JP" sz="1100" dirty="0">
                <a:solidFill>
                  <a:srgbClr val="FFFFFF"/>
                </a:solidFill>
              </a:rPr>
              <a:t>    </a:t>
            </a:r>
            <a:br>
              <a:rPr kumimoji="1" lang="en-US" altLang="ja-JP" sz="1100" dirty="0">
                <a:solidFill>
                  <a:srgbClr val="FFFFFF"/>
                </a:solidFill>
              </a:rPr>
            </a:br>
            <a:r>
              <a:rPr kumimoji="1" lang="en-US" altLang="ja-JP" sz="1100" dirty="0">
                <a:solidFill>
                  <a:srgbClr val="FFFFFF"/>
                </a:solidFill>
              </a:rPr>
              <a:t> </a:t>
            </a:r>
            <a:r>
              <a:rPr kumimoji="1" lang="en-US" altLang="ja-JP" sz="1100" b="1" dirty="0">
                <a:solidFill>
                  <a:srgbClr val="FFFFFF"/>
                </a:solidFill>
              </a:rPr>
              <a:t>Step 2: Pivoting</a:t>
            </a:r>
            <a:br>
              <a:rPr kumimoji="1" lang="en-US" altLang="ja-JP" sz="1100" dirty="0">
                <a:solidFill>
                  <a:srgbClr val="FFFFFF"/>
                </a:solidFill>
              </a:rPr>
            </a:br>
            <a:r>
              <a:rPr kumimoji="1" lang="en-US" altLang="ja-JP" sz="1100" dirty="0">
                <a:solidFill>
                  <a:srgbClr val="FFFFFF"/>
                </a:solidFill>
              </a:rPr>
              <a:t>    df_protein = df_protein_grouped.pivot(index='visit_id',columns = 'UniProt', values = 'NPX').rename_axis(columns=None).reset_index()</a:t>
            </a:r>
            <a:br>
              <a:rPr kumimoji="1" lang="en-US" altLang="ja-JP" sz="1100" dirty="0">
                <a:solidFill>
                  <a:srgbClr val="FFFFFF"/>
                </a:solidFill>
              </a:rPr>
            </a:br>
            <a:r>
              <a:rPr kumimoji="1" lang="en-US" altLang="ja-JP" sz="1100" dirty="0">
                <a:solidFill>
                  <a:srgbClr val="FFFFFF"/>
                </a:solidFill>
              </a:rPr>
              <a:t>    df_peptide = df_peptide_grouped.pivot(index='visit_id',columns = 'Peptide', values = 'PeptideAbundance').rename_axis(columns=None).reset_index()</a:t>
            </a:r>
            <a:br>
              <a:rPr kumimoji="1" lang="en-US" altLang="ja-JP" sz="1100" dirty="0">
                <a:solidFill>
                  <a:srgbClr val="FFFFFF"/>
                </a:solidFill>
              </a:rPr>
            </a:br>
            <a:br>
              <a:rPr kumimoji="1" lang="en-US" altLang="ja-JP" sz="1100" dirty="0">
                <a:solidFill>
                  <a:srgbClr val="FFFFFF"/>
                </a:solidFill>
              </a:rPr>
            </a:br>
            <a:r>
              <a:rPr kumimoji="1" lang="en-US" altLang="ja-JP" sz="1100" dirty="0">
                <a:solidFill>
                  <a:srgbClr val="FFFFFF"/>
                </a:solidFill>
              </a:rPr>
              <a:t>    </a:t>
            </a:r>
            <a:br>
              <a:rPr kumimoji="1" lang="en-US" altLang="ja-JP" sz="1100" dirty="0">
                <a:solidFill>
                  <a:srgbClr val="FFFFFF"/>
                </a:solidFill>
              </a:rPr>
            </a:br>
            <a:r>
              <a:rPr kumimoji="1" lang="en-US" altLang="ja-JP" sz="1100" b="1" dirty="0">
                <a:solidFill>
                  <a:srgbClr val="FFFFFF"/>
                </a:solidFill>
              </a:rPr>
              <a:t>Step 3: Merging</a:t>
            </a:r>
            <a:br>
              <a:rPr kumimoji="1" lang="en-US" altLang="ja-JP" sz="1100" dirty="0">
                <a:solidFill>
                  <a:srgbClr val="FFFFFF"/>
                </a:solidFill>
              </a:rPr>
            </a:br>
            <a:r>
              <a:rPr kumimoji="1" lang="en-US" altLang="ja-JP" sz="1100" dirty="0">
                <a:solidFill>
                  <a:srgbClr val="FFFFFF"/>
                </a:solidFill>
              </a:rPr>
              <a:t>    pro_pep_df = df_protein.merge(df_peptide, on = ['visit_id'], how = 'left')</a:t>
            </a:r>
            <a:br>
              <a:rPr kumimoji="1" lang="en-US" altLang="ja-JP" sz="1100" dirty="0">
                <a:solidFill>
                  <a:srgbClr val="FFFFFF"/>
                </a:solidFill>
              </a:rPr>
            </a:br>
            <a:r>
              <a:rPr kumimoji="1" lang="en-US" altLang="ja-JP" sz="1100" dirty="0">
                <a:solidFill>
                  <a:srgbClr val="FFFFFF"/>
                </a:solidFill>
              </a:rPr>
              <a:t>    </a:t>
            </a:r>
            <a:br>
              <a:rPr kumimoji="1" lang="en-US" altLang="ja-JP" sz="1100" dirty="0">
                <a:solidFill>
                  <a:srgbClr val="FFFFFF"/>
                </a:solidFill>
              </a:rPr>
            </a:br>
            <a:r>
              <a:rPr kumimoji="1" lang="en-US" altLang="ja-JP" sz="1100" dirty="0">
                <a:solidFill>
                  <a:srgbClr val="FFFFFF"/>
                </a:solidFill>
              </a:rPr>
              <a:t>    return pro_pep_df</a:t>
            </a:r>
            <a:br>
              <a:rPr kumimoji="1" lang="en-US" altLang="ja-JP" sz="1100" dirty="0">
                <a:solidFill>
                  <a:srgbClr val="FFFFFF"/>
                </a:solidFill>
              </a:rPr>
            </a:br>
            <a:r>
              <a:rPr kumimoji="1" lang="en-US" altLang="ja-JP" sz="1100" dirty="0">
                <a:solidFill>
                  <a:srgbClr val="FFFFFF"/>
                </a:solidFill>
              </a:rPr>
              <a:t> </a:t>
            </a:r>
            <a:endParaRPr kumimoji="1" lang="ja-JP" altLang="en-US" sz="1100" dirty="0">
              <a:solidFill>
                <a:srgbClr val="FFFFFF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B7311A6-A9C0-3123-50CD-B84C5B71B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5573" y="4341176"/>
            <a:ext cx="2999823" cy="2144268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2800" b="1" dirty="0">
                <a:solidFill>
                  <a:srgbClr val="D9D9D9"/>
                </a:solidFill>
              </a:rPr>
              <a:t>GOAL 1 : Making a data frame </a:t>
            </a:r>
            <a:r>
              <a:rPr lang="en-US" altLang="ja-JP" sz="2800" b="1" dirty="0">
                <a:solidFill>
                  <a:srgbClr val="D9D9D9"/>
                </a:solidFill>
              </a:rPr>
              <a:t>with select features</a:t>
            </a:r>
            <a:r>
              <a:rPr kumimoji="1" lang="en-US" altLang="ja-JP" sz="2800" b="1" dirty="0">
                <a:solidFill>
                  <a:srgbClr val="D9D9D9"/>
                </a:solidFill>
              </a:rPr>
              <a:t> into columns!</a:t>
            </a:r>
          </a:p>
          <a:p>
            <a:endParaRPr kumimoji="1" lang="ja-JP" altLang="en-US" sz="1800" b="1" dirty="0">
              <a:solidFill>
                <a:srgbClr val="D9D9D9"/>
              </a:solidFill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Disconnected">
            <a:extLst>
              <a:ext uri="{FF2B5EF4-FFF2-40B4-BE49-F238E27FC236}">
                <a16:creationId xmlns:a16="http://schemas.microsoft.com/office/drawing/2014/main" id="{6526483F-58AA-D361-C45B-5E012FB7B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1662" y="484632"/>
            <a:ext cx="5882248" cy="588224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89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46F2B-D117-F41A-92F5-1A7521C9D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5941" y="1512115"/>
            <a:ext cx="10742774" cy="1459685"/>
          </a:xfrm>
        </p:spPr>
        <p:txBody>
          <a:bodyPr>
            <a:noAutofit/>
          </a:bodyPr>
          <a:lstStyle/>
          <a:p>
            <a:r>
              <a:rPr lang="en-US" altLang="ja-JP" sz="1100" dirty="0"/>
              <a:t>                                                                                                  PREPARING THE DATA SET</a:t>
            </a:r>
            <a:br>
              <a:rPr lang="en-US" altLang="ja-JP" sz="1100" dirty="0"/>
            </a:br>
            <a:br>
              <a:rPr kumimoji="1" lang="en-US" altLang="ja-JP" sz="1100" dirty="0"/>
            </a:br>
            <a:br>
              <a:rPr kumimoji="1" lang="en-US" altLang="ja-JP" sz="1100" dirty="0"/>
            </a:br>
            <a:br>
              <a:rPr kumimoji="1" lang="en-US" altLang="ja-JP" sz="1100" dirty="0"/>
            </a:br>
            <a:r>
              <a:rPr kumimoji="1" lang="en-US" altLang="ja-JP" sz="1400" b="1" dirty="0">
                <a:solidFill>
                  <a:srgbClr val="FFFF00"/>
                </a:solidFill>
              </a:rPr>
              <a:t>Step 1: Grouping </a:t>
            </a:r>
            <a:br>
              <a:rPr kumimoji="1" lang="en-US" altLang="ja-JP" sz="1100" dirty="0"/>
            </a:br>
            <a:r>
              <a:rPr kumimoji="1" lang="en-US" altLang="ja-JP" sz="1600" dirty="0"/>
              <a:t>    df_protein_grouped = proteins.</a:t>
            </a:r>
            <a:r>
              <a:rPr kumimoji="1" lang="en-US" altLang="ja-JP" sz="1600" dirty="0">
                <a:solidFill>
                  <a:srgbClr val="92D050"/>
                </a:solidFill>
              </a:rPr>
              <a:t>groupby</a:t>
            </a:r>
            <a:r>
              <a:rPr kumimoji="1" lang="en-US" altLang="ja-JP" sz="1600" dirty="0"/>
              <a:t>([</a:t>
            </a:r>
            <a:r>
              <a:rPr kumimoji="1" lang="en-US" altLang="ja-JP" sz="1600" dirty="0">
                <a:solidFill>
                  <a:srgbClr val="FF0000"/>
                </a:solidFill>
              </a:rPr>
              <a:t>'visit_id','UniProt</a:t>
            </a:r>
            <a:r>
              <a:rPr kumimoji="1" lang="en-US" altLang="ja-JP" sz="1600" dirty="0"/>
              <a:t>'])['</a:t>
            </a:r>
            <a:r>
              <a:rPr kumimoji="1" lang="en-US" altLang="ja-JP" sz="1600" dirty="0">
                <a:solidFill>
                  <a:srgbClr val="FF0000"/>
                </a:solidFill>
              </a:rPr>
              <a:t>NPX</a:t>
            </a:r>
            <a:r>
              <a:rPr kumimoji="1" lang="en-US" altLang="ja-JP" sz="1600" dirty="0"/>
              <a:t>'].</a:t>
            </a:r>
            <a:r>
              <a:rPr kumimoji="1" lang="en-US" altLang="ja-JP" sz="1600" dirty="0">
                <a:solidFill>
                  <a:srgbClr val="92D050"/>
                </a:solidFill>
              </a:rPr>
              <a:t>mean</a:t>
            </a:r>
            <a:r>
              <a:rPr kumimoji="1" lang="en-US" altLang="ja-JP" sz="1600" dirty="0"/>
              <a:t>().</a:t>
            </a:r>
            <a:r>
              <a:rPr kumimoji="1" lang="en-US" altLang="ja-JP" sz="1600" dirty="0">
                <a:solidFill>
                  <a:srgbClr val="92D050"/>
                </a:solidFill>
              </a:rPr>
              <a:t>reset_index</a:t>
            </a:r>
            <a:r>
              <a:rPr kumimoji="1" lang="en-US" altLang="ja-JP" sz="1600" dirty="0"/>
              <a:t>()</a:t>
            </a:r>
            <a:br>
              <a:rPr kumimoji="1" lang="en-US" altLang="ja-JP" sz="1600" dirty="0"/>
            </a:br>
            <a:r>
              <a:rPr kumimoji="1" lang="en-US" altLang="ja-JP" sz="1600" dirty="0"/>
              <a:t>    df_peptide_grouped = peptides.</a:t>
            </a:r>
            <a:r>
              <a:rPr kumimoji="1" lang="en-US" altLang="ja-JP" sz="1600" dirty="0">
                <a:solidFill>
                  <a:srgbClr val="92D050"/>
                </a:solidFill>
              </a:rPr>
              <a:t>groupby</a:t>
            </a:r>
            <a:r>
              <a:rPr kumimoji="1" lang="en-US" altLang="ja-JP" sz="1600" dirty="0"/>
              <a:t>([</a:t>
            </a:r>
            <a:r>
              <a:rPr kumimoji="1" lang="en-US" altLang="ja-JP" sz="1600" dirty="0">
                <a:solidFill>
                  <a:srgbClr val="FF0000"/>
                </a:solidFill>
              </a:rPr>
              <a:t>'visit_id','Peptide</a:t>
            </a:r>
            <a:r>
              <a:rPr kumimoji="1" lang="en-US" altLang="ja-JP" sz="1600" dirty="0"/>
              <a:t>'])['</a:t>
            </a:r>
            <a:r>
              <a:rPr kumimoji="1" lang="en-US" altLang="ja-JP" sz="1600" dirty="0">
                <a:solidFill>
                  <a:srgbClr val="FF0000"/>
                </a:solidFill>
              </a:rPr>
              <a:t>PeptideAbundance</a:t>
            </a:r>
            <a:r>
              <a:rPr kumimoji="1" lang="en-US" altLang="ja-JP" sz="1600" dirty="0"/>
              <a:t>'].</a:t>
            </a:r>
            <a:r>
              <a:rPr kumimoji="1" lang="en-US" altLang="ja-JP" sz="1600" dirty="0">
                <a:solidFill>
                  <a:srgbClr val="92D050"/>
                </a:solidFill>
              </a:rPr>
              <a:t>mean</a:t>
            </a:r>
            <a:r>
              <a:rPr kumimoji="1" lang="en-US" altLang="ja-JP" sz="1600" dirty="0"/>
              <a:t>().</a:t>
            </a:r>
            <a:r>
              <a:rPr kumimoji="1" lang="en-US" altLang="ja-JP" sz="1600" dirty="0">
                <a:solidFill>
                  <a:srgbClr val="92D050"/>
                </a:solidFill>
              </a:rPr>
              <a:t>reset_index</a:t>
            </a:r>
            <a:r>
              <a:rPr kumimoji="1" lang="en-US" altLang="ja-JP" sz="1600" dirty="0"/>
              <a:t>()</a:t>
            </a:r>
            <a:br>
              <a:rPr kumimoji="1" lang="en-US" altLang="ja-JP" sz="1600" dirty="0"/>
            </a:br>
            <a:endParaRPr kumimoji="1" lang="ja-JP" altLang="en-US" sz="11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CE39B48-5333-02A9-6ADE-FEADE3C82F92}"/>
              </a:ext>
            </a:extLst>
          </p:cNvPr>
          <p:cNvSpPr txBox="1">
            <a:spLocks/>
          </p:cNvSpPr>
          <p:nvPr/>
        </p:nvSpPr>
        <p:spPr>
          <a:xfrm>
            <a:off x="1867277" y="989900"/>
            <a:ext cx="8066686" cy="601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kumimoji="1"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kumimoji="1"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kumimoji="1"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Grouping</a:t>
            </a:r>
          </a:p>
          <a:p>
            <a:endParaRPr lang="ja-JP" alt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08AC8D2-D934-2851-8459-6C5C3EA31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0261" y="3842158"/>
            <a:ext cx="9845152" cy="18636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dirty="0"/>
              <a:t>Obtain the desired columns from the desired data frames: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ja-JP" dirty="0"/>
              <a:t>From proteins obtain </a:t>
            </a:r>
            <a:r>
              <a:rPr kumimoji="1" lang="en-US" altLang="ja-JP" sz="2400" dirty="0">
                <a:solidFill>
                  <a:srgbClr val="FF0000"/>
                </a:solidFill>
              </a:rPr>
              <a:t>visit_id, UniProt, and NPX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ja-JP" dirty="0"/>
              <a:t>From peptides obtain </a:t>
            </a:r>
            <a:r>
              <a:rPr lang="en-US" altLang="ja-JP" sz="2400" dirty="0">
                <a:solidFill>
                  <a:srgbClr val="FF0000"/>
                </a:solidFill>
              </a:rPr>
              <a:t>visit_id, peptide, and PeptideAbundance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dirty="0"/>
              <a:t>Do not forget to reset index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969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46F2B-D117-F41A-92F5-1A7521C9D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1904" y="1400961"/>
            <a:ext cx="10066789" cy="1459685"/>
          </a:xfrm>
        </p:spPr>
        <p:txBody>
          <a:bodyPr>
            <a:noAutofit/>
          </a:bodyPr>
          <a:lstStyle/>
          <a:p>
            <a:r>
              <a:rPr lang="en-US" altLang="ja-JP" sz="1100" dirty="0"/>
              <a:t>                                                                                                                  PREPARING THE DATA SET</a:t>
            </a:r>
            <a:br>
              <a:rPr lang="en-US" altLang="ja-JP" sz="1100" dirty="0"/>
            </a:br>
            <a:br>
              <a:rPr kumimoji="1" lang="en-US" altLang="ja-JP" sz="1100" dirty="0"/>
            </a:br>
            <a:br>
              <a:rPr kumimoji="1" lang="en-US" altLang="ja-JP" sz="1100" dirty="0"/>
            </a:br>
            <a:br>
              <a:rPr kumimoji="1" lang="en-US" altLang="ja-JP" sz="1100" dirty="0"/>
            </a:br>
            <a:r>
              <a:rPr kumimoji="1" lang="en-US" altLang="ja-JP" sz="1600" dirty="0"/>
              <a:t> </a:t>
            </a:r>
            <a:br>
              <a:rPr kumimoji="1" lang="en-US" altLang="ja-JP" sz="1100" dirty="0"/>
            </a:br>
            <a:r>
              <a:rPr kumimoji="1" lang="en-US" altLang="ja-JP" sz="1100" dirty="0"/>
              <a:t> </a:t>
            </a:r>
            <a:r>
              <a:rPr kumimoji="1" lang="en-US" altLang="ja-JP" sz="1400" b="1" dirty="0">
                <a:solidFill>
                  <a:srgbClr val="FFFF00"/>
                </a:solidFill>
              </a:rPr>
              <a:t>Step 2: Pivoting</a:t>
            </a:r>
            <a:br>
              <a:rPr kumimoji="1" lang="en-US" altLang="ja-JP" sz="1100" dirty="0"/>
            </a:br>
            <a:r>
              <a:rPr kumimoji="1" lang="en-US" altLang="ja-JP" sz="1100" dirty="0"/>
              <a:t>    </a:t>
            </a:r>
            <a:r>
              <a:rPr kumimoji="1" lang="en-US" altLang="ja-JP" sz="1200" dirty="0"/>
              <a:t>df_protein = df_protein_grouped.</a:t>
            </a:r>
            <a:r>
              <a:rPr kumimoji="1" lang="en-US" altLang="ja-JP" sz="1200" dirty="0">
                <a:solidFill>
                  <a:srgbClr val="92D050"/>
                </a:solidFill>
              </a:rPr>
              <a:t>pivot</a:t>
            </a:r>
            <a:r>
              <a:rPr kumimoji="1" lang="en-US" altLang="ja-JP" sz="1200" dirty="0"/>
              <a:t>(index=</a:t>
            </a:r>
            <a:r>
              <a:rPr kumimoji="1" lang="en-US" altLang="ja-JP" sz="1200" dirty="0">
                <a:solidFill>
                  <a:srgbClr val="FF0000"/>
                </a:solidFill>
              </a:rPr>
              <a:t>'visit_id</a:t>
            </a:r>
            <a:r>
              <a:rPr kumimoji="1" lang="en-US" altLang="ja-JP" sz="1200" dirty="0"/>
              <a:t>',columns = </a:t>
            </a:r>
            <a:r>
              <a:rPr kumimoji="1" lang="en-US" altLang="ja-JP" sz="1200" dirty="0">
                <a:solidFill>
                  <a:srgbClr val="FF0000"/>
                </a:solidFill>
              </a:rPr>
              <a:t>'UniProt'</a:t>
            </a:r>
            <a:r>
              <a:rPr kumimoji="1" lang="en-US" altLang="ja-JP" sz="1200" dirty="0"/>
              <a:t>, values = </a:t>
            </a:r>
            <a:r>
              <a:rPr kumimoji="1" lang="en-US" altLang="ja-JP" sz="1200" dirty="0">
                <a:solidFill>
                  <a:srgbClr val="FF0000"/>
                </a:solidFill>
              </a:rPr>
              <a:t>'NPX</a:t>
            </a:r>
            <a:r>
              <a:rPr kumimoji="1" lang="en-US" altLang="ja-JP" sz="1200" dirty="0"/>
              <a:t>').rename_axis(columns=None).</a:t>
            </a:r>
            <a:r>
              <a:rPr kumimoji="1" lang="en-US" altLang="ja-JP" sz="1200" dirty="0">
                <a:solidFill>
                  <a:srgbClr val="92D050"/>
                </a:solidFill>
              </a:rPr>
              <a:t>reset_index</a:t>
            </a:r>
            <a:r>
              <a:rPr kumimoji="1" lang="en-US" altLang="ja-JP" sz="1200" dirty="0"/>
              <a:t>()</a:t>
            </a:r>
            <a:br>
              <a:rPr kumimoji="1" lang="en-US" altLang="ja-JP" sz="1200" dirty="0"/>
            </a:br>
            <a:r>
              <a:rPr kumimoji="1" lang="en-US" altLang="ja-JP" sz="1200" dirty="0"/>
              <a:t>    df_peptide = df_peptide_grouped.</a:t>
            </a:r>
            <a:r>
              <a:rPr kumimoji="1" lang="en-US" altLang="ja-JP" sz="1200" dirty="0">
                <a:solidFill>
                  <a:srgbClr val="92D050"/>
                </a:solidFill>
              </a:rPr>
              <a:t>pivot</a:t>
            </a:r>
            <a:r>
              <a:rPr kumimoji="1" lang="en-US" altLang="ja-JP" sz="1200" dirty="0"/>
              <a:t>(index=</a:t>
            </a:r>
            <a:r>
              <a:rPr kumimoji="1" lang="en-US" altLang="ja-JP" sz="1200" dirty="0">
                <a:solidFill>
                  <a:srgbClr val="FF0000"/>
                </a:solidFill>
              </a:rPr>
              <a:t>'visit_id</a:t>
            </a:r>
            <a:r>
              <a:rPr kumimoji="1" lang="en-US" altLang="ja-JP" sz="1200" dirty="0"/>
              <a:t>',columns = </a:t>
            </a:r>
            <a:r>
              <a:rPr kumimoji="1" lang="en-US" altLang="ja-JP" sz="1200" dirty="0">
                <a:solidFill>
                  <a:srgbClr val="FF0000"/>
                </a:solidFill>
              </a:rPr>
              <a:t>'Peptide'</a:t>
            </a:r>
            <a:r>
              <a:rPr kumimoji="1" lang="en-US" altLang="ja-JP" sz="1200" dirty="0"/>
              <a:t>, values = </a:t>
            </a:r>
            <a:r>
              <a:rPr kumimoji="1" lang="en-US" altLang="ja-JP" sz="1200" dirty="0">
                <a:solidFill>
                  <a:srgbClr val="FF0000"/>
                </a:solidFill>
              </a:rPr>
              <a:t>'PeptideAbundance'</a:t>
            </a:r>
            <a:r>
              <a:rPr kumimoji="1" lang="en-US" altLang="ja-JP" sz="1200" dirty="0"/>
              <a:t>).rename_axis(columns=None).</a:t>
            </a:r>
            <a:r>
              <a:rPr kumimoji="1" lang="en-US" altLang="ja-JP" sz="1200" dirty="0">
                <a:solidFill>
                  <a:srgbClr val="92D050"/>
                </a:solidFill>
              </a:rPr>
              <a:t>reset_index</a:t>
            </a:r>
            <a:r>
              <a:rPr kumimoji="1" lang="en-US" altLang="ja-JP" sz="1200" dirty="0"/>
              <a:t>()</a:t>
            </a:r>
            <a:br>
              <a:rPr kumimoji="1" lang="en-US" altLang="ja-JP" sz="1400" dirty="0"/>
            </a:br>
            <a:endParaRPr kumimoji="1" lang="ja-JP" alt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D12569-397F-6BC6-88BE-E000332BE0C3}"/>
              </a:ext>
            </a:extLst>
          </p:cNvPr>
          <p:cNvSpPr txBox="1"/>
          <p:nvPr/>
        </p:nvSpPr>
        <p:spPr>
          <a:xfrm>
            <a:off x="2661756" y="3603072"/>
            <a:ext cx="686848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/>
              <a:t>Make </a:t>
            </a:r>
            <a:r>
              <a:rPr lang="en-US" altLang="ja-JP" sz="2800" dirty="0" err="1">
                <a:solidFill>
                  <a:srgbClr val="FF0000"/>
                </a:solidFill>
              </a:rPr>
              <a:t>Uniprot</a:t>
            </a:r>
            <a:r>
              <a:rPr lang="en-US" altLang="ja-JP" sz="2800" dirty="0"/>
              <a:t> and </a:t>
            </a:r>
            <a:r>
              <a:rPr lang="en-US" altLang="ja-JP" sz="2800" dirty="0">
                <a:solidFill>
                  <a:srgbClr val="FF0000"/>
                </a:solidFill>
              </a:rPr>
              <a:t>Peptide</a:t>
            </a:r>
            <a:r>
              <a:rPr lang="en-US" altLang="ja-JP" sz="2800" dirty="0"/>
              <a:t> into features aligned as columns with the mean of </a:t>
            </a:r>
            <a:r>
              <a:rPr lang="en-US" altLang="ja-JP" sz="2800" dirty="0">
                <a:solidFill>
                  <a:srgbClr val="FF0000"/>
                </a:solidFill>
              </a:rPr>
              <a:t>NPX</a:t>
            </a:r>
            <a:r>
              <a:rPr lang="en-US" altLang="ja-JP" sz="2800" dirty="0"/>
              <a:t> and mean of </a:t>
            </a:r>
            <a:r>
              <a:rPr lang="en-US" altLang="ja-JP" sz="2800" dirty="0">
                <a:solidFill>
                  <a:srgbClr val="FF0000"/>
                </a:solidFill>
              </a:rPr>
              <a:t>peptide abundance </a:t>
            </a:r>
            <a:r>
              <a:rPr lang="en-US" altLang="ja-JP" sz="2800" dirty="0"/>
              <a:t>as the values respectively .</a:t>
            </a:r>
          </a:p>
          <a:p>
            <a:pPr algn="ctr"/>
            <a:endParaRPr lang="en-US" altLang="ja-JP" sz="2800" dirty="0"/>
          </a:p>
          <a:p>
            <a:pPr algn="ctr"/>
            <a:r>
              <a:rPr lang="en-US" altLang="ja-JP" sz="2000" dirty="0"/>
              <a:t>(Make </a:t>
            </a:r>
            <a:r>
              <a:rPr lang="en-US" altLang="ja-JP" sz="2000" dirty="0" err="1">
                <a:solidFill>
                  <a:srgbClr val="FF0000"/>
                </a:solidFill>
              </a:rPr>
              <a:t>Visit_Id</a:t>
            </a:r>
            <a:r>
              <a:rPr lang="en-US" altLang="ja-JP" sz="2000" dirty="0">
                <a:solidFill>
                  <a:srgbClr val="FF0000"/>
                </a:solidFill>
              </a:rPr>
              <a:t> </a:t>
            </a:r>
            <a:r>
              <a:rPr lang="en-US" altLang="ja-JP" sz="2000" dirty="0"/>
              <a:t>the index to Merge on NEXT!)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0C7FC64-8A87-1FEA-8DE6-87C7C513EBFA}"/>
              </a:ext>
            </a:extLst>
          </p:cNvPr>
          <p:cNvSpPr txBox="1">
            <a:spLocks/>
          </p:cNvSpPr>
          <p:nvPr/>
        </p:nvSpPr>
        <p:spPr>
          <a:xfrm>
            <a:off x="1766609" y="498096"/>
            <a:ext cx="8066686" cy="601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kumimoji="1"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kumimoji="1"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kumimoji="1"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Pivoting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8751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46F2B-D117-F41A-92F5-1A7521C9D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758" y="1384183"/>
            <a:ext cx="10742774" cy="1459685"/>
          </a:xfrm>
        </p:spPr>
        <p:txBody>
          <a:bodyPr>
            <a:noAutofit/>
          </a:bodyPr>
          <a:lstStyle/>
          <a:p>
            <a:r>
              <a:rPr lang="en-US" altLang="ja-JP" sz="1100" dirty="0"/>
              <a:t>                                                                                                                  PREPARING THE DATA SET</a:t>
            </a:r>
            <a:br>
              <a:rPr lang="en-US" altLang="ja-JP" sz="1100" dirty="0"/>
            </a:br>
            <a:br>
              <a:rPr kumimoji="1" lang="en-US" altLang="ja-JP" sz="1100" dirty="0"/>
            </a:br>
            <a:br>
              <a:rPr kumimoji="1" lang="en-US" altLang="ja-JP" sz="1100" dirty="0"/>
            </a:br>
            <a:br>
              <a:rPr kumimoji="1" lang="en-US" altLang="ja-JP" sz="1100" dirty="0"/>
            </a:br>
            <a:r>
              <a:rPr kumimoji="1" lang="en-US" altLang="ja-JP" sz="1600" dirty="0"/>
              <a:t> </a:t>
            </a:r>
            <a:br>
              <a:rPr kumimoji="1" lang="en-US" altLang="ja-JP" sz="1100" dirty="0"/>
            </a:br>
            <a:r>
              <a:rPr kumimoji="1" lang="en-US" altLang="ja-JP" sz="1100" dirty="0"/>
              <a:t> </a:t>
            </a:r>
            <a:r>
              <a:rPr kumimoji="1" lang="en-US" altLang="ja-JP" sz="1400" dirty="0"/>
              <a:t> </a:t>
            </a:r>
            <a:br>
              <a:rPr kumimoji="1" lang="en-US" altLang="ja-JP" sz="1400" dirty="0"/>
            </a:br>
            <a:r>
              <a:rPr kumimoji="1" lang="en-US" altLang="ja-JP" sz="1800" b="1" dirty="0">
                <a:solidFill>
                  <a:srgbClr val="FFFF00"/>
                </a:solidFill>
              </a:rPr>
              <a:t>Step 3: Merging</a:t>
            </a:r>
            <a:br>
              <a:rPr kumimoji="1" lang="en-US" altLang="ja-JP" sz="1800" b="1" dirty="0"/>
            </a:br>
            <a:r>
              <a:rPr kumimoji="1" lang="en-US" altLang="ja-JP" sz="1800" b="1" dirty="0"/>
              <a:t>    pro_pep_df = df_protein.</a:t>
            </a:r>
            <a:r>
              <a:rPr kumimoji="1" lang="en-US" altLang="ja-JP" sz="1800" b="1" dirty="0">
                <a:solidFill>
                  <a:srgbClr val="92D050"/>
                </a:solidFill>
              </a:rPr>
              <a:t>merge</a:t>
            </a:r>
            <a:r>
              <a:rPr kumimoji="1" lang="en-US" altLang="ja-JP" sz="1800" b="1" dirty="0"/>
              <a:t>(df_peptide, on = ['</a:t>
            </a:r>
            <a:r>
              <a:rPr kumimoji="1" lang="en-US" altLang="ja-JP" sz="1800" b="1" dirty="0">
                <a:solidFill>
                  <a:srgbClr val="FF0000"/>
                </a:solidFill>
              </a:rPr>
              <a:t>visit_id</a:t>
            </a:r>
            <a:r>
              <a:rPr kumimoji="1" lang="en-US" altLang="ja-JP" sz="1800" b="1" dirty="0"/>
              <a:t>'], how = </a:t>
            </a:r>
            <a:r>
              <a:rPr kumimoji="1" lang="en-US" altLang="ja-JP" sz="1800" b="1" dirty="0">
                <a:solidFill>
                  <a:srgbClr val="FF0000"/>
                </a:solidFill>
              </a:rPr>
              <a:t>'left</a:t>
            </a:r>
            <a:r>
              <a:rPr kumimoji="1" lang="en-US" altLang="ja-JP" sz="1800" b="1" dirty="0"/>
              <a:t>')</a:t>
            </a:r>
            <a:br>
              <a:rPr kumimoji="1" lang="en-US" altLang="ja-JP" sz="1800" b="1" dirty="0"/>
            </a:br>
            <a:r>
              <a:rPr kumimoji="1" lang="en-US" altLang="ja-JP" sz="1800" b="1" dirty="0"/>
              <a:t>    </a:t>
            </a:r>
            <a:br>
              <a:rPr kumimoji="1" lang="en-US" altLang="ja-JP" sz="1400" dirty="0"/>
            </a:br>
            <a:r>
              <a:rPr kumimoji="1" lang="en-US" altLang="ja-JP" sz="1400" dirty="0"/>
              <a:t>    </a:t>
            </a:r>
            <a:r>
              <a:rPr kumimoji="1" lang="en-US" altLang="ja-JP" sz="1400" dirty="0">
                <a:solidFill>
                  <a:srgbClr val="92D050"/>
                </a:solidFill>
              </a:rPr>
              <a:t>return</a:t>
            </a:r>
            <a:r>
              <a:rPr kumimoji="1" lang="en-US" altLang="ja-JP" sz="1400" dirty="0"/>
              <a:t> pro_pep_df</a:t>
            </a:r>
            <a:endParaRPr kumimoji="1" lang="ja-JP" altLang="en-US" sz="11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BB8FFF0-CAC5-ACD6-9593-91B67B522217}"/>
              </a:ext>
            </a:extLst>
          </p:cNvPr>
          <p:cNvSpPr txBox="1">
            <a:spLocks/>
          </p:cNvSpPr>
          <p:nvPr/>
        </p:nvSpPr>
        <p:spPr>
          <a:xfrm>
            <a:off x="1766609" y="498096"/>
            <a:ext cx="8066686" cy="601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kumimoji="1"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kumimoji="1"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kumimoji="1"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Merging</a:t>
            </a:r>
          </a:p>
          <a:p>
            <a:endParaRPr lang="ja-JP" altLang="en-US" dirty="0"/>
          </a:p>
        </p:txBody>
      </p:sp>
      <p:graphicFrame>
        <p:nvGraphicFramePr>
          <p:cNvPr id="10" name="TextBox 8">
            <a:extLst>
              <a:ext uri="{FF2B5EF4-FFF2-40B4-BE49-F238E27FC236}">
                <a16:creationId xmlns:a16="http://schemas.microsoft.com/office/drawing/2014/main" id="{CAD6F34F-321D-5D0F-6364-F62035AD62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934367"/>
              </p:ext>
            </p:extLst>
          </p:nvPr>
        </p:nvGraphicFramePr>
        <p:xfrm>
          <a:off x="2773288" y="3128045"/>
          <a:ext cx="6868487" cy="3539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189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46F2B-D117-F41A-92F5-1A7521C9D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4387" y="314336"/>
            <a:ext cx="2802194" cy="4041648"/>
          </a:xfrm>
        </p:spPr>
        <p:txBody>
          <a:bodyPr>
            <a:normAutofit fontScale="90000"/>
          </a:bodyPr>
          <a:lstStyle/>
          <a:p>
            <a:br>
              <a:rPr lang="en-US" altLang="ja-JP" sz="1100" dirty="0">
                <a:solidFill>
                  <a:srgbClr val="FFFFFF"/>
                </a:solidFill>
              </a:rPr>
            </a:br>
            <a:br>
              <a:rPr kumimoji="1" lang="en-US" altLang="ja-JP" sz="1100" dirty="0">
                <a:solidFill>
                  <a:srgbClr val="FFFFFF"/>
                </a:solidFill>
              </a:rPr>
            </a:br>
            <a:r>
              <a:rPr kumimoji="1" lang="en-US" altLang="ja-JP" sz="1100" dirty="0">
                <a:solidFill>
                  <a:srgbClr val="FFFFFF"/>
                </a:solidFill>
              </a:rPr>
              <a:t>def prepare_dataset(train_proteins, train_peptides):</a:t>
            </a:r>
            <a:br>
              <a:rPr kumimoji="1" lang="en-US" altLang="ja-JP" sz="1100" dirty="0">
                <a:solidFill>
                  <a:srgbClr val="FFFFFF"/>
                </a:solidFill>
              </a:rPr>
            </a:br>
            <a:br>
              <a:rPr kumimoji="1" lang="en-US" altLang="ja-JP" sz="1100" dirty="0">
                <a:solidFill>
                  <a:srgbClr val="FFFFFF"/>
                </a:solidFill>
              </a:rPr>
            </a:br>
            <a:r>
              <a:rPr kumimoji="1" lang="en-US" altLang="ja-JP" sz="1100" b="1" dirty="0">
                <a:solidFill>
                  <a:srgbClr val="FFFFFF"/>
                </a:solidFill>
              </a:rPr>
              <a:t>Step 1: Grouping </a:t>
            </a:r>
            <a:br>
              <a:rPr kumimoji="1" lang="en-US" altLang="ja-JP" sz="1100" dirty="0">
                <a:solidFill>
                  <a:srgbClr val="FFFFFF"/>
                </a:solidFill>
              </a:rPr>
            </a:br>
            <a:r>
              <a:rPr kumimoji="1" lang="en-US" altLang="ja-JP" sz="1100" dirty="0">
                <a:solidFill>
                  <a:srgbClr val="FFFFFF"/>
                </a:solidFill>
              </a:rPr>
              <a:t>    df_protein_grouped = proteins.groupby(['visit_id','UniProt'])['NPX'].mean().reset_index()</a:t>
            </a:r>
            <a:br>
              <a:rPr kumimoji="1" lang="en-US" altLang="ja-JP" sz="1100" dirty="0">
                <a:solidFill>
                  <a:srgbClr val="FFFFFF"/>
                </a:solidFill>
              </a:rPr>
            </a:br>
            <a:r>
              <a:rPr kumimoji="1" lang="en-US" altLang="ja-JP" sz="1100" dirty="0">
                <a:solidFill>
                  <a:srgbClr val="FFFFFF"/>
                </a:solidFill>
              </a:rPr>
              <a:t>    df_peptide_grouped = peptides.groupby(['visit_id','Peptide'])['PeptideAbundance'].mean().reset_index()</a:t>
            </a:r>
            <a:br>
              <a:rPr kumimoji="1" lang="en-US" altLang="ja-JP" sz="1100" dirty="0">
                <a:solidFill>
                  <a:srgbClr val="FFFFFF"/>
                </a:solidFill>
              </a:rPr>
            </a:br>
            <a:r>
              <a:rPr kumimoji="1" lang="en-US" altLang="ja-JP" sz="1100" dirty="0">
                <a:solidFill>
                  <a:srgbClr val="FFFFFF"/>
                </a:solidFill>
              </a:rPr>
              <a:t>    </a:t>
            </a:r>
            <a:br>
              <a:rPr kumimoji="1" lang="en-US" altLang="ja-JP" sz="1100" dirty="0">
                <a:solidFill>
                  <a:srgbClr val="FFFFFF"/>
                </a:solidFill>
              </a:rPr>
            </a:br>
            <a:r>
              <a:rPr kumimoji="1" lang="en-US" altLang="ja-JP" sz="1100" dirty="0">
                <a:solidFill>
                  <a:srgbClr val="FFFFFF"/>
                </a:solidFill>
              </a:rPr>
              <a:t> </a:t>
            </a:r>
            <a:r>
              <a:rPr kumimoji="1" lang="en-US" altLang="ja-JP" sz="1100" b="1" dirty="0">
                <a:solidFill>
                  <a:srgbClr val="FFFFFF"/>
                </a:solidFill>
              </a:rPr>
              <a:t>Step 2: Pivoting</a:t>
            </a:r>
            <a:br>
              <a:rPr kumimoji="1" lang="en-US" altLang="ja-JP" sz="1100" dirty="0">
                <a:solidFill>
                  <a:srgbClr val="FFFFFF"/>
                </a:solidFill>
              </a:rPr>
            </a:br>
            <a:r>
              <a:rPr kumimoji="1" lang="en-US" altLang="ja-JP" sz="1100" dirty="0">
                <a:solidFill>
                  <a:srgbClr val="FFFFFF"/>
                </a:solidFill>
              </a:rPr>
              <a:t>    df_protein = df_protein_grouped.pivot(index='visit_id',columns = 'UniProt', values = 'NPX').rename_axis(columns=None).reset_index()</a:t>
            </a:r>
            <a:br>
              <a:rPr kumimoji="1" lang="en-US" altLang="ja-JP" sz="1100" dirty="0">
                <a:solidFill>
                  <a:srgbClr val="FFFFFF"/>
                </a:solidFill>
              </a:rPr>
            </a:br>
            <a:r>
              <a:rPr kumimoji="1" lang="en-US" altLang="ja-JP" sz="1100" dirty="0">
                <a:solidFill>
                  <a:srgbClr val="FFFFFF"/>
                </a:solidFill>
              </a:rPr>
              <a:t>    df_peptide = df_peptide_grouped.pivot(index='visit_id',columns = 'Peptide', values = 'PeptideAbundance').rename_axis(columns=None).reset_index()</a:t>
            </a:r>
            <a:br>
              <a:rPr kumimoji="1" lang="en-US" altLang="ja-JP" sz="1100" dirty="0">
                <a:solidFill>
                  <a:srgbClr val="FFFFFF"/>
                </a:solidFill>
              </a:rPr>
            </a:br>
            <a:br>
              <a:rPr kumimoji="1" lang="en-US" altLang="ja-JP" sz="1100" dirty="0">
                <a:solidFill>
                  <a:srgbClr val="FFFFFF"/>
                </a:solidFill>
              </a:rPr>
            </a:br>
            <a:r>
              <a:rPr kumimoji="1" lang="en-US" altLang="ja-JP" sz="1100" dirty="0">
                <a:solidFill>
                  <a:srgbClr val="FFFFFF"/>
                </a:solidFill>
              </a:rPr>
              <a:t>    </a:t>
            </a:r>
            <a:br>
              <a:rPr kumimoji="1" lang="en-US" altLang="ja-JP" sz="1100" dirty="0">
                <a:solidFill>
                  <a:srgbClr val="FFFFFF"/>
                </a:solidFill>
              </a:rPr>
            </a:br>
            <a:r>
              <a:rPr kumimoji="1" lang="en-US" altLang="ja-JP" sz="1100" b="1" dirty="0">
                <a:solidFill>
                  <a:srgbClr val="FFFFFF"/>
                </a:solidFill>
              </a:rPr>
              <a:t>Step 3: Merging</a:t>
            </a:r>
            <a:br>
              <a:rPr kumimoji="1" lang="en-US" altLang="ja-JP" sz="1100" dirty="0">
                <a:solidFill>
                  <a:srgbClr val="FFFFFF"/>
                </a:solidFill>
              </a:rPr>
            </a:br>
            <a:r>
              <a:rPr kumimoji="1" lang="en-US" altLang="ja-JP" sz="1100" dirty="0">
                <a:solidFill>
                  <a:srgbClr val="FFFFFF"/>
                </a:solidFill>
              </a:rPr>
              <a:t>    pro_pep_df = df_protein.merge(df_peptide, on = ['visit_id'], how = 'left')</a:t>
            </a:r>
            <a:br>
              <a:rPr kumimoji="1" lang="en-US" altLang="ja-JP" sz="1100" dirty="0">
                <a:solidFill>
                  <a:srgbClr val="FFFFFF"/>
                </a:solidFill>
              </a:rPr>
            </a:br>
            <a:r>
              <a:rPr kumimoji="1" lang="en-US" altLang="ja-JP" sz="1100" dirty="0">
                <a:solidFill>
                  <a:srgbClr val="FFFFFF"/>
                </a:solidFill>
              </a:rPr>
              <a:t>    </a:t>
            </a:r>
            <a:br>
              <a:rPr kumimoji="1" lang="en-US" altLang="ja-JP" sz="1100" dirty="0">
                <a:solidFill>
                  <a:srgbClr val="FFFFFF"/>
                </a:solidFill>
              </a:rPr>
            </a:br>
            <a:r>
              <a:rPr kumimoji="1" lang="en-US" altLang="ja-JP" sz="1100" dirty="0">
                <a:solidFill>
                  <a:srgbClr val="FFFFFF"/>
                </a:solidFill>
              </a:rPr>
              <a:t>    return pro_pep_df</a:t>
            </a:r>
            <a:br>
              <a:rPr kumimoji="1" lang="en-US" altLang="ja-JP" sz="1100" dirty="0">
                <a:solidFill>
                  <a:srgbClr val="FFFFFF"/>
                </a:solidFill>
              </a:rPr>
            </a:br>
            <a:r>
              <a:rPr kumimoji="1" lang="en-US" altLang="ja-JP" sz="1100" dirty="0">
                <a:solidFill>
                  <a:srgbClr val="FFFFFF"/>
                </a:solidFill>
              </a:rPr>
              <a:t> </a:t>
            </a:r>
            <a:endParaRPr kumimoji="1" lang="ja-JP" altLang="en-US" sz="1100" dirty="0">
              <a:solidFill>
                <a:srgbClr val="FFFFFF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B7311A6-A9C0-3123-50CD-B84C5B71B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6758" y="4853640"/>
            <a:ext cx="3721778" cy="2144268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2800" b="1" dirty="0">
                <a:solidFill>
                  <a:srgbClr val="D9D9D9"/>
                </a:solidFill>
              </a:rPr>
              <a:t>GOAL 2 : Obtaining </a:t>
            </a:r>
            <a:r>
              <a:rPr lang="en-US" altLang="ja-JP" sz="2800" b="1" dirty="0">
                <a:solidFill>
                  <a:srgbClr val="D9D9D9"/>
                </a:solidFill>
              </a:rPr>
              <a:t>Features</a:t>
            </a:r>
            <a:endParaRPr kumimoji="1" lang="ja-JP" altLang="en-US" sz="1800" b="1" dirty="0">
              <a:solidFill>
                <a:srgbClr val="D9D9D9"/>
              </a:solidFill>
            </a:endParaRPr>
          </a:p>
        </p:txBody>
      </p:sp>
      <p:pic>
        <p:nvPicPr>
          <p:cNvPr id="12" name="Graphic 11" descr="Disconnected">
            <a:extLst>
              <a:ext uri="{FF2B5EF4-FFF2-40B4-BE49-F238E27FC236}">
                <a16:creationId xmlns:a16="http://schemas.microsoft.com/office/drawing/2014/main" id="{6526483F-58AA-D361-C45B-5E012FB7B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1662" y="484632"/>
            <a:ext cx="5882248" cy="588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1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68C397E-C9BC-4DE8-986D-204E427AD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CFB4D4-CFF3-4172-AB21-A2B3D1223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404" y="0"/>
            <a:ext cx="375818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BB8FFF0-CAC5-ACD6-9593-91B67B522217}"/>
              </a:ext>
            </a:extLst>
          </p:cNvPr>
          <p:cNvSpPr txBox="1">
            <a:spLocks/>
          </p:cNvSpPr>
          <p:nvPr/>
        </p:nvSpPr>
        <p:spPr>
          <a:xfrm>
            <a:off x="8147621" y="804672"/>
            <a:ext cx="2824640" cy="5215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kumimoji="1"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kumimoji="1"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kumimoji="1"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ja-JP" sz="3600" b="1" spc="-5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Obtaining Labels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ja-JP" sz="3600" spc="-5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311115B-46C8-06FF-24A3-BD37EFF80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411" y="1405527"/>
            <a:ext cx="5945449" cy="12490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40D9F8B-DD48-4C11-451B-0BEB50DCF858}"/>
              </a:ext>
            </a:extLst>
          </p:cNvPr>
          <p:cNvSpPr txBox="1"/>
          <p:nvPr/>
        </p:nvSpPr>
        <p:spPr>
          <a:xfrm>
            <a:off x="1070657" y="3264428"/>
            <a:ext cx="578150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308" indent="-174308" defTabSz="278892"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ja-JP" sz="24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4308" indent="-174308" algn="ctr" defTabSz="27889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ja-JP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 a For Loop iterating over the newly made data frame.</a:t>
            </a:r>
          </a:p>
          <a:p>
            <a:pPr algn="ctr" defTabSz="278892">
              <a:spcAft>
                <a:spcPts val="600"/>
              </a:spcAft>
            </a:pPr>
            <a:endParaRPr kumimoji="1" lang="en-US" altLang="ja-JP" sz="24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4308" indent="-174308" algn="ctr" defTabSz="27889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ja-JP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Obtain all the features EXCEPT </a:t>
            </a:r>
            <a:r>
              <a:rPr kumimoji="1" lang="en-US" altLang="ja-JP" sz="2400" b="1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visit_id </a:t>
            </a:r>
            <a:r>
              <a:rPr kumimoji="1" lang="en-US" altLang="ja-JP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new data frame</a:t>
            </a:r>
          </a:p>
          <a:p>
            <a:pPr marL="174308" indent="-174308" algn="ctr" defTabSz="278892"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ja-JP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534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BB8FFF0-CAC5-ACD6-9593-91B67B522217}"/>
              </a:ext>
            </a:extLst>
          </p:cNvPr>
          <p:cNvSpPr txBox="1">
            <a:spLocks/>
          </p:cNvSpPr>
          <p:nvPr/>
        </p:nvSpPr>
        <p:spPr>
          <a:xfrm>
            <a:off x="1303136" y="766172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kumimoji="1"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kumimoji="1"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kumimoji="1"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ja-JP" sz="4400" b="1" spc="-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Initiating Empty Dictionaries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ja-JP" sz="4400" spc="-5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5CAB2B-CBC8-EE4B-7D1C-D93898F62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136" y="2295331"/>
            <a:ext cx="7775549" cy="18085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40D9F8B-DD48-4C11-451B-0BEB50DCF858}"/>
              </a:ext>
            </a:extLst>
          </p:cNvPr>
          <p:cNvSpPr txBox="1"/>
          <p:nvPr/>
        </p:nvSpPr>
        <p:spPr>
          <a:xfrm>
            <a:off x="1634040" y="4284712"/>
            <a:ext cx="5875678" cy="1808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182880" algn="ctr" defTabSz="9144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102870" algn="ctr" defTabSz="914400">
              <a:spcAft>
                <a:spcPts val="600"/>
              </a:spcAft>
              <a:buClr>
                <a:schemeClr val="accent1"/>
              </a:buClr>
            </a:pPr>
            <a:r>
              <a:rPr kumimoji="1" lang="en-US" altLang="ja-JP" dirty="0"/>
              <a:t>An empty dictionary to:</a:t>
            </a:r>
          </a:p>
          <a:p>
            <a:pPr marL="285750" indent="-182880" algn="ctr" defTabSz="9144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kumimoji="1" lang="en-US" altLang="ja-JP" dirty="0"/>
              <a:t>Store the </a:t>
            </a:r>
            <a:r>
              <a:rPr kumimoji="1" lang="en-US" altLang="ja-JP" u="sng" dirty="0"/>
              <a:t>model</a:t>
            </a:r>
            <a:r>
              <a:rPr kumimoji="1" lang="en-US" altLang="ja-JP" dirty="0"/>
              <a:t>.</a:t>
            </a:r>
          </a:p>
          <a:p>
            <a:pPr marL="285750" indent="-182880" algn="ctr" defTabSz="9144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kumimoji="1" lang="en-US" altLang="ja-JP" dirty="0"/>
              <a:t>Store </a:t>
            </a:r>
            <a:r>
              <a:rPr kumimoji="1" lang="en-US" altLang="ja-JP" u="sng" dirty="0"/>
              <a:t>MSE</a:t>
            </a:r>
            <a:r>
              <a:rPr kumimoji="1" lang="en-US" altLang="ja-JP" dirty="0"/>
              <a:t> score</a:t>
            </a:r>
          </a:p>
          <a:p>
            <a:pPr marL="285750" indent="-182880" algn="ctr" defTabSz="9144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kumimoji="1" lang="en-US" altLang="ja-JP" dirty="0"/>
              <a:t>Store </a:t>
            </a:r>
            <a:r>
              <a:rPr kumimoji="1" lang="en-US" altLang="ja-JP" u="sng" dirty="0" err="1"/>
              <a:t>sMAPE</a:t>
            </a:r>
            <a:r>
              <a:rPr kumimoji="1" lang="en-US" altLang="ja-JP" dirty="0"/>
              <a:t> score</a:t>
            </a:r>
          </a:p>
        </p:txBody>
      </p:sp>
    </p:spTree>
    <p:extLst>
      <p:ext uri="{BB962C8B-B14F-4D97-AF65-F5344CB8AC3E}">
        <p14:creationId xmlns:p14="http://schemas.microsoft.com/office/powerpoint/2010/main" val="4251038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108E-2C7F-CA2B-0A80-F1AE3787B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1028699"/>
            <a:ext cx="9418320" cy="3862083"/>
          </a:xfrm>
        </p:spPr>
        <p:txBody>
          <a:bodyPr anchor="ctr">
            <a:normAutofit/>
          </a:bodyPr>
          <a:lstStyle/>
          <a:p>
            <a:pPr algn="ctr"/>
            <a:r>
              <a:rPr lang="en-US" altLang="ja-JP" sz="6000" dirty="0"/>
              <a:t>Preparing the Model &amp; Modeling</a:t>
            </a:r>
            <a:endParaRPr kumimoji="1" lang="ja-JP" alt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2E3BF-9A66-C4D2-ECD9-4F19621E2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5237670"/>
            <a:ext cx="9418320" cy="1183261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dirty="0"/>
              <a:t>Note: Modeling is done with help from TensorFlow to speed up the process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1360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00828-EFED-7C13-FFA3-F6C023F31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altLang="ja-JP" dirty="0"/>
              <a:t>P</a:t>
            </a:r>
            <a:r>
              <a:rPr kumimoji="1" lang="en-US" altLang="ja-JP" dirty="0"/>
              <a:t>reparing the General Model :</a:t>
            </a:r>
            <a:br>
              <a:rPr kumimoji="1" lang="en-US" altLang="ja-JP" dirty="0"/>
            </a:br>
            <a:r>
              <a:rPr kumimoji="1" lang="en-US" altLang="ja-JP" dirty="0"/>
              <a:t> Model 1</a:t>
            </a:r>
            <a:endParaRPr kumimoji="1" lang="ja-JP" altLang="en-US" dirty="0"/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F0893ADA-1627-13ED-1BE7-CA5988F0C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712" y="2082539"/>
            <a:ext cx="3304622" cy="330462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A672C-7F68-1407-3790-779F3B15C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7759" y="1452178"/>
            <a:ext cx="5875678" cy="5040062"/>
          </a:xfrm>
        </p:spPr>
        <p:txBody>
          <a:bodyPr>
            <a:normAutofit/>
          </a:bodyPr>
          <a:lstStyle/>
          <a:p>
            <a:r>
              <a:rPr kumimoji="1" lang="en-US" altLang="ja-JP" sz="1400" b="1">
                <a:latin typeface="Aptos Mono" panose="020F0502020204030204" pitchFamily="49" charset="0"/>
              </a:rPr>
              <a:t>Create a loop to :</a:t>
            </a:r>
          </a:p>
          <a:p>
            <a:pPr marL="0" indent="0">
              <a:buNone/>
            </a:pPr>
            <a:endParaRPr kumimoji="1" lang="en-US" altLang="ja-JP" sz="1400" b="1">
              <a:latin typeface="Aptos Mono" panose="020F0502020204030204" pitchFamily="49" charset="0"/>
            </a:endParaRPr>
          </a:p>
          <a:p>
            <a:pPr marL="0" indent="0">
              <a:buNone/>
            </a:pPr>
            <a:r>
              <a:rPr kumimoji="1" lang="en-US" altLang="ja-JP" sz="1400" b="1">
                <a:latin typeface="Aptos Mono" panose="020F0502020204030204" pitchFamily="49" charset="0"/>
              </a:rPr>
              <a:t>Part1</a:t>
            </a:r>
          </a:p>
          <a:p>
            <a:r>
              <a:rPr kumimoji="1" lang="en-US" altLang="ja-JP" sz="1400" b="1">
                <a:latin typeface="Aptos Mono" panose="020F0502020204030204" pitchFamily="49" charset="0"/>
              </a:rPr>
              <a:t>1. Define a Function to Split Data </a:t>
            </a:r>
          </a:p>
          <a:p>
            <a:r>
              <a:rPr kumimoji="1" lang="en-US" altLang="ja-JP" sz="1400" b="1">
                <a:latin typeface="Aptos Mono" panose="020F0502020204030204" pitchFamily="49" charset="0"/>
              </a:rPr>
              <a:t>2. merge</a:t>
            </a:r>
          </a:p>
          <a:p>
            <a:r>
              <a:rPr kumimoji="1" lang="en-US" altLang="ja-JP" sz="1400" b="1">
                <a:latin typeface="Aptos Mono" panose="020F0502020204030204" pitchFamily="49" charset="0"/>
              </a:rPr>
              <a:t>3. drop null values</a:t>
            </a:r>
          </a:p>
          <a:p>
            <a:r>
              <a:rPr kumimoji="1" lang="en-US" altLang="ja-JP" sz="1400" b="1">
                <a:latin typeface="Aptos Mono" panose="020F0502020204030204" pitchFamily="49" charset="0"/>
              </a:rPr>
              <a:t>4. Scale data</a:t>
            </a:r>
          </a:p>
          <a:p>
            <a:endParaRPr kumimoji="1" lang="en-US" altLang="ja-JP" sz="1400" b="1">
              <a:latin typeface="Aptos Mono" panose="020F0502020204030204" pitchFamily="49" charset="0"/>
            </a:endParaRPr>
          </a:p>
          <a:p>
            <a:pPr marL="0" indent="0">
              <a:buNone/>
            </a:pPr>
            <a:r>
              <a:rPr kumimoji="1" lang="en-US" altLang="ja-JP" sz="1400" b="1">
                <a:latin typeface="Aptos Mono" panose="020F0502020204030204" pitchFamily="49" charset="0"/>
              </a:rPr>
              <a:t>Part 2</a:t>
            </a:r>
          </a:p>
          <a:p>
            <a:r>
              <a:rPr kumimoji="1" lang="en-US" altLang="ja-JP" sz="1400" b="1">
                <a:latin typeface="Aptos Mono" panose="020F0502020204030204" pitchFamily="49" charset="0"/>
              </a:rPr>
              <a:t>4. split and train the data set</a:t>
            </a:r>
          </a:p>
          <a:p>
            <a:r>
              <a:rPr kumimoji="1" lang="en-US" altLang="ja-JP" sz="1400" b="1">
                <a:latin typeface="Aptos Mono" panose="020F0502020204030204" pitchFamily="49" charset="0"/>
              </a:rPr>
              <a:t>5. Convert the dataset pandas-&gt; tensorflow for faster processing</a:t>
            </a:r>
            <a:endParaRPr kumimoji="1" lang="ja-JP" altLang="en-US" sz="1400" b="1" dirty="0">
              <a:latin typeface="Aptos Mono" panose="020F0502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369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4CFB4D4-CFF3-4172-AB21-A2B3D1223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404" y="0"/>
            <a:ext cx="375818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6FACD-E18A-D307-9033-2FCD5653B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7621" y="804672"/>
            <a:ext cx="2824640" cy="5215128"/>
          </a:xfrm>
        </p:spPr>
        <p:txBody>
          <a:bodyPr anchor="ctr">
            <a:normAutofit/>
          </a:bodyPr>
          <a:lstStyle/>
          <a:p>
            <a:r>
              <a:rPr kumimoji="1" lang="en-US" altLang="ja-JP" sz="3600" dirty="0">
                <a:solidFill>
                  <a:srgbClr val="FFFFFF"/>
                </a:solidFill>
              </a:rPr>
              <a:t>Defining a Fu</a:t>
            </a:r>
            <a:r>
              <a:rPr lang="en-US" altLang="ja-JP" sz="3600" dirty="0">
                <a:solidFill>
                  <a:srgbClr val="FFFFFF"/>
                </a:solidFill>
              </a:rPr>
              <a:t>nction to </a:t>
            </a:r>
            <a:r>
              <a:rPr kumimoji="1" lang="en-US" altLang="ja-JP" sz="3600" dirty="0">
                <a:solidFill>
                  <a:srgbClr val="FFFFFF"/>
                </a:solidFill>
              </a:rPr>
              <a:t>Split Data</a:t>
            </a:r>
            <a:endParaRPr kumimoji="1" lang="ja-JP" altLang="en-US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DCE9D-4AEB-A9D3-1163-450AF40C3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0483" y="2562709"/>
            <a:ext cx="4204709" cy="3561254"/>
          </a:xfrm>
        </p:spPr>
        <p:txBody>
          <a:bodyPr>
            <a:noAutofit/>
          </a:bodyPr>
          <a:lstStyle/>
          <a:p>
            <a:pPr marL="128016" indent="-128016" algn="ctr" defTabSz="640080">
              <a:spcBef>
                <a:spcPts val="980"/>
              </a:spcBef>
              <a:spcAft>
                <a:spcPts val="140"/>
              </a:spcAft>
            </a:pPr>
            <a:r>
              <a:rPr kumimoji="1" lang="en-US" altLang="ja-JP" sz="2000" kern="1200" spc="7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Instead of using </a:t>
            </a:r>
            <a:r>
              <a:rPr kumimoji="1" lang="en-US" altLang="ja-JP" sz="2000" kern="1200" spc="7" baseline="0" dirty="0" err="1">
                <a:solidFill>
                  <a:schemeClr val="tx1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train_test_split</a:t>
            </a:r>
            <a:r>
              <a:rPr kumimoji="1" lang="en-US" altLang="ja-JP" sz="2000" kern="1200" spc="7" baseline="0" dirty="0">
                <a:solidFill>
                  <a:schemeClr val="tx1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 </a:t>
            </a:r>
            <a:r>
              <a:rPr kumimoji="1" lang="en-US" altLang="ja-JP" sz="2000" kern="1200" spc="7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defined a function called </a:t>
            </a:r>
            <a:r>
              <a:rPr kumimoji="1" lang="en-US" altLang="ja-JP" sz="2000" kern="1200" spc="7" baseline="0" dirty="0" err="1">
                <a:solidFill>
                  <a:schemeClr val="tx1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split_dataset</a:t>
            </a:r>
            <a:r>
              <a:rPr kumimoji="1" lang="en-US" altLang="ja-JP" sz="2000" kern="1200" spc="7" baseline="0" dirty="0">
                <a:solidFill>
                  <a:schemeClr val="tx1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 </a:t>
            </a:r>
            <a:r>
              <a:rPr kumimoji="1" lang="en-US" altLang="ja-JP" sz="2000" kern="1200" spc="7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split the dataset into two subsets by using random sampling: </a:t>
            </a:r>
          </a:p>
          <a:p>
            <a:pPr marL="128016" indent="-128016" algn="ctr" defTabSz="640080">
              <a:spcBef>
                <a:spcPts val="980"/>
              </a:spcBef>
              <a:spcAft>
                <a:spcPts val="140"/>
              </a:spcAft>
            </a:pPr>
            <a:r>
              <a:rPr kumimoji="1" lang="en-US" altLang="ja-JP" sz="2000" kern="1200" spc="7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training set and a testing. </a:t>
            </a:r>
            <a:endParaRPr lang="en-US" altLang="ja-JP" sz="2000" spc="7" dirty="0"/>
          </a:p>
          <a:p>
            <a:pPr marL="128016" indent="-128016" algn="ctr" defTabSz="640080">
              <a:spcBef>
                <a:spcPts val="980"/>
              </a:spcBef>
              <a:spcAft>
                <a:spcPts val="140"/>
              </a:spcAft>
            </a:pPr>
            <a:r>
              <a:rPr kumimoji="1" lang="en-US" altLang="ja-JP" sz="2000" kern="1200" spc="7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80% of the data will be </a:t>
            </a:r>
            <a:r>
              <a:rPr kumimoji="1" lang="en-US" altLang="ja-JP" sz="2000" kern="1200" spc="7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kumimoji="1" lang="en-US" altLang="ja-JP" sz="2000" kern="1200" spc="7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train</a:t>
            </a:r>
            <a:r>
              <a:rPr lang="en-US" altLang="ja-JP" sz="2000" spc="7" dirty="0"/>
              <a:t>ing</a:t>
            </a:r>
            <a:endParaRPr kumimoji="1" lang="en-US" altLang="ja-JP" sz="2000" kern="1200" spc="7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28016" indent="-128016" algn="ctr" defTabSz="640080">
              <a:spcBef>
                <a:spcPts val="980"/>
              </a:spcBef>
              <a:spcAft>
                <a:spcPts val="140"/>
              </a:spcAft>
            </a:pPr>
            <a:r>
              <a:rPr kumimoji="1" lang="en-US" altLang="ja-JP" sz="2000" kern="1200" spc="7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20% of the data will be in the testing set.</a:t>
            </a:r>
          </a:p>
          <a:p>
            <a:pPr marL="128016" indent="-128016" algn="ctr" defTabSz="640080">
              <a:spcBef>
                <a:spcPts val="980"/>
              </a:spcBef>
              <a:spcAft>
                <a:spcPts val="140"/>
              </a:spcAft>
            </a:pPr>
            <a:endParaRPr lang="ja-JP" alt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FA59B3-D3FB-8DBF-1DA0-10835DA55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14" y="1191237"/>
            <a:ext cx="5945449" cy="104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70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48F5C-67E8-542E-0D94-86B114D75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8734" y="1235509"/>
            <a:ext cx="9418320" cy="3862083"/>
          </a:xfrm>
        </p:spPr>
        <p:txBody>
          <a:bodyPr anchor="ctr">
            <a:normAutofit/>
          </a:bodyPr>
          <a:lstStyle/>
          <a:p>
            <a:pPr algn="ctr"/>
            <a:r>
              <a:rPr kumimoji="1" lang="en-US" altLang="ja-JP" sz="5600" dirty="0"/>
              <a:t>Make an appropriate model that best predicts the progression  of Parkinson’s disease by identifying the UPDR ranking</a:t>
            </a:r>
            <a:endParaRPr kumimoji="1" lang="ja-JP" altLang="en-US" sz="56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011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425B-98EC-36DB-74F6-81ECE4CDF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5545" y="516761"/>
            <a:ext cx="9692640" cy="1325562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Initializing the Scaler</a:t>
            </a:r>
            <a:endParaRPr kumimoji="1" lang="ja-JP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38DC31-8DB1-12E0-7B6C-CDFA7AD02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041" y="4523269"/>
            <a:ext cx="8453351" cy="9286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136E96-09DD-F67D-2AE2-42661A7AB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63" y="2775650"/>
            <a:ext cx="8670282" cy="135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297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425B-98EC-36DB-74F6-81ECE4CDF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20" y="223147"/>
            <a:ext cx="9692640" cy="1325562"/>
          </a:xfrm>
        </p:spPr>
        <p:txBody>
          <a:bodyPr/>
          <a:lstStyle/>
          <a:p>
            <a:pPr algn="ctr"/>
            <a:r>
              <a:rPr kumimoji="1" lang="en-US" altLang="ja-JP" dirty="0"/>
              <a:t>Initializing Target Labels </a:t>
            </a:r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97D842-CAC1-85F4-3449-818F48D4A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720" y="2869077"/>
            <a:ext cx="9010155" cy="156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380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425B-98EC-36DB-74F6-81ECE4CDF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20" y="223147"/>
            <a:ext cx="9692640" cy="1325562"/>
          </a:xfrm>
        </p:spPr>
        <p:txBody>
          <a:bodyPr/>
          <a:lstStyle/>
          <a:p>
            <a:pPr algn="ctr"/>
            <a:r>
              <a:rPr kumimoji="1" lang="en-US" altLang="ja-JP"/>
              <a:t>Initilizing Model through For Loop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8DE83-0AB7-27FC-DD75-C1CC88C34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4683967"/>
            <a:ext cx="8595360" cy="1496170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ja-JP" dirty="0"/>
              <a:t>Initiate a for loop to go through each target UPDRs  (The target variables)</a:t>
            </a:r>
          </a:p>
          <a:p>
            <a:r>
              <a:rPr lang="en-US" altLang="ja-JP" dirty="0"/>
              <a:t>Merge the data frame you made recently to the clinical data frame on </a:t>
            </a:r>
            <a:r>
              <a:rPr lang="en-US" altLang="ja-JP" dirty="0">
                <a:solidFill>
                  <a:srgbClr val="FF0000"/>
                </a:solidFill>
              </a:rPr>
              <a:t>visit_id . </a:t>
            </a:r>
          </a:p>
          <a:p>
            <a:r>
              <a:rPr kumimoji="1" lang="en-US" altLang="ja-JP" dirty="0"/>
              <a:t>Make sure you add new columns: </a:t>
            </a:r>
            <a:r>
              <a:rPr lang="en-US" altLang="ja-JP" dirty="0" err="1">
                <a:solidFill>
                  <a:srgbClr val="FF0000"/>
                </a:solidFill>
              </a:rPr>
              <a:t>p</a:t>
            </a:r>
            <a:r>
              <a:rPr kumimoji="1" lang="en-US" altLang="ja-JP" dirty="0" err="1">
                <a:solidFill>
                  <a:srgbClr val="FF0000"/>
                </a:solidFill>
              </a:rPr>
              <a:t>atient_id</a:t>
            </a:r>
            <a:r>
              <a:rPr kumimoji="1" lang="en-US" altLang="ja-JP" dirty="0"/>
              <a:t>, </a:t>
            </a:r>
            <a:r>
              <a:rPr kumimoji="1" lang="en-US" altLang="ja-JP" dirty="0" err="1">
                <a:solidFill>
                  <a:srgbClr val="FF0000"/>
                </a:solidFill>
              </a:rPr>
              <a:t>visit_month</a:t>
            </a:r>
            <a:r>
              <a:rPr kumimoji="1" lang="en-US" altLang="ja-JP" dirty="0"/>
              <a:t>, </a:t>
            </a:r>
            <a:r>
              <a:rPr kumimoji="1" lang="en-US" altLang="ja-JP" dirty="0">
                <a:solidFill>
                  <a:srgbClr val="FF0000"/>
                </a:solidFill>
              </a:rPr>
              <a:t>label</a:t>
            </a:r>
            <a:r>
              <a:rPr kumimoji="1" lang="en-US" altLang="ja-JP" dirty="0"/>
              <a:t>.</a:t>
            </a:r>
          </a:p>
          <a:p>
            <a:pPr lvl="1"/>
            <a:r>
              <a:rPr lang="en-US" altLang="ja-JP" sz="1800" spc="10" dirty="0">
                <a:solidFill>
                  <a:schemeClr val="tx1"/>
                </a:solidFill>
              </a:rPr>
              <a:t>Label refers to the target variables you are trying to predict ('updrs_1', 'updrs_2', etc.).</a:t>
            </a:r>
            <a:endParaRPr lang="ja-JP" altLang="en-US" sz="1800" spc="1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57A467-02E3-8BEC-5B09-5943C45D1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23" y="1780316"/>
            <a:ext cx="10070057" cy="232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536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425B-98EC-36DB-74F6-81ECE4CDF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20" y="223147"/>
            <a:ext cx="9692640" cy="1325562"/>
          </a:xfrm>
        </p:spPr>
        <p:txBody>
          <a:bodyPr/>
          <a:lstStyle/>
          <a:p>
            <a:pPr algn="ctr"/>
            <a:r>
              <a:rPr lang="en-US" altLang="ja-JP" dirty="0">
                <a:highlight>
                  <a:srgbClr val="FFFF00"/>
                </a:highlight>
              </a:rPr>
              <a:t>Removing NA Values</a:t>
            </a:r>
            <a:endParaRPr kumimoji="1" lang="ja-JP" altLang="en-US" dirty="0">
              <a:highlight>
                <a:srgbClr val="FFFF00"/>
              </a:highligh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19EBE9-DFEE-5D88-B639-D1865173D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678" y="2785929"/>
            <a:ext cx="9426011" cy="11793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824C3E-9D87-4C1F-3FC9-A57B20DD690E}"/>
              </a:ext>
            </a:extLst>
          </p:cNvPr>
          <p:cNvSpPr txBox="1"/>
          <p:nvPr/>
        </p:nvSpPr>
        <p:spPr>
          <a:xfrm>
            <a:off x="2088859" y="4806892"/>
            <a:ext cx="770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Missing Values will be dropped from label (UPDRs1-4)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88114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425B-98EC-36DB-74F6-81ECE4CDF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20" y="223147"/>
            <a:ext cx="9692640" cy="1325562"/>
          </a:xfrm>
        </p:spPr>
        <p:txBody>
          <a:bodyPr/>
          <a:lstStyle/>
          <a:p>
            <a:pPr algn="ctr"/>
            <a:r>
              <a:rPr kumimoji="1" lang="en-US" altLang="ja-JP" dirty="0"/>
              <a:t>Add Label to Features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8DE83-0AB7-27FC-DD75-C1CC88C34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4779" y="4692356"/>
            <a:ext cx="5273152" cy="1496170"/>
          </a:xfrm>
        </p:spPr>
        <p:txBody>
          <a:bodyPr/>
          <a:lstStyle/>
          <a:p>
            <a:r>
              <a:rPr kumimoji="1" lang="en-US" altLang="ja-JP" dirty="0"/>
              <a:t>New list of Features, to include label values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3B32BC-1B56-8DED-9566-92399855D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499" y="2370138"/>
            <a:ext cx="7686363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0708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108E-2C7F-CA2B-0A80-F1AE3787B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1028699"/>
            <a:ext cx="9418320" cy="3862083"/>
          </a:xfrm>
        </p:spPr>
        <p:txBody>
          <a:bodyPr anchor="ctr">
            <a:normAutofit/>
          </a:bodyPr>
          <a:lstStyle/>
          <a:p>
            <a:pPr algn="ctr"/>
            <a:r>
              <a:rPr lang="en-US" altLang="ja-JP" sz="6000" dirty="0"/>
              <a:t>Data Scaling</a:t>
            </a:r>
            <a:endParaRPr kumimoji="1" lang="ja-JP" alt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2E3BF-9A66-C4D2-ECD9-4F19621E2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5237670"/>
            <a:ext cx="9418320" cy="1183261"/>
          </a:xfrm>
        </p:spPr>
        <p:txBody>
          <a:bodyPr>
            <a:norm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99574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425B-98EC-36DB-74F6-81ECE4CDF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20" y="223147"/>
            <a:ext cx="9692640" cy="1325562"/>
          </a:xfrm>
        </p:spPr>
        <p:txBody>
          <a:bodyPr/>
          <a:lstStyle/>
          <a:p>
            <a:pPr algn="ctr"/>
            <a:r>
              <a:rPr kumimoji="1" lang="en-US" altLang="ja-JP" dirty="0"/>
              <a:t>Scaling: </a:t>
            </a:r>
            <a:r>
              <a:rPr kumimoji="1" lang="en-US" altLang="ja-JP" dirty="0">
                <a:highlight>
                  <a:srgbClr val="FFFF00"/>
                </a:highlight>
              </a:rPr>
              <a:t>Standard Scaler</a:t>
            </a:r>
            <a:endParaRPr kumimoji="1" lang="ja-JP" altLang="en-US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8DE83-0AB7-27FC-DD75-C1CC88C34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4779" y="4692356"/>
            <a:ext cx="5273152" cy="1496170"/>
          </a:xfrm>
        </p:spPr>
        <p:txBody>
          <a:bodyPr/>
          <a:lstStyle/>
          <a:p>
            <a:r>
              <a:rPr kumimoji="1" lang="en-US" altLang="ja-JP" dirty="0"/>
              <a:t>Scaling the data turns the data into a </a:t>
            </a:r>
            <a:r>
              <a:rPr kumimoji="1" lang="en-US" altLang="ja-JP" dirty="0" err="1"/>
              <a:t>numpy</a:t>
            </a:r>
            <a:r>
              <a:rPr kumimoji="1" lang="en-US" altLang="ja-JP" dirty="0"/>
              <a:t> array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Must </a:t>
            </a:r>
            <a:r>
              <a:rPr lang="en-US" altLang="ja-JP" dirty="0"/>
              <a:t>turn </a:t>
            </a:r>
            <a:r>
              <a:rPr lang="en-US" altLang="ja-JP" dirty="0" err="1"/>
              <a:t>df</a:t>
            </a:r>
            <a:r>
              <a:rPr lang="en-US" altLang="ja-JP" dirty="0"/>
              <a:t>  back into pandas </a:t>
            </a:r>
            <a:r>
              <a:rPr lang="en-US" altLang="ja-JP" dirty="0" err="1"/>
              <a:t>df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B16986-6C2F-4411-2D5F-BF846C13C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520" y="2088245"/>
            <a:ext cx="7968361" cy="149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897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108E-2C7F-CA2B-0A80-F1AE3787B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1028699"/>
            <a:ext cx="9418320" cy="3862083"/>
          </a:xfrm>
        </p:spPr>
        <p:txBody>
          <a:bodyPr anchor="ctr">
            <a:normAutofit/>
          </a:bodyPr>
          <a:lstStyle/>
          <a:p>
            <a:pPr algn="ctr"/>
            <a:r>
              <a:rPr lang="en-US" altLang="ja-JP" sz="6000" dirty="0"/>
              <a:t>Data Spliting and Training</a:t>
            </a:r>
            <a:endParaRPr kumimoji="1" lang="ja-JP" alt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2E3BF-9A66-C4D2-ECD9-4F19621E2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5237670"/>
            <a:ext cx="9418320" cy="1183261"/>
          </a:xfrm>
        </p:spPr>
        <p:txBody>
          <a:bodyPr>
            <a:norm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9445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425B-98EC-36DB-74F6-81ECE4CDF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20" y="223147"/>
            <a:ext cx="9692640" cy="1325562"/>
          </a:xfrm>
        </p:spPr>
        <p:txBody>
          <a:bodyPr/>
          <a:lstStyle/>
          <a:p>
            <a:pPr algn="ctr"/>
            <a:r>
              <a:rPr kumimoji="1" lang="en-US" altLang="ja-JP" dirty="0">
                <a:highlight>
                  <a:srgbClr val="FFFF00"/>
                </a:highlight>
              </a:rPr>
              <a:t>Splitting into Test/ Train Data Set</a:t>
            </a:r>
            <a:endParaRPr kumimoji="1" lang="ja-JP" altLang="en-US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8DE83-0AB7-27FC-DD75-C1CC88C34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4779" y="3646821"/>
            <a:ext cx="5273152" cy="254170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kumimoji="1" lang="en-US" altLang="ja-JP" sz="2800" dirty="0"/>
              <a:t>Using the function defined earlier to split the data into 80%training data and 20% test data</a:t>
            </a:r>
          </a:p>
          <a:p>
            <a:pPr marL="0" indent="0" algn="ctr">
              <a:buNone/>
            </a:pPr>
            <a:r>
              <a:rPr kumimoji="1" lang="en-US" altLang="ja-JP" sz="2800" dirty="0"/>
              <a:t> </a:t>
            </a:r>
            <a:r>
              <a:rPr lang="en-US" altLang="ja-JP" sz="2800" dirty="0"/>
              <a:t>Print the number of examples (rows) in the training and validation datasets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218C94-5159-6483-10EF-A23E1B138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52" y="2106921"/>
            <a:ext cx="10931718" cy="110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3703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425B-98EC-36DB-74F6-81ECE4CDF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20" y="223147"/>
            <a:ext cx="9692640" cy="1325562"/>
          </a:xfrm>
        </p:spPr>
        <p:txBody>
          <a:bodyPr/>
          <a:lstStyle/>
          <a:p>
            <a:pPr algn="ctr"/>
            <a:r>
              <a:rPr kumimoji="1" lang="en-US" altLang="ja-JP" dirty="0"/>
              <a:t>Convert into TensorFlow Data Set</a:t>
            </a:r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33EF85-79B1-3676-7D1D-B8C8C3194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53" y="1761999"/>
            <a:ext cx="10280374" cy="965156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18225DED-ED2C-1C96-26B1-298F400A3C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14026" y="2984668"/>
            <a:ext cx="7382312" cy="350865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lang="ja-JP" altLang="ja-JP" sz="2600" dirty="0">
                <a:highlight>
                  <a:srgbClr val="FFFF00"/>
                </a:highlight>
                <a:latin typeface="+mn-lt"/>
              </a:rPr>
              <a:t>tfdf.keras.Task.REGRESSION</a:t>
            </a:r>
            <a:r>
              <a:rPr lang="en-US" altLang="ja-JP" sz="2600" dirty="0">
                <a:latin typeface="+mn-lt"/>
              </a:rPr>
              <a:t>:</a:t>
            </a:r>
            <a:r>
              <a:rPr lang="ja-JP" altLang="ja-JP" sz="2600" dirty="0">
                <a:latin typeface="+mn-lt"/>
              </a:rPr>
              <a:t> </a:t>
            </a:r>
            <a:r>
              <a:rPr lang="en-US" altLang="ja-JP" sz="2600" dirty="0">
                <a:latin typeface="+mn-lt"/>
              </a:rPr>
              <a:t>B</a:t>
            </a:r>
            <a:r>
              <a:rPr lang="ja-JP" altLang="ja-JP" sz="2600" dirty="0">
                <a:latin typeface="+mn-lt"/>
              </a:rPr>
              <a:t>uilding a regression model</a:t>
            </a:r>
            <a:endParaRPr lang="en-US" altLang="ja-JP" sz="2600" dirty="0">
              <a:latin typeface="+mn-lt"/>
            </a:endParaRPr>
          </a:p>
          <a:p>
            <a:pPr>
              <a:lnSpc>
                <a:spcPct val="100000"/>
              </a:lnSpc>
              <a:buClrTx/>
              <a:buSzTx/>
            </a:pPr>
            <a:r>
              <a:rPr lang="en-US" altLang="ja-JP" sz="2600" dirty="0" err="1">
                <a:highlight>
                  <a:srgbClr val="FFFF00"/>
                </a:highlight>
                <a:latin typeface="+mn-lt"/>
              </a:rPr>
              <a:t>tffdf.keras.pd_dataframe_to_tf_dataset</a:t>
            </a:r>
            <a:r>
              <a:rPr lang="en-US" altLang="ja-JP" sz="2600" dirty="0">
                <a:latin typeface="+mn-lt"/>
              </a:rPr>
              <a:t>: Converts pd data frame into a tensor flow object</a:t>
            </a:r>
          </a:p>
          <a:p>
            <a:pPr lvl="2">
              <a:lnSpc>
                <a:spcPct val="100000"/>
              </a:lnSpc>
              <a:buClrTx/>
            </a:pPr>
            <a:r>
              <a:rPr lang="en-US" altLang="ja-JP" sz="2200" dirty="0">
                <a:latin typeface="+mn-lt"/>
              </a:rPr>
              <a:t>Data is handled in batches.</a:t>
            </a:r>
          </a:p>
          <a:p>
            <a:pPr lvl="2">
              <a:lnSpc>
                <a:spcPct val="100000"/>
              </a:lnSpc>
              <a:buClrTx/>
            </a:pPr>
            <a:r>
              <a:rPr lang="en-US" altLang="ja-JP" sz="2200" dirty="0">
                <a:latin typeface="+mn-lt"/>
              </a:rPr>
              <a:t>Data is shuffled</a:t>
            </a:r>
          </a:p>
          <a:p>
            <a:pPr lvl="2">
              <a:lnSpc>
                <a:spcPct val="100000"/>
              </a:lnSpc>
              <a:buClrTx/>
            </a:pPr>
            <a:r>
              <a:rPr lang="en-US" altLang="ja-JP" sz="2200" dirty="0">
                <a:latin typeface="+mn-lt"/>
              </a:rPr>
              <a:t>Label is target variable</a:t>
            </a:r>
          </a:p>
          <a:p>
            <a:pPr>
              <a:lnSpc>
                <a:spcPct val="100000"/>
              </a:lnSpc>
              <a:buClrTx/>
              <a:buSzTx/>
            </a:pPr>
            <a:endParaRPr lang="en-US" altLang="ja-JP" sz="2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78494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ACBE00-0221-433D-8EA5-D9D7B45F3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pic>
        <p:nvPicPr>
          <p:cNvPr id="4" name="Picture 3" descr="Aerial view of green treetops">
            <a:extLst>
              <a:ext uri="{FF2B5EF4-FFF2-40B4-BE49-F238E27FC236}">
                <a16:creationId xmlns:a16="http://schemas.microsoft.com/office/drawing/2014/main" id="{E8E77913-BC85-7E61-C196-466A783C28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0000"/>
          </a:blip>
          <a:srcRect t="7632" b="1388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86A5CD-33D4-62D7-8368-8FCA7BC11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kumimoji="1" lang="en-US" altLang="ja-JP" sz="7200" dirty="0"/>
              <a:t>The best model was a </a:t>
            </a:r>
            <a:r>
              <a:rPr kumimoji="1" lang="en-US" altLang="ja-JP" sz="7200" dirty="0">
                <a:highlight>
                  <a:srgbClr val="FFFF00"/>
                </a:highlight>
              </a:rPr>
              <a:t>GBM without a robust </a:t>
            </a:r>
            <a:r>
              <a:rPr lang="en-US" altLang="ja-JP" sz="7200" dirty="0">
                <a:highlight>
                  <a:srgbClr val="FFFF00"/>
                </a:highlight>
              </a:rPr>
              <a:t>s</a:t>
            </a:r>
            <a:r>
              <a:rPr kumimoji="1" lang="en-US" altLang="ja-JP" sz="7200" dirty="0">
                <a:highlight>
                  <a:srgbClr val="FFFF00"/>
                </a:highlight>
              </a:rPr>
              <a:t>caler.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74E8E4-3A52-4B19-AFD7-B242CE61A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1" y="0"/>
            <a:ext cx="4572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473156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108E-2C7F-CA2B-0A80-F1AE3787B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1028699"/>
            <a:ext cx="9418320" cy="3862083"/>
          </a:xfrm>
        </p:spPr>
        <p:txBody>
          <a:bodyPr anchor="ctr">
            <a:normAutofit/>
          </a:bodyPr>
          <a:lstStyle/>
          <a:p>
            <a:pPr algn="ctr"/>
            <a:r>
              <a:rPr lang="en-US" altLang="ja-JP" sz="6000" dirty="0"/>
              <a:t>Creating Model 1: Random Forest With Standard Scaler</a:t>
            </a:r>
            <a:endParaRPr kumimoji="1" lang="ja-JP" alt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2E3BF-9A66-C4D2-ECD9-4F19621E2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5237670"/>
            <a:ext cx="9418320" cy="1183261"/>
          </a:xfrm>
        </p:spPr>
        <p:txBody>
          <a:bodyPr>
            <a:norm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22888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425B-98EC-36DB-74F6-81ECE4CDF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20" y="223147"/>
            <a:ext cx="9692640" cy="1325562"/>
          </a:xfrm>
        </p:spPr>
        <p:txBody>
          <a:bodyPr/>
          <a:lstStyle/>
          <a:p>
            <a:pPr algn="ctr"/>
            <a:r>
              <a:rPr lang="en-US" altLang="ja-JP" sz="4400" dirty="0">
                <a:highlight>
                  <a:srgbClr val="FFFF00"/>
                </a:highlight>
              </a:rPr>
              <a:t>Creating Model 1</a:t>
            </a:r>
            <a:endParaRPr kumimoji="1" lang="ja-JP" altLang="en-US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8DE83-0AB7-27FC-DD75-C1CC88C34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0253" y="3967993"/>
            <a:ext cx="5427678" cy="2220533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altLang="ja-JP" sz="2800" dirty="0"/>
              <a:t>Define the random forest model for the tensor flow data frame</a:t>
            </a:r>
          </a:p>
          <a:p>
            <a:pPr algn="ctr"/>
            <a:r>
              <a:rPr lang="en-US" altLang="ja-JP" sz="2800" b="0" i="0" dirty="0">
                <a:solidFill>
                  <a:srgbClr val="374151"/>
                </a:solidFill>
                <a:effectLst/>
                <a:latin typeface="Söhne"/>
              </a:rPr>
              <a:t>Specify MSE as the metric to be used for evaluating </a:t>
            </a:r>
          </a:p>
          <a:p>
            <a:pPr algn="ctr"/>
            <a:r>
              <a:rPr lang="en-US" altLang="ja-JP" sz="2800" dirty="0">
                <a:solidFill>
                  <a:srgbClr val="374151"/>
                </a:solidFill>
                <a:latin typeface="Söhne"/>
              </a:rPr>
              <a:t>Fit the model</a:t>
            </a:r>
          </a:p>
          <a:p>
            <a:pPr algn="ctr"/>
            <a:r>
              <a:rPr lang="en-US" altLang="ja-JP" sz="2800" dirty="0">
                <a:solidFill>
                  <a:srgbClr val="374151"/>
                </a:solidFill>
                <a:latin typeface="Söhne"/>
              </a:rPr>
              <a:t>Store the model</a:t>
            </a:r>
            <a:endParaRPr lang="en-US" altLang="ja-JP" sz="2800" dirty="0"/>
          </a:p>
          <a:p>
            <a:pPr algn="ctr"/>
            <a:endParaRPr kumimoji="1" lang="en-US" altLang="ja-JP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DB916A-EF2F-62AC-058C-565079973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250" y="1870746"/>
            <a:ext cx="7641465" cy="144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79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108E-2C7F-CA2B-0A80-F1AE3787B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3835" y="437069"/>
            <a:ext cx="6011383" cy="1661021"/>
          </a:xfrm>
        </p:spPr>
        <p:txBody>
          <a:bodyPr anchor="ctr">
            <a:normAutofit/>
          </a:bodyPr>
          <a:lstStyle/>
          <a:p>
            <a:pPr algn="ctr"/>
            <a:r>
              <a:rPr lang="en-US" altLang="ja-JP" sz="6000" dirty="0"/>
              <a:t>Evaluating Models</a:t>
            </a:r>
            <a:endParaRPr kumimoji="1" lang="ja-JP" alt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2E3BF-9A66-C4D2-ECD9-4F19621E2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1615" y="2981032"/>
            <a:ext cx="9418320" cy="302129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ja-JP" sz="2000" spc="-50" dirty="0">
                <a:solidFill>
                  <a:schemeClr val="tx1"/>
                </a:solidFill>
                <a:highlight>
                  <a:srgbClr val="C0C0C0"/>
                </a:highlight>
                <a:latin typeface="+mj-lt"/>
                <a:ea typeface="+mj-ea"/>
                <a:cs typeface="+mj-cs"/>
              </a:rPr>
              <a:t>MSE: </a:t>
            </a:r>
            <a:r>
              <a:rPr lang="en-US" altLang="ja-JP" sz="2000" spc="-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Used to evaluate the accuracy of regression models.</a:t>
            </a:r>
          </a:p>
          <a:p>
            <a:pPr marL="342900" indent="-342900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ja-JP" sz="2000" spc="-50" dirty="0">
              <a:solidFill>
                <a:schemeClr val="tx1"/>
              </a:solidFill>
              <a:highlight>
                <a:srgbClr val="C0C0C0"/>
              </a:highlight>
              <a:latin typeface="+mj-lt"/>
              <a:ea typeface="+mj-ea"/>
              <a:cs typeface="+mj-cs"/>
            </a:endParaRPr>
          </a:p>
          <a:p>
            <a:pPr marL="342900" indent="-342900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ja-JP" sz="2000" spc="-50" dirty="0" err="1">
                <a:solidFill>
                  <a:schemeClr val="tx1"/>
                </a:solidFill>
                <a:highlight>
                  <a:srgbClr val="C0C0C0"/>
                </a:highlight>
                <a:latin typeface="+mj-lt"/>
                <a:ea typeface="+mj-ea"/>
                <a:cs typeface="+mj-cs"/>
              </a:rPr>
              <a:t>sMAPE</a:t>
            </a:r>
            <a:r>
              <a:rPr lang="en-US" altLang="ja-JP" sz="2000" spc="-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:Used to evaluate the accuracy of regression models. It measures the percentage difference between actual and predicted values. The evaluation metric for this Kaggle competition</a:t>
            </a:r>
            <a:endParaRPr lang="ja-JP" altLang="en-US" sz="2000" spc="-5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381503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108E-2C7F-CA2B-0A80-F1AE3787B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1028699"/>
            <a:ext cx="9418320" cy="3862083"/>
          </a:xfrm>
        </p:spPr>
        <p:txBody>
          <a:bodyPr anchor="ctr">
            <a:normAutofit/>
          </a:bodyPr>
          <a:lstStyle/>
          <a:p>
            <a:pPr algn="ctr"/>
            <a:r>
              <a:rPr lang="en-US" altLang="ja-JP" sz="6000" dirty="0"/>
              <a:t>Evaluating Model 1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0207441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425B-98EC-36DB-74F6-81ECE4CDF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20" y="223147"/>
            <a:ext cx="9692640" cy="1325562"/>
          </a:xfrm>
        </p:spPr>
        <p:txBody>
          <a:bodyPr/>
          <a:lstStyle/>
          <a:p>
            <a:pPr algn="ctr"/>
            <a:r>
              <a:rPr lang="en-US" altLang="ja-JP" sz="4400" dirty="0"/>
              <a:t>Evaluating Model 1:MSE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8DE83-0AB7-27FC-DD75-C1CC88C34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970" y="4271706"/>
            <a:ext cx="6006517" cy="1624915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altLang="ja-JP" sz="2800" dirty="0"/>
              <a:t>C</a:t>
            </a:r>
            <a:r>
              <a:rPr kumimoji="1" lang="en-US" altLang="ja-JP" sz="2800" dirty="0"/>
              <a:t>all evaluation metric data</a:t>
            </a:r>
          </a:p>
          <a:p>
            <a:pPr algn="ctr"/>
            <a:r>
              <a:rPr lang="en-US" altLang="ja-JP" sz="2800" dirty="0"/>
              <a:t>Evaluate MSE &amp; Print</a:t>
            </a:r>
          </a:p>
          <a:p>
            <a:pPr algn="ctr"/>
            <a:r>
              <a:rPr lang="en-US" altLang="ja-JP" sz="2800" dirty="0"/>
              <a:t>Store data in empty dictionary</a:t>
            </a:r>
          </a:p>
          <a:p>
            <a:pPr algn="ctr"/>
            <a:endParaRPr kumimoji="1" lang="en-US" altLang="ja-JP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E16C5A-CF4A-F922-1880-79805090A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543" y="1767782"/>
            <a:ext cx="7463393" cy="142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785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425B-98EC-36DB-74F6-81ECE4CDF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20" y="223147"/>
            <a:ext cx="9692640" cy="1325562"/>
          </a:xfrm>
        </p:spPr>
        <p:txBody>
          <a:bodyPr/>
          <a:lstStyle/>
          <a:p>
            <a:pPr algn="ctr"/>
            <a:r>
              <a:rPr lang="en-US" altLang="ja-JP" sz="4400" dirty="0"/>
              <a:t>Evaluating Model 1: MSE Results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8DE83-0AB7-27FC-DD75-C1CC88C34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56" y="3963796"/>
            <a:ext cx="6006517" cy="2009775"/>
          </a:xfrm>
        </p:spPr>
        <p:txBody>
          <a:bodyPr>
            <a:normAutofit/>
          </a:bodyPr>
          <a:lstStyle/>
          <a:p>
            <a:pPr algn="ctr"/>
            <a:r>
              <a:rPr lang="en-US" altLang="ja-JP" sz="2800" dirty="0"/>
              <a:t>Run a for loop to print MSE values stored for Model 1</a:t>
            </a:r>
          </a:p>
          <a:p>
            <a:pPr algn="ctr"/>
            <a:r>
              <a:rPr lang="en-US" altLang="ja-JP" sz="2800" dirty="0"/>
              <a:t>AVG MSE was </a:t>
            </a:r>
            <a:r>
              <a:rPr lang="en-US" altLang="ja-JP" sz="2800" dirty="0">
                <a:highlight>
                  <a:srgbClr val="FF0000"/>
                </a:highlight>
              </a:rPr>
              <a:t>0.93</a:t>
            </a:r>
          </a:p>
          <a:p>
            <a:pPr algn="ctr"/>
            <a:endParaRPr kumimoji="1" lang="en-US" altLang="ja-JP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77B2BA-92DB-97F7-7357-BE504FA94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56" y="1548709"/>
            <a:ext cx="8210550" cy="2009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A71697-653E-7860-6107-6E532F73399E}"/>
              </a:ext>
            </a:extLst>
          </p:cNvPr>
          <p:cNvSpPr txBox="1"/>
          <p:nvPr/>
        </p:nvSpPr>
        <p:spPr>
          <a:xfrm>
            <a:off x="6540759" y="5458408"/>
            <a:ext cx="3592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This is TOO close to 1.</a:t>
            </a:r>
          </a:p>
          <a:p>
            <a:r>
              <a:rPr kumimoji="1" lang="en-US" altLang="ja-JP" dirty="0"/>
              <a:t> The model is USELESS.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38845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425B-98EC-36DB-74F6-81ECE4CDF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20" y="223147"/>
            <a:ext cx="9692640" cy="1325562"/>
          </a:xfrm>
        </p:spPr>
        <p:txBody>
          <a:bodyPr/>
          <a:lstStyle/>
          <a:p>
            <a:pPr algn="ctr"/>
            <a:r>
              <a:rPr lang="en-US" altLang="ja-JP" sz="4400" dirty="0"/>
              <a:t>Evaluating Model 1:sMAPE Results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8DE83-0AB7-27FC-DD75-C1CC88C34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970" y="4271706"/>
            <a:ext cx="6006517" cy="1624915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altLang="ja-JP" sz="2800" dirty="0"/>
              <a:t>C</a:t>
            </a:r>
            <a:r>
              <a:rPr kumimoji="1" lang="en-US" altLang="ja-JP" sz="2800" dirty="0"/>
              <a:t>all evaluation metric data</a:t>
            </a:r>
          </a:p>
          <a:p>
            <a:pPr algn="ctr"/>
            <a:r>
              <a:rPr lang="en-US" altLang="ja-JP" sz="2800" dirty="0"/>
              <a:t>Evaluate MSE &amp; Print</a:t>
            </a:r>
          </a:p>
          <a:p>
            <a:pPr algn="ctr"/>
            <a:r>
              <a:rPr lang="en-US" altLang="ja-JP" sz="2800" dirty="0"/>
              <a:t>Store data in empty dictionary</a:t>
            </a:r>
          </a:p>
          <a:p>
            <a:pPr algn="ctr"/>
            <a:endParaRPr kumimoji="1" lang="en-US" altLang="ja-JP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E16C5A-CF4A-F922-1880-79805090A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543" y="1767782"/>
            <a:ext cx="7463393" cy="142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6576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425B-98EC-36DB-74F6-81ECE4CDF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20" y="223147"/>
            <a:ext cx="9692640" cy="1325562"/>
          </a:xfrm>
        </p:spPr>
        <p:txBody>
          <a:bodyPr/>
          <a:lstStyle/>
          <a:p>
            <a:pPr algn="ctr"/>
            <a:r>
              <a:rPr lang="en-US" altLang="ja-JP" sz="4400" dirty="0"/>
              <a:t>Evaluating Model 1: </a:t>
            </a:r>
            <a:r>
              <a:rPr lang="en-US" altLang="ja-JP" sz="4400" dirty="0" err="1"/>
              <a:t>sMAPE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8DE83-0AB7-27FC-DD75-C1CC88C34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4207" y="4271750"/>
            <a:ext cx="5184397" cy="1348056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altLang="ja-JP" sz="2800" dirty="0"/>
              <a:t>Run a for loop to print </a:t>
            </a:r>
            <a:r>
              <a:rPr lang="en-US" altLang="ja-JP" sz="2800" dirty="0" err="1"/>
              <a:t>sMAPE</a:t>
            </a:r>
            <a:r>
              <a:rPr lang="en-US" altLang="ja-JP" sz="2800" dirty="0"/>
              <a:t> values stored for Model 1</a:t>
            </a:r>
          </a:p>
          <a:p>
            <a:pPr algn="ctr"/>
            <a:r>
              <a:rPr lang="en-US" altLang="ja-JP" sz="2800" dirty="0"/>
              <a:t>AVG MSE was </a:t>
            </a:r>
            <a:r>
              <a:rPr lang="en-US" altLang="ja-JP" sz="2800" dirty="0">
                <a:highlight>
                  <a:srgbClr val="FF0000"/>
                </a:highlight>
              </a:rPr>
              <a:t>144.02</a:t>
            </a:r>
          </a:p>
          <a:p>
            <a:pPr marL="0" indent="0" algn="ctr">
              <a:buNone/>
            </a:pPr>
            <a:endParaRPr kumimoji="1" lang="en-US" altLang="ja-JP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B30D9F-80FB-9FDF-9646-A4257EFA8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52" y="1792643"/>
            <a:ext cx="7686991" cy="22848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78997A-4355-A6B5-5449-483F3E3FFA48}"/>
              </a:ext>
            </a:extLst>
          </p:cNvPr>
          <p:cNvSpPr txBox="1"/>
          <p:nvPr/>
        </p:nvSpPr>
        <p:spPr>
          <a:xfrm>
            <a:off x="7178493" y="5681255"/>
            <a:ext cx="6102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This is OVER 100.</a:t>
            </a:r>
          </a:p>
          <a:p>
            <a:r>
              <a:rPr kumimoji="1" lang="en-US" altLang="ja-JP" dirty="0"/>
              <a:t> The model is USELESS.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65383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108E-2C7F-CA2B-0A80-F1AE3787B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1028699"/>
            <a:ext cx="9418320" cy="3862083"/>
          </a:xfrm>
        </p:spPr>
        <p:txBody>
          <a:bodyPr anchor="ctr">
            <a:normAutofit/>
          </a:bodyPr>
          <a:lstStyle/>
          <a:p>
            <a:pPr algn="ctr"/>
            <a:r>
              <a:rPr lang="en-US" altLang="ja-JP" sz="6000" dirty="0"/>
              <a:t>Model 2: Random Forest with </a:t>
            </a:r>
            <a:r>
              <a:rPr lang="en-US" altLang="ja-JP" sz="6000" dirty="0" err="1"/>
              <a:t>RobustScaler</a:t>
            </a:r>
            <a:r>
              <a:rPr lang="en-US" altLang="ja-JP" sz="6000" dirty="0"/>
              <a:t> </a:t>
            </a:r>
            <a:endParaRPr kumimoji="1" lang="ja-JP" alt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2E3BF-9A66-C4D2-ECD9-4F19621E2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5237670"/>
            <a:ext cx="9418320" cy="1183261"/>
          </a:xfrm>
        </p:spPr>
        <p:txBody>
          <a:bodyPr>
            <a:norm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85498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425B-98EC-36DB-74F6-81ECE4CDF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20" y="465605"/>
            <a:ext cx="9692640" cy="108310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ja-JP" sz="4400"/>
              <a:t>Model 2: Random Forest with RobustScaler 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8DE83-0AB7-27FC-DD75-C1CC88C34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9278" y="5083729"/>
            <a:ext cx="5273152" cy="1490690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US" altLang="ja-JP" sz="2800" dirty="0"/>
              <a:t>Follow all steps for Model 1:</a:t>
            </a:r>
          </a:p>
          <a:p>
            <a:pPr marL="0" indent="0" algn="ctr">
              <a:buNone/>
            </a:pPr>
            <a:r>
              <a:rPr kumimoji="1" lang="en-US" altLang="ja-JP" sz="2800" dirty="0">
                <a:solidFill>
                  <a:srgbClr val="FF0000"/>
                </a:solidFill>
              </a:rPr>
              <a:t>Except:</a:t>
            </a:r>
          </a:p>
          <a:p>
            <a:pPr algn="ctr"/>
            <a:r>
              <a:rPr kumimoji="1" lang="en-US" altLang="ja-JP" sz="2800" dirty="0"/>
              <a:t> Initialize new empty dictionaries for model 2</a:t>
            </a:r>
          </a:p>
          <a:p>
            <a:pPr algn="ctr"/>
            <a:r>
              <a:rPr kumimoji="1" lang="en-US" altLang="ja-JP" sz="2800" dirty="0"/>
              <a:t> Use Robust Scaler instead of the </a:t>
            </a:r>
            <a:r>
              <a:rPr lang="en-US" altLang="ja-JP" sz="2800" dirty="0" err="1"/>
              <a:t>S</a:t>
            </a:r>
            <a:r>
              <a:rPr kumimoji="1" lang="en-US" altLang="ja-JP" sz="2800" dirty="0" err="1"/>
              <a:t>tandardScaler</a:t>
            </a:r>
            <a:endParaRPr kumimoji="1" lang="en-US" altLang="ja-JP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EC0D49-0560-3BEC-BD63-1D4ADFFE7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231" y="1730634"/>
            <a:ext cx="8105775" cy="1838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F7211A-36E7-2B92-19D0-C13D6CB96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791" y="3750884"/>
            <a:ext cx="8105774" cy="108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78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CC1FB0-4D04-5C44-4D52-99AEF62EC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028699"/>
            <a:ext cx="9418320" cy="38620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kumimoji="1" lang="en-US" altLang="ja-JP" sz="6000" dirty="0"/>
              <a:t>Defining Variables</a:t>
            </a:r>
            <a:br>
              <a:rPr kumimoji="1" lang="en-US" altLang="ja-JP" sz="6000" dirty="0"/>
            </a:br>
            <a:endParaRPr kumimoji="1" lang="en-US" altLang="ja-JP" sz="60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8657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425B-98EC-36DB-74F6-81ECE4CDF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20" y="223147"/>
            <a:ext cx="9692640" cy="1325562"/>
          </a:xfrm>
        </p:spPr>
        <p:txBody>
          <a:bodyPr/>
          <a:lstStyle/>
          <a:p>
            <a:pPr algn="ctr"/>
            <a:r>
              <a:rPr lang="en-US" altLang="ja-JP" sz="4400" dirty="0"/>
              <a:t>Evaluating Model 2: MSE Results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8DE83-0AB7-27FC-DD75-C1CC88C34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56" y="3963796"/>
            <a:ext cx="6006517" cy="2009775"/>
          </a:xfrm>
        </p:spPr>
        <p:txBody>
          <a:bodyPr>
            <a:normAutofit/>
          </a:bodyPr>
          <a:lstStyle/>
          <a:p>
            <a:pPr algn="ctr"/>
            <a:r>
              <a:rPr lang="en-US" altLang="ja-JP" sz="2800" dirty="0"/>
              <a:t>Run a for loop to print MSE values stored for Model 2</a:t>
            </a:r>
          </a:p>
          <a:p>
            <a:pPr algn="ctr"/>
            <a:r>
              <a:rPr lang="en-US" altLang="ja-JP" sz="2800" dirty="0"/>
              <a:t>AVG MSE was </a:t>
            </a:r>
            <a:r>
              <a:rPr lang="en-US" altLang="ja-JP" sz="2800" dirty="0">
                <a:highlight>
                  <a:srgbClr val="FFFF00"/>
                </a:highlight>
              </a:rPr>
              <a:t>0.504</a:t>
            </a:r>
          </a:p>
          <a:p>
            <a:pPr algn="ctr"/>
            <a:endParaRPr kumimoji="1" lang="en-US" altLang="ja-JP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71697-653E-7860-6107-6E532F73399E}"/>
              </a:ext>
            </a:extLst>
          </p:cNvPr>
          <p:cNvSpPr txBox="1"/>
          <p:nvPr/>
        </p:nvSpPr>
        <p:spPr>
          <a:xfrm>
            <a:off x="6540759" y="5458408"/>
            <a:ext cx="3592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The MSE is 0.504.</a:t>
            </a:r>
          </a:p>
          <a:p>
            <a:r>
              <a:rPr kumimoji="1" lang="en-US" altLang="ja-JP" dirty="0"/>
              <a:t> The model may be considered predictive.</a:t>
            </a:r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A13A94-A28A-2E4F-5B54-29ECD9F67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659" y="1661020"/>
            <a:ext cx="6923162" cy="230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38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425B-98EC-36DB-74F6-81ECE4CDF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20" y="223147"/>
            <a:ext cx="9692640" cy="1325562"/>
          </a:xfrm>
        </p:spPr>
        <p:txBody>
          <a:bodyPr/>
          <a:lstStyle/>
          <a:p>
            <a:pPr algn="ctr"/>
            <a:r>
              <a:rPr lang="en-US" altLang="ja-JP" sz="4400" dirty="0"/>
              <a:t>Evaluating Model 2: </a:t>
            </a:r>
            <a:r>
              <a:rPr lang="en-US" altLang="ja-JP" sz="4400" dirty="0" err="1"/>
              <a:t>sMAPE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8DE83-0AB7-27FC-DD75-C1CC88C34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4207" y="4271750"/>
            <a:ext cx="5184397" cy="1348056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altLang="ja-JP" sz="2800" dirty="0"/>
              <a:t>Run a for loop to print </a:t>
            </a:r>
            <a:r>
              <a:rPr lang="en-US" altLang="ja-JP" sz="2800" dirty="0" err="1"/>
              <a:t>sMAPE</a:t>
            </a:r>
            <a:r>
              <a:rPr lang="en-US" altLang="ja-JP" sz="2800" dirty="0"/>
              <a:t> values stored for Model 2</a:t>
            </a:r>
          </a:p>
          <a:p>
            <a:pPr algn="ctr"/>
            <a:r>
              <a:rPr lang="en-US" altLang="ja-JP" sz="2800" dirty="0"/>
              <a:t>AVG MSE was </a:t>
            </a:r>
            <a:r>
              <a:rPr lang="en-US" altLang="ja-JP" sz="2800" dirty="0">
                <a:highlight>
                  <a:srgbClr val="FF0000"/>
                </a:highlight>
              </a:rPr>
              <a:t>140.36</a:t>
            </a:r>
          </a:p>
          <a:p>
            <a:pPr marL="0" indent="0" algn="ctr">
              <a:buNone/>
            </a:pPr>
            <a:endParaRPr kumimoji="1" lang="en-US" altLang="ja-JP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78997A-4355-A6B5-5449-483F3E3FFA48}"/>
              </a:ext>
            </a:extLst>
          </p:cNvPr>
          <p:cNvSpPr txBox="1"/>
          <p:nvPr/>
        </p:nvSpPr>
        <p:spPr>
          <a:xfrm>
            <a:off x="6537559" y="5809442"/>
            <a:ext cx="44352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This is OVER 100, but better than 144</a:t>
            </a:r>
          </a:p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4C7C0D-DBC8-E5E6-C2B4-E6E91CD3C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83" y="1653058"/>
            <a:ext cx="7024643" cy="251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470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108E-2C7F-CA2B-0A80-F1AE3787B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1028699"/>
            <a:ext cx="9418320" cy="3862083"/>
          </a:xfrm>
        </p:spPr>
        <p:txBody>
          <a:bodyPr anchor="ctr">
            <a:normAutofit/>
          </a:bodyPr>
          <a:lstStyle/>
          <a:p>
            <a:pPr algn="ctr"/>
            <a:r>
              <a:rPr lang="en-US" altLang="ja-JP" sz="6000" dirty="0"/>
              <a:t>Model 3: Gradient Boosting Model</a:t>
            </a:r>
            <a:endParaRPr kumimoji="1" lang="ja-JP" alt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2E3BF-9A66-C4D2-ECD9-4F19621E2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5237670"/>
            <a:ext cx="9418320" cy="1183261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dirty="0"/>
              <a:t>No Scaler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36353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425B-98EC-36DB-74F6-81ECE4CDF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20" y="465605"/>
            <a:ext cx="9692640" cy="108310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ja-JP" sz="4400" dirty="0"/>
              <a:t>Model 3: Gradient Boosting Model (No Scaler)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8DE83-0AB7-27FC-DD75-C1CC88C34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9278" y="4530055"/>
            <a:ext cx="5273152" cy="2044364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altLang="ja-JP" sz="2800" dirty="0"/>
              <a:t>Follow all steps for Model 1:</a:t>
            </a:r>
          </a:p>
          <a:p>
            <a:pPr marL="0" indent="0" algn="ctr">
              <a:buNone/>
            </a:pPr>
            <a:r>
              <a:rPr kumimoji="1" lang="en-US" altLang="ja-JP" sz="2800" dirty="0">
                <a:solidFill>
                  <a:srgbClr val="FF0000"/>
                </a:solidFill>
              </a:rPr>
              <a:t>Except:</a:t>
            </a:r>
          </a:p>
          <a:p>
            <a:pPr algn="ctr"/>
            <a:r>
              <a:rPr kumimoji="1" lang="en-US" altLang="ja-JP" sz="2800" dirty="0"/>
              <a:t> Initialize new empty dictionaries for model 3</a:t>
            </a:r>
          </a:p>
          <a:p>
            <a:pPr algn="ctr"/>
            <a:r>
              <a:rPr kumimoji="1" lang="en-US" altLang="ja-JP" sz="2800" dirty="0"/>
              <a:t>Remove the scaler </a:t>
            </a:r>
          </a:p>
          <a:p>
            <a:pPr algn="ctr"/>
            <a:r>
              <a:rPr lang="en-US" altLang="ja-JP" sz="2800" dirty="0"/>
              <a:t>Run GBM instead of Random Forest</a:t>
            </a:r>
            <a:endParaRPr kumimoji="1" lang="en-US" altLang="ja-JP" sz="2800" dirty="0"/>
          </a:p>
          <a:p>
            <a:pPr algn="ctr"/>
            <a:endParaRPr kumimoji="1" lang="en-US" altLang="ja-JP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C3E369-C6D7-1D1F-DDE9-FD49A596C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119" y="1398815"/>
            <a:ext cx="7886700" cy="1447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0B40F2-0EE1-DE9B-DEB2-F82C5D071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529" y="2846615"/>
            <a:ext cx="8271879" cy="131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09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425B-98EC-36DB-74F6-81ECE4CDF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20" y="223147"/>
            <a:ext cx="9692640" cy="1325562"/>
          </a:xfrm>
        </p:spPr>
        <p:txBody>
          <a:bodyPr/>
          <a:lstStyle/>
          <a:p>
            <a:pPr algn="ctr"/>
            <a:r>
              <a:rPr lang="en-US" altLang="ja-JP" sz="4400" dirty="0"/>
              <a:t>Evaluating Model 3: MSE Results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8DE83-0AB7-27FC-DD75-C1CC88C34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56" y="3963796"/>
            <a:ext cx="6006517" cy="2009775"/>
          </a:xfrm>
        </p:spPr>
        <p:txBody>
          <a:bodyPr>
            <a:normAutofit/>
          </a:bodyPr>
          <a:lstStyle/>
          <a:p>
            <a:pPr algn="ctr"/>
            <a:r>
              <a:rPr lang="en-US" altLang="ja-JP" sz="2800" dirty="0"/>
              <a:t>Run a for loop to print MSE values stored for Model 3</a:t>
            </a:r>
          </a:p>
          <a:p>
            <a:pPr algn="ctr"/>
            <a:r>
              <a:rPr lang="en-US" altLang="ja-JP" sz="2800" dirty="0"/>
              <a:t>AVG MSE was </a:t>
            </a:r>
            <a:r>
              <a:rPr lang="en-US" altLang="ja-JP" sz="2800" dirty="0">
                <a:highlight>
                  <a:srgbClr val="FFFF00"/>
                </a:highlight>
              </a:rPr>
              <a:t>54.13</a:t>
            </a:r>
          </a:p>
          <a:p>
            <a:pPr algn="ctr"/>
            <a:endParaRPr kumimoji="1" lang="en-US" altLang="ja-JP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71697-653E-7860-6107-6E532F73399E}"/>
              </a:ext>
            </a:extLst>
          </p:cNvPr>
          <p:cNvSpPr txBox="1"/>
          <p:nvPr/>
        </p:nvSpPr>
        <p:spPr>
          <a:xfrm>
            <a:off x="6906673" y="5069659"/>
            <a:ext cx="35922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The MSE is </a:t>
            </a:r>
            <a:r>
              <a:rPr lang="en-US" altLang="ja-JP" sz="1800" dirty="0">
                <a:highlight>
                  <a:srgbClr val="FFFF00"/>
                </a:highlight>
              </a:rPr>
              <a:t>54.13</a:t>
            </a:r>
            <a:r>
              <a:rPr kumimoji="1" lang="en-US" altLang="ja-JP" dirty="0"/>
              <a:t>. Since the model was NOT scaled, the model is on another scale.</a:t>
            </a:r>
          </a:p>
          <a:p>
            <a:r>
              <a:rPr kumimoji="1" lang="en-US" altLang="ja-JP" dirty="0"/>
              <a:t> The model may be considered predictive.</a:t>
            </a:r>
            <a:endParaRPr kumimoji="1" lang="ja-JP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72D03A-11F6-665E-392B-816DA8FED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581" y="1459684"/>
            <a:ext cx="7407478" cy="250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559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425B-98EC-36DB-74F6-81ECE4CDF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20" y="223147"/>
            <a:ext cx="9692640" cy="1325562"/>
          </a:xfrm>
        </p:spPr>
        <p:txBody>
          <a:bodyPr/>
          <a:lstStyle/>
          <a:p>
            <a:pPr algn="ctr"/>
            <a:r>
              <a:rPr lang="en-US" altLang="ja-JP" sz="4400" dirty="0"/>
              <a:t>Evaluating Model 3: </a:t>
            </a:r>
            <a:r>
              <a:rPr lang="en-US" altLang="ja-JP" sz="4400" dirty="0" err="1"/>
              <a:t>sMAPE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8DE83-0AB7-27FC-DD75-C1CC88C34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4207" y="4271750"/>
            <a:ext cx="5184397" cy="1348056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altLang="ja-JP" sz="2800" dirty="0"/>
              <a:t>Run a for loop to print </a:t>
            </a:r>
            <a:r>
              <a:rPr lang="en-US" altLang="ja-JP" sz="2800" dirty="0" err="1"/>
              <a:t>sMAPE</a:t>
            </a:r>
            <a:r>
              <a:rPr lang="en-US" altLang="ja-JP" sz="2800" dirty="0"/>
              <a:t> values stored for Model 3</a:t>
            </a:r>
          </a:p>
          <a:p>
            <a:pPr algn="ctr"/>
            <a:r>
              <a:rPr lang="en-US" altLang="ja-JP" sz="2800" dirty="0"/>
              <a:t>AVG MSE was </a:t>
            </a:r>
            <a:r>
              <a:rPr lang="en-US" altLang="ja-JP" sz="2800" dirty="0">
                <a:highlight>
                  <a:srgbClr val="FF00FF"/>
                </a:highlight>
              </a:rPr>
              <a:t>97.91</a:t>
            </a:r>
          </a:p>
          <a:p>
            <a:pPr marL="0" indent="0" algn="ctr">
              <a:buNone/>
            </a:pPr>
            <a:endParaRPr kumimoji="1" lang="en-US" altLang="ja-JP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78997A-4355-A6B5-5449-483F3E3FFA48}"/>
              </a:ext>
            </a:extLst>
          </p:cNvPr>
          <p:cNvSpPr txBox="1"/>
          <p:nvPr/>
        </p:nvSpPr>
        <p:spPr>
          <a:xfrm>
            <a:off x="6537559" y="5809442"/>
            <a:ext cx="44352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dirty="0"/>
              <a:t>This is UNDER 100</a:t>
            </a:r>
          </a:p>
          <a:p>
            <a:pPr algn="ctr"/>
            <a:r>
              <a:rPr kumimoji="1" lang="en-US" altLang="ja-JP" dirty="0"/>
              <a:t>Best score yet.</a:t>
            </a:r>
          </a:p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32954A-6AF2-729B-0893-03E46E01C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370" y="1643474"/>
            <a:ext cx="5989739" cy="271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3545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108E-2C7F-CA2B-0A80-F1AE3787B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1028699"/>
            <a:ext cx="9418320" cy="3862083"/>
          </a:xfrm>
        </p:spPr>
        <p:txBody>
          <a:bodyPr anchor="ctr">
            <a:normAutofit/>
          </a:bodyPr>
          <a:lstStyle/>
          <a:p>
            <a:pPr algn="ctr"/>
            <a:r>
              <a:rPr lang="en-US" altLang="ja-JP" sz="6000" dirty="0"/>
              <a:t>Model 4: Gradient Boosting Model</a:t>
            </a:r>
            <a:endParaRPr kumimoji="1" lang="ja-JP" alt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2E3BF-9A66-C4D2-ECD9-4F19621E2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5237670"/>
            <a:ext cx="9418320" cy="1183261"/>
          </a:xfrm>
        </p:spPr>
        <p:txBody>
          <a:bodyPr>
            <a:normAutofit/>
          </a:bodyPr>
          <a:lstStyle/>
          <a:p>
            <a:pPr algn="ctr"/>
            <a:r>
              <a:rPr lang="en-US" altLang="ja-JP" sz="2400" dirty="0"/>
              <a:t>with Robust Scaler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8517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425B-98EC-36DB-74F6-81ECE4CDF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20" y="465605"/>
            <a:ext cx="9692640" cy="108310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ja-JP" sz="4400" dirty="0"/>
              <a:t>Model : Gradient Boosting Model (w </a:t>
            </a:r>
            <a:r>
              <a:rPr lang="en-US" altLang="ja-JP" sz="4400" dirty="0" err="1"/>
              <a:t>RobustScaler</a:t>
            </a:r>
            <a:r>
              <a:rPr lang="en-US" altLang="ja-JP" sz="4400" dirty="0"/>
              <a:t>)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8DE83-0AB7-27FC-DD75-C1CC88C34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9278" y="4530055"/>
            <a:ext cx="5273152" cy="2044364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altLang="ja-JP" sz="2800" dirty="0"/>
              <a:t>Follow all steps for Model 3:</a:t>
            </a:r>
          </a:p>
          <a:p>
            <a:pPr marL="0" indent="0" algn="ctr">
              <a:buNone/>
            </a:pPr>
            <a:r>
              <a:rPr kumimoji="1" lang="en-US" altLang="ja-JP" sz="2800" dirty="0">
                <a:solidFill>
                  <a:srgbClr val="FF0000"/>
                </a:solidFill>
              </a:rPr>
              <a:t>Except:</a:t>
            </a:r>
          </a:p>
          <a:p>
            <a:pPr algn="ctr"/>
            <a:r>
              <a:rPr kumimoji="1" lang="en-US" altLang="ja-JP" sz="2800" dirty="0"/>
              <a:t> Initialize new empty dictionaries for model 3</a:t>
            </a:r>
          </a:p>
          <a:p>
            <a:pPr algn="ctr"/>
            <a:r>
              <a:rPr kumimoji="1" lang="en-US" altLang="ja-JP" sz="2800" dirty="0"/>
              <a:t>Add </a:t>
            </a:r>
            <a:r>
              <a:rPr kumimoji="1" lang="en-US" altLang="ja-JP" sz="2800" dirty="0" err="1"/>
              <a:t>RobustScaler</a:t>
            </a:r>
            <a:endParaRPr kumimoji="1" lang="en-US" altLang="ja-JP" sz="2800" dirty="0"/>
          </a:p>
          <a:p>
            <a:pPr algn="ctr"/>
            <a:endParaRPr kumimoji="1" lang="en-US" altLang="ja-JP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556D2-9ADD-3842-A0C0-D519E8127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645" y="1548709"/>
            <a:ext cx="7991475" cy="1657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DD655B-B047-7633-05E1-461084089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338" y="3305780"/>
            <a:ext cx="7137336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922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425B-98EC-36DB-74F6-81ECE4CDF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20" y="223147"/>
            <a:ext cx="9692640" cy="1325562"/>
          </a:xfrm>
        </p:spPr>
        <p:txBody>
          <a:bodyPr/>
          <a:lstStyle/>
          <a:p>
            <a:pPr algn="ctr"/>
            <a:r>
              <a:rPr lang="en-US" altLang="ja-JP" sz="4400" dirty="0"/>
              <a:t>Evaluating Model 4: MSE Results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8DE83-0AB7-27FC-DD75-C1CC88C34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158" y="3986662"/>
            <a:ext cx="6006517" cy="2009775"/>
          </a:xfrm>
        </p:spPr>
        <p:txBody>
          <a:bodyPr>
            <a:normAutofit/>
          </a:bodyPr>
          <a:lstStyle/>
          <a:p>
            <a:pPr algn="ctr"/>
            <a:r>
              <a:rPr lang="en-US" altLang="ja-JP" sz="2800" dirty="0"/>
              <a:t>Run a for loop to print MSE values stored for Model 4</a:t>
            </a:r>
          </a:p>
          <a:p>
            <a:pPr algn="ctr"/>
            <a:r>
              <a:rPr lang="en-US" altLang="ja-JP" sz="2800" dirty="0"/>
              <a:t>AVG MSE was </a:t>
            </a:r>
            <a:r>
              <a:rPr lang="en-US" altLang="ja-JP" sz="2800" dirty="0">
                <a:highlight>
                  <a:srgbClr val="FFFF00"/>
                </a:highlight>
              </a:rPr>
              <a:t>0.5333</a:t>
            </a:r>
          </a:p>
          <a:p>
            <a:pPr algn="ctr"/>
            <a:endParaRPr kumimoji="1" lang="en-US" altLang="ja-JP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71697-653E-7860-6107-6E532F73399E}"/>
              </a:ext>
            </a:extLst>
          </p:cNvPr>
          <p:cNvSpPr txBox="1"/>
          <p:nvPr/>
        </p:nvSpPr>
        <p:spPr>
          <a:xfrm>
            <a:off x="6906673" y="5069659"/>
            <a:ext cx="35922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The MSE is </a:t>
            </a:r>
            <a:r>
              <a:rPr kumimoji="1" lang="en-US" altLang="ja-JP" dirty="0">
                <a:highlight>
                  <a:srgbClr val="FFFF00"/>
                </a:highlight>
              </a:rPr>
              <a:t>0.</a:t>
            </a:r>
            <a:r>
              <a:rPr lang="en-US" altLang="ja-JP" sz="1800" dirty="0">
                <a:highlight>
                  <a:srgbClr val="FFFF00"/>
                </a:highlight>
              </a:rPr>
              <a:t>5333</a:t>
            </a:r>
            <a:r>
              <a:rPr kumimoji="1" lang="en-US" altLang="ja-JP" dirty="0"/>
              <a:t>. The model may be considered predictive. Second Best MSE score. </a:t>
            </a:r>
          </a:p>
          <a:p>
            <a:r>
              <a:rPr kumimoji="1" lang="en-US" altLang="ja-JP" dirty="0"/>
              <a:t>Note: This model took the longest to run!</a:t>
            </a:r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2AFC83-69D3-6F1B-096E-9E16E56A0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476" y="1644241"/>
            <a:ext cx="5091549" cy="224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770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425B-98EC-36DB-74F6-81ECE4CDF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20" y="223147"/>
            <a:ext cx="9692640" cy="1325562"/>
          </a:xfrm>
        </p:spPr>
        <p:txBody>
          <a:bodyPr/>
          <a:lstStyle/>
          <a:p>
            <a:pPr algn="ctr"/>
            <a:r>
              <a:rPr lang="en-US" altLang="ja-JP" sz="4400" dirty="0"/>
              <a:t>Evaluating Model 4: </a:t>
            </a:r>
            <a:r>
              <a:rPr lang="en-US" altLang="ja-JP" sz="4400" dirty="0" err="1"/>
              <a:t>sMAPE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8DE83-0AB7-27FC-DD75-C1CC88C34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4207" y="4271750"/>
            <a:ext cx="5184397" cy="1348056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altLang="ja-JP" sz="2800" dirty="0"/>
              <a:t>Run a for loop to print </a:t>
            </a:r>
            <a:r>
              <a:rPr lang="en-US" altLang="ja-JP" sz="2800" dirty="0" err="1"/>
              <a:t>sMAPE</a:t>
            </a:r>
            <a:r>
              <a:rPr lang="en-US" altLang="ja-JP" sz="2800" dirty="0"/>
              <a:t> values stored for Model 4 </a:t>
            </a:r>
          </a:p>
          <a:p>
            <a:pPr algn="ctr"/>
            <a:r>
              <a:rPr lang="en-US" altLang="ja-JP" sz="2800" dirty="0"/>
              <a:t>AVG MSE was </a:t>
            </a:r>
            <a:r>
              <a:rPr lang="en-US" altLang="ja-JP" sz="2800" dirty="0">
                <a:highlight>
                  <a:srgbClr val="FF00FF"/>
                </a:highlight>
              </a:rPr>
              <a:t>133.07</a:t>
            </a:r>
          </a:p>
          <a:p>
            <a:pPr marL="0" indent="0" algn="ctr">
              <a:buNone/>
            </a:pPr>
            <a:endParaRPr kumimoji="1" lang="en-US" altLang="ja-JP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78997A-4355-A6B5-5449-483F3E3FFA48}"/>
              </a:ext>
            </a:extLst>
          </p:cNvPr>
          <p:cNvSpPr txBox="1"/>
          <p:nvPr/>
        </p:nvSpPr>
        <p:spPr>
          <a:xfrm>
            <a:off x="6537559" y="5809442"/>
            <a:ext cx="44352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dirty="0"/>
              <a:t>This is OVER 100</a:t>
            </a:r>
          </a:p>
          <a:p>
            <a:pPr algn="ctr"/>
            <a:r>
              <a:rPr kumimoji="1" lang="en-US" altLang="ja-JP" dirty="0"/>
              <a:t>Best score yet.</a:t>
            </a:r>
          </a:p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48A9B0-2DC8-DE95-ABB7-D0FB83BB6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631" y="1591700"/>
            <a:ext cx="7424257" cy="249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163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D63C8-CA4B-FDCC-4549-BF945CD7C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6091428" cy="1325562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Defining Data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7B8ED-7E59-9EFE-C901-D44FBA67A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05739"/>
            <a:ext cx="6091428" cy="4174398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>
                <a:highlight>
                  <a:srgbClr val="FFFF00"/>
                </a:highlight>
              </a:rPr>
              <a:t>NPX</a:t>
            </a:r>
            <a:r>
              <a:rPr kumimoji="1" lang="en-US" altLang="ja-JP" dirty="0"/>
              <a:t>: Protein's occurrence in the sample. ( AKA Protein Abundance).</a:t>
            </a:r>
          </a:p>
          <a:p>
            <a:r>
              <a:rPr kumimoji="1" lang="en-US" altLang="ja-JP" dirty="0">
                <a:highlight>
                  <a:srgbClr val="FFFF00"/>
                </a:highlight>
              </a:rPr>
              <a:t>Peptide Abundance: </a:t>
            </a:r>
            <a:r>
              <a:rPr kumimoji="1" lang="en-US" altLang="ja-JP" dirty="0"/>
              <a:t>How much of a peptide appeared in the sample.</a:t>
            </a:r>
          </a:p>
          <a:p>
            <a:pPr lvl="1"/>
            <a:r>
              <a:rPr lang="en-US" altLang="ja-JP" dirty="0"/>
              <a:t>Not to be confused with protein abundance!</a:t>
            </a:r>
            <a:endParaRPr kumimoji="1" lang="en-US" altLang="ja-JP" dirty="0"/>
          </a:p>
          <a:p>
            <a:r>
              <a:rPr kumimoji="1" lang="en-US" altLang="ja-JP" dirty="0">
                <a:highlight>
                  <a:srgbClr val="FFFF00"/>
                </a:highlight>
              </a:rPr>
              <a:t>UniProt</a:t>
            </a:r>
            <a:r>
              <a:rPr kumimoji="1" lang="en-US" altLang="ja-JP" dirty="0"/>
              <a:t> </a:t>
            </a:r>
            <a:r>
              <a:rPr lang="en-US" altLang="ja-JP" dirty="0"/>
              <a:t>: </a:t>
            </a:r>
            <a:r>
              <a:rPr kumimoji="1" lang="en-US" altLang="ja-JP" dirty="0"/>
              <a:t>Unique protein ID</a:t>
            </a:r>
          </a:p>
          <a:p>
            <a:r>
              <a:rPr kumimoji="1" lang="en-US" altLang="ja-JP" dirty="0">
                <a:highlight>
                  <a:srgbClr val="FFFF00"/>
                </a:highlight>
              </a:rPr>
              <a:t>UPDRs1-4: </a:t>
            </a:r>
            <a:r>
              <a:rPr kumimoji="1" lang="en-US" altLang="ja-JP" dirty="0"/>
              <a:t>The patient's score for </a:t>
            </a:r>
            <a:r>
              <a:rPr lang="en-US" altLang="ja-JP" dirty="0"/>
              <a:t>the </a:t>
            </a:r>
            <a:r>
              <a:rPr kumimoji="1" lang="en-US" altLang="ja-JP" dirty="0"/>
              <a:t>Unified Parkinson's Disease Rating Scale. Different levels cover different symptoms.</a:t>
            </a:r>
          </a:p>
          <a:p>
            <a:pPr lvl="1"/>
            <a:r>
              <a:rPr lang="en-US" altLang="ja-JP" dirty="0"/>
              <a:t>UPDR 1: Mood and behavior</a:t>
            </a:r>
          </a:p>
          <a:p>
            <a:pPr lvl="1"/>
            <a:r>
              <a:rPr kumimoji="1" lang="en-US" altLang="ja-JP" dirty="0"/>
              <a:t>UPDR2:</a:t>
            </a:r>
            <a:r>
              <a:rPr lang="en-US" altLang="ja-JP" dirty="0"/>
              <a:t> Daily Motor Functions</a:t>
            </a:r>
            <a:endParaRPr kumimoji="1" lang="en-US" altLang="ja-JP" dirty="0"/>
          </a:p>
          <a:p>
            <a:pPr lvl="1"/>
            <a:r>
              <a:rPr lang="en-US" altLang="ja-JP" dirty="0"/>
              <a:t>UPDR3: Motor functions</a:t>
            </a:r>
          </a:p>
          <a:p>
            <a:pPr lvl="1"/>
            <a:r>
              <a:rPr kumimoji="1" lang="en-US" altLang="ja-JP" dirty="0"/>
              <a:t>UPDR4: Further Complications</a:t>
            </a:r>
            <a:endParaRPr kumimoji="1" lang="ja-JP" altLang="en-US" dirty="0"/>
          </a:p>
          <a:p>
            <a:endParaRPr kumimoji="1" lang="en-US" altLang="ja-JP" dirty="0"/>
          </a:p>
        </p:txBody>
      </p:sp>
      <p:pic>
        <p:nvPicPr>
          <p:cNvPr id="7" name="Picture 4" descr="Chemical formulae are written on paper">
            <a:extLst>
              <a:ext uri="{FF2B5EF4-FFF2-40B4-BE49-F238E27FC236}">
                <a16:creationId xmlns:a16="http://schemas.microsoft.com/office/drawing/2014/main" id="{E1B01E6C-143A-C6EF-90C5-3EE35E61DD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92" r="35648"/>
          <a:stretch/>
        </p:blipFill>
        <p:spPr>
          <a:xfrm>
            <a:off x="7737169" y="10"/>
            <a:ext cx="35552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110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108E-2C7F-CA2B-0A80-F1AE3787B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1028699"/>
            <a:ext cx="9418320" cy="3862083"/>
          </a:xfrm>
        </p:spPr>
        <p:txBody>
          <a:bodyPr anchor="ctr">
            <a:normAutofit/>
          </a:bodyPr>
          <a:lstStyle/>
          <a:p>
            <a:pPr algn="ctr"/>
            <a:r>
              <a:rPr lang="en-US" altLang="ja-JP" sz="6000" dirty="0"/>
              <a:t>Comparing Models</a:t>
            </a:r>
            <a:endParaRPr kumimoji="1" lang="ja-JP" alt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2E3BF-9A66-C4D2-ECD9-4F19621E2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5237670"/>
            <a:ext cx="9418320" cy="1183261"/>
          </a:xfrm>
        </p:spPr>
        <p:txBody>
          <a:bodyPr>
            <a:norm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21458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425B-98EC-36DB-74F6-81ECE4CDF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20" y="223147"/>
            <a:ext cx="9692640" cy="1325562"/>
          </a:xfrm>
        </p:spPr>
        <p:txBody>
          <a:bodyPr/>
          <a:lstStyle/>
          <a:p>
            <a:pPr algn="ctr"/>
            <a:r>
              <a:rPr lang="en-US" altLang="ja-JP" sz="4400" dirty="0"/>
              <a:t>Model 3 VS Model 4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8DE83-0AB7-27FC-DD75-C1CC88C34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199" y="4405974"/>
            <a:ext cx="5184397" cy="1348056"/>
          </a:xfrm>
        </p:spPr>
        <p:txBody>
          <a:bodyPr>
            <a:normAutofit/>
          </a:bodyPr>
          <a:lstStyle/>
          <a:p>
            <a:pPr algn="ctr"/>
            <a:r>
              <a:rPr lang="en-US" altLang="ja-JP" sz="2800" dirty="0"/>
              <a:t>AVG </a:t>
            </a:r>
            <a:r>
              <a:rPr lang="en-US" altLang="ja-JP" sz="2800" dirty="0" err="1"/>
              <a:t>sMAPE</a:t>
            </a:r>
            <a:r>
              <a:rPr lang="en-US" altLang="ja-JP" sz="2800" dirty="0"/>
              <a:t> for model 3 was </a:t>
            </a:r>
            <a:r>
              <a:rPr lang="en-US" altLang="ja-JP" sz="2800" dirty="0">
                <a:highlight>
                  <a:srgbClr val="FF00FF"/>
                </a:highlight>
              </a:rPr>
              <a:t>97.91</a:t>
            </a:r>
          </a:p>
          <a:p>
            <a:pPr marL="0" indent="0" algn="ctr">
              <a:buNone/>
            </a:pPr>
            <a:endParaRPr kumimoji="1" lang="en-US" altLang="ja-JP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32954A-6AF2-729B-0893-03E46E01C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20" y="1620291"/>
            <a:ext cx="4702699" cy="2714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C3303F-E46B-25D8-B060-D6FFECB49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596" y="1691875"/>
            <a:ext cx="5091549" cy="23462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24B76D-78C5-9AC4-AD2B-FD46610D2B4E}"/>
              </a:ext>
            </a:extLst>
          </p:cNvPr>
          <p:cNvSpPr txBox="1"/>
          <p:nvPr/>
        </p:nvSpPr>
        <p:spPr>
          <a:xfrm>
            <a:off x="5528345" y="4505355"/>
            <a:ext cx="5378284" cy="9110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indent="-182880" algn="ctr" defTabSz="91440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kumimoji="1" lang="en-US" altLang="ja-JP" sz="2800" spc="10" dirty="0"/>
              <a:t>AVG MSE for model 3 was </a:t>
            </a:r>
            <a:r>
              <a:rPr kumimoji="1" lang="en-US" altLang="ja-JP" sz="2800" spc="10" dirty="0">
                <a:highlight>
                  <a:srgbClr val="FFFF00"/>
                </a:highlight>
              </a:rPr>
              <a:t>0.5333</a:t>
            </a:r>
          </a:p>
        </p:txBody>
      </p:sp>
    </p:spTree>
    <p:extLst>
      <p:ext uri="{BB962C8B-B14F-4D97-AF65-F5344CB8AC3E}">
        <p14:creationId xmlns:p14="http://schemas.microsoft.com/office/powerpoint/2010/main" val="8134538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108E-2C7F-CA2B-0A80-F1AE3787B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1028699"/>
            <a:ext cx="9418320" cy="3862083"/>
          </a:xfrm>
        </p:spPr>
        <p:txBody>
          <a:bodyPr anchor="ctr">
            <a:normAutofit/>
          </a:bodyPr>
          <a:lstStyle/>
          <a:p>
            <a:pPr algn="ctr"/>
            <a:r>
              <a:rPr lang="en-US" altLang="ja-JP" sz="6000" dirty="0"/>
              <a:t>Conclusion</a:t>
            </a:r>
            <a:endParaRPr kumimoji="1" lang="ja-JP" alt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2E3BF-9A66-C4D2-ECD9-4F19621E2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5237670"/>
            <a:ext cx="9418320" cy="1183261"/>
          </a:xfrm>
        </p:spPr>
        <p:txBody>
          <a:bodyPr>
            <a:norm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508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A1A2-611E-B4FB-9536-B9AE1D3BE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4" y="677863"/>
            <a:ext cx="4534047" cy="13255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ja-JP" dirty="0"/>
              <a:t>C</a:t>
            </a:r>
            <a:r>
              <a:rPr kumimoji="1" lang="en-US" altLang="ja-JP" dirty="0"/>
              <a:t>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98CCB-0D28-512E-E805-488CE80B0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4" y="2325158"/>
            <a:ext cx="4534048" cy="38549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The best model was a </a:t>
            </a:r>
            <a:r>
              <a:rPr kumimoji="1" lang="en-US" altLang="ja-JP" dirty="0">
                <a:highlight>
                  <a:srgbClr val="FFFF00"/>
                </a:highlight>
              </a:rPr>
              <a:t>GBM without a robust </a:t>
            </a:r>
            <a:r>
              <a:rPr lang="en-US" altLang="ja-JP" dirty="0">
                <a:highlight>
                  <a:srgbClr val="FFFF00"/>
                </a:highlight>
              </a:rPr>
              <a:t>s</a:t>
            </a:r>
            <a:r>
              <a:rPr kumimoji="1" lang="en-US" altLang="ja-JP" dirty="0">
                <a:highlight>
                  <a:srgbClr val="FFFF00"/>
                </a:highlight>
              </a:rPr>
              <a:t>caler.</a:t>
            </a:r>
          </a:p>
          <a:p>
            <a:pPr marL="0" indent="0">
              <a:buNone/>
            </a:pPr>
            <a:r>
              <a:rPr kumimoji="1" lang="en-US" altLang="ja-JP" dirty="0"/>
              <a:t>I</a:t>
            </a:r>
            <a:r>
              <a:rPr lang="en-US" altLang="ja-JP" dirty="0"/>
              <a:t>t had the lowest </a:t>
            </a:r>
            <a:r>
              <a:rPr lang="en-US" altLang="ja-JP" dirty="0" err="1"/>
              <a:t>sMAPE</a:t>
            </a:r>
            <a:r>
              <a:rPr lang="en-US" altLang="ja-JP" dirty="0"/>
              <a:t> Score.</a:t>
            </a:r>
          </a:p>
          <a:p>
            <a:pPr marL="0" indent="0">
              <a:buNone/>
            </a:pPr>
            <a:r>
              <a:rPr kumimoji="1" lang="en-US" altLang="ja-JP" dirty="0"/>
              <a:t>(The metric for this competition)</a:t>
            </a: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51D3F2A3-4EFD-3B3A-C542-C9D0FBE5E5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826" r="2568"/>
          <a:stretch/>
        </p:blipFill>
        <p:spPr>
          <a:xfrm>
            <a:off x="5960868" y="661484"/>
            <a:ext cx="4554566" cy="553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509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108E-2C7F-CA2B-0A80-F1AE3787B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1028699"/>
            <a:ext cx="9418320" cy="3862083"/>
          </a:xfrm>
        </p:spPr>
        <p:txBody>
          <a:bodyPr anchor="ctr">
            <a:normAutofit/>
          </a:bodyPr>
          <a:lstStyle/>
          <a:p>
            <a:pPr algn="ctr"/>
            <a:r>
              <a:rPr lang="en-US" altLang="ja-JP" sz="6000" dirty="0"/>
              <a:t>End</a:t>
            </a:r>
            <a:endParaRPr kumimoji="1" lang="ja-JP" alt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2E3BF-9A66-C4D2-ECD9-4F19621E2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5237670"/>
            <a:ext cx="9418320" cy="1183261"/>
          </a:xfrm>
        </p:spPr>
        <p:txBody>
          <a:bodyPr>
            <a:norm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6619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D63C8-CA4B-FDCC-4549-BF945CD7C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6091428" cy="1325562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Defining Data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7B8ED-7E59-9EFE-C901-D44FBA67A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05739"/>
            <a:ext cx="6091428" cy="4174398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highlight>
                  <a:srgbClr val="FFFF00"/>
                </a:highlight>
              </a:rPr>
              <a:t>Visit Id</a:t>
            </a:r>
            <a:r>
              <a:rPr kumimoji="1" lang="en-US" altLang="ja-JP" dirty="0"/>
              <a:t>: The ID for the visit</a:t>
            </a:r>
          </a:p>
          <a:p>
            <a:r>
              <a:rPr kumimoji="1" lang="en-US" altLang="ja-JP" dirty="0">
                <a:highlight>
                  <a:srgbClr val="FFFF00"/>
                </a:highlight>
              </a:rPr>
              <a:t>Visit Month: </a:t>
            </a:r>
            <a:r>
              <a:rPr kumimoji="1" lang="en-US" altLang="ja-JP" dirty="0"/>
              <a:t>The months passed after each visit. Starts at zero. </a:t>
            </a:r>
          </a:p>
          <a:p>
            <a:r>
              <a:rPr kumimoji="1" lang="en-US" altLang="ja-JP" dirty="0">
                <a:highlight>
                  <a:srgbClr val="FFFF00"/>
                </a:highlight>
              </a:rPr>
              <a:t>Patient Id</a:t>
            </a:r>
            <a:r>
              <a:rPr kumimoji="1" lang="en-US" altLang="ja-JP" dirty="0"/>
              <a:t> </a:t>
            </a:r>
            <a:r>
              <a:rPr lang="en-US" altLang="ja-JP" dirty="0"/>
              <a:t>: </a:t>
            </a:r>
            <a:r>
              <a:rPr kumimoji="1" lang="en-US" altLang="ja-JP" dirty="0"/>
              <a:t>Unique ID given to each patient </a:t>
            </a:r>
          </a:p>
          <a:p>
            <a:r>
              <a:rPr kumimoji="1" lang="en-US" altLang="ja-JP" dirty="0">
                <a:highlight>
                  <a:srgbClr val="FFFF00"/>
                </a:highlight>
              </a:rPr>
              <a:t>Clinical state on medication:</a:t>
            </a:r>
            <a:r>
              <a:rPr kumimoji="1" lang="en-US" altLang="ja-JP" dirty="0"/>
              <a:t> Indicates whether th</a:t>
            </a:r>
            <a:r>
              <a:rPr lang="en-US" altLang="ja-JP" dirty="0"/>
              <a:t>e patient is on medication before being tested for Parkinson’s</a:t>
            </a:r>
            <a:endParaRPr kumimoji="1" lang="ja-JP" altLang="en-US" dirty="0"/>
          </a:p>
          <a:p>
            <a:endParaRPr kumimoji="1" lang="en-US" altLang="ja-JP" dirty="0"/>
          </a:p>
        </p:txBody>
      </p:sp>
      <p:pic>
        <p:nvPicPr>
          <p:cNvPr id="7" name="Picture 4" descr="Chemical formulae are written on paper">
            <a:extLst>
              <a:ext uri="{FF2B5EF4-FFF2-40B4-BE49-F238E27FC236}">
                <a16:creationId xmlns:a16="http://schemas.microsoft.com/office/drawing/2014/main" id="{E1B01E6C-143A-C6EF-90C5-3EE35E61DD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92" r="35648"/>
          <a:stretch/>
        </p:blipFill>
        <p:spPr>
          <a:xfrm>
            <a:off x="7737169" y="10"/>
            <a:ext cx="35552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55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108E-2C7F-CA2B-0A80-F1AE3787B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1028699"/>
            <a:ext cx="9418320" cy="3862083"/>
          </a:xfrm>
        </p:spPr>
        <p:txBody>
          <a:bodyPr anchor="ctr">
            <a:normAutofit/>
          </a:bodyPr>
          <a:lstStyle/>
          <a:p>
            <a:pPr algn="ctr"/>
            <a:r>
              <a:rPr kumimoji="1" lang="en-US" altLang="ja-JP" sz="6000" dirty="0"/>
              <a:t>EDA</a:t>
            </a:r>
            <a:endParaRPr kumimoji="1" lang="ja-JP" altLang="en-US" sz="600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405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1EEB-A501-2B6A-31EC-C6CFB766C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3768" y="545284"/>
            <a:ext cx="6368251" cy="195463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altLang="ja-JP" sz="6000" dirty="0"/>
              <a:t>Q</a:t>
            </a:r>
            <a:r>
              <a:rPr kumimoji="1" lang="en-US" altLang="ja-JP" sz="6000" dirty="0"/>
              <a:t>uantitative Variables:</a:t>
            </a:r>
            <a:br>
              <a:rPr kumimoji="1" lang="en-US" altLang="ja-JP" sz="6000" dirty="0"/>
            </a:br>
            <a:endParaRPr kumimoji="1" lang="ja-JP" alt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12B025-1919-37BC-81AA-30494781B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1480" y="2030137"/>
            <a:ext cx="9418320" cy="330526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6000" dirty="0"/>
              <a:t> NPX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6000" dirty="0"/>
              <a:t> Protein Abundance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6000" dirty="0"/>
              <a:t>UPDRs 1-4</a:t>
            </a:r>
            <a:endParaRPr kumimoji="1" lang="ja-JP" altLang="en-US" sz="60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07214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1583</TotalTime>
  <Words>2144</Words>
  <Application>Microsoft Office PowerPoint</Application>
  <PresentationFormat>Widescreen</PresentationFormat>
  <Paragraphs>224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Söhne</vt:lpstr>
      <vt:lpstr>zeitung</vt:lpstr>
      <vt:lpstr>Aptos Mono</vt:lpstr>
      <vt:lpstr>Arial</vt:lpstr>
      <vt:lpstr>Century Schoolbook</vt:lpstr>
      <vt:lpstr>Wingdings 2</vt:lpstr>
      <vt:lpstr>View</vt:lpstr>
      <vt:lpstr>AMP®-Parkinson‘s Disease Progression Prediction Capstone 2</vt:lpstr>
      <vt:lpstr>PowerPoint Presentation</vt:lpstr>
      <vt:lpstr>Make an appropriate model that best predicts the progression  of Parkinson’s disease by identifying the UPDR ranking</vt:lpstr>
      <vt:lpstr>The best model was a GBM without a robust scaler.</vt:lpstr>
      <vt:lpstr>Defining Variables </vt:lpstr>
      <vt:lpstr>Defining Data</vt:lpstr>
      <vt:lpstr>Defining Data</vt:lpstr>
      <vt:lpstr>EDA</vt:lpstr>
      <vt:lpstr>Quantitative Variables: </vt:lpstr>
      <vt:lpstr>NPX  Data has a wide range of values</vt:lpstr>
      <vt:lpstr>NPX vs Visit Month</vt:lpstr>
      <vt:lpstr>Peptide Abundance  Data has a wide range of values </vt:lpstr>
      <vt:lpstr>Peptide vs Visit Month</vt:lpstr>
      <vt:lpstr>UPDRs1-4</vt:lpstr>
      <vt:lpstr>UPDRs1-4: Without Medication and NA values</vt:lpstr>
      <vt:lpstr>Correlation Matrix</vt:lpstr>
      <vt:lpstr>NPX (Protein Abundance vs Time for random patient= )</vt:lpstr>
      <vt:lpstr>NPX (Protein Abundance vs Time for Random Patient=: )</vt:lpstr>
      <vt:lpstr>Data Wrangling</vt:lpstr>
      <vt:lpstr>  def prepare_dataset(train_proteins, train_peptides):  Step 1: Grouping      df_protein_grouped = proteins.groupby(['visit_id','UniProt'])['NPX'].mean().reset_index()     df_peptide_grouped = peptides.groupby(['visit_id','Peptide'])['PeptideAbundance'].mean().reset_index()       Step 2: Pivoting     df_protein = df_protein_grouped.pivot(index='visit_id',columns = 'UniProt', values = 'NPX').rename_axis(columns=None).reset_index()     df_peptide = df_peptide_grouped.pivot(index='visit_id',columns = 'Peptide', values = 'PeptideAbundance').rename_axis(columns=None).reset_index()       Step 3: Merging     pro_pep_df = df_protein.merge(df_peptide, on = ['visit_id'], how = 'left')          return pro_pep_df  </vt:lpstr>
      <vt:lpstr>                                                                                                  PREPARING THE DATA SET    Step 1: Grouping      df_protein_grouped = proteins.groupby(['visit_id','UniProt'])['NPX'].mean().reset_index()     df_peptide_grouped = peptides.groupby(['visit_id','Peptide'])['PeptideAbundance'].mean().reset_index() </vt:lpstr>
      <vt:lpstr>                                                                                                                  PREPARING THE DATA SET       Step 2: Pivoting     df_protein = df_protein_grouped.pivot(index='visit_id',columns = 'UniProt', values = 'NPX').rename_axis(columns=None).reset_index()     df_peptide = df_peptide_grouped.pivot(index='visit_id',columns = 'Peptide', values = 'PeptideAbundance').rename_axis(columns=None).reset_index() </vt:lpstr>
      <vt:lpstr>                                                                                                                  PREPARING THE DATA SET         Step 3: Merging     pro_pep_df = df_protein.merge(df_peptide, on = ['visit_id'], how = 'left')          return pro_pep_df</vt:lpstr>
      <vt:lpstr>  def prepare_dataset(train_proteins, train_peptides):  Step 1: Grouping      df_protein_grouped = proteins.groupby(['visit_id','UniProt'])['NPX'].mean().reset_index()     df_peptide_grouped = peptides.groupby(['visit_id','Peptide'])['PeptideAbundance'].mean().reset_index()       Step 2: Pivoting     df_protein = df_protein_grouped.pivot(index='visit_id',columns = 'UniProt', values = 'NPX').rename_axis(columns=None).reset_index()     df_peptide = df_peptide_grouped.pivot(index='visit_id',columns = 'Peptide', values = 'PeptideAbundance').rename_axis(columns=None).reset_index()       Step 3: Merging     pro_pep_df = df_protein.merge(df_peptide, on = ['visit_id'], how = 'left')          return pro_pep_df  </vt:lpstr>
      <vt:lpstr>PowerPoint Presentation</vt:lpstr>
      <vt:lpstr>PowerPoint Presentation</vt:lpstr>
      <vt:lpstr>Preparing the Model &amp; Modeling</vt:lpstr>
      <vt:lpstr>Preparing the General Model :  Model 1</vt:lpstr>
      <vt:lpstr>Defining a Function to Split Data</vt:lpstr>
      <vt:lpstr>Initializing the Scaler</vt:lpstr>
      <vt:lpstr>Initializing Target Labels </vt:lpstr>
      <vt:lpstr>Initilizing Model through For Loop</vt:lpstr>
      <vt:lpstr>Removing NA Values</vt:lpstr>
      <vt:lpstr>Add Label to Features</vt:lpstr>
      <vt:lpstr>Data Scaling</vt:lpstr>
      <vt:lpstr>Scaling: Standard Scaler</vt:lpstr>
      <vt:lpstr>Data Spliting and Training</vt:lpstr>
      <vt:lpstr>Splitting into Test/ Train Data Set</vt:lpstr>
      <vt:lpstr>Convert into TensorFlow Data Set</vt:lpstr>
      <vt:lpstr>Creating Model 1: Random Forest With Standard Scaler</vt:lpstr>
      <vt:lpstr>Creating Model 1</vt:lpstr>
      <vt:lpstr>Evaluating Models</vt:lpstr>
      <vt:lpstr>Evaluating Model 1</vt:lpstr>
      <vt:lpstr>Evaluating Model 1:MSE</vt:lpstr>
      <vt:lpstr>Evaluating Model 1: MSE Results</vt:lpstr>
      <vt:lpstr>Evaluating Model 1:sMAPE Results</vt:lpstr>
      <vt:lpstr>Evaluating Model 1: sMAPE</vt:lpstr>
      <vt:lpstr>Model 2: Random Forest with RobustScaler </vt:lpstr>
      <vt:lpstr>Model 2: Random Forest with RobustScaler </vt:lpstr>
      <vt:lpstr>Evaluating Model 2: MSE Results</vt:lpstr>
      <vt:lpstr>Evaluating Model 2: sMAPE</vt:lpstr>
      <vt:lpstr>Model 3: Gradient Boosting Model</vt:lpstr>
      <vt:lpstr>Model 3: Gradient Boosting Model (No Scaler)</vt:lpstr>
      <vt:lpstr>Evaluating Model 3: MSE Results</vt:lpstr>
      <vt:lpstr>Evaluating Model 3: sMAPE</vt:lpstr>
      <vt:lpstr>Model 4: Gradient Boosting Model</vt:lpstr>
      <vt:lpstr>Model : Gradient Boosting Model (w RobustScaler)</vt:lpstr>
      <vt:lpstr>Evaluating Model 4: MSE Results</vt:lpstr>
      <vt:lpstr>Evaluating Model 4: sMAPE</vt:lpstr>
      <vt:lpstr>Comparing Models</vt:lpstr>
      <vt:lpstr>Model 3 VS Model 4</vt:lpstr>
      <vt:lpstr>Conclusion</vt:lpstr>
      <vt:lpstr>Conclusion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AMP®-Parkinson‘s Disease Progression Prediction Capstone 2</dc:title>
  <dc:creator>Meza,Maria A</dc:creator>
  <cp:lastModifiedBy>Meza,Maria A</cp:lastModifiedBy>
  <cp:revision>9</cp:revision>
  <dcterms:created xsi:type="dcterms:W3CDTF">2023-09-21T05:51:28Z</dcterms:created>
  <dcterms:modified xsi:type="dcterms:W3CDTF">2023-09-22T08:14:56Z</dcterms:modified>
</cp:coreProperties>
</file>