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9835-F6FC-0A00-736D-DB1DA2F1D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9B9D5-D9D7-2E05-6B9B-41608DC95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FAB35-F2C6-8EDF-7F16-4181F6167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33DD-2203-4787-B294-419F5AC2530E}" type="datetimeFigureOut">
              <a:rPr kumimoji="1" lang="ja-JP" altLang="en-US" smtClean="0"/>
              <a:t>2023/4/25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A20F7-1CFE-69E5-A7E7-4670ABA16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3E3A6-A3E1-9ADD-8DD0-BB19C1A1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D071-CBC9-4470-AEC1-D0FB0E448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518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FAF4-982B-7192-7F33-CAA56711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52016-BDFF-558F-0B39-BEAC158DE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BDCA5-B04A-58AC-6886-B395A889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33DD-2203-4787-B294-419F5AC2530E}" type="datetimeFigureOut">
              <a:rPr kumimoji="1" lang="ja-JP" altLang="en-US" smtClean="0"/>
              <a:t>2023/4/25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2A292-3AA7-B78D-8EA1-E2DD52F7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77EB9-715C-77F3-A604-E956489F9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D071-CBC9-4470-AEC1-D0FB0E448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55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9574D-146D-5527-2A80-04AB2F977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F7000-95BF-DB04-888A-5E6720C73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66DD0-2899-F88D-07E8-AA8CFBB5F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33DD-2203-4787-B294-419F5AC2530E}" type="datetimeFigureOut">
              <a:rPr kumimoji="1" lang="ja-JP" altLang="en-US" smtClean="0"/>
              <a:t>2023/4/25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D4150-BC02-1B92-B2E9-5D4B4402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EC3DF-40DF-903B-1C59-BF9DF5434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D071-CBC9-4470-AEC1-D0FB0E448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58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4DEA3-3424-30EC-5BFF-816423A0A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A5A5C-7DBD-BAB5-830C-69F0D3539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3C29C-B037-6F8C-1A3B-C4A3B69EA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33DD-2203-4787-B294-419F5AC2530E}" type="datetimeFigureOut">
              <a:rPr kumimoji="1" lang="ja-JP" altLang="en-US" smtClean="0"/>
              <a:t>2023/4/25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B6C04-4403-245A-59AD-CC608E34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D855E-0B2E-7204-8A9A-C44F1ECE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D071-CBC9-4470-AEC1-D0FB0E448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36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B5DA-AA9C-25E1-E766-CB33284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85270-83CE-50EC-6E67-6EC654A4B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85FC0-08E5-8355-C109-E8A6B78C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33DD-2203-4787-B294-419F5AC2530E}" type="datetimeFigureOut">
              <a:rPr kumimoji="1" lang="ja-JP" altLang="en-US" smtClean="0"/>
              <a:t>2023/4/25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E7AC4-2F52-46F3-A037-940DF9E09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6D841-8D24-1105-7033-FDBDDEAA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D071-CBC9-4470-AEC1-D0FB0E448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47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7727-9FEA-5FE9-018E-5CDD3632B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7765D-5212-5EC9-22E7-41EDA337F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817F1-AB73-112E-6119-6E6DC3E7F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4D709-6659-6564-2704-D33660A56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33DD-2203-4787-B294-419F5AC2530E}" type="datetimeFigureOut">
              <a:rPr kumimoji="1" lang="ja-JP" altLang="en-US" smtClean="0"/>
              <a:t>2023/4/25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BA62A-A091-0093-2E77-F658F2FD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6BA5A-76F6-7115-9D76-5A4D56E0A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D071-CBC9-4470-AEC1-D0FB0E448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31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9D7B-B06D-0597-E2BA-D9DCDCB6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75000-A6F8-061B-9CD9-5AC41FC45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F9D9C-6BEA-1BEB-6EC5-26E4509C0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67423-35BA-F64D-ECEE-8AC136566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18AD58-A412-7653-70B3-F216D785E5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348A4F-C231-7612-4069-81415320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33DD-2203-4787-B294-419F5AC2530E}" type="datetimeFigureOut">
              <a:rPr kumimoji="1" lang="ja-JP" altLang="en-US" smtClean="0"/>
              <a:t>2023/4/25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B52F1-14F8-8DD0-3C3A-3F0963D3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A70AF9-76D5-C397-8F96-19536A55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D071-CBC9-4470-AEC1-D0FB0E448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87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BF38-E95F-B144-5E35-A4B41CBDF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2E28E3-0064-F354-D266-15CC4628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33DD-2203-4787-B294-419F5AC2530E}" type="datetimeFigureOut">
              <a:rPr kumimoji="1" lang="ja-JP" altLang="en-US" smtClean="0"/>
              <a:t>2023/4/25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80920-BEDA-97E0-9044-B6BB55F4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069AE-0F62-0CD3-8F24-220AA9DDA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D071-CBC9-4470-AEC1-D0FB0E448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975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5D208B-24ED-A558-9799-102F52DE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33DD-2203-4787-B294-419F5AC2530E}" type="datetimeFigureOut">
              <a:rPr kumimoji="1" lang="ja-JP" altLang="en-US" smtClean="0"/>
              <a:t>2023/4/25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A2794C-BDD6-CF74-D4B4-F612FF14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A246C-3695-B4C5-99FB-C6BBB587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D071-CBC9-4470-AEC1-D0FB0E448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251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F78C-DB52-1C0E-79C2-6867B00A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F929E-63E1-B5AB-F128-35AE202AF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EEB6A-EF8F-88F3-E4FB-94BAA82B0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A9015-3372-93A4-F194-E91B5842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33DD-2203-4787-B294-419F5AC2530E}" type="datetimeFigureOut">
              <a:rPr kumimoji="1" lang="ja-JP" altLang="en-US" smtClean="0"/>
              <a:t>2023/4/25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805CF-CF12-862E-CD11-1B56F8F83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0B109-BE5D-C3E5-8AE1-A7552E3C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D071-CBC9-4470-AEC1-D0FB0E448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00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D2F3-CFD5-24FE-C9A3-D4A153398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B66AA5-9E6E-182E-D252-C464A9DA7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B80E5-F48F-3AA9-882E-677E04658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BE426-7F60-362E-26EF-93CA7B9C1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33DD-2203-4787-B294-419F5AC2530E}" type="datetimeFigureOut">
              <a:rPr kumimoji="1" lang="ja-JP" altLang="en-US" smtClean="0"/>
              <a:t>2023/4/25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43F74-DE14-4F0F-D0C6-6911EB43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7DFEE-09E5-3AFC-0B24-EA50F216B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D071-CBC9-4470-AEC1-D0FB0E448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84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7CBA68-4DD0-A5C2-4F38-3B83A1D5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343FB-814B-ED0B-A14D-2DDBC6656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F4A7B-26D9-277C-9A08-BABFD981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E33DD-2203-4787-B294-419F5AC2530E}" type="datetimeFigureOut">
              <a:rPr kumimoji="1" lang="ja-JP" altLang="en-US" smtClean="0"/>
              <a:t>2023/4/25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36B2B-BA9A-4518-CB2C-9BBF17531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64C83-EF36-C2BA-C038-CB8331577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DD071-CBC9-4470-AEC1-D0FB0E448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84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itefish Mountain Resort Downhill Ski Area">
            <a:extLst>
              <a:ext uri="{FF2B5EF4-FFF2-40B4-BE49-F238E27FC236}">
                <a16:creationId xmlns:a16="http://schemas.microsoft.com/office/drawing/2014/main" id="{BCB60FDD-19B5-65C4-25EA-1ADF967ECC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6" r="15915" b="8490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3CAFBE-D369-E14B-B678-80DB05C17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kumimoji="1" lang="en-US" altLang="ja-JP" sz="4800"/>
              <a:t>  </a:t>
            </a:r>
            <a:endParaRPr kumimoji="1" lang="ja-JP" alt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BE561-C565-747F-99F7-BA33782A9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2558642"/>
            <a:ext cx="11484721" cy="3522421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4000" dirty="0"/>
              <a:t>Big Mountain Resort </a:t>
            </a:r>
          </a:p>
          <a:p>
            <a:pPr algn="l"/>
            <a:r>
              <a:rPr lang="en-US" altLang="ja-JP" sz="4000" dirty="0"/>
              <a:t>Ticket Price Evaluation:</a:t>
            </a:r>
          </a:p>
          <a:p>
            <a:pPr algn="l"/>
            <a:r>
              <a:rPr kumimoji="1" lang="en-US" altLang="ja-JP" sz="4000" dirty="0"/>
              <a:t>Maria Meza</a:t>
            </a:r>
          </a:p>
          <a:p>
            <a:pPr algn="l"/>
            <a:endParaRPr kumimoji="1" lang="ja-JP" altLang="en-US" sz="2000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8952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35B2EA70-C4A2-79A7-B466-B519E6CFD9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3AE5F-16EF-385C-0B8E-55F76611A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altLang="ja-JP" sz="2400" b="0" i="0">
                <a:effectLst/>
                <a:latin typeface="Roboto" panose="02000000000000000000" pitchFamily="2" charset="0"/>
              </a:rPr>
              <a:t> Problem Identification and Recommendation</a:t>
            </a:r>
            <a:endParaRPr kumimoji="1" lang="ja-JP" alt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41689-2ACC-2067-E7D3-3BC0D7E68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868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kumimoji="1" lang="en-US" altLang="ja-JP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s</a:t>
            </a:r>
            <a:r>
              <a:rPr lang="en-US" altLang="ja-JP" sz="14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 an adequate ticket value for Big Mountain Resort in order to increase revenue to at least cover the costs of the  $1,540,000  newly implemented ski lift before the end of the year/ season.</a:t>
            </a:r>
          </a:p>
          <a:p>
            <a:endParaRPr kumimoji="1" lang="en-US" altLang="ja-JP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</a:p>
          <a:p>
            <a:pPr lvl="1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Raise the ticket price to 95.39. and remove one run to cut on costs.</a:t>
            </a:r>
          </a:p>
          <a:p>
            <a:pPr lvl="1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 Add one run, a chair lift, and increase the vertical drop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461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3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34AB5-B062-6DF2-8D68-A0A3AE86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altLang="ja-JP" sz="3800" dirty="0">
                <a:solidFill>
                  <a:schemeClr val="bg1"/>
                </a:solidFill>
              </a:rPr>
              <a:t>R</a:t>
            </a:r>
            <a:r>
              <a:rPr kumimoji="1" lang="en-US" altLang="ja-JP" sz="3800" dirty="0">
                <a:solidFill>
                  <a:schemeClr val="bg1"/>
                </a:solidFill>
              </a:rPr>
              <a:t>ecommendation and Key Findings: A</a:t>
            </a:r>
            <a:endParaRPr kumimoji="1" lang="ja-JP" altLang="en-US" sz="38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39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65BC4-593D-370E-6CBF-AA2037283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altLang="ja-JP" sz="2000" dirty="0">
                <a:solidFill>
                  <a:schemeClr val="bg1"/>
                </a:solidFill>
              </a:rPr>
              <a:t>Solution A : Raise </a:t>
            </a:r>
          </a:p>
          <a:p>
            <a:r>
              <a:rPr lang="en-US" altLang="ja-JP" sz="2000" dirty="0">
                <a:solidFill>
                  <a:schemeClr val="bg1"/>
                </a:solidFill>
              </a:rPr>
              <a:t>The modeled price that seems to be supported by the marketplace, is $95.39 USD.</a:t>
            </a:r>
          </a:p>
          <a:p>
            <a:r>
              <a:rPr lang="en-US" altLang="ja-JP" sz="2000" dirty="0">
                <a:solidFill>
                  <a:schemeClr val="bg1"/>
                </a:solidFill>
              </a:rPr>
              <a:t>Removing one run will not affect the cost of Big Mountain Ski resort ticket price.</a:t>
            </a:r>
          </a:p>
          <a:p>
            <a:endParaRPr kumimoji="1" lang="en-US" altLang="ja-JP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en-US" altLang="ja-JP" sz="2000" dirty="0">
                <a:solidFill>
                  <a:schemeClr val="bg1"/>
                </a:solidFill>
              </a:rPr>
              <a:t>** Removing 2 or more runs will affect the ticke</a:t>
            </a:r>
            <a:r>
              <a:rPr lang="en-US" altLang="ja-JP" sz="2000" dirty="0">
                <a:solidFill>
                  <a:schemeClr val="bg1"/>
                </a:solidFill>
              </a:rPr>
              <a:t>t price**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cxnSp>
        <p:nvCxnSpPr>
          <p:cNvPr id="68" name="Straight Connector 41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7D29DC2A-CBC6-ED53-F7FD-E1CEAD446FE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43" t="33359" r="30886" b="27059"/>
          <a:stretch/>
        </p:blipFill>
        <p:spPr bwMode="auto">
          <a:xfrm>
            <a:off x="5842920" y="1749756"/>
            <a:ext cx="5990441" cy="40376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0928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A7B4EF-2130-89F8-4043-EBD7CC267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 fontScale="90000"/>
          </a:bodyPr>
          <a:lstStyle/>
          <a:p>
            <a:r>
              <a:rPr lang="en-US" altLang="ja-JP" sz="2000" dirty="0">
                <a:latin typeface="+mn-lt"/>
                <a:ea typeface="+mn-ea"/>
                <a:cs typeface="+mn-cs"/>
              </a:rPr>
              <a:t> Solution B:</a:t>
            </a:r>
            <a:br>
              <a:rPr lang="en-US" altLang="ja-JP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</a:br>
            <a:br>
              <a:rPr lang="en-US" altLang="ja-JP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</a:br>
            <a:r>
              <a:rPr lang="en-US" altLang="ja-JP" sz="2000" dirty="0">
                <a:latin typeface="+mn-lt"/>
                <a:ea typeface="+mn-ea"/>
                <a:cs typeface="+mn-cs"/>
              </a:rPr>
              <a:t>Increasing the drop to 150 feet and installing one additional chair lift allows for an increase in ticket price by $1.46.</a:t>
            </a:r>
            <a:br>
              <a:rPr lang="en-US" altLang="ja-JP" sz="2000" dirty="0">
                <a:latin typeface="+mn-lt"/>
                <a:ea typeface="+mn-ea"/>
                <a:cs typeface="+mn-cs"/>
              </a:rPr>
            </a:br>
            <a:br>
              <a:rPr lang="en-US" altLang="ja-JP" sz="2000" dirty="0">
                <a:latin typeface="+mn-lt"/>
                <a:ea typeface="+mn-ea"/>
                <a:cs typeface="+mn-cs"/>
              </a:rPr>
            </a:br>
            <a:r>
              <a:rPr lang="en-US" altLang="ja-JP" sz="2000" dirty="0">
                <a:latin typeface="+mn-lt"/>
                <a:ea typeface="+mn-ea"/>
                <a:cs typeface="+mn-cs"/>
              </a:rPr>
              <a:t> In one season it amounts to be to $2,561,594. </a:t>
            </a:r>
            <a:endParaRPr lang="ja-JP" altLang="en-US" sz="20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46AD6-E0C7-E103-B92C-F11FCBE70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1721579"/>
            <a:ext cx="6140449" cy="3952648"/>
          </a:xfrm>
        </p:spPr>
        <p:txBody>
          <a:bodyPr>
            <a:normAutofit/>
          </a:bodyPr>
          <a:lstStyle/>
          <a:p>
            <a:endParaRPr kumimoji="1" lang="ja-JP" altLang="en-US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05E84A-87B0-32DE-4580-6E3AFEE8520D}"/>
              </a:ext>
            </a:extLst>
          </p:cNvPr>
          <p:cNvSpPr txBox="1"/>
          <p:nvPr/>
        </p:nvSpPr>
        <p:spPr>
          <a:xfrm>
            <a:off x="4479286" y="493040"/>
            <a:ext cx="6262382" cy="1148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ja-JP" sz="3800" dirty="0">
                <a:latin typeface="+mj-lt"/>
                <a:ea typeface="+mj-ea"/>
                <a:cs typeface="+mj-cs"/>
              </a:rPr>
              <a:t>Recommendation and Key Findings: B</a:t>
            </a:r>
            <a:endParaRPr lang="ja-JP" altLang="en-US" sz="3800" dirty="0">
              <a:latin typeface="+mj-lt"/>
              <a:ea typeface="+mj-ea"/>
              <a:cs typeface="+mj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79FC0FA-0BE8-CB06-5891-E65A603D1A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01" t="34694" r="33113" b="41088"/>
          <a:stretch/>
        </p:blipFill>
        <p:spPr>
          <a:xfrm>
            <a:off x="4808277" y="1641752"/>
            <a:ext cx="7156971" cy="403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39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E2AFC001-DDAF-AF69-2DAC-288B602B08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28" r="-1" b="-1"/>
          <a:stretch/>
        </p:blipFill>
        <p:spPr>
          <a:xfrm>
            <a:off x="0" y="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3E6197-4893-1725-3837-196DC8F55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311" y="762611"/>
            <a:ext cx="6514579" cy="918258"/>
          </a:xfrm>
        </p:spPr>
        <p:txBody>
          <a:bodyPr anchor="b">
            <a:normAutofit/>
          </a:bodyPr>
          <a:lstStyle/>
          <a:p>
            <a:r>
              <a:rPr lang="en-US" altLang="ja-JP" sz="2800" b="0" i="0">
                <a:effectLst/>
                <a:latin typeface="Roboto" panose="02000000000000000000" pitchFamily="2" charset="0"/>
              </a:rPr>
              <a:t>Modeling results and analysis 1</a:t>
            </a:r>
            <a:r>
              <a:rPr lang="en-US" altLang="ja-JP" sz="2000" b="0" i="0">
                <a:effectLst/>
                <a:latin typeface="Roboto" panose="02000000000000000000" pitchFamily="2" charset="0"/>
              </a:rPr>
              <a:t>: </a:t>
            </a:r>
            <a:br>
              <a:rPr lang="en-US" altLang="ja-JP" sz="2000" b="0" i="0">
                <a:effectLst/>
                <a:latin typeface="Roboto" panose="02000000000000000000" pitchFamily="2" charset="0"/>
              </a:rPr>
            </a:br>
            <a:r>
              <a:rPr lang="en-US" altLang="ja-JP" sz="2000" b="0" i="0">
                <a:effectLst/>
                <a:latin typeface="Roboto" panose="02000000000000000000" pitchFamily="2" charset="0"/>
              </a:rPr>
              <a:t>Big Mountain Ski Resort is on the Higher End</a:t>
            </a:r>
            <a:endParaRPr kumimoji="1" lang="ja-JP" alt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C1DE9-7D57-5DE4-7B22-B15AC1285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8088" y="2718054"/>
            <a:ext cx="4586686" cy="3207258"/>
          </a:xfrm>
        </p:spPr>
        <p:txBody>
          <a:bodyPr anchor="t">
            <a:normAutofit/>
          </a:bodyPr>
          <a:lstStyle/>
          <a:p>
            <a:r>
              <a:rPr lang="en-US" altLang="ja-JP" sz="1700" dirty="0"/>
              <a:t>It may not be as obvious but, </a:t>
            </a:r>
            <a:r>
              <a:rPr kumimoji="1" lang="en-US" altLang="ja-JP" sz="1700" dirty="0"/>
              <a:t>Big </a:t>
            </a:r>
            <a:r>
              <a:rPr lang="en-US" altLang="ja-JP" sz="1700" dirty="0"/>
              <a:t>M</a:t>
            </a:r>
            <a:r>
              <a:rPr kumimoji="1" lang="en-US" altLang="ja-JP" sz="1700" dirty="0"/>
              <a:t>ountain resort is on the higher end of the spectrum.</a:t>
            </a:r>
          </a:p>
          <a:p>
            <a:r>
              <a:rPr kumimoji="1" lang="en-US" altLang="ja-JP" sz="1700" dirty="0"/>
              <a:t>Big Mountain Resort may have the highest price</a:t>
            </a:r>
            <a:r>
              <a:rPr lang="en-US" altLang="ja-JP" sz="1700" dirty="0"/>
              <a:t>, but also has the most skiable terrain, and also has fast Quads available</a:t>
            </a:r>
          </a:p>
          <a:p>
            <a:r>
              <a:rPr kumimoji="1" lang="en-US" altLang="ja-JP" sz="1700" dirty="0"/>
              <a:t>Big Mountain resort  ticket price is undervalued at </a:t>
            </a:r>
            <a:r>
              <a:rPr lang="en-US" altLang="ja-JP" sz="1700" dirty="0"/>
              <a:t>$</a:t>
            </a:r>
            <a:r>
              <a:rPr kumimoji="1" lang="en-US" altLang="ja-JP" sz="1700" dirty="0"/>
              <a:t>80 USD. It should be Valued at around $95.39 USD</a:t>
            </a:r>
            <a:endParaRPr kumimoji="1" lang="ja-JP" alt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83440-26B6-3488-68EB-B7F96D094B8E}"/>
              </a:ext>
            </a:extLst>
          </p:cNvPr>
          <p:cNvPicPr/>
          <p:nvPr/>
        </p:nvPicPr>
        <p:blipFill rotWithShape="1">
          <a:blip r:embed="rId3"/>
          <a:srcRect l="27392" t="28180" r="30769" b="33692"/>
          <a:stretch/>
        </p:blipFill>
        <p:spPr bwMode="auto">
          <a:xfrm>
            <a:off x="357227" y="4254759"/>
            <a:ext cx="4373394" cy="24107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D7629AA-1936-87CD-9562-242F3554D9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29" t="31292" r="29005" b="26566"/>
          <a:stretch/>
        </p:blipFill>
        <p:spPr>
          <a:xfrm>
            <a:off x="407838" y="1580503"/>
            <a:ext cx="4373394" cy="258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29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DF68B-B93C-E3FE-9194-9CAD8848E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205" y="-291207"/>
            <a:ext cx="7512698" cy="1330839"/>
          </a:xfrm>
        </p:spPr>
        <p:txBody>
          <a:bodyPr>
            <a:normAutofit/>
          </a:bodyPr>
          <a:lstStyle/>
          <a:p>
            <a:r>
              <a:rPr lang="en-US" altLang="ja-JP" sz="3700" b="0" i="0" dirty="0">
                <a:effectLst/>
                <a:latin typeface="Roboto" panose="02000000000000000000" pitchFamily="2" charset="0"/>
              </a:rPr>
              <a:t>Modeling results and analysis 2</a:t>
            </a:r>
            <a:endParaRPr kumimoji="1" lang="ja-JP" alt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FCEF2-09A3-EDFB-66EA-B2EC6F33A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888255"/>
            <a:ext cx="4310743" cy="48246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ja-JP" sz="1700" b="1" i="0" dirty="0">
                <a:effectLst/>
                <a:latin typeface="Helvetica Neue"/>
              </a:rPr>
              <a:t>Variables that were significant in determining ticket 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500" b="0" i="0" dirty="0">
                <a:effectLst/>
                <a:latin typeface="Helvetica Neue"/>
              </a:rPr>
              <a:t>Vertical drop</a:t>
            </a:r>
          </a:p>
          <a:p>
            <a:pPr lvl="1"/>
            <a:r>
              <a:rPr lang="en-US" altLang="ja-JP" sz="1500" b="0" i="0" dirty="0">
                <a:effectLst/>
                <a:highlight>
                  <a:srgbClr val="FFFF00"/>
                </a:highlight>
                <a:latin typeface="Helvetica Neue"/>
              </a:rPr>
              <a:t>Increase vertical drop by150 ft -&gt; Yes change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500" b="0" i="0" dirty="0">
                <a:effectLst/>
                <a:latin typeface="Helvetica Neue"/>
              </a:rPr>
              <a:t>Snow Making</a:t>
            </a:r>
          </a:p>
          <a:p>
            <a:pPr lvl="1"/>
            <a:r>
              <a:rPr lang="en-US" altLang="ja-JP" sz="1500" b="0" i="0" dirty="0">
                <a:effectLst/>
                <a:latin typeface="Helvetica Neue"/>
              </a:rPr>
              <a:t>Increase by adding 4 acres of snow -&gt; No effect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500" b="0" i="0" dirty="0">
                <a:effectLst/>
                <a:latin typeface="Helvetica Neue"/>
              </a:rPr>
              <a:t>Total chairs</a:t>
            </a:r>
          </a:p>
          <a:p>
            <a:pPr lvl="1"/>
            <a:r>
              <a:rPr lang="en-US" altLang="ja-JP" sz="1500" b="0" i="0" dirty="0">
                <a:effectLst/>
                <a:highlight>
                  <a:srgbClr val="FFFF00"/>
                </a:highlight>
                <a:latin typeface="Helvetica Neue"/>
              </a:rPr>
              <a:t>Adding a chair lift -&gt; Yes change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500" dirty="0">
                <a:latin typeface="Helvetica Neue"/>
              </a:rPr>
              <a:t>F</a:t>
            </a:r>
            <a:r>
              <a:rPr lang="en-US" altLang="ja-JP" sz="1500" b="0" i="0" dirty="0">
                <a:effectLst/>
                <a:latin typeface="Helvetica Neue"/>
              </a:rPr>
              <a:t>ast Quads</a:t>
            </a:r>
          </a:p>
          <a:p>
            <a:pPr lvl="1"/>
            <a:r>
              <a:rPr lang="en-US" altLang="ja-JP" sz="1500" dirty="0">
                <a:latin typeface="Helvetica Neue"/>
              </a:rPr>
              <a:t>Already has 3 when majority of  resorts  have none</a:t>
            </a:r>
            <a:endParaRPr lang="en-US" altLang="ja-JP" sz="1500" b="0" i="0" dirty="0">
              <a:effectLst/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500" b="0" i="0" dirty="0">
                <a:effectLst/>
                <a:latin typeface="Helvetica Neue"/>
              </a:rPr>
              <a:t>Runs</a:t>
            </a:r>
          </a:p>
          <a:p>
            <a:pPr lvl="1"/>
            <a:r>
              <a:rPr lang="en-US" altLang="ja-JP" sz="1500" b="0" i="0" dirty="0">
                <a:effectLst/>
                <a:highlight>
                  <a:srgbClr val="FFFF00"/>
                </a:highlight>
                <a:latin typeface="Helvetica Neue"/>
              </a:rPr>
              <a:t> *Add a run -&gt; yes change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500" b="0" i="0" dirty="0">
                <a:effectLst/>
                <a:latin typeface="Helvetica Neue"/>
              </a:rPr>
              <a:t>Longest Run (mi)</a:t>
            </a:r>
          </a:p>
          <a:p>
            <a:pPr lvl="1"/>
            <a:r>
              <a:rPr lang="en-US" altLang="ja-JP" sz="1500" dirty="0">
                <a:latin typeface="Helvetica Neue"/>
              </a:rPr>
              <a:t>Increase by .2 mi -&gt; No effect </a:t>
            </a:r>
            <a:endParaRPr lang="en-US" altLang="ja-JP" sz="1500" b="0" i="0" dirty="0">
              <a:effectLst/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500" dirty="0">
                <a:latin typeface="Helvetica Neue"/>
              </a:rPr>
              <a:t>T</a:t>
            </a:r>
            <a:r>
              <a:rPr lang="en-US" altLang="ja-JP" sz="1500" b="0" i="0" dirty="0">
                <a:effectLst/>
                <a:latin typeface="Helvetica Neue"/>
              </a:rPr>
              <a:t>rams</a:t>
            </a:r>
          </a:p>
          <a:p>
            <a:pPr lvl="1"/>
            <a:r>
              <a:rPr lang="en-US" altLang="ja-JP" sz="1500" b="0" i="0" dirty="0">
                <a:effectLst/>
                <a:latin typeface="Helvetica Neue"/>
              </a:rPr>
              <a:t>N/A ( majority of resorts have none)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500" b="0" i="0" dirty="0">
                <a:effectLst/>
                <a:latin typeface="Helvetica Neue"/>
              </a:rPr>
              <a:t>Skiable Terrain </a:t>
            </a:r>
          </a:p>
          <a:p>
            <a:pPr lvl="1"/>
            <a:r>
              <a:rPr lang="en-US" altLang="ja-JP" sz="1300" dirty="0">
                <a:latin typeface="Helvetica Neue"/>
              </a:rPr>
              <a:t>N/A (Already has most skiable terrain)</a:t>
            </a:r>
            <a:endParaRPr kumimoji="1" lang="en-US" altLang="ja-JP" sz="1300" dirty="0"/>
          </a:p>
          <a:p>
            <a:endParaRPr lang="en-US" altLang="ja-JP" sz="1700" dirty="0"/>
          </a:p>
          <a:p>
            <a:r>
              <a:rPr kumimoji="1" lang="en-US" altLang="ja-JP" sz="1700" dirty="0"/>
              <a:t>** All these changes must be implemented together for there to be a ticket price increase of $1.46 USD</a:t>
            </a:r>
          </a:p>
          <a:p>
            <a:endParaRPr kumimoji="1" lang="ja-JP" alt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EBC24-F7A0-8768-FFF5-D6E0D2414D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7" t="19450" r="32402" b="7211"/>
          <a:stretch/>
        </p:blipFill>
        <p:spPr>
          <a:xfrm>
            <a:off x="5557424" y="888255"/>
            <a:ext cx="6155141" cy="508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6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gled shot of pen on a graph">
            <a:extLst>
              <a:ext uri="{FF2B5EF4-FFF2-40B4-BE49-F238E27FC236}">
                <a16:creationId xmlns:a16="http://schemas.microsoft.com/office/drawing/2014/main" id="{FCE8EA32-A147-C00D-9429-DCD79B5545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8" r="11149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F8CEC-81C5-009D-A31A-DDCC40E36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altLang="ja-JP" sz="2800" b="0" i="0">
                <a:effectLst/>
                <a:latin typeface="Roboto" panose="02000000000000000000" pitchFamily="2" charset="0"/>
              </a:rPr>
              <a:t>Modeling results and analysis 3</a:t>
            </a:r>
            <a:endParaRPr kumimoji="1" lang="ja-JP" altLang="en-US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9B3B3-E30F-F5FE-C54A-1A416EABC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868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kumimoji="1" lang="en-US" altLang="ja-JP" sz="1700" dirty="0"/>
              <a:t>Cross validation balances out at a training set size of 40, thus there is enough</a:t>
            </a:r>
            <a:r>
              <a:rPr lang="en-US" altLang="ja-JP" sz="1700" dirty="0"/>
              <a:t> data.</a:t>
            </a:r>
          </a:p>
          <a:p>
            <a:r>
              <a:rPr kumimoji="1" lang="en-US" altLang="ja-JP" sz="1700" dirty="0"/>
              <a:t>No more data need</a:t>
            </a:r>
            <a:r>
              <a:rPr lang="en-US" altLang="ja-JP" sz="1700" dirty="0"/>
              <a:t>s to be collected</a:t>
            </a:r>
            <a:endParaRPr kumimoji="1" lang="ja-JP" altLang="en-US" sz="1700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DE335D6-79E7-68C8-52CC-2A4644187F5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59" t="33320" r="28948" b="26380"/>
          <a:stretch/>
        </p:blipFill>
        <p:spPr bwMode="auto">
          <a:xfrm>
            <a:off x="399275" y="1347386"/>
            <a:ext cx="6778894" cy="46992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75712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B43A2-98F8-DBA6-5BC9-85FA476B3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587" y="509799"/>
            <a:ext cx="7130641" cy="844084"/>
          </a:xfrm>
        </p:spPr>
        <p:txBody>
          <a:bodyPr anchor="b">
            <a:normAutofit/>
          </a:bodyPr>
          <a:lstStyle/>
          <a:p>
            <a:pPr algn="r"/>
            <a:r>
              <a:rPr lang="en-US" altLang="ja-JP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Summary and Conclusion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36ECAC-48B6-0D21-7697-6B66A59D9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187" t="38315" r="26116" b="41212"/>
          <a:stretch/>
        </p:blipFill>
        <p:spPr>
          <a:xfrm>
            <a:off x="5486400" y="1631488"/>
            <a:ext cx="6579394" cy="35950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1E216D-F6F1-58F5-28FD-676AFD1A14C7}"/>
              </a:ext>
            </a:extLst>
          </p:cNvPr>
          <p:cNvSpPr txBox="1"/>
          <p:nvPr/>
        </p:nvSpPr>
        <p:spPr>
          <a:xfrm>
            <a:off x="698811" y="1957460"/>
            <a:ext cx="3803551" cy="2808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ja-JP" sz="1200" kern="100" dirty="0">
                <a:solidFill>
                  <a:schemeClr val="bg1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There are multiple opportunities to increase the ticket price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ja-JP" sz="1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Implementing the new chair lift will cost $1,540,000, however if a run is added, and </a:t>
            </a:r>
            <a:r>
              <a:rPr lang="en-US" altLang="ja-JP" sz="1200" kern="100" dirty="0">
                <a:solidFill>
                  <a:schemeClr val="bg1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the </a:t>
            </a:r>
            <a:r>
              <a:rPr lang="en-US" altLang="ja-JP" sz="1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vertical drop Is increased by 150 ft as well as to adding the lift, the ticket price can be increased even further by $1.46, which can amount to $2,561,594 in one season, greatly surpassing the $1,540,000 cost.</a:t>
            </a:r>
          </a:p>
          <a:p>
            <a:pPr indent="457200">
              <a:lnSpc>
                <a:spcPct val="150000"/>
              </a:lnSpc>
              <a:spcAft>
                <a:spcPts val="1000"/>
              </a:spcAft>
            </a:pPr>
            <a:endParaRPr lang="en-US" altLang="ja-JP" sz="1200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595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500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Helvetica Neue</vt:lpstr>
      <vt:lpstr>Yu Gothic</vt:lpstr>
      <vt:lpstr>Yu Gothic Light</vt:lpstr>
      <vt:lpstr>Arial</vt:lpstr>
      <vt:lpstr>Calibri</vt:lpstr>
      <vt:lpstr>Roboto</vt:lpstr>
      <vt:lpstr>Times New Roman</vt:lpstr>
      <vt:lpstr>Office Theme</vt:lpstr>
      <vt:lpstr>  </vt:lpstr>
      <vt:lpstr> Problem Identification and Recommendation</vt:lpstr>
      <vt:lpstr>Recommendation and Key Findings: A</vt:lpstr>
      <vt:lpstr> Solution B:  Increasing the drop to 150 feet and installing one additional chair lift allows for an increase in ticket price by $1.46.   In one season it amounts to be to $2,561,594. </vt:lpstr>
      <vt:lpstr>Modeling results and analysis 1:  Big Mountain Ski Resort is on the Higher End</vt:lpstr>
      <vt:lpstr>Modeling results and analysis 2</vt:lpstr>
      <vt:lpstr>Modeling results and analysis 3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Meza,Maria A</dc:creator>
  <cp:lastModifiedBy>Meza,Maria A</cp:lastModifiedBy>
  <cp:revision>1</cp:revision>
  <dcterms:created xsi:type="dcterms:W3CDTF">2023-04-25T20:58:06Z</dcterms:created>
  <dcterms:modified xsi:type="dcterms:W3CDTF">2023-04-27T00:53:55Z</dcterms:modified>
</cp:coreProperties>
</file>