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8" r:id="rId5"/>
    <p:sldId id="274" r:id="rId6"/>
    <p:sldId id="275" r:id="rId7"/>
    <p:sldId id="276" r:id="rId8"/>
    <p:sldId id="270" r:id="rId9"/>
    <p:sldId id="258" r:id="rId10"/>
    <p:sldId id="259" r:id="rId11"/>
    <p:sldId id="265" r:id="rId12"/>
    <p:sldId id="263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9" y="-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CB93-9F77-4FEF-BE96-2C869EC22C9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Divvy Bike </a:t>
            </a:r>
            <a:r>
              <a:rPr lang="en-US" dirty="0" smtClean="0"/>
              <a:t>Share Customer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Members Are </a:t>
            </a:r>
            <a:r>
              <a:rPr lang="en-US" dirty="0" smtClean="0"/>
              <a:t>Riding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59163"/>
          </a:xfrm>
        </p:spPr>
        <p:txBody>
          <a:bodyPr>
            <a:normAutofit fontScale="92500"/>
          </a:bodyPr>
          <a:lstStyle/>
          <a:p>
            <a:r>
              <a:rPr lang="en-US" sz="2500" dirty="0" smtClean="0"/>
              <a:t>Casual </a:t>
            </a:r>
            <a:r>
              <a:rPr lang="en-US" sz="2500" dirty="0" smtClean="0"/>
              <a:t>users take </a:t>
            </a:r>
            <a:r>
              <a:rPr lang="en-US" sz="2500" dirty="0" smtClean="0"/>
              <a:t>the longest </a:t>
            </a:r>
            <a:r>
              <a:rPr lang="en-US" sz="2500" dirty="0" smtClean="0"/>
              <a:t>rides, avg</a:t>
            </a:r>
            <a:r>
              <a:rPr lang="en-US" sz="2400" dirty="0" smtClean="0"/>
              <a:t>≈</a:t>
            </a:r>
            <a:r>
              <a:rPr lang="en-US" sz="2500" dirty="0" smtClean="0"/>
              <a:t>30min</a:t>
            </a:r>
            <a:endParaRPr lang="en-US" sz="2500" dirty="0" smtClean="0"/>
          </a:p>
          <a:p>
            <a:r>
              <a:rPr lang="en-US" sz="2500" dirty="0" smtClean="0"/>
              <a:t>Casual users’ </a:t>
            </a:r>
            <a:r>
              <a:rPr lang="en-US" sz="2500" dirty="0" smtClean="0"/>
              <a:t>ride time increases on the weekend</a:t>
            </a:r>
          </a:p>
          <a:p>
            <a:r>
              <a:rPr lang="en-US" sz="2500" dirty="0" smtClean="0"/>
              <a:t>Full users’ </a:t>
            </a:r>
            <a:r>
              <a:rPr lang="en-US" sz="2500" dirty="0" smtClean="0"/>
              <a:t>ride time remains relatively </a:t>
            </a:r>
            <a:r>
              <a:rPr lang="en-US" sz="2500" dirty="0" smtClean="0"/>
              <a:t>steady, avg</a:t>
            </a:r>
            <a:r>
              <a:rPr lang="en-US" sz="2400" dirty="0" smtClean="0"/>
              <a:t>≈</a:t>
            </a:r>
            <a:r>
              <a:rPr lang="en-US" sz="2500" dirty="0" smtClean="0"/>
              <a:t>14min</a:t>
            </a:r>
          </a:p>
          <a:p>
            <a:r>
              <a:rPr lang="el-GR" sz="2500" dirty="0" smtClean="0"/>
              <a:t>σ</a:t>
            </a:r>
            <a:r>
              <a:rPr lang="en-US" sz="2500" baseline="-25000" dirty="0" smtClean="0"/>
              <a:t>full</a:t>
            </a:r>
            <a:r>
              <a:rPr lang="en-US" sz="2500" dirty="0" smtClean="0"/>
              <a:t> = 1.21</a:t>
            </a:r>
          </a:p>
          <a:p>
            <a:r>
              <a:rPr lang="el-GR" sz="2500" dirty="0" smtClean="0"/>
              <a:t>σ</a:t>
            </a:r>
            <a:r>
              <a:rPr lang="en-US" sz="2500" baseline="-25000" dirty="0" smtClean="0"/>
              <a:t>casual</a:t>
            </a:r>
            <a:r>
              <a:rPr lang="en-US" sz="2500" dirty="0" smtClean="0"/>
              <a:t> = 2.91</a:t>
            </a:r>
            <a:endParaRPr lang="en-US" sz="2500" dirty="0" smtClean="0"/>
          </a:p>
          <a:p>
            <a:endParaRPr lang="en-US" dirty="0"/>
          </a:p>
        </p:txBody>
      </p:sp>
      <p:pic>
        <p:nvPicPr>
          <p:cNvPr id="9" name="Content Placeholder 8" descr="day_ride_length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Day Members Are </a:t>
            </a:r>
            <a:r>
              <a:rPr lang="en-US" dirty="0" smtClean="0"/>
              <a:t>Riding</a:t>
            </a:r>
            <a:endParaRPr lang="en-US" dirty="0"/>
          </a:p>
        </p:txBody>
      </p:sp>
      <p:pic>
        <p:nvPicPr>
          <p:cNvPr id="5" name="Content Placeholder 4" descr="time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59163"/>
          </a:xfrm>
        </p:spPr>
        <p:txBody>
          <a:bodyPr/>
          <a:lstStyle/>
          <a:p>
            <a:r>
              <a:rPr lang="en-US" dirty="0" smtClean="0"/>
              <a:t>All rider usage peaks in the late </a:t>
            </a:r>
            <a:r>
              <a:rPr lang="en-US" dirty="0" smtClean="0"/>
              <a:t>afternoon</a:t>
            </a:r>
            <a:endParaRPr lang="en-US" dirty="0" smtClean="0"/>
          </a:p>
          <a:p>
            <a:r>
              <a:rPr lang="en-US" dirty="0" smtClean="0"/>
              <a:t>Casual </a:t>
            </a:r>
            <a:r>
              <a:rPr lang="en-US" dirty="0" smtClean="0"/>
              <a:t>users increase  </a:t>
            </a:r>
            <a:r>
              <a:rPr lang="en-US" dirty="0" smtClean="0"/>
              <a:t>steadily through the day</a:t>
            </a:r>
          </a:p>
          <a:p>
            <a:r>
              <a:rPr lang="en-US" dirty="0" smtClean="0"/>
              <a:t>Full </a:t>
            </a:r>
            <a:r>
              <a:rPr lang="en-US" dirty="0" smtClean="0"/>
              <a:t>users see </a:t>
            </a:r>
            <a:r>
              <a:rPr lang="en-US" dirty="0" smtClean="0"/>
              <a:t>a smaller spike at </a:t>
            </a:r>
            <a:r>
              <a:rPr lang="en-US" dirty="0" smtClean="0"/>
              <a:t>7-9am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Full Member?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Rides everyday </a:t>
            </a:r>
          </a:p>
          <a:p>
            <a:r>
              <a:rPr lang="en-US" dirty="0" smtClean="0"/>
              <a:t>Rides for the same amount of time each day</a:t>
            </a:r>
          </a:p>
          <a:p>
            <a:r>
              <a:rPr lang="en-US" dirty="0" smtClean="0"/>
              <a:t>Rides during commute hours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Someone who uses Divvy everyday on a schedule, such as for a commute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Casual Member?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Divvy the most on the weekends</a:t>
            </a:r>
          </a:p>
          <a:p>
            <a:r>
              <a:rPr lang="en-US" dirty="0" smtClean="0"/>
              <a:t>Takes longer rides, with the longest on the weekends</a:t>
            </a:r>
          </a:p>
          <a:p>
            <a:r>
              <a:rPr lang="en-US" dirty="0" smtClean="0"/>
              <a:t>Usually rides around 5:00pm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Uses Divvy for intermittent activities, such as leisure or occasional exercise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members likely use Divvy to commute and for leisure</a:t>
            </a:r>
          </a:p>
          <a:p>
            <a:r>
              <a:rPr lang="en-US" dirty="0" smtClean="0"/>
              <a:t>Casual members likely use Divvy for leisure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Days Members Are </a:t>
            </a:r>
            <a:r>
              <a:rPr lang="en-US" dirty="0" smtClean="0"/>
              <a:t>Riding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Full members: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count         7.000000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mean     523666.714286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std       30428.976101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min      474518.000000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25%      508194.500000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50%      533592.000000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75%      543032.500000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max      </a:t>
            </a:r>
            <a:r>
              <a:rPr lang="en-US" sz="1600" dirty="0" smtClean="0"/>
              <a:t>555103.000000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Casual members: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count         7.000000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mean     435614.428571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std      145219.908620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min      325418.000000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25%      332119.000000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50%      347117.000000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75%      510467.000000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max      691594.000000</a:t>
            </a:r>
            <a:endParaRPr lang="en-US" sz="1600" dirty="0"/>
          </a:p>
        </p:txBody>
      </p:sp>
      <p:pic>
        <p:nvPicPr>
          <p:cNvPr id="7" name="Content Placeholder 3" descr="day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Long Members Are </a:t>
            </a:r>
            <a:r>
              <a:rPr lang="en-US" dirty="0" smtClean="0"/>
              <a:t>Riding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Full members:</a:t>
            </a:r>
          </a:p>
          <a:p>
            <a:pPr>
              <a:buNone/>
            </a:pPr>
            <a:r>
              <a:rPr lang="en-US" dirty="0" smtClean="0"/>
              <a:t>count     7.000000</a:t>
            </a:r>
          </a:p>
          <a:p>
            <a:pPr>
              <a:buNone/>
            </a:pPr>
            <a:r>
              <a:rPr lang="en-US" dirty="0" smtClean="0"/>
              <a:t>mean     14.364814</a:t>
            </a:r>
          </a:p>
          <a:p>
            <a:pPr>
              <a:buNone/>
            </a:pPr>
            <a:r>
              <a:rPr lang="en-US" dirty="0" smtClean="0"/>
              <a:t>std       1.205916</a:t>
            </a:r>
          </a:p>
          <a:p>
            <a:pPr>
              <a:buNone/>
            </a:pPr>
            <a:r>
              <a:rPr lang="en-US" dirty="0" smtClean="0"/>
              <a:t>min      13.495684</a:t>
            </a:r>
          </a:p>
          <a:p>
            <a:pPr>
              <a:buNone/>
            </a:pPr>
            <a:r>
              <a:rPr lang="en-US" dirty="0" smtClean="0"/>
              <a:t>25%      13.552917</a:t>
            </a:r>
          </a:p>
          <a:p>
            <a:pPr>
              <a:buNone/>
            </a:pPr>
            <a:r>
              <a:rPr lang="en-US" dirty="0" smtClean="0"/>
              <a:t>50%      13.683586</a:t>
            </a:r>
          </a:p>
          <a:p>
            <a:pPr>
              <a:buNone/>
            </a:pPr>
            <a:r>
              <a:rPr lang="en-US" dirty="0" smtClean="0"/>
              <a:t>75%      15.018388</a:t>
            </a:r>
          </a:p>
          <a:p>
            <a:pPr>
              <a:buNone/>
            </a:pPr>
            <a:r>
              <a:rPr lang="en-US" dirty="0" smtClean="0"/>
              <a:t>max      </a:t>
            </a:r>
            <a:r>
              <a:rPr lang="en-US" dirty="0" smtClean="0"/>
              <a:t>16.231821</a:t>
            </a:r>
          </a:p>
          <a:p>
            <a:r>
              <a:rPr lang="en-US" sz="4700" dirty="0" smtClean="0"/>
              <a:t>Casual Members:</a:t>
            </a:r>
          </a:p>
          <a:p>
            <a:pPr>
              <a:buNone/>
            </a:pPr>
            <a:r>
              <a:rPr lang="en-US" dirty="0" smtClean="0"/>
              <a:t>count     7.000000</a:t>
            </a:r>
          </a:p>
          <a:p>
            <a:pPr>
              <a:buNone/>
            </a:pPr>
            <a:r>
              <a:rPr lang="en-US" dirty="0" smtClean="0"/>
              <a:t>mean     30.408553</a:t>
            </a:r>
          </a:p>
          <a:p>
            <a:pPr>
              <a:buNone/>
            </a:pPr>
            <a:r>
              <a:rPr lang="en-US" dirty="0" smtClean="0"/>
              <a:t>std       2.909379</a:t>
            </a:r>
          </a:p>
          <a:p>
            <a:pPr>
              <a:buNone/>
            </a:pPr>
            <a:r>
              <a:rPr lang="en-US" dirty="0" smtClean="0"/>
              <a:t>min      27.666963</a:t>
            </a:r>
          </a:p>
          <a:p>
            <a:pPr>
              <a:buNone/>
            </a:pPr>
            <a:r>
              <a:rPr lang="en-US" dirty="0" smtClean="0"/>
              <a:t>25%      28.176802</a:t>
            </a:r>
          </a:p>
          <a:p>
            <a:pPr>
              <a:buNone/>
            </a:pPr>
            <a:r>
              <a:rPr lang="en-US" dirty="0" smtClean="0"/>
              <a:t>50%      29.361944</a:t>
            </a:r>
          </a:p>
          <a:p>
            <a:pPr>
              <a:buNone/>
            </a:pPr>
            <a:r>
              <a:rPr lang="en-US" dirty="0" smtClean="0"/>
              <a:t>75%      32.203226</a:t>
            </a:r>
          </a:p>
          <a:p>
            <a:pPr>
              <a:buNone/>
            </a:pPr>
            <a:r>
              <a:rPr lang="en-US" dirty="0" smtClean="0"/>
              <a:t>max      35.070906</a:t>
            </a:r>
            <a:endParaRPr lang="en-US" dirty="0"/>
          </a:p>
        </p:txBody>
      </p:sp>
      <p:pic>
        <p:nvPicPr>
          <p:cNvPr id="5" name="Content Placeholder 8" descr="day_ride_length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of Day Members Are </a:t>
            </a:r>
            <a:r>
              <a:rPr lang="en-US" dirty="0" smtClean="0"/>
              <a:t>Riding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Full members:</a:t>
            </a:r>
          </a:p>
          <a:p>
            <a:pPr>
              <a:buNone/>
            </a:pPr>
            <a:r>
              <a:rPr lang="en-US" dirty="0" smtClean="0"/>
              <a:t>count        24.00000</a:t>
            </a:r>
          </a:p>
          <a:p>
            <a:pPr>
              <a:buNone/>
            </a:pPr>
            <a:r>
              <a:rPr lang="en-US" dirty="0" smtClean="0"/>
              <a:t>mean     152736.12500</a:t>
            </a:r>
          </a:p>
          <a:p>
            <a:pPr>
              <a:buNone/>
            </a:pPr>
            <a:r>
              <a:rPr lang="en-US" dirty="0" smtClean="0"/>
              <a:t>std      110899.37234</a:t>
            </a:r>
          </a:p>
          <a:p>
            <a:pPr>
              <a:buNone/>
            </a:pPr>
            <a:r>
              <a:rPr lang="en-US" dirty="0" smtClean="0"/>
              <a:t>min        6328.00000</a:t>
            </a:r>
          </a:p>
          <a:p>
            <a:pPr>
              <a:buNone/>
            </a:pPr>
            <a:r>
              <a:rPr lang="en-US" dirty="0" smtClean="0"/>
              <a:t>25%       47185.50000</a:t>
            </a:r>
          </a:p>
          <a:p>
            <a:pPr>
              <a:buNone/>
            </a:pPr>
            <a:r>
              <a:rPr lang="en-US" dirty="0" smtClean="0"/>
              <a:t>50%      157565.50000</a:t>
            </a:r>
          </a:p>
          <a:p>
            <a:pPr>
              <a:buNone/>
            </a:pPr>
            <a:r>
              <a:rPr lang="en-US" dirty="0" smtClean="0"/>
              <a:t>75%      226097.75000</a:t>
            </a:r>
          </a:p>
          <a:p>
            <a:pPr>
              <a:buNone/>
            </a:pPr>
            <a:r>
              <a:rPr lang="en-US" dirty="0" smtClean="0"/>
              <a:t>max      </a:t>
            </a:r>
            <a:r>
              <a:rPr lang="en-US" dirty="0" smtClean="0"/>
              <a:t>387649.00000</a:t>
            </a:r>
          </a:p>
          <a:p>
            <a:r>
              <a:rPr lang="en-US" sz="4700" dirty="0" smtClean="0"/>
              <a:t>Causal Members:</a:t>
            </a:r>
          </a:p>
          <a:p>
            <a:pPr>
              <a:buNone/>
            </a:pPr>
            <a:r>
              <a:rPr lang="en-US" dirty="0" smtClean="0"/>
              <a:t>count        24.000000</a:t>
            </a:r>
          </a:p>
          <a:p>
            <a:pPr>
              <a:buNone/>
            </a:pPr>
            <a:r>
              <a:rPr lang="en-US" dirty="0" smtClean="0"/>
              <a:t>mean     127054.208333</a:t>
            </a:r>
          </a:p>
          <a:p>
            <a:pPr>
              <a:buNone/>
            </a:pPr>
            <a:r>
              <a:rPr lang="en-US" dirty="0" smtClean="0"/>
              <a:t>std       91713.551537</a:t>
            </a:r>
          </a:p>
          <a:p>
            <a:pPr>
              <a:buNone/>
            </a:pPr>
            <a:r>
              <a:rPr lang="en-US" dirty="0" smtClean="0"/>
              <a:t>min        9729.000000</a:t>
            </a:r>
          </a:p>
          <a:p>
            <a:pPr>
              <a:buNone/>
            </a:pPr>
            <a:r>
              <a:rPr lang="en-US" dirty="0" smtClean="0"/>
              <a:t>25%       46951.000000</a:t>
            </a:r>
          </a:p>
          <a:p>
            <a:pPr>
              <a:buNone/>
            </a:pPr>
            <a:r>
              <a:rPr lang="en-US" dirty="0" smtClean="0"/>
              <a:t>50%      114152.000000</a:t>
            </a:r>
          </a:p>
          <a:p>
            <a:pPr>
              <a:buNone/>
            </a:pPr>
            <a:r>
              <a:rPr lang="en-US" dirty="0" smtClean="0"/>
              <a:t>75%      212217.250000</a:t>
            </a:r>
          </a:p>
          <a:p>
            <a:pPr>
              <a:buNone/>
            </a:pPr>
            <a:r>
              <a:rPr lang="en-US" dirty="0" smtClean="0"/>
              <a:t>max      293232.000000</a:t>
            </a:r>
            <a:endParaRPr lang="en-US" dirty="0"/>
          </a:p>
        </p:txBody>
      </p:sp>
      <p:pic>
        <p:nvPicPr>
          <p:cNvPr id="5" name="Content Placeholder 4" descr="time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bike_b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1668621"/>
            <a:ext cx="5852160" cy="438912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Divvy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Bike sharing company in Chicago, IL</a:t>
            </a:r>
          </a:p>
          <a:p>
            <a:pPr lvl="1"/>
            <a:r>
              <a:rPr lang="en-US" dirty="0" smtClean="0"/>
              <a:t>Owned by the Chicago Department of Transportation</a:t>
            </a:r>
          </a:p>
          <a:p>
            <a:pPr lvl="1"/>
            <a:r>
              <a:rPr lang="en-US" dirty="0" smtClean="0"/>
              <a:t>Operated by </a:t>
            </a:r>
            <a:r>
              <a:rPr lang="en-US" dirty="0" err="1" smtClean="0"/>
              <a:t>Lyft</a:t>
            </a:r>
            <a:endParaRPr lang="en-US" dirty="0" smtClean="0"/>
          </a:p>
          <a:p>
            <a:r>
              <a:rPr lang="en-US" dirty="0" smtClean="0"/>
              <a:t>Users retrieve and return bicycles from stations</a:t>
            </a:r>
          </a:p>
          <a:p>
            <a:r>
              <a:rPr lang="en-US" dirty="0" smtClean="0"/>
              <a:t>Users can choose electric bikes or classic bikes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mber_time_h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1668621"/>
            <a:ext cx="5852160" cy="438912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End Times</a:t>
            </a:r>
            <a:endParaRPr lang="en-US" dirty="0"/>
          </a:p>
        </p:txBody>
      </p:sp>
      <p:pic>
        <p:nvPicPr>
          <p:cNvPr id="7" name="Content Placeholder 6" descr="start_time_day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8" name="Content Placeholder 7" descr="end_time_day_ba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Advertise</a:t>
            </a:r>
            <a:endParaRPr lang="en-US" dirty="0"/>
          </a:p>
        </p:txBody>
      </p:sp>
      <p:pic>
        <p:nvPicPr>
          <p:cNvPr id="4" name="Content Placeholder 3" descr="casual_start_station_us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1668621"/>
            <a:ext cx="5852160" cy="43891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Divvy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categories of users:</a:t>
            </a:r>
          </a:p>
          <a:p>
            <a:pPr lvl="1"/>
            <a:r>
              <a:rPr lang="en-US" dirty="0" smtClean="0"/>
              <a:t>Full members</a:t>
            </a:r>
          </a:p>
          <a:p>
            <a:pPr lvl="1"/>
            <a:r>
              <a:rPr lang="en-US" dirty="0" smtClean="0"/>
              <a:t>Casual members</a:t>
            </a:r>
          </a:p>
          <a:p>
            <a:r>
              <a:rPr lang="en-US" dirty="0" smtClean="0"/>
              <a:t>Full members pay an annual subscription</a:t>
            </a:r>
          </a:p>
          <a:p>
            <a:r>
              <a:rPr lang="en-US" dirty="0" smtClean="0"/>
              <a:t>Casual members:</a:t>
            </a:r>
          </a:p>
          <a:p>
            <a:pPr lvl="1"/>
            <a:r>
              <a:rPr lang="en-US" dirty="0" smtClean="0"/>
              <a:t>Pay for a 24-hour pass or,</a:t>
            </a:r>
          </a:p>
          <a:p>
            <a:pPr lvl="1"/>
            <a:r>
              <a:rPr lang="en-US" dirty="0" smtClean="0"/>
              <a:t>Pay for a single ride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Discover how full members and casual members use Divvy differently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by Divvy</a:t>
            </a:r>
          </a:p>
          <a:p>
            <a:r>
              <a:rPr lang="en-US" dirty="0" smtClean="0"/>
              <a:t>Publicly available on their website</a:t>
            </a:r>
          </a:p>
          <a:p>
            <a:r>
              <a:rPr lang="en-US" dirty="0" smtClean="0"/>
              <a:t>Covers April 2020 to August 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ride_id</a:t>
            </a:r>
            <a:endParaRPr lang="en-US" dirty="0" smtClean="0"/>
          </a:p>
          <a:p>
            <a:r>
              <a:rPr lang="en-US" dirty="0" err="1" smtClean="0"/>
              <a:t>rideable_type</a:t>
            </a:r>
            <a:endParaRPr lang="en-US" dirty="0" smtClean="0"/>
          </a:p>
          <a:p>
            <a:r>
              <a:rPr lang="en-US" dirty="0" err="1" smtClean="0"/>
              <a:t>started_at</a:t>
            </a:r>
            <a:endParaRPr lang="en-US" dirty="0" smtClean="0"/>
          </a:p>
          <a:p>
            <a:r>
              <a:rPr lang="en-US" dirty="0" err="1" smtClean="0"/>
              <a:t>ended_at</a:t>
            </a:r>
            <a:endParaRPr lang="en-US" dirty="0" smtClean="0"/>
          </a:p>
          <a:p>
            <a:r>
              <a:rPr lang="en-US" dirty="0" err="1" smtClean="0"/>
              <a:t>start_station_name</a:t>
            </a:r>
            <a:endParaRPr lang="en-US" dirty="0" smtClean="0"/>
          </a:p>
          <a:p>
            <a:r>
              <a:rPr lang="en-US" dirty="0" err="1" smtClean="0"/>
              <a:t>start_station_id</a:t>
            </a:r>
            <a:endParaRPr lang="en-US" dirty="0" smtClean="0"/>
          </a:p>
          <a:p>
            <a:r>
              <a:rPr lang="en-US" dirty="0" err="1" smtClean="0"/>
              <a:t>end_station_name</a:t>
            </a:r>
            <a:endParaRPr lang="en-US" dirty="0" smtClean="0"/>
          </a:p>
          <a:p>
            <a:r>
              <a:rPr lang="en-US" dirty="0" err="1" smtClean="0"/>
              <a:t>end_station_id</a:t>
            </a:r>
            <a:endParaRPr lang="en-US" dirty="0" smtClean="0"/>
          </a:p>
          <a:p>
            <a:r>
              <a:rPr lang="en-US" dirty="0" err="1" smtClean="0"/>
              <a:t>start_lat</a:t>
            </a:r>
            <a:endParaRPr lang="en-US" dirty="0" smtClean="0"/>
          </a:p>
          <a:p>
            <a:r>
              <a:rPr lang="en-US" dirty="0" err="1" smtClean="0"/>
              <a:t>start_lng</a:t>
            </a:r>
            <a:endParaRPr lang="en-US" dirty="0" smtClean="0"/>
          </a:p>
          <a:p>
            <a:r>
              <a:rPr lang="en-US" dirty="0" err="1" smtClean="0"/>
              <a:t>end_lat</a:t>
            </a:r>
            <a:endParaRPr lang="en-US" dirty="0" smtClean="0"/>
          </a:p>
          <a:p>
            <a:r>
              <a:rPr lang="en-US" dirty="0" err="1" smtClean="0"/>
              <a:t>end_lng</a:t>
            </a:r>
            <a:endParaRPr lang="en-US" dirty="0" smtClean="0"/>
          </a:p>
          <a:p>
            <a:r>
              <a:rPr lang="en-US" dirty="0" err="1" smtClean="0"/>
              <a:t>member_casual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Manipulating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</a:t>
            </a:r>
            <a:r>
              <a:rPr lang="en-US" dirty="0" err="1" smtClean="0"/>
              <a:t>ride_length</a:t>
            </a:r>
            <a:r>
              <a:rPr lang="en-US" dirty="0" smtClean="0"/>
              <a:t> feature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day_of_week</a:t>
            </a:r>
            <a:r>
              <a:rPr lang="en-US" dirty="0" smtClean="0"/>
              <a:t> feature</a:t>
            </a:r>
          </a:p>
          <a:p>
            <a:r>
              <a:rPr lang="en-US" dirty="0" smtClean="0"/>
              <a:t>Removed negative </a:t>
            </a:r>
            <a:r>
              <a:rPr lang="en-US" dirty="0" err="1" smtClean="0"/>
              <a:t>ride_length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Removed </a:t>
            </a:r>
            <a:r>
              <a:rPr lang="en-US" dirty="0" err="1" smtClean="0"/>
              <a:t>ride_length</a:t>
            </a:r>
            <a:r>
              <a:rPr lang="en-US" dirty="0" smtClean="0"/>
              <a:t> outliers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Members </a:t>
            </a:r>
            <a:r>
              <a:rPr lang="en-US" smtClean="0"/>
              <a:t>Are </a:t>
            </a:r>
            <a:r>
              <a:rPr lang="en-US" smtClean="0"/>
              <a:t>Riding</a:t>
            </a:r>
            <a:endParaRPr lang="en-US" dirty="0"/>
          </a:p>
        </p:txBody>
      </p:sp>
      <p:pic>
        <p:nvPicPr>
          <p:cNvPr id="4" name="Content Placeholder 3" descr="day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4038600" cy="35353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Relatively low casual </a:t>
            </a:r>
            <a:r>
              <a:rPr lang="en-US" sz="2500" dirty="0" smtClean="0"/>
              <a:t>users </a:t>
            </a:r>
            <a:r>
              <a:rPr lang="en-US" sz="2500" dirty="0" smtClean="0"/>
              <a:t>during the </a:t>
            </a:r>
            <a:r>
              <a:rPr lang="en-US" sz="2500" dirty="0" smtClean="0"/>
              <a:t>week</a:t>
            </a:r>
            <a:endParaRPr lang="en-US" sz="2500" dirty="0" smtClean="0"/>
          </a:p>
          <a:p>
            <a:r>
              <a:rPr lang="en-US" sz="2500" dirty="0" smtClean="0"/>
              <a:t>Spike </a:t>
            </a:r>
            <a:r>
              <a:rPr lang="en-US" sz="2500" dirty="0" smtClean="0"/>
              <a:t>among casual </a:t>
            </a:r>
            <a:r>
              <a:rPr lang="en-US" sz="2500" dirty="0" smtClean="0"/>
              <a:t>users </a:t>
            </a:r>
            <a:r>
              <a:rPr lang="en-US" sz="2500" dirty="0" smtClean="0"/>
              <a:t>on the weekend</a:t>
            </a:r>
          </a:p>
          <a:p>
            <a:r>
              <a:rPr lang="en-US" sz="2500" dirty="0" smtClean="0"/>
              <a:t>Full </a:t>
            </a:r>
            <a:r>
              <a:rPr lang="en-US" sz="2500" dirty="0" smtClean="0"/>
              <a:t>member </a:t>
            </a:r>
            <a:r>
              <a:rPr lang="en-US" sz="2500" dirty="0" smtClean="0"/>
              <a:t>users </a:t>
            </a:r>
            <a:r>
              <a:rPr lang="en-US" sz="2500" dirty="0" smtClean="0"/>
              <a:t>stays relatively </a:t>
            </a:r>
            <a:r>
              <a:rPr lang="en-US" sz="2500" dirty="0" smtClean="0"/>
              <a:t>steady</a:t>
            </a:r>
          </a:p>
          <a:p>
            <a:r>
              <a:rPr lang="en-US" sz="2500" dirty="0" err="1" smtClean="0"/>
              <a:t>CV</a:t>
            </a:r>
            <a:r>
              <a:rPr lang="en-US" sz="2500" baseline="-25000" dirty="0" err="1" smtClean="0"/>
              <a:t>full</a:t>
            </a:r>
            <a:r>
              <a:rPr lang="en-US" sz="2500" dirty="0" smtClean="0"/>
              <a:t> = 5.81% </a:t>
            </a:r>
          </a:p>
          <a:p>
            <a:r>
              <a:rPr lang="en-US" sz="2500" dirty="0" err="1" smtClean="0"/>
              <a:t>CV</a:t>
            </a:r>
            <a:r>
              <a:rPr lang="en-US" sz="2500" baseline="-25000" dirty="0" err="1" smtClean="0"/>
              <a:t>casual</a:t>
            </a:r>
            <a:r>
              <a:rPr lang="en-US" sz="2500" dirty="0" smtClean="0"/>
              <a:t> = 33.3%</a:t>
            </a: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488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Divvy Bike Share Customer Analysis</vt:lpstr>
      <vt:lpstr>Introducing Divvy</vt:lpstr>
      <vt:lpstr>Divvy Users</vt:lpstr>
      <vt:lpstr>Purpose of this Analysis</vt:lpstr>
      <vt:lpstr>Data</vt:lpstr>
      <vt:lpstr>Data Features</vt:lpstr>
      <vt:lpstr>Data Cleaning and Manipulating</vt:lpstr>
      <vt:lpstr>Analysis</vt:lpstr>
      <vt:lpstr>Days Members Are Riding</vt:lpstr>
      <vt:lpstr>How Long Members Are Riding</vt:lpstr>
      <vt:lpstr>Time of Day Members Are Riding</vt:lpstr>
      <vt:lpstr>Who Is the Full Member?</vt:lpstr>
      <vt:lpstr>Who Is the Casual Member?</vt:lpstr>
      <vt:lpstr>Summary</vt:lpstr>
      <vt:lpstr>Appendix</vt:lpstr>
      <vt:lpstr>Days Members Are Riding Summary</vt:lpstr>
      <vt:lpstr>How Long Members Are Riding Summary</vt:lpstr>
      <vt:lpstr>Time of Day Members Are Riding Summary</vt:lpstr>
      <vt:lpstr>Slide 19</vt:lpstr>
      <vt:lpstr>Slide 20</vt:lpstr>
      <vt:lpstr>Start and End Times</vt:lpstr>
      <vt:lpstr>Where to Advertise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 Usage</dc:title>
  <dc:creator>Lloyd Puckett</dc:creator>
  <cp:lastModifiedBy>Lloyd Puckett</cp:lastModifiedBy>
  <cp:revision>77</cp:revision>
  <dcterms:created xsi:type="dcterms:W3CDTF">2021-10-03T19:47:48Z</dcterms:created>
  <dcterms:modified xsi:type="dcterms:W3CDTF">2022-02-15T04:39:34Z</dcterms:modified>
</cp:coreProperties>
</file>