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8"/>
  </p:notesMasterIdLst>
  <p:sldIdLst>
    <p:sldId id="256" r:id="rId2"/>
    <p:sldId id="257" r:id="rId3"/>
    <p:sldId id="273" r:id="rId4"/>
    <p:sldId id="262" r:id="rId5"/>
    <p:sldId id="258" r:id="rId6"/>
    <p:sldId id="263" r:id="rId7"/>
    <p:sldId id="260" r:id="rId8"/>
    <p:sldId id="266" r:id="rId9"/>
    <p:sldId id="264" r:id="rId10"/>
    <p:sldId id="272" r:id="rId11"/>
    <p:sldId id="271" r:id="rId12"/>
    <p:sldId id="278" r:id="rId13"/>
    <p:sldId id="277" r:id="rId14"/>
    <p:sldId id="276" r:id="rId15"/>
    <p:sldId id="275" r:id="rId16"/>
    <p:sldId id="279" r:id="rId17"/>
  </p:sldIdLst>
  <p:sldSz cx="12192000" cy="6858000"/>
  <p:notesSz cx="6858000" cy="9144000"/>
  <p:custShowLst>
    <p:custShow name="Custom Show 1" id="0">
      <p:sldLst>
        <p:sld r:id="rId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2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842" autoAdjust="0"/>
  </p:normalViewPr>
  <p:slideViewPr>
    <p:cSldViewPr snapToGrid="0">
      <p:cViewPr>
        <p:scale>
          <a:sx n="50" d="100"/>
          <a:sy n="50" d="100"/>
        </p:scale>
        <p:origin x="150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5BA02-C102-4C1D-A1E4-AC0A776D309A}" type="datetimeFigureOut">
              <a:rPr lang="en-AU" smtClean="0"/>
              <a:t>25/05/2017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21260-9D83-4D86-8EC0-364084FA8DC3}" type="slidenum">
              <a:rPr lang="en-AU" smtClean="0"/>
              <a:t>‹#›</a:t>
            </a:fld>
            <a:endParaRPr lang="en-AU"/>
          </a:p>
        </p:txBody>
      </p:sp>
    </p:spTree>
    <p:extLst>
      <p:ext uri="{BB962C8B-B14F-4D97-AF65-F5344CB8AC3E}">
        <p14:creationId xmlns:p14="http://schemas.microsoft.com/office/powerpoint/2010/main" val="423685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Those terms can mean different things in different situations so I’m going to break it down.</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1</a:t>
            </a:fld>
            <a:endParaRPr lang="en-AU"/>
          </a:p>
        </p:txBody>
      </p:sp>
    </p:spTree>
    <p:extLst>
      <p:ext uri="{BB962C8B-B14F-4D97-AF65-F5344CB8AC3E}">
        <p14:creationId xmlns:p14="http://schemas.microsoft.com/office/powerpoint/2010/main" val="147148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Using the distances previously calculated to create sets of planes, and solve for all variables at once</a:t>
            </a:r>
          </a:p>
          <a:p>
            <a:r>
              <a:rPr lang="en-AU" dirty="0" smtClean="0"/>
              <a:t>Include the location of alpha as a constraint</a:t>
            </a:r>
          </a:p>
          <a:p>
            <a:r>
              <a:rPr lang="en-AU" dirty="0" smtClean="0"/>
              <a:t>The clock bias for the reference node is used as a constraints</a:t>
            </a:r>
          </a:p>
          <a:p>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11</a:t>
            </a:fld>
            <a:endParaRPr lang="en-AU"/>
          </a:p>
        </p:txBody>
      </p:sp>
    </p:spTree>
    <p:extLst>
      <p:ext uri="{BB962C8B-B14F-4D97-AF65-F5344CB8AC3E}">
        <p14:creationId xmlns:p14="http://schemas.microsoft.com/office/powerpoint/2010/main" val="140802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Required for mapping path planning, feedback for control systems,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Explain</a:t>
            </a:r>
            <a:r>
              <a:rPr lang="en-AU" sz="1200" baseline="0" dirty="0" smtClean="0"/>
              <a:t> where that error comes from later</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Due to this error in absolute position, using relative position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p:txBody>
      </p:sp>
      <p:sp>
        <p:nvSpPr>
          <p:cNvPr id="4" name="Slide Number Placeholder 3"/>
          <p:cNvSpPr>
            <a:spLocks noGrp="1"/>
          </p:cNvSpPr>
          <p:nvPr>
            <p:ph type="sldNum" sz="quarter" idx="10"/>
          </p:nvPr>
        </p:nvSpPr>
        <p:spPr/>
        <p:txBody>
          <a:bodyPr/>
          <a:lstStyle/>
          <a:p>
            <a:fld id="{14C21260-9D83-4D86-8EC0-364084FA8DC3}" type="slidenum">
              <a:rPr lang="en-AU" smtClean="0"/>
              <a:t>3</a:t>
            </a:fld>
            <a:endParaRPr lang="en-AU"/>
          </a:p>
        </p:txBody>
      </p:sp>
    </p:spTree>
    <p:extLst>
      <p:ext uri="{BB962C8B-B14F-4D97-AF65-F5344CB8AC3E}">
        <p14:creationId xmlns:p14="http://schemas.microsoft.com/office/powerpoint/2010/main" val="55934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a:t>
            </a:r>
            <a:r>
              <a:rPr lang="en-AU" baseline="0" dirty="0" smtClean="0"/>
              <a:t> basis of GPS operates on triangulation principle </a:t>
            </a:r>
          </a:p>
          <a:p>
            <a:r>
              <a:rPr lang="en-AU" baseline="0" dirty="0" smtClean="0"/>
              <a:t>is that it measures the distance from known locations (satellites positions) and solves for the intersection on the spheres</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4</a:t>
            </a:fld>
            <a:endParaRPr lang="en-AU"/>
          </a:p>
        </p:txBody>
      </p:sp>
    </p:spTree>
    <p:extLst>
      <p:ext uri="{BB962C8B-B14F-4D97-AF65-F5344CB8AC3E}">
        <p14:creationId xmlns:p14="http://schemas.microsoft.com/office/powerpoint/2010/main" val="330741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order</a:t>
            </a:r>
            <a:r>
              <a:rPr lang="en-AU" baseline="0" dirty="0" smtClean="0"/>
              <a:t> to measure distance, an encoded radio signal is repeatedly sent from the satellite at fixed points in time. The receiver measures the transmission time and as we know the speed of light, the distance is calculated .</a:t>
            </a:r>
          </a:p>
          <a:p>
            <a:endParaRPr lang="en-AU" baseline="0" dirty="0" smtClean="0"/>
          </a:p>
          <a:p>
            <a:r>
              <a:rPr lang="en-AU" baseline="0" dirty="0" smtClean="0"/>
              <a:t>Explain the word epoch</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5</a:t>
            </a:fld>
            <a:endParaRPr lang="en-AU"/>
          </a:p>
        </p:txBody>
      </p:sp>
    </p:spTree>
    <p:extLst>
      <p:ext uri="{BB962C8B-B14F-4D97-AF65-F5344CB8AC3E}">
        <p14:creationId xmlns:p14="http://schemas.microsoft.com/office/powerpoint/2010/main" val="4901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Clock bias - </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6</a:t>
            </a:fld>
            <a:endParaRPr lang="en-AU"/>
          </a:p>
        </p:txBody>
      </p:sp>
    </p:spTree>
    <p:extLst>
      <p:ext uri="{BB962C8B-B14F-4D97-AF65-F5344CB8AC3E}">
        <p14:creationId xmlns:p14="http://schemas.microsoft.com/office/powerpoint/2010/main" val="183644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HOW GPS WORKS: Triangulation</a:t>
            </a:r>
            <a:r>
              <a:rPr lang="en-AU" baseline="0" dirty="0" smtClean="0"/>
              <a:t> of 4 satellites – explain time error so need 4</a:t>
            </a:r>
          </a:p>
          <a:p>
            <a:r>
              <a:rPr lang="en-AU" baseline="0" dirty="0" smtClean="0"/>
              <a:t>Solve by NLLS here? – do you need to explain this</a:t>
            </a:r>
            <a:r>
              <a:rPr lang="en-AU" baseline="0" dirty="0" smtClean="0"/>
              <a:t>? – </a:t>
            </a:r>
          </a:p>
          <a:p>
            <a:r>
              <a:rPr lang="en-AU" baseline="0" dirty="0" smtClean="0"/>
              <a:t>- Solves for receiver </a:t>
            </a:r>
            <a:r>
              <a:rPr lang="en-AU" baseline="0" dirty="0" err="1" smtClean="0"/>
              <a:t>clockbias</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7</a:t>
            </a:fld>
            <a:endParaRPr lang="en-AU"/>
          </a:p>
        </p:txBody>
      </p:sp>
    </p:spTree>
    <p:extLst>
      <p:ext uri="{BB962C8B-B14F-4D97-AF65-F5344CB8AC3E}">
        <p14:creationId xmlns:p14="http://schemas.microsoft.com/office/powerpoint/2010/main" val="121172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Different way of calculating</a:t>
            </a:r>
            <a:r>
              <a:rPr lang="en-AU" baseline="0" dirty="0" smtClean="0"/>
              <a:t> relative position with minimal calibration, no external hardware setup, cheaper, computationally simpler </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8</a:t>
            </a:fld>
            <a:endParaRPr lang="en-AU"/>
          </a:p>
        </p:txBody>
      </p:sp>
    </p:spTree>
    <p:extLst>
      <p:ext uri="{BB962C8B-B14F-4D97-AF65-F5344CB8AC3E}">
        <p14:creationId xmlns:p14="http://schemas.microsoft.com/office/powerpoint/2010/main" val="295981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assumption has been made previously</a:t>
            </a:r>
            <a:endParaRPr lang="en-AU" baseline="0" dirty="0" smtClean="0"/>
          </a:p>
        </p:txBody>
      </p:sp>
      <p:sp>
        <p:nvSpPr>
          <p:cNvPr id="4" name="Slide Number Placeholder 3"/>
          <p:cNvSpPr>
            <a:spLocks noGrp="1"/>
          </p:cNvSpPr>
          <p:nvPr>
            <p:ph type="sldNum" sz="quarter" idx="10"/>
          </p:nvPr>
        </p:nvSpPr>
        <p:spPr/>
        <p:txBody>
          <a:bodyPr/>
          <a:lstStyle/>
          <a:p>
            <a:fld id="{14C21260-9D83-4D86-8EC0-364084FA8DC3}" type="slidenum">
              <a:rPr lang="en-AU" smtClean="0"/>
              <a:t>9</a:t>
            </a:fld>
            <a:endParaRPr lang="en-AU"/>
          </a:p>
        </p:txBody>
      </p:sp>
    </p:spTree>
    <p:extLst>
      <p:ext uri="{BB962C8B-B14F-4D97-AF65-F5344CB8AC3E}">
        <p14:creationId xmlns:p14="http://schemas.microsoft.com/office/powerpoint/2010/main" val="6147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Because multiple receivers</a:t>
            </a:r>
            <a:r>
              <a:rPr lang="en-AU" baseline="0" dirty="0" smtClean="0"/>
              <a:t> may not take data at exactly the same time, </a:t>
            </a:r>
            <a:endParaRPr lang="en-AU" dirty="0"/>
          </a:p>
        </p:txBody>
      </p:sp>
      <p:sp>
        <p:nvSpPr>
          <p:cNvPr id="4" name="Slide Number Placeholder 3"/>
          <p:cNvSpPr>
            <a:spLocks noGrp="1"/>
          </p:cNvSpPr>
          <p:nvPr>
            <p:ph type="sldNum" sz="quarter" idx="10"/>
          </p:nvPr>
        </p:nvSpPr>
        <p:spPr/>
        <p:txBody>
          <a:bodyPr/>
          <a:lstStyle/>
          <a:p>
            <a:fld id="{14C21260-9D83-4D86-8EC0-364084FA8DC3}" type="slidenum">
              <a:rPr lang="en-AU" smtClean="0"/>
              <a:t>10</a:t>
            </a:fld>
            <a:endParaRPr lang="en-AU"/>
          </a:p>
        </p:txBody>
      </p:sp>
    </p:spTree>
    <p:extLst>
      <p:ext uri="{BB962C8B-B14F-4D97-AF65-F5344CB8AC3E}">
        <p14:creationId xmlns:p14="http://schemas.microsoft.com/office/powerpoint/2010/main" val="209801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97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61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6405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190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687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039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82940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11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0658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3949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4972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9865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16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12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4569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5/25/2017</a:t>
            </a:fld>
            <a:endParaRPr lang="en-US" dirty="0"/>
          </a:p>
        </p:txBody>
      </p:sp>
    </p:spTree>
    <p:extLst>
      <p:ext uri="{BB962C8B-B14F-4D97-AF65-F5344CB8AC3E}">
        <p14:creationId xmlns:p14="http://schemas.microsoft.com/office/powerpoint/2010/main" val="43405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55968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Instantaneous Relative Positioning </a:t>
            </a:r>
            <a:r>
              <a:rPr lang="en-AU" dirty="0" smtClean="0"/>
              <a:t>for</a:t>
            </a:r>
            <a:r>
              <a:rPr lang="en-AU" dirty="0" smtClean="0"/>
              <a:t> </a:t>
            </a:r>
            <a:r>
              <a:rPr lang="en-AU" dirty="0" smtClean="0"/>
              <a:t>Multiple GPS Receivers</a:t>
            </a:r>
            <a:endParaRPr lang="en-AU" dirty="0"/>
          </a:p>
        </p:txBody>
      </p:sp>
      <p:sp>
        <p:nvSpPr>
          <p:cNvPr id="3" name="Subtitle 2"/>
          <p:cNvSpPr>
            <a:spLocks noGrp="1"/>
          </p:cNvSpPr>
          <p:nvPr>
            <p:ph type="subTitle" idx="1"/>
          </p:nvPr>
        </p:nvSpPr>
        <p:spPr/>
        <p:txBody>
          <a:bodyPr/>
          <a:lstStyle/>
          <a:p>
            <a:r>
              <a:rPr lang="en-AU" dirty="0" smtClean="0"/>
              <a:t>Lydia </a:t>
            </a:r>
            <a:r>
              <a:rPr lang="en-AU" dirty="0" err="1" smtClean="0"/>
              <a:t>Drabsch</a:t>
            </a:r>
            <a:endParaRPr lang="en-AU" dirty="0" smtClean="0"/>
          </a:p>
        </p:txBody>
      </p:sp>
    </p:spTree>
    <p:extLst>
      <p:ext uri="{BB962C8B-B14F-4D97-AF65-F5344CB8AC3E}">
        <p14:creationId xmlns:p14="http://schemas.microsoft.com/office/powerpoint/2010/main" val="2221770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Synchronising time</a:t>
            </a:r>
            <a:endParaRPr lang="en-AU" dirty="0"/>
          </a:p>
        </p:txBody>
      </p:sp>
      <p:cxnSp>
        <p:nvCxnSpPr>
          <p:cNvPr id="5" name="Straight Connector 4"/>
          <p:cNvCxnSpPr/>
          <p:nvPr/>
        </p:nvCxnSpPr>
        <p:spPr>
          <a:xfrm flipH="1">
            <a:off x="6255820" y="2402371"/>
            <a:ext cx="1620489" cy="3099803"/>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8" idx="7"/>
          </p:cNvCxnSpPr>
          <p:nvPr/>
        </p:nvCxnSpPr>
        <p:spPr>
          <a:xfrm flipV="1">
            <a:off x="6871548" y="2633844"/>
            <a:ext cx="1680644" cy="296851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67106" y="1718450"/>
            <a:ext cx="13837920" cy="756744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2" name="Oval 11"/>
          <p:cNvSpPr/>
          <p:nvPr/>
        </p:nvSpPr>
        <p:spPr>
          <a:xfrm>
            <a:off x="764712" y="5570500"/>
            <a:ext cx="10499835" cy="770409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02663">
            <a:off x="8557520" y="1680025"/>
            <a:ext cx="804232" cy="804232"/>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02663">
            <a:off x="7753951" y="1499913"/>
            <a:ext cx="804232" cy="804232"/>
          </a:xfrm>
          <a:prstGeom prst="rect">
            <a:avLst/>
          </a:prstGeom>
        </p:spPr>
      </p:pic>
      <p:sp>
        <p:nvSpPr>
          <p:cNvPr id="18" name="Oval 17"/>
          <p:cNvSpPr/>
          <p:nvPr/>
        </p:nvSpPr>
        <p:spPr>
          <a:xfrm>
            <a:off x="6586972" y="5553535"/>
            <a:ext cx="333402" cy="33340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23" name="Oval 22"/>
          <p:cNvSpPr/>
          <p:nvPr/>
        </p:nvSpPr>
        <p:spPr>
          <a:xfrm>
            <a:off x="5955161" y="5496872"/>
            <a:ext cx="333402" cy="333402"/>
          </a:xfrm>
          <a:prstGeom prst="ellipse">
            <a:avLst/>
          </a:prstGeom>
          <a:solidFill>
            <a:srgbClr val="FF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cxnSp>
        <p:nvCxnSpPr>
          <p:cNvPr id="25" name="Straight Arrow Connector 24"/>
          <p:cNvCxnSpPr/>
          <p:nvPr/>
        </p:nvCxnSpPr>
        <p:spPr>
          <a:xfrm>
            <a:off x="8252138" y="1581799"/>
            <a:ext cx="853134" cy="32023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1162" y="1581799"/>
            <a:ext cx="4937760" cy="3929281"/>
          </a:xfrm>
          <a:prstGeom prst="rect">
            <a:avLst/>
          </a:prstGeom>
          <a:solidFill>
            <a:schemeClr val="bg1"/>
          </a:solidFill>
        </p:spPr>
        <p:txBody>
          <a:bodyPr wrap="square" rtlCol="0">
            <a:spAutoFit/>
          </a:bodyPr>
          <a:lstStyle/>
          <a:p>
            <a:pPr marL="342900" indent="-342900">
              <a:spcBef>
                <a:spcPts val="1000"/>
              </a:spcBef>
              <a:buClr>
                <a:schemeClr val="accent1"/>
              </a:buClr>
              <a:buSzPct val="80000"/>
              <a:buFont typeface="Wingdings 3" charset="2"/>
              <a:buChar char=""/>
            </a:pPr>
            <a:r>
              <a:rPr lang="en-AU" dirty="0">
                <a:solidFill>
                  <a:schemeClr val="tx1">
                    <a:lumMod val="75000"/>
                    <a:lumOff val="25000"/>
                  </a:schemeClr>
                </a:solidFill>
              </a:rPr>
              <a:t>Receivers sample signals at 1Hz during which time the satellite could have moved up to </a:t>
            </a:r>
            <a:r>
              <a:rPr lang="en-AU" dirty="0" smtClean="0">
                <a:solidFill>
                  <a:schemeClr val="tx1">
                    <a:lumMod val="75000"/>
                    <a:lumOff val="25000"/>
                  </a:schemeClr>
                </a:solidFill>
              </a:rPr>
              <a:t>4km</a:t>
            </a:r>
          </a:p>
          <a:p>
            <a:pPr marL="342900" indent="-342900">
              <a:spcBef>
                <a:spcPts val="1000"/>
              </a:spcBef>
              <a:buClr>
                <a:schemeClr val="accent1"/>
              </a:buClr>
              <a:buSzPct val="80000"/>
              <a:buFont typeface="Wingdings 3" charset="2"/>
              <a:buChar char=""/>
            </a:pPr>
            <a:r>
              <a:rPr lang="en-AU" dirty="0" smtClean="0">
                <a:solidFill>
                  <a:schemeClr val="tx1">
                    <a:lumMod val="75000"/>
                    <a:lumOff val="25000"/>
                  </a:schemeClr>
                </a:solidFill>
              </a:rPr>
              <a:t>Receivers in the system are unlikely to take readings at the exact same time</a:t>
            </a:r>
          </a:p>
          <a:p>
            <a:pPr marL="342900" indent="-342900">
              <a:spcBef>
                <a:spcPts val="1000"/>
              </a:spcBef>
              <a:buClr>
                <a:schemeClr val="accent1"/>
              </a:buClr>
              <a:buSzPct val="80000"/>
              <a:buFont typeface="Wingdings 3" charset="2"/>
              <a:buChar char=""/>
            </a:pPr>
            <a:r>
              <a:rPr lang="en-AU" dirty="0" smtClean="0">
                <a:solidFill>
                  <a:schemeClr val="tx1">
                    <a:lumMod val="75000"/>
                    <a:lumOff val="25000"/>
                  </a:schemeClr>
                </a:solidFill>
              </a:rPr>
              <a:t>The extra distance travelled by the radio signal is in the vacuum of space, no delays</a:t>
            </a:r>
          </a:p>
          <a:p>
            <a:pPr marL="342900" indent="-342900">
              <a:spcBef>
                <a:spcPts val="1000"/>
              </a:spcBef>
              <a:buClr>
                <a:schemeClr val="accent1"/>
              </a:buClr>
              <a:buSzPct val="80000"/>
              <a:buFont typeface="Wingdings 3" charset="2"/>
              <a:buChar char=""/>
            </a:pPr>
            <a:r>
              <a:rPr lang="en-AU" dirty="0" smtClean="0">
                <a:solidFill>
                  <a:schemeClr val="tx1">
                    <a:lumMod val="75000"/>
                    <a:lumOff val="25000"/>
                  </a:schemeClr>
                </a:solidFill>
              </a:rPr>
              <a:t>The change in pseudorange is calculated along the reference direction vector to reduce the error from asynchronous sampling times</a:t>
            </a:r>
          </a:p>
          <a:p>
            <a:pPr marL="342900" indent="-342900">
              <a:spcBef>
                <a:spcPts val="1000"/>
              </a:spcBef>
              <a:buClr>
                <a:schemeClr val="accent1"/>
              </a:buClr>
              <a:buSzPct val="80000"/>
              <a:buFont typeface="Wingdings 3" charset="2"/>
              <a:buChar char=""/>
            </a:pPr>
            <a:r>
              <a:rPr lang="en-AU" dirty="0" smtClean="0">
                <a:solidFill>
                  <a:schemeClr val="tx1">
                    <a:lumMod val="75000"/>
                    <a:lumOff val="25000"/>
                  </a:schemeClr>
                </a:solidFill>
              </a:rPr>
              <a:t>Has some error due to receiver clock bias</a:t>
            </a:r>
            <a:endParaRPr lang="en-AU" dirty="0">
              <a:solidFill>
                <a:schemeClr val="tx1">
                  <a:lumMod val="75000"/>
                  <a:lumOff val="25000"/>
                </a:schemeClr>
              </a:solidFill>
            </a:endParaRPr>
          </a:p>
        </p:txBody>
      </p:sp>
      <p:sp>
        <p:nvSpPr>
          <p:cNvPr id="27" name="TextBox 26"/>
          <p:cNvSpPr txBox="1"/>
          <p:nvPr/>
        </p:nvSpPr>
        <p:spPr>
          <a:xfrm>
            <a:off x="9101745" y="1380933"/>
            <a:ext cx="565389" cy="369332"/>
          </a:xfrm>
          <a:prstGeom prst="rect">
            <a:avLst/>
          </a:prstGeom>
          <a:noFill/>
        </p:spPr>
        <p:txBody>
          <a:bodyPr wrap="square" rtlCol="0">
            <a:spAutoFit/>
          </a:bodyPr>
          <a:lstStyle/>
          <a:p>
            <a:r>
              <a:rPr lang="en-AU" dirty="0" smtClean="0"/>
              <a:t>t1</a:t>
            </a:r>
            <a:endParaRPr lang="en-AU" dirty="0"/>
          </a:p>
        </p:txBody>
      </p:sp>
      <p:sp>
        <p:nvSpPr>
          <p:cNvPr id="28" name="TextBox 27"/>
          <p:cNvSpPr txBox="1"/>
          <p:nvPr/>
        </p:nvSpPr>
        <p:spPr>
          <a:xfrm>
            <a:off x="8216525" y="1165660"/>
            <a:ext cx="565389" cy="369332"/>
          </a:xfrm>
          <a:prstGeom prst="rect">
            <a:avLst/>
          </a:prstGeom>
          <a:noFill/>
        </p:spPr>
        <p:txBody>
          <a:bodyPr wrap="square" rtlCol="0">
            <a:spAutoFit/>
          </a:bodyPr>
          <a:lstStyle/>
          <a:p>
            <a:r>
              <a:rPr lang="en-AU" dirty="0" smtClean="0"/>
              <a:t>t2</a:t>
            </a:r>
            <a:endParaRPr lang="en-AU" dirty="0"/>
          </a:p>
        </p:txBody>
      </p:sp>
    </p:spTree>
    <p:extLst>
      <p:ext uri="{BB962C8B-B14F-4D97-AF65-F5344CB8AC3E}">
        <p14:creationId xmlns:p14="http://schemas.microsoft.com/office/powerpoint/2010/main" val="2774803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val 7"/>
          <p:cNvSpPr/>
          <p:nvPr/>
        </p:nvSpPr>
        <p:spPr>
          <a:xfrm>
            <a:off x="6968490" y="4210050"/>
            <a:ext cx="320040" cy="32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9" name="Oval 8"/>
          <p:cNvSpPr/>
          <p:nvPr/>
        </p:nvSpPr>
        <p:spPr>
          <a:xfrm>
            <a:off x="10092690" y="5322570"/>
            <a:ext cx="320040" cy="32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cxnSp>
        <p:nvCxnSpPr>
          <p:cNvPr id="11" name="Straight Connector 10"/>
          <p:cNvCxnSpPr/>
          <p:nvPr/>
        </p:nvCxnSpPr>
        <p:spPr>
          <a:xfrm>
            <a:off x="8035290" y="3752850"/>
            <a:ext cx="3192780" cy="24917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51270" y="3752850"/>
            <a:ext cx="3192780" cy="24917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894070" y="4354830"/>
            <a:ext cx="549402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46470" y="5482590"/>
            <a:ext cx="549402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046470" y="2487930"/>
            <a:ext cx="2339340" cy="355092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505950" y="3082290"/>
            <a:ext cx="2339340" cy="355092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Content Placeholder 2"/>
              <p:cNvSpPr txBox="1">
                <a:spLocks/>
              </p:cNvSpPr>
              <p:nvPr/>
            </p:nvSpPr>
            <p:spPr>
              <a:xfrm>
                <a:off x="677334" y="1303814"/>
                <a:ext cx="4995756" cy="494077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sz="2400" dirty="0" smtClean="0"/>
                  <a:t>The planar algorithm works in a similar way to normal GPS using triangulation, but instead of solving the intersection of spheres it solves for the intersection of planes</a:t>
                </a:r>
              </a:p>
              <a:p>
                <a:r>
                  <a:rPr lang="en-AU" sz="2400" dirty="0" smtClean="0"/>
                  <a:t>All of the variables [</a:t>
                </a:r>
                <a:r>
                  <a:rPr lang="en-AU" sz="2400" dirty="0" err="1" smtClean="0"/>
                  <a:t>x,y,z</a:t>
                </a:r>
                <a:r>
                  <a:rPr lang="en-AU" sz="2400" dirty="0" smtClean="0"/>
                  <a:t>,</a:t>
                </a:r>
                <a14:m>
                  <m:oMath xmlns:m="http://schemas.openxmlformats.org/officeDocument/2006/math">
                    <m:r>
                      <a:rPr lang="en-AU" sz="2400" b="0" i="1" smtClean="0">
                        <a:latin typeface="Cambria Math" panose="02040503050406030204" pitchFamily="18" charset="0"/>
                      </a:rPr>
                      <m:t>𝜏</m:t>
                    </m:r>
                  </m:oMath>
                </a14:m>
                <a:r>
                  <a:rPr lang="en-AU" sz="2400" dirty="0" smtClean="0"/>
                  <a:t>] for each receiver is solved in the same matrix by least squares</a:t>
                </a:r>
              </a:p>
              <a:p>
                <a:r>
                  <a:rPr lang="en-AU" sz="2400" dirty="0" smtClean="0"/>
                  <a:t>The reference receiver is used as a constraint</a:t>
                </a:r>
              </a:p>
            </p:txBody>
          </p:sp>
        </mc:Choice>
        <mc:Fallback>
          <p:sp>
            <p:nvSpPr>
              <p:cNvPr id="14" name="Content Placeholder 2"/>
              <p:cNvSpPr txBox="1">
                <a:spLocks noRot="1" noChangeAspect="1" noMove="1" noResize="1" noEditPoints="1" noAdjustHandles="1" noChangeArrowheads="1" noChangeShapeType="1" noTextEdit="1"/>
              </p:cNvSpPr>
              <p:nvPr/>
            </p:nvSpPr>
            <p:spPr>
              <a:xfrm>
                <a:off x="677334" y="1303814"/>
                <a:ext cx="4995756" cy="4940776"/>
              </a:xfrm>
              <a:prstGeom prst="rect">
                <a:avLst/>
              </a:prstGeom>
              <a:blipFill rotWithShape="0">
                <a:blip r:embed="rId3"/>
                <a:stretch>
                  <a:fillRect l="-976" t="-988" r="-1829"/>
                </a:stretch>
              </a:blipFill>
            </p:spPr>
            <p:txBody>
              <a:bodyPr/>
              <a:lstStyle/>
              <a:p>
                <a:r>
                  <a:rPr lang="en-AU">
                    <a:noFill/>
                  </a:rPr>
                  <a:t> </a:t>
                </a:r>
              </a:p>
            </p:txBody>
          </p:sp>
        </mc:Fallback>
      </mc:AlternateContent>
      <p:sp>
        <p:nvSpPr>
          <p:cNvPr id="17" name="Title 1"/>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mtClean="0"/>
              <a:t>Planar Solution</a:t>
            </a:r>
            <a:endParaRPr lang="en-AU" dirty="0"/>
          </a:p>
        </p:txBody>
      </p:sp>
      <mc:AlternateContent xmlns:mc="http://schemas.openxmlformats.org/markup-compatibility/2006">
        <mc:Choice xmlns:a14="http://schemas.microsoft.com/office/drawing/2010/main" Requires="a14">
          <p:sp>
            <p:nvSpPr>
              <p:cNvPr id="2" name="TextBox 1"/>
              <p:cNvSpPr txBox="1"/>
              <p:nvPr/>
            </p:nvSpPr>
            <p:spPr>
              <a:xfrm>
                <a:off x="6351270" y="1401870"/>
                <a:ext cx="5143500" cy="46820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𝐴</m:t>
                          </m:r>
                        </m:e>
                        <m:sup>
                          <m:r>
                            <a:rPr lang="en-AU" sz="2400" b="0" i="1" smtClean="0">
                              <a:latin typeface="Cambria Math" panose="02040503050406030204" pitchFamily="18" charset="0"/>
                            </a:rPr>
                            <m:t>1</m:t>
                          </m:r>
                        </m:sup>
                      </m:sSup>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𝑥</m:t>
                          </m:r>
                        </m:e>
                        <m:sub>
                          <m:r>
                            <a:rPr lang="en-AU" sz="2400" b="0" i="1" smtClean="0">
                              <a:latin typeface="Cambria Math" panose="02040503050406030204" pitchFamily="18" charset="0"/>
                            </a:rPr>
                            <m:t>𝑟</m:t>
                          </m:r>
                        </m:sub>
                      </m:sSub>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𝐵</m:t>
                          </m:r>
                        </m:e>
                        <m:sup>
                          <m:r>
                            <a:rPr lang="en-AU" sz="2400" b="0" i="1" smtClean="0">
                              <a:latin typeface="Cambria Math" panose="02040503050406030204" pitchFamily="18" charset="0"/>
                            </a:rPr>
                            <m:t>1</m:t>
                          </m:r>
                        </m:sup>
                      </m:sSup>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𝑦</m:t>
                          </m:r>
                        </m:e>
                        <m:sub>
                          <m:r>
                            <a:rPr lang="en-AU" sz="2400" b="0" i="1" smtClean="0">
                              <a:latin typeface="Cambria Math" panose="02040503050406030204" pitchFamily="18" charset="0"/>
                            </a:rPr>
                            <m:t>𝑟</m:t>
                          </m:r>
                        </m:sub>
                      </m:sSub>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𝐶</m:t>
                          </m:r>
                        </m:e>
                        <m:sup>
                          <m:r>
                            <a:rPr lang="en-AU" sz="2400" b="0" i="1" smtClean="0">
                              <a:latin typeface="Cambria Math" panose="02040503050406030204" pitchFamily="18" charset="0"/>
                            </a:rPr>
                            <m:t>1</m:t>
                          </m:r>
                        </m:sup>
                      </m:sSup>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𝑧</m:t>
                          </m:r>
                        </m:e>
                        <m:sub>
                          <m:r>
                            <a:rPr lang="en-AU" sz="2400" b="0" i="1" smtClean="0">
                              <a:latin typeface="Cambria Math" panose="02040503050406030204" pitchFamily="18" charset="0"/>
                            </a:rPr>
                            <m:t>𝑟</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𝜏</m:t>
                          </m:r>
                        </m:e>
                        <m:sub>
                          <m:r>
                            <a:rPr lang="en-AU" sz="2400" b="0" i="1" smtClean="0">
                              <a:latin typeface="Cambria Math" panose="02040503050406030204" pitchFamily="18" charset="0"/>
                            </a:rPr>
                            <m:t>𝑟</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𝜏</m:t>
                          </m:r>
                        </m:e>
                        <m:sub>
                          <m:r>
                            <a:rPr lang="en-AU" sz="2400" b="0" i="1" smtClean="0">
                              <a:latin typeface="Cambria Math" panose="02040503050406030204" pitchFamily="18" charset="0"/>
                            </a:rPr>
                            <m:t>0</m:t>
                          </m:r>
                        </m:sub>
                      </m:sSub>
                      <m:r>
                        <a:rPr lang="en-AU" sz="2400" b="0" i="1" smtClean="0">
                          <a:latin typeface="Cambria Math" panose="02040503050406030204" pitchFamily="18" charset="0"/>
                        </a:rPr>
                        <m:t>=</m:t>
                      </m:r>
                      <m:sSubSup>
                        <m:sSubSupPr>
                          <m:ctrlPr>
                            <a:rPr lang="en-AU" sz="2400" b="0" i="1" smtClean="0">
                              <a:latin typeface="Cambria Math" panose="02040503050406030204" pitchFamily="18" charset="0"/>
                            </a:rPr>
                          </m:ctrlPr>
                        </m:sSubSupPr>
                        <m:e>
                          <m:r>
                            <a:rPr lang="en-AU" sz="2400" b="0" i="1" smtClean="0">
                              <a:latin typeface="Cambria Math" panose="02040503050406030204" pitchFamily="18" charset="0"/>
                            </a:rPr>
                            <m:t>𝐷</m:t>
                          </m:r>
                        </m:e>
                        <m:sub>
                          <m:r>
                            <a:rPr lang="en-AU" sz="2400" b="0" i="1" smtClean="0">
                              <a:latin typeface="Cambria Math" panose="02040503050406030204" pitchFamily="18" charset="0"/>
                            </a:rPr>
                            <m:t>0</m:t>
                          </m:r>
                          <m:r>
                            <a:rPr lang="en-AU" sz="2400" b="0" i="1" smtClean="0">
                              <a:latin typeface="Cambria Math" panose="02040503050406030204" pitchFamily="18" charset="0"/>
                            </a:rPr>
                            <m:t>𝑟</m:t>
                          </m:r>
                        </m:sub>
                        <m:sup>
                          <m:r>
                            <a:rPr lang="en-AU" sz="2400" b="0" i="1" smtClean="0">
                              <a:latin typeface="Cambria Math" panose="02040503050406030204" pitchFamily="18" charset="0"/>
                            </a:rPr>
                            <m:t>1</m:t>
                          </m:r>
                        </m:sup>
                      </m:sSubSup>
                    </m:oMath>
                  </m:oMathPara>
                </a14:m>
                <a:endParaRPr lang="en-AU" sz="2400" dirty="0"/>
              </a:p>
            </p:txBody>
          </p:sp>
        </mc:Choice>
        <mc:Fallback>
          <p:sp>
            <p:nvSpPr>
              <p:cNvPr id="2" name="TextBox 1"/>
              <p:cNvSpPr txBox="1">
                <a:spLocks noRot="1" noChangeAspect="1" noMove="1" noResize="1" noEditPoints="1" noAdjustHandles="1" noChangeArrowheads="1" noChangeShapeType="1" noTextEdit="1"/>
              </p:cNvSpPr>
              <p:nvPr/>
            </p:nvSpPr>
            <p:spPr>
              <a:xfrm>
                <a:off x="6351270" y="1401870"/>
                <a:ext cx="5143500" cy="468205"/>
              </a:xfrm>
              <a:prstGeom prst="rect">
                <a:avLst/>
              </a:prstGeom>
              <a:blipFill rotWithShape="0">
                <a:blip r:embed="rId4"/>
                <a:stretch>
                  <a:fillRect b="-11688"/>
                </a:stretch>
              </a:blipFill>
            </p:spPr>
            <p:txBody>
              <a:bodyPr/>
              <a:lstStyle/>
              <a:p>
                <a:r>
                  <a:rPr lang="en-AU">
                    <a:noFill/>
                  </a:rPr>
                  <a:t> </a:t>
                </a:r>
              </a:p>
            </p:txBody>
          </p:sp>
        </mc:Fallback>
      </mc:AlternateContent>
    </p:spTree>
    <p:extLst>
      <p:ext uri="{BB962C8B-B14F-4D97-AF65-F5344CB8AC3E}">
        <p14:creationId xmlns:p14="http://schemas.microsoft.com/office/powerpoint/2010/main" val="4194323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Error Analysis</a:t>
            </a:r>
            <a:endParaRPr lang="en-AU" dirty="0"/>
          </a:p>
        </p:txBody>
      </p:sp>
      <p:sp>
        <p:nvSpPr>
          <p:cNvPr id="3" name="Content Placeholder 2"/>
          <p:cNvSpPr>
            <a:spLocks noGrp="1"/>
          </p:cNvSpPr>
          <p:nvPr>
            <p:ph idx="1"/>
          </p:nvPr>
        </p:nvSpPr>
        <p:spPr>
          <a:xfrm>
            <a:off x="677334" y="2160589"/>
            <a:ext cx="4485216" cy="3880773"/>
          </a:xfrm>
        </p:spPr>
        <p:txBody>
          <a:bodyPr>
            <a:normAutofit/>
          </a:bodyPr>
          <a:lstStyle/>
          <a:p>
            <a:r>
              <a:rPr lang="en-AU" sz="2400" dirty="0" smtClean="0"/>
              <a:t>Logarithmic relationship for the distance between two receivers and the error in the relative position</a:t>
            </a:r>
          </a:p>
          <a:p>
            <a:r>
              <a:rPr lang="en-AU" sz="2400" dirty="0" smtClean="0"/>
              <a:t>The plane assumption has </a:t>
            </a:r>
            <a:r>
              <a:rPr lang="en-AU" sz="2400" dirty="0" err="1" smtClean="0"/>
              <a:t>submeter</a:t>
            </a:r>
            <a:r>
              <a:rPr lang="en-AU" sz="2400" dirty="0" smtClean="0"/>
              <a:t> inaccuracy for distances up to 10km</a:t>
            </a:r>
            <a:endParaRPr lang="en-AU"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884" y="1644650"/>
            <a:ext cx="6376016" cy="4782012"/>
          </a:xfrm>
          <a:prstGeom prst="rect">
            <a:avLst/>
          </a:prstGeom>
        </p:spPr>
      </p:pic>
    </p:spTree>
    <p:extLst>
      <p:ext uri="{BB962C8B-B14F-4D97-AF65-F5344CB8AC3E}">
        <p14:creationId xmlns:p14="http://schemas.microsoft.com/office/powerpoint/2010/main" val="4291412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Error Analysis</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353012"/>
            <a:ext cx="6262044" cy="4696533"/>
          </a:xfrm>
          <a:prstGeom prst="rect">
            <a:avLst/>
          </a:prstGeom>
        </p:spPr>
      </p:pic>
      <p:sp>
        <p:nvSpPr>
          <p:cNvPr id="5" name="Content Placeholder 2"/>
          <p:cNvSpPr>
            <a:spLocks noGrp="1"/>
          </p:cNvSpPr>
          <p:nvPr>
            <p:ph idx="1"/>
          </p:nvPr>
        </p:nvSpPr>
        <p:spPr>
          <a:xfrm>
            <a:off x="677334" y="1589089"/>
            <a:ext cx="4485216" cy="3880773"/>
          </a:xfrm>
        </p:spPr>
        <p:txBody>
          <a:bodyPr>
            <a:normAutofit/>
          </a:bodyPr>
          <a:lstStyle/>
          <a:p>
            <a:r>
              <a:rPr lang="en-AU" sz="2400" dirty="0"/>
              <a:t>S</a:t>
            </a:r>
            <a:r>
              <a:rPr lang="en-AU" sz="2400" dirty="0" smtClean="0"/>
              <a:t>ynchronising the receiver times did not remove all the error </a:t>
            </a:r>
          </a:p>
          <a:p>
            <a:r>
              <a:rPr lang="en-AU" sz="2400" dirty="0" smtClean="0"/>
              <a:t>As the distance increase between receivers, the assumption that the vectors are parallel breaks down  </a:t>
            </a:r>
            <a:endParaRPr lang="en-AU" sz="2400" dirty="0"/>
          </a:p>
        </p:txBody>
      </p:sp>
    </p:spTree>
    <p:extLst>
      <p:ext uri="{BB962C8B-B14F-4D97-AF65-F5344CB8AC3E}">
        <p14:creationId xmlns:p14="http://schemas.microsoft.com/office/powerpoint/2010/main" val="1339919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8650"/>
          </a:xfrm>
        </p:spPr>
        <p:txBody>
          <a:bodyPr>
            <a:normAutofit fontScale="90000"/>
          </a:bodyPr>
          <a:lstStyle/>
          <a:p>
            <a:r>
              <a:rPr lang="en-AU" dirty="0" smtClean="0"/>
              <a:t>Correlated Errors</a:t>
            </a:r>
            <a:endParaRPr lang="en-A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807" y="1790700"/>
            <a:ext cx="6078622" cy="45589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790700"/>
            <a:ext cx="6078625" cy="4558966"/>
          </a:xfrm>
          <a:prstGeom prst="rect">
            <a:avLst/>
          </a:prstGeom>
        </p:spPr>
      </p:pic>
      <p:sp>
        <p:nvSpPr>
          <p:cNvPr id="9" name="Content Placeholder 2"/>
          <p:cNvSpPr txBox="1">
            <a:spLocks/>
          </p:cNvSpPr>
          <p:nvPr/>
        </p:nvSpPr>
        <p:spPr>
          <a:xfrm>
            <a:off x="677334" y="1303814"/>
            <a:ext cx="10874586" cy="125317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sz="2400" dirty="0" smtClean="0"/>
              <a:t>All correlated errors are reduced to micro-meter precision </a:t>
            </a:r>
          </a:p>
          <a:p>
            <a:endParaRPr lang="en-AU" sz="2400" dirty="0" smtClean="0"/>
          </a:p>
          <a:p>
            <a:endParaRPr lang="en-AU" sz="2400" dirty="0" smtClean="0"/>
          </a:p>
        </p:txBody>
      </p:sp>
    </p:spTree>
    <p:extLst>
      <p:ext uri="{BB962C8B-B14F-4D97-AF65-F5344CB8AC3E}">
        <p14:creationId xmlns:p14="http://schemas.microsoft.com/office/powerpoint/2010/main" val="2547002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Random Error</a:t>
            </a:r>
            <a:endParaRPr lang="en-AU"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3584" y="1533526"/>
            <a:ext cx="6362698" cy="4772024"/>
          </a:xfrm>
        </p:spPr>
      </p:pic>
      <p:sp>
        <p:nvSpPr>
          <p:cNvPr id="13" name="Content Placeholder 2"/>
          <p:cNvSpPr txBox="1">
            <a:spLocks/>
          </p:cNvSpPr>
          <p:nvPr/>
        </p:nvSpPr>
        <p:spPr>
          <a:xfrm>
            <a:off x="677334" y="1303814"/>
            <a:ext cx="4286250" cy="125317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sz="2400" dirty="0" smtClean="0"/>
              <a:t>Random errors are the most prevalent in the system</a:t>
            </a:r>
          </a:p>
          <a:p>
            <a:r>
              <a:rPr lang="en-AU" sz="2400" dirty="0" smtClean="0"/>
              <a:t>Typically about 10ns</a:t>
            </a:r>
          </a:p>
          <a:p>
            <a:r>
              <a:rPr lang="en-AU" sz="2400" dirty="0" smtClean="0"/>
              <a:t>Can be caused by electrical interference, relativistic clock correction, </a:t>
            </a:r>
            <a:r>
              <a:rPr lang="en-AU" sz="2400" dirty="0" err="1" smtClean="0"/>
              <a:t>etc</a:t>
            </a:r>
            <a:endParaRPr lang="en-AU" sz="2400" dirty="0" smtClean="0"/>
          </a:p>
          <a:p>
            <a:endParaRPr lang="en-AU" sz="2400" dirty="0" smtClean="0"/>
          </a:p>
          <a:p>
            <a:endParaRPr lang="en-AU" sz="2400" dirty="0" smtClean="0"/>
          </a:p>
        </p:txBody>
      </p:sp>
    </p:spTree>
    <p:extLst>
      <p:ext uri="{BB962C8B-B14F-4D97-AF65-F5344CB8AC3E}">
        <p14:creationId xmlns:p14="http://schemas.microsoft.com/office/powerpoint/2010/main" val="2603724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a:xfrm>
            <a:off x="677334" y="2160589"/>
            <a:ext cx="9495366" cy="3880773"/>
          </a:xfrm>
        </p:spPr>
        <p:txBody>
          <a:bodyPr>
            <a:normAutofit/>
          </a:bodyPr>
          <a:lstStyle/>
          <a:p>
            <a:r>
              <a:rPr lang="en-AU" sz="2800" dirty="0" smtClean="0"/>
              <a:t>All data was gathered using a simulation in </a:t>
            </a:r>
            <a:r>
              <a:rPr lang="en-AU" sz="2800" dirty="0" err="1" smtClean="0"/>
              <a:t>Matlab</a:t>
            </a:r>
            <a:endParaRPr lang="en-AU" sz="2800" dirty="0" smtClean="0"/>
          </a:p>
          <a:p>
            <a:r>
              <a:rPr lang="en-AU" sz="2800" dirty="0" smtClean="0"/>
              <a:t>The simulation suggests that the planar solution with the associated assumptions generated a relative localisation with </a:t>
            </a:r>
            <a:r>
              <a:rPr lang="en-AU" sz="2800" dirty="0" err="1" smtClean="0"/>
              <a:t>submeter</a:t>
            </a:r>
            <a:r>
              <a:rPr lang="en-AU" sz="2800" dirty="0" smtClean="0"/>
              <a:t> accuracy</a:t>
            </a:r>
          </a:p>
          <a:p>
            <a:r>
              <a:rPr lang="en-AU" sz="2800" dirty="0" smtClean="0"/>
              <a:t>Future work would be to test the planar solution on hardware</a:t>
            </a:r>
            <a:endParaRPr lang="en-AU" sz="2800" dirty="0"/>
          </a:p>
        </p:txBody>
      </p:sp>
    </p:spTree>
    <p:extLst>
      <p:ext uri="{BB962C8B-B14F-4D97-AF65-F5344CB8AC3E}">
        <p14:creationId xmlns:p14="http://schemas.microsoft.com/office/powerpoint/2010/main" val="1643111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Breakdown</a:t>
            </a:r>
            <a:endParaRPr lang="en-AU" dirty="0"/>
          </a:p>
        </p:txBody>
      </p:sp>
      <p:sp>
        <p:nvSpPr>
          <p:cNvPr id="3" name="Content Placeholder 2"/>
          <p:cNvSpPr>
            <a:spLocks noGrp="1"/>
          </p:cNvSpPr>
          <p:nvPr>
            <p:ph idx="1"/>
          </p:nvPr>
        </p:nvSpPr>
        <p:spPr>
          <a:xfrm>
            <a:off x="677334" y="1930400"/>
            <a:ext cx="10463908" cy="4350084"/>
          </a:xfrm>
        </p:spPr>
        <p:txBody>
          <a:bodyPr/>
          <a:lstStyle/>
          <a:p>
            <a:r>
              <a:rPr lang="en-AU" sz="2800" i="1" dirty="0" smtClean="0"/>
              <a:t>Instantaneous</a:t>
            </a:r>
            <a:r>
              <a:rPr lang="en-AU" sz="2800" dirty="0" smtClean="0"/>
              <a:t> </a:t>
            </a:r>
            <a:r>
              <a:rPr lang="en-AU" sz="2800" dirty="0" smtClean="0"/>
              <a:t>		- one </a:t>
            </a:r>
            <a:r>
              <a:rPr lang="en-AU" sz="2800" dirty="0" err="1" smtClean="0"/>
              <a:t>timestep</a:t>
            </a:r>
            <a:r>
              <a:rPr lang="en-AU" sz="2800" dirty="0" smtClean="0"/>
              <a:t> from each receiver</a:t>
            </a:r>
          </a:p>
          <a:p>
            <a:pPr marL="0" indent="0">
              <a:buNone/>
            </a:pPr>
            <a:endParaRPr lang="en-AU" sz="1600" dirty="0" smtClean="0"/>
          </a:p>
          <a:p>
            <a:r>
              <a:rPr lang="en-AU" sz="2800" i="1" dirty="0" smtClean="0"/>
              <a:t>Relative position </a:t>
            </a:r>
            <a:r>
              <a:rPr lang="en-AU" sz="2800" i="1" dirty="0" smtClean="0"/>
              <a:t>	</a:t>
            </a:r>
            <a:r>
              <a:rPr lang="en-AU" sz="2800" dirty="0" smtClean="0"/>
              <a:t>-</a:t>
            </a:r>
            <a:r>
              <a:rPr lang="en-AU" sz="2800" dirty="0" smtClean="0"/>
              <a:t> </a:t>
            </a:r>
            <a:r>
              <a:rPr lang="en-AU" sz="2800" dirty="0" smtClean="0"/>
              <a:t>3D position vector from a </a:t>
            </a:r>
            <a:r>
              <a:rPr lang="en-AU" sz="2800" dirty="0" smtClean="0"/>
              <a:t>reference 									  receiver in </a:t>
            </a:r>
            <a:r>
              <a:rPr lang="en-AU" sz="2800" dirty="0" smtClean="0"/>
              <a:t>its</a:t>
            </a:r>
            <a:r>
              <a:rPr lang="en-AU" sz="2800" dirty="0" smtClean="0"/>
              <a:t> </a:t>
            </a:r>
            <a:r>
              <a:rPr lang="en-AU" sz="2800" dirty="0" smtClean="0"/>
              <a:t>local </a:t>
            </a:r>
            <a:r>
              <a:rPr lang="en-AU" sz="2800" dirty="0" smtClean="0"/>
              <a:t>frame</a:t>
            </a:r>
          </a:p>
          <a:p>
            <a:pPr marL="0" indent="0">
              <a:buNone/>
            </a:pPr>
            <a:endParaRPr lang="en-AU" sz="1600" dirty="0" smtClean="0"/>
          </a:p>
          <a:p>
            <a:r>
              <a:rPr lang="en-AU" sz="2800" i="1" dirty="0" smtClean="0"/>
              <a:t>Multiple</a:t>
            </a:r>
            <a:r>
              <a:rPr lang="en-AU" sz="2800" dirty="0" smtClean="0"/>
              <a:t> </a:t>
            </a:r>
            <a:r>
              <a:rPr lang="en-AU" sz="2800" dirty="0" smtClean="0"/>
              <a:t> 			- two or more receivers in </a:t>
            </a:r>
            <a:r>
              <a:rPr lang="en-AU" sz="2800" dirty="0"/>
              <a:t>the </a:t>
            </a:r>
            <a:r>
              <a:rPr lang="en-AU" sz="2800" dirty="0" smtClean="0"/>
              <a:t>system</a:t>
            </a:r>
          </a:p>
          <a:p>
            <a:pPr marL="0" indent="0">
              <a:buNone/>
            </a:pPr>
            <a:endParaRPr lang="en-AU" sz="1600" dirty="0" smtClean="0"/>
          </a:p>
          <a:p>
            <a:r>
              <a:rPr lang="en-AU" sz="2800" i="1" dirty="0" smtClean="0"/>
              <a:t>GPS Receivers </a:t>
            </a:r>
            <a:r>
              <a:rPr lang="en-AU" sz="2800" dirty="0" smtClean="0"/>
              <a:t> 	- only </a:t>
            </a:r>
            <a:r>
              <a:rPr lang="en-AU" sz="2800" dirty="0" smtClean="0"/>
              <a:t>GPS signals</a:t>
            </a:r>
            <a:endParaRPr lang="en-AU" dirty="0" smtClean="0"/>
          </a:p>
        </p:txBody>
      </p:sp>
    </p:spTree>
    <p:extLst>
      <p:ext uri="{BB962C8B-B14F-4D97-AF65-F5344CB8AC3E}">
        <p14:creationId xmlns:p14="http://schemas.microsoft.com/office/powerpoint/2010/main" val="3273035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2164"/>
          </a:xfrm>
        </p:spPr>
        <p:txBody>
          <a:bodyPr/>
          <a:lstStyle/>
          <a:p>
            <a:r>
              <a:rPr lang="en-AU" dirty="0" smtClean="0"/>
              <a:t>Motivation</a:t>
            </a:r>
            <a:endParaRPr lang="en-AU" dirty="0"/>
          </a:p>
        </p:txBody>
      </p:sp>
      <p:sp>
        <p:nvSpPr>
          <p:cNvPr id="3" name="Content Placeholder 2"/>
          <p:cNvSpPr>
            <a:spLocks noGrp="1"/>
          </p:cNvSpPr>
          <p:nvPr>
            <p:ph idx="1"/>
          </p:nvPr>
        </p:nvSpPr>
        <p:spPr>
          <a:xfrm>
            <a:off x="677334" y="1641764"/>
            <a:ext cx="9621698" cy="3880773"/>
          </a:xfrm>
        </p:spPr>
        <p:txBody>
          <a:bodyPr>
            <a:noAutofit/>
          </a:bodyPr>
          <a:lstStyle/>
          <a:p>
            <a:r>
              <a:rPr lang="en-AU" sz="2800" dirty="0" smtClean="0"/>
              <a:t>Localisation is a fundamental part of any mobile system </a:t>
            </a:r>
          </a:p>
          <a:p>
            <a:r>
              <a:rPr lang="en-AU" sz="2800" dirty="0" smtClean="0"/>
              <a:t>For outdoor systems, GPS is the common solution </a:t>
            </a:r>
          </a:p>
          <a:p>
            <a:r>
              <a:rPr lang="en-AU" sz="2800" dirty="0" smtClean="0"/>
              <a:t>GPS finds the absolute position in the ECEF frame</a:t>
            </a:r>
          </a:p>
          <a:p>
            <a:r>
              <a:rPr lang="en-AU" sz="2800" dirty="0" smtClean="0"/>
              <a:t>Civilian use of normal GPS is typically accurate to 5m [1] </a:t>
            </a:r>
          </a:p>
          <a:p>
            <a:r>
              <a:rPr lang="en-AU" sz="2800" dirty="0" smtClean="0"/>
              <a:t>Relative position is more accurate as it removes some systemic errors</a:t>
            </a:r>
          </a:p>
          <a:p>
            <a:r>
              <a:rPr lang="en-AU" sz="2800" dirty="0" smtClean="0"/>
              <a:t>For systems in the same geographical region, relative positioning is sufficient</a:t>
            </a:r>
          </a:p>
        </p:txBody>
      </p:sp>
      <p:sp>
        <p:nvSpPr>
          <p:cNvPr id="4" name="TextBox 3"/>
          <p:cNvSpPr txBox="1"/>
          <p:nvPr/>
        </p:nvSpPr>
        <p:spPr>
          <a:xfrm>
            <a:off x="519545" y="6192982"/>
            <a:ext cx="9538855" cy="276999"/>
          </a:xfrm>
          <a:prstGeom prst="rect">
            <a:avLst/>
          </a:prstGeom>
          <a:noFill/>
        </p:spPr>
        <p:txBody>
          <a:bodyPr wrap="square" rtlCol="0">
            <a:spAutoFit/>
          </a:bodyPr>
          <a:lstStyle/>
          <a:p>
            <a:r>
              <a:rPr lang="en-AU" sz="1200" dirty="0" smtClean="0"/>
              <a:t>[1] http</a:t>
            </a:r>
            <a:r>
              <a:rPr lang="en-AU" sz="1200" dirty="0"/>
              <a:t>://www.gps.gov/systems/gps/performance/accuracy/</a:t>
            </a:r>
          </a:p>
        </p:txBody>
      </p:sp>
    </p:spTree>
    <p:extLst>
      <p:ext uri="{BB962C8B-B14F-4D97-AF65-F5344CB8AC3E}">
        <p14:creationId xmlns:p14="http://schemas.microsoft.com/office/powerpoint/2010/main" val="256217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Basis of GPS</a:t>
            </a:r>
            <a:endParaRPr lang="en-AU" dirty="0"/>
          </a:p>
        </p:txBody>
      </p:sp>
      <p:sp>
        <p:nvSpPr>
          <p:cNvPr id="7" name="Oval 6"/>
          <p:cNvSpPr/>
          <p:nvPr/>
        </p:nvSpPr>
        <p:spPr>
          <a:xfrm>
            <a:off x="7277543" y="2966465"/>
            <a:ext cx="294987" cy="294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5807518" y="1496440"/>
            <a:ext cx="3235036" cy="32350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9957820" y="2412714"/>
            <a:ext cx="294987" cy="294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8487795" y="942689"/>
            <a:ext cx="3235036" cy="32350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9042555" y="5092989"/>
            <a:ext cx="294987" cy="2949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7572530" y="3622964"/>
            <a:ext cx="3235036" cy="32350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Content Placeholder 2"/>
          <p:cNvSpPr>
            <a:spLocks noGrp="1"/>
          </p:cNvSpPr>
          <p:nvPr>
            <p:ph idx="1"/>
          </p:nvPr>
        </p:nvSpPr>
        <p:spPr>
          <a:xfrm>
            <a:off x="677334" y="2160589"/>
            <a:ext cx="4774776" cy="3880773"/>
          </a:xfrm>
        </p:spPr>
        <p:txBody>
          <a:bodyPr>
            <a:normAutofit/>
          </a:bodyPr>
          <a:lstStyle/>
          <a:p>
            <a:r>
              <a:rPr lang="en-AU" sz="2400" dirty="0" smtClean="0"/>
              <a:t>T</a:t>
            </a:r>
            <a:r>
              <a:rPr lang="en-AU" sz="2400" dirty="0" smtClean="0"/>
              <a:t>riangulation</a:t>
            </a:r>
          </a:p>
          <a:p>
            <a:r>
              <a:rPr lang="en-AU" sz="2400" dirty="0" smtClean="0"/>
              <a:t>Measures the distance from multiple known locations to the receiver</a:t>
            </a:r>
          </a:p>
          <a:p>
            <a:r>
              <a:rPr lang="en-AU" sz="2400" dirty="0" smtClean="0"/>
              <a:t>Solve for the intersection</a:t>
            </a:r>
            <a:endParaRPr lang="en-AU" sz="2400" dirty="0" smtClean="0"/>
          </a:p>
        </p:txBody>
      </p:sp>
      <p:sp>
        <p:nvSpPr>
          <p:cNvPr id="18" name="Oval 17"/>
          <p:cNvSpPr/>
          <p:nvPr/>
        </p:nvSpPr>
        <p:spPr>
          <a:xfrm>
            <a:off x="8766810" y="3506049"/>
            <a:ext cx="310034" cy="31003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06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5"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4"/>
          <p:cNvSpPr/>
          <p:nvPr/>
        </p:nvSpPr>
        <p:spPr>
          <a:xfrm>
            <a:off x="9725711" y="5846236"/>
            <a:ext cx="323557" cy="3235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7" name="Arc 6"/>
          <p:cNvSpPr/>
          <p:nvPr/>
        </p:nvSpPr>
        <p:spPr>
          <a:xfrm rot="5400000">
            <a:off x="9243213" y="393133"/>
            <a:ext cx="1331741" cy="1350498"/>
          </a:xfrm>
          <a:prstGeom prst="arc">
            <a:avLst>
              <a:gd name="adj1" fmla="val 18323690"/>
              <a:gd name="adj2" fmla="val 29158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8" name="Arc 7"/>
          <p:cNvSpPr/>
          <p:nvPr/>
        </p:nvSpPr>
        <p:spPr>
          <a:xfrm rot="5400000">
            <a:off x="9198172" y="578359"/>
            <a:ext cx="1378634" cy="2180492"/>
          </a:xfrm>
          <a:prstGeom prst="arc">
            <a:avLst>
              <a:gd name="adj1" fmla="val 17343868"/>
              <a:gd name="adj2" fmla="val 38416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Arc 8"/>
          <p:cNvSpPr/>
          <p:nvPr/>
        </p:nvSpPr>
        <p:spPr>
          <a:xfrm rot="5400000">
            <a:off x="9125397" y="669799"/>
            <a:ext cx="1631851" cy="3376246"/>
          </a:xfrm>
          <a:prstGeom prst="arc">
            <a:avLst>
              <a:gd name="adj1" fmla="val 16686994"/>
              <a:gd name="adj2" fmla="val 46519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Title 1"/>
          <p:cNvSpPr>
            <a:spLocks noGrp="1"/>
          </p:cNvSpPr>
          <p:nvPr>
            <p:ph type="title"/>
          </p:nvPr>
        </p:nvSpPr>
        <p:spPr>
          <a:xfrm>
            <a:off x="677334" y="609600"/>
            <a:ext cx="8596668" cy="1320800"/>
          </a:xfrm>
        </p:spPr>
        <p:txBody>
          <a:bodyPr/>
          <a:lstStyle/>
          <a:p>
            <a:r>
              <a:rPr lang="en-AU" dirty="0" smtClean="0"/>
              <a:t>How GPS Measures Distance</a:t>
            </a:r>
            <a:endParaRPr lang="en-AU"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875388">
            <a:off x="9523010" y="-54826"/>
            <a:ext cx="804232" cy="804232"/>
          </a:xfrm>
          <a:prstGeom prst="rect">
            <a:avLst/>
          </a:prstGeom>
        </p:spPr>
      </p:pic>
      <p:sp>
        <p:nvSpPr>
          <p:cNvPr id="2" name="TextBox 1"/>
          <p:cNvSpPr txBox="1"/>
          <p:nvPr/>
        </p:nvSpPr>
        <p:spPr>
          <a:xfrm>
            <a:off x="677334" y="1930400"/>
            <a:ext cx="5948055" cy="3667671"/>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AU" sz="2800" dirty="0">
                <a:solidFill>
                  <a:schemeClr val="tx1">
                    <a:lumMod val="75000"/>
                    <a:lumOff val="25000"/>
                  </a:schemeClr>
                </a:solidFill>
              </a:rPr>
              <a:t>In order to measure distance, an encoded radio signal is repeatedly sent from the satellite at fixed points in </a:t>
            </a:r>
            <a:r>
              <a:rPr lang="en-AU" sz="2800" dirty="0" smtClean="0">
                <a:solidFill>
                  <a:schemeClr val="tx1">
                    <a:lumMod val="75000"/>
                    <a:lumOff val="25000"/>
                  </a:schemeClr>
                </a:solidFill>
              </a:rPr>
              <a:t>time</a:t>
            </a:r>
          </a:p>
          <a:p>
            <a:pPr marL="342900" indent="-342900">
              <a:spcBef>
                <a:spcPts val="1000"/>
              </a:spcBef>
              <a:buClr>
                <a:schemeClr val="accent1"/>
              </a:buClr>
              <a:buSzPct val="80000"/>
              <a:buFont typeface="Wingdings 3" charset="2"/>
              <a:buChar char=""/>
            </a:pPr>
            <a:r>
              <a:rPr lang="en-AU" sz="2800" dirty="0" smtClean="0">
                <a:solidFill>
                  <a:schemeClr val="tx1">
                    <a:lumMod val="75000"/>
                    <a:lumOff val="25000"/>
                  </a:schemeClr>
                </a:solidFill>
              </a:rPr>
              <a:t>The </a:t>
            </a:r>
            <a:r>
              <a:rPr lang="en-AU" sz="2800" dirty="0">
                <a:solidFill>
                  <a:schemeClr val="tx1">
                    <a:lumMod val="75000"/>
                    <a:lumOff val="25000"/>
                  </a:schemeClr>
                </a:solidFill>
              </a:rPr>
              <a:t>receiver measures the transmission time and as we know the speed of light, the distance is </a:t>
            </a:r>
            <a:r>
              <a:rPr lang="en-AU" sz="2800" dirty="0" smtClean="0">
                <a:solidFill>
                  <a:schemeClr val="tx1">
                    <a:lumMod val="75000"/>
                    <a:lumOff val="25000"/>
                  </a:schemeClr>
                </a:solidFill>
              </a:rPr>
              <a:t>calculated</a:t>
            </a:r>
            <a:endParaRPr lang="en-AU" sz="2800" dirty="0">
              <a:solidFill>
                <a:schemeClr val="tx1">
                  <a:lumMod val="75000"/>
                  <a:lumOff val="25000"/>
                </a:schemeClr>
              </a:solidFill>
            </a:endParaRPr>
          </a:p>
        </p:txBody>
      </p:sp>
    </p:spTree>
    <p:extLst>
      <p:ext uri="{BB962C8B-B14F-4D97-AF65-F5344CB8AC3E}">
        <p14:creationId xmlns:p14="http://schemas.microsoft.com/office/powerpoint/2010/main" val="363263321"/>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000"/>
                            </p:stCondLst>
                            <p:childTnLst>
                              <p:par>
                                <p:cTn id="14" presetID="1" presetClass="exit" presetSubtype="0" fill="hold" grpId="1" nodeType="afterEffect">
                                  <p:stCondLst>
                                    <p:cond delay="500"/>
                                  </p:stCondLst>
                                  <p:childTnLst>
                                    <p:set>
                                      <p:cBhvr>
                                        <p:cTn id="15" dur="1" fill="hold">
                                          <p:stCondLst>
                                            <p:cond delay="0"/>
                                          </p:stCondLst>
                                        </p:cTn>
                                        <p:tgtEl>
                                          <p:spTgt spid="7"/>
                                        </p:tgtEl>
                                        <p:attrNameLst>
                                          <p:attrName>style.visibility</p:attrName>
                                        </p:attrNameLst>
                                      </p:cBhvr>
                                      <p:to>
                                        <p:strVal val="hidden"/>
                                      </p:to>
                                    </p:set>
                                  </p:childTnLst>
                                </p:cTn>
                              </p:par>
                              <p:par>
                                <p:cTn id="16" presetID="1" presetClass="exit" presetSubtype="0" fill="hold" grpId="1" nodeType="withEffect">
                                  <p:stCondLst>
                                    <p:cond delay="50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grpId="1" nodeType="withEffect">
                                  <p:stCondLst>
                                    <p:cond delay="50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1500"/>
                            </p:stCondLst>
                            <p:childTnLst>
                              <p:par>
                                <p:cTn id="21" presetID="1" presetClass="entr" presetSubtype="0" fill="hold" grpId="2" nodeType="afterEffect">
                                  <p:stCondLst>
                                    <p:cond delay="50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2" nodeType="afterEffect">
                                  <p:stCondLst>
                                    <p:cond delay="50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2" nodeType="afterEffect">
                                  <p:stCondLst>
                                    <p:cond delay="50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3000"/>
                            </p:stCondLst>
                            <p:childTnLst>
                              <p:par>
                                <p:cTn id="30" presetID="1" presetClass="exit" presetSubtype="0" fill="hold" grpId="3" nodeType="afterEffect">
                                  <p:stCondLst>
                                    <p:cond delay="500"/>
                                  </p:stCondLst>
                                  <p:childTnLst>
                                    <p:set>
                                      <p:cBhvr>
                                        <p:cTn id="31" dur="1" fill="hold">
                                          <p:stCondLst>
                                            <p:cond delay="0"/>
                                          </p:stCondLst>
                                        </p:cTn>
                                        <p:tgtEl>
                                          <p:spTgt spid="7"/>
                                        </p:tgtEl>
                                        <p:attrNameLst>
                                          <p:attrName>style.visibility</p:attrName>
                                        </p:attrNameLst>
                                      </p:cBhvr>
                                      <p:to>
                                        <p:strVal val="hidden"/>
                                      </p:to>
                                    </p:set>
                                  </p:childTnLst>
                                </p:cTn>
                              </p:par>
                              <p:par>
                                <p:cTn id="32" presetID="1" presetClass="exit" presetSubtype="0" fill="hold" grpId="3" nodeType="withEffect">
                                  <p:stCondLst>
                                    <p:cond delay="500"/>
                                  </p:stCondLst>
                                  <p:childTnLst>
                                    <p:set>
                                      <p:cBhvr>
                                        <p:cTn id="33" dur="1" fill="hold">
                                          <p:stCondLst>
                                            <p:cond delay="0"/>
                                          </p:stCondLst>
                                        </p:cTn>
                                        <p:tgtEl>
                                          <p:spTgt spid="8"/>
                                        </p:tgtEl>
                                        <p:attrNameLst>
                                          <p:attrName>style.visibility</p:attrName>
                                        </p:attrNameLst>
                                      </p:cBhvr>
                                      <p:to>
                                        <p:strVal val="hidden"/>
                                      </p:to>
                                    </p:set>
                                  </p:childTnLst>
                                </p:cTn>
                              </p:par>
                              <p:par>
                                <p:cTn id="34" presetID="1" presetClass="exit" presetSubtype="0" fill="hold" grpId="3" nodeType="withEffect">
                                  <p:stCondLst>
                                    <p:cond delay="500"/>
                                  </p:stCondLst>
                                  <p:childTnLst>
                                    <p:set>
                                      <p:cBhvr>
                                        <p:cTn id="35" dur="1" fill="hold">
                                          <p:stCondLst>
                                            <p:cond delay="0"/>
                                          </p:stCondLst>
                                        </p:cTn>
                                        <p:tgtEl>
                                          <p:spTgt spid="9"/>
                                        </p:tgtEl>
                                        <p:attrNameLst>
                                          <p:attrName>style.visibility</p:attrName>
                                        </p:attrNameLst>
                                      </p:cBhvr>
                                      <p:to>
                                        <p:strVal val="hidden"/>
                                      </p:to>
                                    </p:set>
                                  </p:childTnLst>
                                </p:cTn>
                              </p:par>
                            </p:childTnLst>
                          </p:cTn>
                        </p:par>
                        <p:par>
                          <p:cTn id="36" fill="hold">
                            <p:stCondLst>
                              <p:cond delay="3500"/>
                            </p:stCondLst>
                            <p:childTnLst>
                              <p:par>
                                <p:cTn id="37" presetID="1" presetClass="entr" presetSubtype="0" fill="hold" grpId="4" nodeType="afterEffect">
                                  <p:stCondLst>
                                    <p:cond delay="500"/>
                                  </p:stCondLst>
                                  <p:childTnLst>
                                    <p:set>
                                      <p:cBhvr>
                                        <p:cTn id="38" dur="1" fill="hold">
                                          <p:stCondLst>
                                            <p:cond delay="0"/>
                                          </p:stCondLst>
                                        </p:cTn>
                                        <p:tgtEl>
                                          <p:spTgt spid="7"/>
                                        </p:tgtEl>
                                        <p:attrNameLst>
                                          <p:attrName>style.visibility</p:attrName>
                                        </p:attrNameLst>
                                      </p:cBhvr>
                                      <p:to>
                                        <p:strVal val="visible"/>
                                      </p:to>
                                    </p:set>
                                  </p:childTnLst>
                                </p:cTn>
                              </p:par>
                            </p:childTnLst>
                          </p:cTn>
                        </p:par>
                        <p:par>
                          <p:cTn id="39" fill="hold">
                            <p:stCondLst>
                              <p:cond delay="4000"/>
                            </p:stCondLst>
                            <p:childTnLst>
                              <p:par>
                                <p:cTn id="40" presetID="1" presetClass="entr" presetSubtype="0" fill="hold" grpId="4" nodeType="afterEffect">
                                  <p:stCondLst>
                                    <p:cond delay="50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4500"/>
                            </p:stCondLst>
                            <p:childTnLst>
                              <p:par>
                                <p:cTn id="43" presetID="1" presetClass="entr" presetSubtype="0" fill="hold" grpId="4" nodeType="afterEffect">
                                  <p:stCondLst>
                                    <p:cond delay="50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8" grpId="0" animBg="1"/>
      <p:bldP spid="8" grpId="1" animBg="1"/>
      <p:bldP spid="8" grpId="2" animBg="1"/>
      <p:bldP spid="8" grpId="3" animBg="1"/>
      <p:bldP spid="8" grpId="4" animBg="1"/>
      <p:bldP spid="9" grpId="0" animBg="1"/>
      <p:bldP spid="9" grpId="1" animBg="1"/>
      <p:bldP spid="9" grpId="2" animBg="1"/>
      <p:bldP spid="9" grpId="3" animBg="1"/>
      <p:bldP spid="9" grpId="4"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Errors in </a:t>
            </a:r>
            <a:r>
              <a:rPr lang="en-AU" dirty="0" smtClean="0"/>
              <a:t>time</a:t>
            </a:r>
            <a:endParaRPr lang="en-AU" dirty="0"/>
          </a:p>
        </p:txBody>
      </p:sp>
      <p:sp>
        <p:nvSpPr>
          <p:cNvPr id="3" name="Content Placeholder 2"/>
          <p:cNvSpPr>
            <a:spLocks noGrp="1"/>
          </p:cNvSpPr>
          <p:nvPr>
            <p:ph idx="1"/>
          </p:nvPr>
        </p:nvSpPr>
        <p:spPr>
          <a:xfrm>
            <a:off x="677334" y="1636154"/>
            <a:ext cx="8596668" cy="4700478"/>
          </a:xfrm>
        </p:spPr>
        <p:txBody>
          <a:bodyPr>
            <a:normAutofit/>
          </a:bodyPr>
          <a:lstStyle/>
          <a:p>
            <a:r>
              <a:rPr lang="en-AU" sz="2400" dirty="0" smtClean="0"/>
              <a:t>There is error in the transmission time of </a:t>
            </a:r>
            <a:r>
              <a:rPr lang="en-AU" sz="2400" dirty="0" smtClean="0"/>
              <a:t>the </a:t>
            </a:r>
            <a:r>
              <a:rPr lang="en-AU" sz="2400" dirty="0" smtClean="0"/>
              <a:t>signal</a:t>
            </a:r>
            <a:endParaRPr lang="en-AU" sz="2400" dirty="0" smtClean="0"/>
          </a:p>
          <a:p>
            <a:r>
              <a:rPr lang="en-AU" sz="2400" dirty="0" smtClean="0"/>
              <a:t>Error of 1 microsecond is </a:t>
            </a:r>
            <a:r>
              <a:rPr lang="en-AU" sz="2400" dirty="0" smtClean="0"/>
              <a:t>300m </a:t>
            </a:r>
            <a:r>
              <a:rPr lang="en-AU" sz="2400" dirty="0" smtClean="0"/>
              <a:t>at the speed of </a:t>
            </a:r>
            <a:r>
              <a:rPr lang="en-AU" sz="2400" dirty="0" smtClean="0"/>
              <a:t>light</a:t>
            </a:r>
          </a:p>
          <a:p>
            <a:r>
              <a:rPr lang="en-AU" sz="2400" dirty="0"/>
              <a:t>Satellite correlated errors: Ionosphere, Troposphere, Clock bias, ephemeris error</a:t>
            </a:r>
          </a:p>
          <a:p>
            <a:r>
              <a:rPr lang="en-AU" sz="2400" dirty="0"/>
              <a:t>Receiver correlated errors: clock bias, phase wind up</a:t>
            </a:r>
          </a:p>
          <a:p>
            <a:r>
              <a:rPr lang="en-AU" sz="2400" dirty="0"/>
              <a:t>Uncorrelated errors: </a:t>
            </a:r>
            <a:r>
              <a:rPr lang="en-AU" sz="2400" dirty="0" smtClean="0"/>
              <a:t>multipath</a:t>
            </a:r>
            <a:endParaRPr lang="en-AU" sz="2400" dirty="0" smtClean="0"/>
          </a:p>
          <a:p>
            <a:r>
              <a:rPr lang="en-AU" sz="2400" dirty="0" smtClean="0"/>
              <a:t>Satellites have atomic clocks – nanosecond accuracy</a:t>
            </a:r>
          </a:p>
          <a:p>
            <a:r>
              <a:rPr lang="en-AU" sz="2400" dirty="0" smtClean="0"/>
              <a:t>Low cost GPS receivers – microsecond accuracy</a:t>
            </a:r>
          </a:p>
          <a:p>
            <a:r>
              <a:rPr lang="en-AU" sz="2400" dirty="0"/>
              <a:t>The range calculated with imprecise time is called the pseudorange</a:t>
            </a:r>
          </a:p>
          <a:p>
            <a:endParaRPr lang="en-AU" sz="2400" dirty="0" smtClean="0"/>
          </a:p>
        </p:txBody>
      </p:sp>
    </p:spTree>
    <p:extLst>
      <p:ext uri="{BB962C8B-B14F-4D97-AF65-F5344CB8AC3E}">
        <p14:creationId xmlns:p14="http://schemas.microsoft.com/office/powerpoint/2010/main" val="2133135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Solving for Receiver Clock bias</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5961" y="1411594"/>
            <a:ext cx="4028089" cy="4512285"/>
          </a:xfrm>
        </p:spPr>
      </p:pic>
      <p:sp>
        <p:nvSpPr>
          <p:cNvPr id="5" name="TextBox 4"/>
          <p:cNvSpPr txBox="1"/>
          <p:nvPr/>
        </p:nvSpPr>
        <p:spPr>
          <a:xfrm>
            <a:off x="824201" y="6359723"/>
            <a:ext cx="6896100" cy="307777"/>
          </a:xfrm>
          <a:prstGeom prst="rect">
            <a:avLst/>
          </a:prstGeom>
          <a:noFill/>
        </p:spPr>
        <p:txBody>
          <a:bodyPr wrap="square" rtlCol="0">
            <a:spAutoFit/>
          </a:bodyPr>
          <a:lstStyle/>
          <a:p>
            <a:r>
              <a:rPr lang="en-AU" sz="1400" dirty="0"/>
              <a:t>Image source: http://www.kowoma.de/en/gps/positioning.htm</a:t>
            </a:r>
          </a:p>
        </p:txBody>
      </p:sp>
      <p:sp>
        <p:nvSpPr>
          <p:cNvPr id="7" name="Content Placeholder 2"/>
          <p:cNvSpPr txBox="1">
            <a:spLocks/>
          </p:cNvSpPr>
          <p:nvPr/>
        </p:nvSpPr>
        <p:spPr>
          <a:xfrm>
            <a:off x="677334" y="1659245"/>
            <a:ext cx="4142586" cy="47004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AU" sz="2400" dirty="0" smtClean="0"/>
              <a:t>The pseudorange is adjusted proportionally for all satellites to solve for the clock bias</a:t>
            </a:r>
          </a:p>
          <a:p>
            <a:r>
              <a:rPr lang="en-AU" sz="2400" dirty="0" smtClean="0"/>
              <a:t>Clock bias is a fourth variable to solve for</a:t>
            </a:r>
          </a:p>
          <a:p>
            <a:r>
              <a:rPr lang="en-AU" sz="2400" dirty="0" smtClean="0"/>
              <a:t>Minimum of four satellites needed</a:t>
            </a:r>
          </a:p>
        </p:txBody>
      </p:sp>
    </p:spTree>
    <p:extLst>
      <p:ext uri="{BB962C8B-B14F-4D97-AF65-F5344CB8AC3E}">
        <p14:creationId xmlns:p14="http://schemas.microsoft.com/office/powerpoint/2010/main" val="1056797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a:xfrm>
            <a:off x="677334" y="1398495"/>
            <a:ext cx="8596668" cy="3563470"/>
          </a:xfrm>
        </p:spPr>
        <p:txBody>
          <a:bodyPr>
            <a:normAutofit/>
          </a:bodyPr>
          <a:lstStyle/>
          <a:p>
            <a:r>
              <a:rPr lang="en-AU" sz="2400" dirty="0" smtClean="0"/>
              <a:t>Sub-meter accuracy for the relative position</a:t>
            </a:r>
          </a:p>
          <a:p>
            <a:r>
              <a:rPr lang="en-AU" sz="2400" dirty="0" smtClean="0"/>
              <a:t>Minimal calibration</a:t>
            </a:r>
          </a:p>
          <a:p>
            <a:r>
              <a:rPr lang="en-AU" sz="2400" dirty="0" smtClean="0"/>
              <a:t>No external hardware</a:t>
            </a:r>
          </a:p>
          <a:p>
            <a:r>
              <a:rPr lang="en-AU" sz="2400" dirty="0" smtClean="0"/>
              <a:t>Low cost receivers</a:t>
            </a:r>
          </a:p>
          <a:p>
            <a:r>
              <a:rPr lang="en-AU" sz="2400" dirty="0" smtClean="0"/>
              <a:t>Computationally simpler</a:t>
            </a:r>
          </a:p>
        </p:txBody>
      </p:sp>
    </p:spTree>
    <p:extLst>
      <p:ext uri="{BB962C8B-B14F-4D97-AF65-F5344CB8AC3E}">
        <p14:creationId xmlns:p14="http://schemas.microsoft.com/office/powerpoint/2010/main" val="4064847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4"/>
          <p:cNvSpPr/>
          <p:nvPr/>
        </p:nvSpPr>
        <p:spPr>
          <a:xfrm>
            <a:off x="5760583" y="4244857"/>
            <a:ext cx="323557" cy="3235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6" name="Oval 5"/>
          <p:cNvSpPr/>
          <p:nvPr/>
        </p:nvSpPr>
        <p:spPr>
          <a:xfrm>
            <a:off x="6345008" y="5482028"/>
            <a:ext cx="323557" cy="32355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cxnSp>
        <p:nvCxnSpPr>
          <p:cNvPr id="11" name="Straight Arrow Connector 10"/>
          <p:cNvCxnSpPr/>
          <p:nvPr/>
        </p:nvCxnSpPr>
        <p:spPr>
          <a:xfrm flipH="1">
            <a:off x="5922359" y="405070"/>
            <a:ext cx="1" cy="4034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93508" y="405070"/>
            <a:ext cx="479443" cy="52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149394" y="4415495"/>
            <a:ext cx="4961" cy="1245752"/>
          </a:xfrm>
          <a:prstGeom prst="straightConnector1">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030673">
            <a:off x="5520242" y="-182518"/>
            <a:ext cx="804232" cy="804232"/>
          </a:xfrm>
          <a:prstGeom prst="rect">
            <a:avLst/>
          </a:prstGeom>
        </p:spPr>
      </p:pic>
      <p:sp>
        <p:nvSpPr>
          <p:cNvPr id="3" name="Oval 2"/>
          <p:cNvSpPr/>
          <p:nvPr/>
        </p:nvSpPr>
        <p:spPr>
          <a:xfrm>
            <a:off x="1783478" y="-3976299"/>
            <a:ext cx="8420060" cy="8391794"/>
          </a:xfrm>
          <a:prstGeom prst="ellipse">
            <a:avLst/>
          </a:prstGeom>
          <a:noFill/>
          <a:ln w="28575">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15" name="Oval 14"/>
          <p:cNvSpPr/>
          <p:nvPr/>
        </p:nvSpPr>
        <p:spPr>
          <a:xfrm>
            <a:off x="677334" y="-5392062"/>
            <a:ext cx="11063336" cy="11026197"/>
          </a:xfrm>
          <a:prstGeom prst="ellipse">
            <a:avLst/>
          </a:prstGeom>
          <a:noFill/>
          <a:ln w="28575">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 name="TextBox 1"/>
          <p:cNvSpPr txBox="1"/>
          <p:nvPr/>
        </p:nvSpPr>
        <p:spPr>
          <a:xfrm>
            <a:off x="326039" y="1411125"/>
            <a:ext cx="4937760" cy="1200329"/>
          </a:xfrm>
          <a:prstGeom prst="rect">
            <a:avLst/>
          </a:prstGeom>
          <a:solidFill>
            <a:schemeClr val="bg1"/>
          </a:solidFill>
        </p:spPr>
        <p:txBody>
          <a:bodyPr wrap="square" rtlCol="0">
            <a:spAutoFit/>
          </a:bodyPr>
          <a:lstStyle/>
          <a:p>
            <a:pPr marL="342900" indent="-342900">
              <a:spcBef>
                <a:spcPts val="1000"/>
              </a:spcBef>
              <a:buClr>
                <a:schemeClr val="accent1"/>
              </a:buClr>
              <a:buSzPct val="80000"/>
              <a:buFont typeface="Wingdings 3" charset="2"/>
              <a:buChar char=""/>
            </a:pPr>
            <a:r>
              <a:rPr lang="en-AU" dirty="0">
                <a:solidFill>
                  <a:schemeClr val="tx1">
                    <a:lumMod val="75000"/>
                    <a:lumOff val="25000"/>
                  </a:schemeClr>
                </a:solidFill>
              </a:rPr>
              <a:t>The satellite correlated errors are cancelled out by taking the difference in </a:t>
            </a:r>
            <a:r>
              <a:rPr lang="en-AU" dirty="0">
                <a:solidFill>
                  <a:schemeClr val="tx1">
                    <a:lumMod val="75000"/>
                    <a:lumOff val="25000"/>
                  </a:schemeClr>
                </a:solidFill>
              </a:rPr>
              <a:t>pseudorange</a:t>
            </a:r>
            <a:r>
              <a:rPr lang="en-AU" dirty="0">
                <a:solidFill>
                  <a:schemeClr val="tx1">
                    <a:lumMod val="75000"/>
                    <a:lumOff val="25000"/>
                  </a:schemeClr>
                </a:solidFill>
              </a:rPr>
              <a:t> between two receivers from a single satellite</a:t>
            </a:r>
            <a:endParaRPr lang="en-AU" dirty="0">
              <a:solidFill>
                <a:schemeClr val="tx1">
                  <a:lumMod val="75000"/>
                  <a:lumOff val="25000"/>
                </a:schemeClr>
              </a:solidFill>
            </a:endParaRPr>
          </a:p>
        </p:txBody>
      </p:sp>
      <p:sp>
        <p:nvSpPr>
          <p:cNvPr id="12" name="Title 1"/>
          <p:cNvSpPr>
            <a:spLocks noGrp="1"/>
          </p:cNvSpPr>
          <p:nvPr>
            <p:ph type="title"/>
          </p:nvPr>
        </p:nvSpPr>
        <p:spPr>
          <a:xfrm>
            <a:off x="677334" y="609600"/>
            <a:ext cx="4313766" cy="801525"/>
          </a:xfrm>
          <a:solidFill>
            <a:schemeClr val="bg1"/>
          </a:solidFill>
        </p:spPr>
        <p:txBody>
          <a:bodyPr/>
          <a:lstStyle/>
          <a:p>
            <a:r>
              <a:rPr lang="en-AU" dirty="0" smtClean="0"/>
              <a:t>Removing Error</a:t>
            </a:r>
            <a:endParaRPr lang="en-AU" dirty="0"/>
          </a:p>
        </p:txBody>
      </p:sp>
      <p:sp>
        <p:nvSpPr>
          <p:cNvPr id="21" name="TextBox 20"/>
          <p:cNvSpPr txBox="1"/>
          <p:nvPr/>
        </p:nvSpPr>
        <p:spPr>
          <a:xfrm>
            <a:off x="326039" y="2542519"/>
            <a:ext cx="4937760" cy="1200329"/>
          </a:xfrm>
          <a:prstGeom prst="rect">
            <a:avLst/>
          </a:prstGeom>
          <a:solidFill>
            <a:schemeClr val="bg1"/>
          </a:solidFill>
        </p:spPr>
        <p:txBody>
          <a:bodyPr wrap="square" rtlCol="0">
            <a:spAutoFit/>
          </a:bodyPr>
          <a:lstStyle/>
          <a:p>
            <a:pPr marL="342900" indent="-342900">
              <a:spcBef>
                <a:spcPts val="1000"/>
              </a:spcBef>
              <a:buClr>
                <a:schemeClr val="accent1"/>
              </a:buClr>
              <a:buSzPct val="80000"/>
              <a:buFont typeface="Wingdings 3" charset="2"/>
              <a:buChar char=""/>
            </a:pPr>
            <a:r>
              <a:rPr lang="en-AU" dirty="0">
                <a:solidFill>
                  <a:schemeClr val="tx1">
                    <a:lumMod val="75000"/>
                    <a:lumOff val="25000"/>
                  </a:schemeClr>
                </a:solidFill>
              </a:rPr>
              <a:t>The </a:t>
            </a:r>
            <a:r>
              <a:rPr lang="en-AU" dirty="0" smtClean="0">
                <a:solidFill>
                  <a:schemeClr val="tx1">
                    <a:lumMod val="75000"/>
                    <a:lumOff val="25000"/>
                  </a:schemeClr>
                </a:solidFill>
              </a:rPr>
              <a:t>satellite is so far away that for receivers in the same geographical region, the direction vectors to the satellite are parallel [1]</a:t>
            </a:r>
            <a:endParaRPr lang="en-AU" dirty="0">
              <a:solidFill>
                <a:schemeClr val="tx1">
                  <a:lumMod val="75000"/>
                  <a:lumOff val="25000"/>
                </a:schemeClr>
              </a:solidFill>
            </a:endParaRPr>
          </a:p>
        </p:txBody>
      </p:sp>
      <p:cxnSp>
        <p:nvCxnSpPr>
          <p:cNvPr id="28" name="Straight Arrow Connector 27"/>
          <p:cNvCxnSpPr/>
          <p:nvPr/>
        </p:nvCxnSpPr>
        <p:spPr>
          <a:xfrm>
            <a:off x="6472951" y="377959"/>
            <a:ext cx="24549" cy="52290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13002" y="6177716"/>
            <a:ext cx="12078998" cy="461665"/>
          </a:xfrm>
          <a:prstGeom prst="rect">
            <a:avLst/>
          </a:prstGeom>
        </p:spPr>
        <p:txBody>
          <a:bodyPr wrap="square">
            <a:spAutoFit/>
          </a:bodyPr>
          <a:lstStyle/>
          <a:p>
            <a:r>
              <a:rPr lang="en-AU" sz="1200" dirty="0"/>
              <a:t>[1] </a:t>
            </a:r>
            <a:r>
              <a:rPr lang="en-AU" sz="1200" dirty="0" err="1"/>
              <a:t>Hedgecock</a:t>
            </a:r>
            <a:r>
              <a:rPr lang="en-AU" sz="1200" dirty="0"/>
              <a:t>, W., </a:t>
            </a:r>
            <a:r>
              <a:rPr lang="en-AU" sz="1200" dirty="0" err="1"/>
              <a:t>Maroti</a:t>
            </a:r>
            <a:r>
              <a:rPr lang="en-AU" sz="1200" dirty="0"/>
              <a:t>, M., </a:t>
            </a:r>
            <a:r>
              <a:rPr lang="en-AU" sz="1200" dirty="0" err="1"/>
              <a:t>Sallai</a:t>
            </a:r>
            <a:r>
              <a:rPr lang="en-AU" sz="1200" dirty="0"/>
              <a:t>, J., </a:t>
            </a:r>
            <a:r>
              <a:rPr lang="en-AU" sz="1200" dirty="0" err="1"/>
              <a:t>Volgyesi</a:t>
            </a:r>
            <a:r>
              <a:rPr lang="en-AU" sz="1200" dirty="0"/>
              <a:t>, P., &amp; </a:t>
            </a:r>
            <a:r>
              <a:rPr lang="en-AU" sz="1200" dirty="0" err="1"/>
              <a:t>Ledeczi</a:t>
            </a:r>
            <a:r>
              <a:rPr lang="en-AU" sz="1200" dirty="0"/>
              <a:t>, A. (2013, June). High-accuracy differential tracking of low-cost GPS receivers. In </a:t>
            </a:r>
            <a:r>
              <a:rPr lang="en-AU" sz="1200" i="1" dirty="0"/>
              <a:t>Proceeding of the 11th annual international conference on Mobile systems, applications, and services</a:t>
            </a:r>
            <a:r>
              <a:rPr lang="en-AU" sz="1200" dirty="0"/>
              <a:t> (pp. 221-234). ACM.</a:t>
            </a:r>
            <a:endParaRPr lang="en-AU" sz="1200" dirty="0"/>
          </a:p>
        </p:txBody>
      </p:sp>
    </p:spTree>
    <p:extLst>
      <p:ext uri="{BB962C8B-B14F-4D97-AF65-F5344CB8AC3E}">
        <p14:creationId xmlns:p14="http://schemas.microsoft.com/office/powerpoint/2010/main" val="410069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3"/>
                                        </p:tgtEl>
                                      </p:cBhvr>
                                      <p:by x="500000" y="100000"/>
                                    </p:animScale>
                                  </p:childTnLst>
                                </p:cTn>
                              </p:par>
                              <p:par>
                                <p:cTn id="9" presetID="6" presetClass="emph" presetSubtype="0" fill="hold" grpId="0" nodeType="withEffect">
                                  <p:stCondLst>
                                    <p:cond delay="0"/>
                                  </p:stCondLst>
                                  <p:childTnLst>
                                    <p:animScale>
                                      <p:cBhvr>
                                        <p:cTn id="10" dur="2000" fill="hold"/>
                                        <p:tgtEl>
                                          <p:spTgt spid="15"/>
                                        </p:tgtEl>
                                      </p:cBhvr>
                                      <p:by x="500000" y="100000"/>
                                    </p:animScale>
                                  </p:childTnLst>
                                </p:cTn>
                              </p:par>
                              <p:par>
                                <p:cTn id="11" presetID="2" presetClass="exit" presetSubtype="1" fill="hold" nodeType="withEffect">
                                  <p:stCondLst>
                                    <p:cond delay="0"/>
                                  </p:stCondLst>
                                  <p:childTnLst>
                                    <p:anim calcmode="lin" valueType="num">
                                      <p:cBhvr additive="base">
                                        <p:cTn id="12" dur="500"/>
                                        <p:tgtEl>
                                          <p:spTgt spid="14"/>
                                        </p:tgtEl>
                                        <p:attrNameLst>
                                          <p:attrName>ppt_x</p:attrName>
                                        </p:attrNameLst>
                                      </p:cBhvr>
                                      <p:tavLst>
                                        <p:tav tm="0">
                                          <p:val>
                                            <p:strVal val="ppt_x"/>
                                          </p:val>
                                        </p:tav>
                                        <p:tav tm="100000">
                                          <p:val>
                                            <p:strVal val="ppt_x"/>
                                          </p:val>
                                        </p:tav>
                                      </p:tavLst>
                                    </p:anim>
                                    <p:anim calcmode="lin" valueType="num">
                                      <p:cBhvr additive="base">
                                        <p:cTn id="13" dur="500"/>
                                        <p:tgtEl>
                                          <p:spTgt spid="14"/>
                                        </p:tgtEl>
                                        <p:attrNameLst>
                                          <p:attrName>ppt_y</p:attrName>
                                        </p:attrNameLst>
                                      </p:cBhvr>
                                      <p:tavLst>
                                        <p:tav tm="0">
                                          <p:val>
                                            <p:strVal val="ppt_y"/>
                                          </p:val>
                                        </p:tav>
                                        <p:tav tm="100000">
                                          <p:val>
                                            <p:strVal val="0-ppt_h/2"/>
                                          </p:val>
                                        </p:tav>
                                      </p:tavLst>
                                    </p:anim>
                                    <p:set>
                                      <p:cBhvr>
                                        <p:cTn id="14" dur="1" fill="hold">
                                          <p:stCondLst>
                                            <p:cond delay="499"/>
                                          </p:stCondLst>
                                        </p:cTn>
                                        <p:tgtEl>
                                          <p:spTgt spid="14"/>
                                        </p:tgtEl>
                                        <p:attrNameLst>
                                          <p:attrName>style.visibility</p:attrName>
                                        </p:attrNameLst>
                                      </p:cBhvr>
                                      <p:to>
                                        <p:strVal val="hidden"/>
                                      </p:to>
                                    </p:set>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1"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4960</TotalTime>
  <Words>874</Words>
  <Application>Microsoft Office PowerPoint</Application>
  <PresentationFormat>Widescreen</PresentationFormat>
  <Paragraphs>108</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Calibri</vt:lpstr>
      <vt:lpstr>Cambria Math</vt:lpstr>
      <vt:lpstr>Trebuchet MS</vt:lpstr>
      <vt:lpstr>Wingdings 3</vt:lpstr>
      <vt:lpstr>Facet</vt:lpstr>
      <vt:lpstr>Instantaneous Relative Positioning for Multiple GPS Receivers</vt:lpstr>
      <vt:lpstr>Breakdown</vt:lpstr>
      <vt:lpstr>Motivation</vt:lpstr>
      <vt:lpstr>Basis of GPS</vt:lpstr>
      <vt:lpstr>How GPS Measures Distance</vt:lpstr>
      <vt:lpstr>Errors in time</vt:lpstr>
      <vt:lpstr>Solving for Receiver Clock bias</vt:lpstr>
      <vt:lpstr>Aims</vt:lpstr>
      <vt:lpstr>Removing Error</vt:lpstr>
      <vt:lpstr>Synchronising time</vt:lpstr>
      <vt:lpstr>PowerPoint Presentation</vt:lpstr>
      <vt:lpstr>Error Analysis</vt:lpstr>
      <vt:lpstr>Error Analysis</vt:lpstr>
      <vt:lpstr>Correlated Errors</vt:lpstr>
      <vt:lpstr>Random Error</vt:lpstr>
      <vt:lpstr>Conclusion</vt:lpstr>
      <vt:lpstr>Custom Show 1</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Instantaneous Relative Positioning of Multiple GPS Receivers</dc:title>
  <dc:creator>Lydia</dc:creator>
  <cp:lastModifiedBy>Lydia</cp:lastModifiedBy>
  <cp:revision>132</cp:revision>
  <dcterms:created xsi:type="dcterms:W3CDTF">2017-05-22T10:44:52Z</dcterms:created>
  <dcterms:modified xsi:type="dcterms:W3CDTF">2017-05-26T03:59:16Z</dcterms:modified>
</cp:coreProperties>
</file>