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0B4CEFE-9330-4BA3-8139-D0764E9CD06D}">
  <a:tblStyle styleId="{00B4CEFE-9330-4BA3-8139-D0764E9CD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italic.fntdata"/><Relationship Id="rId21" Type="http://schemas.openxmlformats.org/officeDocument/2006/relationships/slide" Target="slides/slide12.xml"/><Relationship Id="rId43" Type="http://schemas.openxmlformats.org/officeDocument/2006/relationships/font" Target="fonts/OpenSans-bold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88c7f5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88c7f5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1b69bfa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1b69bf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88c7f58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88c7f58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688c7f58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688c7f58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1b69bf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1b69bf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88c7f58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88c7f58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1b69bf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1b69bf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b3685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b3685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88c7f58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88c7f58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1b69bfa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1b69bfa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81b69bfa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81b69bfa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1b69bfaa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1b69bfa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5be00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95be00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stepping commands.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1b69bfa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1b69bfa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715f92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715f92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1b69bf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1b69bf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1b69bf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1b69bf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1b69bf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1b69bf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1b69b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1b69b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8c7f5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8c7f5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88c7f5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88c7f5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b69bfa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1b69bfa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1b69bfa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1b69bfa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1b69bf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1b69bf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Relationship Id="rId3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06125" y="4761375"/>
            <a:ext cx="233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0" name="Google Shape;1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13" name="Google Shape;3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8" name="Google Shape;31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21" name="Google Shape;3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Google Shape;13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2214624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398075" y="4664925"/>
            <a:ext cx="1283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9" name="Google Shape;199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0" name="Google Shape;260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3"/>
          <p:cNvSpPr txBox="1"/>
          <p:nvPr/>
        </p:nvSpPr>
        <p:spPr>
          <a:xfrm>
            <a:off x="2265600" y="4761375"/>
            <a:ext cx="2303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3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debug/index.html" TargetMode="External"/><Relationship Id="rId4" Type="http://schemas.openxmlformats.org/officeDocument/2006/relationships/hyperlink" Target="https://www.youtube.com/watch?v=2I6fuD20ql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1-c-the-android-studio-debugger/3-1-c-the-android-studio-debugger.html" TargetMode="External"/><Relationship Id="rId4" Type="http://schemas.openxmlformats.org/officeDocument/2006/relationships/hyperlink" Target="https://codelabs.developers.google.com/codelabs/android-training-using-debugg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mputerworld.com/article/2515435/app-development/moth-in-the-machine--debugging-the-origins-of--bug-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6"/>
          <p:cNvSpPr txBox="1"/>
          <p:nvPr>
            <p:ph type="title"/>
          </p:nvPr>
        </p:nvSpPr>
        <p:spPr>
          <a:xfrm>
            <a:off x="265500" y="1275375"/>
            <a:ext cx="3895800" cy="18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200"/>
          </a:p>
        </p:txBody>
      </p:sp>
      <p:sp>
        <p:nvSpPr>
          <p:cNvPr id="333" name="Google Shape;333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6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35" name="Google Shape;335;p6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00" y="1014319"/>
            <a:ext cx="6433474" cy="3556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Logcat pane</a:t>
            </a:r>
            <a:endParaRPr/>
          </a:p>
        </p:txBody>
      </p:sp>
      <p:sp>
        <p:nvSpPr>
          <p:cNvPr id="395" name="Google Shape;39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5"/>
          <p:cNvSpPr/>
          <p:nvPr/>
        </p:nvSpPr>
        <p:spPr>
          <a:xfrm>
            <a:off x="1135570" y="4286200"/>
            <a:ext cx="9771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5"/>
          <p:cNvSpPr/>
          <p:nvPr/>
        </p:nvSpPr>
        <p:spPr>
          <a:xfrm>
            <a:off x="1135570" y="3254125"/>
            <a:ext cx="9009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5"/>
          <p:cNvSpPr txBox="1"/>
          <p:nvPr/>
        </p:nvSpPr>
        <p:spPr>
          <a:xfrm>
            <a:off x="273800" y="3039175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ogcat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pane</a:t>
            </a:r>
            <a:endParaRPr sz="1800"/>
          </a:p>
        </p:txBody>
      </p:sp>
      <p:sp>
        <p:nvSpPr>
          <p:cNvPr id="399" name="Google Shape;399;p75"/>
          <p:cNvSpPr txBox="1"/>
          <p:nvPr/>
        </p:nvSpPr>
        <p:spPr>
          <a:xfrm>
            <a:off x="2738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Logcat tab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Inspect logging messages</a:t>
            </a:r>
            <a:endParaRPr/>
          </a:p>
        </p:txBody>
      </p:sp>
      <p:sp>
        <p:nvSpPr>
          <p:cNvPr id="405" name="Google Shape;405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76"/>
          <p:cNvPicPr preferRelativeResize="0"/>
          <p:nvPr/>
        </p:nvPicPr>
        <p:blipFill rotWithShape="1">
          <a:blip r:embed="rId3">
            <a:alphaModFix/>
          </a:blip>
          <a:srcRect b="12620" l="0" r="0" t="6837"/>
          <a:stretch/>
        </p:blipFill>
        <p:spPr>
          <a:xfrm>
            <a:off x="0" y="1004175"/>
            <a:ext cx="7397300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6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76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7"/>
          <p:cNvPicPr preferRelativeResize="0"/>
          <p:nvPr/>
        </p:nvPicPr>
        <p:blipFill rotWithShape="1">
          <a:blip r:embed="rId3">
            <a:alphaModFix/>
          </a:blip>
          <a:srcRect b="47583" l="1039" r="0" t="26836"/>
          <a:stretch/>
        </p:blipFill>
        <p:spPr>
          <a:xfrm>
            <a:off x="213250" y="1367750"/>
            <a:ext cx="8520600" cy="1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Choose visible logging level</a:t>
            </a:r>
            <a:endParaRPr/>
          </a:p>
        </p:txBody>
      </p:sp>
      <p:sp>
        <p:nvSpPr>
          <p:cNvPr id="415" name="Google Shape;41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77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77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475" y="1519225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 Levels</a:t>
            </a:r>
            <a:endParaRPr/>
          </a:p>
        </p:txBody>
      </p:sp>
      <p:sp>
        <p:nvSpPr>
          <p:cNvPr id="424" name="Google Shape;424;p78"/>
          <p:cNvSpPr txBox="1"/>
          <p:nvPr>
            <p:ph idx="1" type="body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5" name="Google Shape;42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  <a:endParaRPr/>
          </a:p>
        </p:txBody>
      </p:sp>
      <p:sp>
        <p:nvSpPr>
          <p:cNvPr id="431" name="Google Shape;43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80"/>
          <p:cNvSpPr txBox="1"/>
          <p:nvPr>
            <p:ph idx="1" type="body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and </a:t>
            </a: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</a:rPr>
              <a:t>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4" name="Google Shape;444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81"/>
          <p:cNvPicPr preferRelativeResize="0"/>
          <p:nvPr/>
        </p:nvPicPr>
        <p:blipFill rotWithShape="1">
          <a:blip r:embed="rId3">
            <a:alphaModFix/>
          </a:blip>
          <a:srcRect b="7740" l="0" r="0" t="0"/>
          <a:stretch/>
        </p:blipFill>
        <p:spPr>
          <a:xfrm>
            <a:off x="119900" y="1041600"/>
            <a:ext cx="6106301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1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1"/>
          <p:cNvSpPr/>
          <p:nvPr/>
        </p:nvSpPr>
        <p:spPr>
          <a:xfrm rot="10800000">
            <a:off x="2857393" y="1153850"/>
            <a:ext cx="4678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1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Debugger pane opens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bug.png" id="450" name="Google Shape;45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1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81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81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b="1" lang="en"/>
              <a:t>'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82"/>
          <p:cNvPicPr preferRelativeResize="0"/>
          <p:nvPr/>
        </p:nvPicPr>
        <p:blipFill rotWithShape="1">
          <a:blip r:embed="rId3">
            <a:alphaModFix/>
          </a:blip>
          <a:srcRect b="7415" l="0" r="0" t="-1048"/>
          <a:stretch/>
        </p:blipFill>
        <p:spPr>
          <a:xfrm>
            <a:off x="1222075" y="1020525"/>
            <a:ext cx="6106301" cy="33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82"/>
          <p:cNvSpPr/>
          <p:nvPr/>
        </p:nvSpPr>
        <p:spPr>
          <a:xfrm>
            <a:off x="3118761" y="1559389"/>
            <a:ext cx="155100" cy="124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2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83"/>
          <p:cNvPicPr preferRelativeResize="0"/>
          <p:nvPr/>
        </p:nvPicPr>
        <p:blipFill rotWithShape="1">
          <a:blip r:embed="rId3">
            <a:alphaModFix/>
          </a:blip>
          <a:srcRect b="0" l="815" r="9603" t="0"/>
          <a:stretch/>
        </p:blipFill>
        <p:spPr>
          <a:xfrm>
            <a:off x="1485900" y="1020075"/>
            <a:ext cx="7483501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83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3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83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1" name="Google Shape;4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2" name="Google Shape;482;p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7"/>
          <p:cNvSpPr txBox="1"/>
          <p:nvPr>
            <p:ph type="ctrTitle"/>
          </p:nvPr>
        </p:nvSpPr>
        <p:spPr>
          <a:xfrm>
            <a:off x="311700" y="778202"/>
            <a:ext cx="8520600" cy="25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The Android Studio debugger</a:t>
            </a:r>
            <a:endParaRPr/>
          </a:p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85"/>
          <p:cNvPicPr preferRelativeResize="0"/>
          <p:nvPr/>
        </p:nvPicPr>
        <p:blipFill rotWithShape="1">
          <a:blip r:embed="rId3">
            <a:alphaModFix/>
          </a:blip>
          <a:srcRect b="14274" l="5489" r="3931" t="12374"/>
          <a:stretch/>
        </p:blipFill>
        <p:spPr>
          <a:xfrm>
            <a:off x="593125" y="1380875"/>
            <a:ext cx="5968324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85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Breakpoint</a:t>
            </a:r>
            <a:endParaRPr/>
          </a:p>
        </p:txBody>
      </p:sp>
      <p:sp>
        <p:nvSpPr>
          <p:cNvPr id="491" name="Google Shape;491;p85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5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8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 in scope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85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6"/>
          <p:cNvPicPr preferRelativeResize="0"/>
          <p:nvPr/>
        </p:nvPicPr>
        <p:blipFill rotWithShape="1">
          <a:blip r:embed="rId3">
            <a:alphaModFix/>
          </a:blip>
          <a:srcRect b="6994" l="0" r="71428" t="0"/>
          <a:stretch/>
        </p:blipFill>
        <p:spPr>
          <a:xfrm>
            <a:off x="311700" y="1271275"/>
            <a:ext cx="2612576" cy="28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86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86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87"/>
          <p:cNvPicPr preferRelativeResize="0"/>
          <p:nvPr/>
        </p:nvPicPr>
        <p:blipFill rotWithShape="1">
          <a:blip r:embed="rId3">
            <a:alphaModFix/>
          </a:blip>
          <a:srcRect b="6716" l="26162" r="36247" t="0"/>
          <a:stretch/>
        </p:blipFill>
        <p:spPr>
          <a:xfrm>
            <a:off x="189225" y="1068025"/>
            <a:ext cx="3437173" cy="2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87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87"/>
          <p:cNvPicPr preferRelativeResize="0"/>
          <p:nvPr/>
        </p:nvPicPr>
        <p:blipFill rotWithShape="1">
          <a:blip r:embed="rId4">
            <a:alphaModFix/>
          </a:blip>
          <a:srcRect b="1559" l="28289" r="34429" t="27884"/>
          <a:stretch/>
        </p:blipFill>
        <p:spPr>
          <a:xfrm>
            <a:off x="2351300" y="2090075"/>
            <a:ext cx="1698175" cy="2522749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9" name="Google Shape;519;p88"/>
          <p:cNvGraphicFramePr/>
          <p:nvPr/>
        </p:nvGraphicFramePr>
        <p:xfrm>
          <a:off x="372175" y="10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{00B4CEFE-9330-4BA3-8139-D0764E9CD06D}</a:tableStyleId>
              </a:tblPr>
              <a:tblGrid>
                <a:gridCol w="2221875"/>
                <a:gridCol w="875200"/>
                <a:gridCol w="5194525"/>
              </a:tblGrid>
              <a:tr h="43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89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89"/>
          <p:cNvPicPr preferRelativeResize="0"/>
          <p:nvPr/>
        </p:nvPicPr>
        <p:blipFill rotWithShape="1">
          <a:blip r:embed="rId3">
            <a:alphaModFix/>
          </a:blip>
          <a:srcRect b="80110" l="0" r="38302" t="0"/>
          <a:stretch/>
        </p:blipFill>
        <p:spPr>
          <a:xfrm>
            <a:off x="585063" y="2228788"/>
            <a:ext cx="7059475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9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89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89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89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9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89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89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89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89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8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89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89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89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46" name="Google Shape;54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7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90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90"/>
          <p:cNvCxnSpPr/>
          <p:nvPr/>
        </p:nvCxnSpPr>
        <p:spPr>
          <a:xfrm>
            <a:off x="2340537" y="1796400"/>
            <a:ext cx="665400" cy="9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90"/>
          <p:cNvCxnSpPr/>
          <p:nvPr/>
        </p:nvCxnSpPr>
        <p:spPr>
          <a:xfrm flipH="1" rot="10800000">
            <a:off x="2359975" y="2219325"/>
            <a:ext cx="666600" cy="260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90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90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90"/>
          <p:cNvCxnSpPr>
            <a:stCxn id="553" idx="3"/>
          </p:cNvCxnSpPr>
          <p:nvPr/>
        </p:nvCxnSpPr>
        <p:spPr>
          <a:xfrm flipH="1" rot="10800000">
            <a:off x="2336775" y="3198400"/>
            <a:ext cx="678300" cy="238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9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  <a:endParaRPr/>
          </a:p>
        </p:txBody>
      </p:sp>
      <p:sp>
        <p:nvSpPr>
          <p:cNvPr id="561" name="Google Shape;56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The Android Studio debugger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The debugger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8"/>
          <p:cNvSpPr txBox="1"/>
          <p:nvPr>
            <p:ph idx="1" type="body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code has bugs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logging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debugger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Working with breakpoints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Changing variables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Stepping through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Has Bugs</a:t>
            </a:r>
            <a:endParaRPr/>
          </a:p>
        </p:txBody>
      </p:sp>
      <p:sp>
        <p:nvSpPr>
          <p:cNvPr id="354" name="Google Shape;35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Incorrect or unexpected result, wrong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Crashes, exceptions, freezes, memory leaks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Causes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Human Design or Implementation Error &gt; Fix your code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Software fault, but in libraries &gt; Work around limitation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Hardware fault or limitation -&gt; Make it work with what's 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>
                <a:solidFill>
                  <a:schemeClr val="dk1"/>
                </a:solidFill>
              </a:rPr>
              <a:t> (it's not what you think)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72"/>
          <p:cNvSpPr txBox="1"/>
          <p:nvPr>
            <p:ph idx="1" type="body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 problems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where in the source code the problem is created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that you can fix 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3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with Android Studio </a:t>
            </a:r>
            <a:endParaRPr/>
          </a:p>
        </p:txBody>
      </p:sp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  <a:endParaRPr/>
          </a:p>
        </p:txBody>
      </p:sp>
      <p:sp>
        <p:nvSpPr>
          <p:cNvPr id="387" name="Google Shape;387;p74"/>
          <p:cNvSpPr txBox="1"/>
          <p:nvPr>
            <p:ph idx="1" type="body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Logcat pane of Android Studio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