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10" r:id="rId3"/>
    <p:sldMasterId id="2147483711" r:id="rId4"/>
    <p:sldMasterId id="2147483712" r:id="rId5"/>
    <p:sldMasterId id="2147483713" r:id="rId6"/>
    <p:sldMasterId id="2147483714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</p:sldIdLst>
  <p:sldSz cy="5143500" cx="9144000"/>
  <p:notesSz cx="6858000" cy="9144000"/>
  <p:embeddedFontLst>
    <p:embeddedFont>
      <p:font typeface="Roboto"/>
      <p:regular r:id="rId47"/>
      <p:bold r:id="rId48"/>
      <p:italic r:id="rId49"/>
      <p:boldItalic r:id="rId50"/>
    </p:embeddedFont>
    <p:embeddedFont>
      <p:font typeface="Open Sans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font" Target="fonts/OpenSans-regular.fntdata"/><Relationship Id="rId50" Type="http://schemas.openxmlformats.org/officeDocument/2006/relationships/font" Target="fonts/Roboto-boldItalic.fntdata"/><Relationship Id="rId53" Type="http://schemas.openxmlformats.org/officeDocument/2006/relationships/font" Target="fonts/OpenSans-italic.fntdata"/><Relationship Id="rId52" Type="http://schemas.openxmlformats.org/officeDocument/2006/relationships/font" Target="fonts/OpenSans-bold.fnt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54" Type="http://schemas.openxmlformats.org/officeDocument/2006/relationships/font" Target="fonts/OpenSans-boldItalic.fntdata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d58933c9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d58933c9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d58933c9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d58933c9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d58933c9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d58933c9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d58933c9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d58933c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d58933c9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d58933c9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88d52e48a_1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88d52e48a_1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6460ca3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6460ca3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cba4780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3cba4780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d58933c9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d58933c9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88d52e48a_1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88d52e48a_1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cba47801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cba47801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cba47801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3cba47801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88d52e48a_1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88d52e48a_1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8d52e48a_1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88d52e48a_1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6460ca3a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6460ca3a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88d52e48a_1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88d52e48a_1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3d58933c9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3d58933c9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d58933c9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3d58933c9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d58933c9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3d58933c9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88d52e48a_1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88d52e48a_1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88d52e48a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88d52e48a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d58933c9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d58933c9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d58933c9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d58933c9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d58933c9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d58933c9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d58933c9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d58933c9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3d58933c9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3d58933c9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6460ca3a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6460ca3a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88d52e48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88d52e48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88d52e48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88d52e48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88d52e48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88d52e48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88d52e48a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88d52e48a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6460ca3a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6460ca3a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d3022c9e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d3022c9e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d3022c9e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d3022c9e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d3022c9e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d3022c9e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d58933c9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d58933c9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Relationship Id="rId3" Type="http://schemas.openxmlformats.org/officeDocument/2006/relationships/image" Target="../media/image9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jpg"/><Relationship Id="rId3" Type="http://schemas.openxmlformats.org/officeDocument/2006/relationships/image" Target="../media/image11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6.jpg"/><Relationship Id="rId3" Type="http://schemas.openxmlformats.org/officeDocument/2006/relationships/image" Target="../media/image15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7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9" name="Google Shape;6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" name="Google Shape;74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5" name="Google Shape;7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4407225" y="4739525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 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5" name="Google Shape;125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6" name="Google Shape;126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6" name="Google Shape;13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7" name="Google Shape;13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2" name="Google Shape;142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3" name="Google Shape;143;p26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5" name="Google Shape;1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9" name="Google Shape;159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0" name="Google Shape;160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3" name="Google Shape;163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2" name="Google Shape;172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2" name="Google Shape;182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5" name="Google Shape;185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9" name="Google Shape;189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" name="Google Shape;190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94" name="Google Shape;194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8" name="Google Shape;198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00" name="Google Shape;200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39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3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4" name="Google Shape;204;p3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5" name="Google Shape;205;p3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06" name="Google Shape;20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9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3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3" name="Google Shape;223;p4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4" name="Google Shape;224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7" name="Google Shape;227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1" name="Google Shape;231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32" name="Google Shape;232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6" name="Google Shape;236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1" name="Google Shape;241;p4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2" name="Google Shape;242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5" name="Google Shape;245;p4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Google Shape;248;p4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2" name="Google Shape;252;p4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3" name="Google Shape;253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6" name="Google Shape;256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258" name="Google Shape;258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5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0" name="Google Shape;260;p5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1" name="Google Shape;261;p5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2" name="Google Shape;262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263" name="Google Shape;26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50"/>
          <p:cNvSpPr txBox="1"/>
          <p:nvPr/>
        </p:nvSpPr>
        <p:spPr>
          <a:xfrm>
            <a:off x="2381675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 - Lesson 9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67" name="Google Shape;267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0" name="Google Shape;270;p5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1" name="Google Shape;271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73" name="Google Shape;273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5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5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7" name="Google Shape;277;p5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8" name="Google Shape;278;p5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79" name="Google Shape;27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53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53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3" name="Google Shape;283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53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9" name="Google Shape;299;p5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0" name="Google Shape;300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3" name="Google Shape;303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7" name="Google Shape;307;p5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08" name="Google Shape;308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1" name="Google Shape;311;p5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2" name="Google Shape;312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5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6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1" name="Google Shape;321;p6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2" name="Google Shape;322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5" name="Google Shape;325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3"/>
          <p:cNvSpPr/>
          <p:nvPr/>
        </p:nvSpPr>
        <p:spPr>
          <a:xfrm>
            <a:off x="4572000" y="-125"/>
            <a:ext cx="4572000" cy="46497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6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9" name="Google Shape;329;p6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0" name="Google Shape;330;p6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1" name="Google Shape;331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34" name="Google Shape;334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7" name="Google Shape;337;p6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8" name="Google Shape;338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40" name="Google Shape;340;p6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2" name="Google Shape;342;p6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6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44" name="Google Shape;344;p6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5" name="Google Shape;345;p66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46" name="Google Shape;346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66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" name="Google Shape;348;p66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0" name="Google Shape;350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66"/>
          <p:cNvSpPr txBox="1"/>
          <p:nvPr/>
        </p:nvSpPr>
        <p:spPr>
          <a:xfrm>
            <a:off x="4449813" y="4672575"/>
            <a:ext cx="1105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Testing the User Interface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 txBox="1"/>
          <p:nvPr/>
        </p:nvSpPr>
        <p:spPr>
          <a:xfrm>
            <a:off x="4676525" y="4744075"/>
            <a:ext cx="10182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0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" name="Google Shape;6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5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1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739525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4" name="Google Shape;84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4407225" y="4739525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 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51" name="Google Shape;151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8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12" name="Google Shape;212;p4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" name="Google Shape;21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5" name="Google Shape;215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4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41"/>
          <p:cNvSpPr txBox="1"/>
          <p:nvPr/>
        </p:nvSpPr>
        <p:spPr>
          <a:xfrm>
            <a:off x="4407225" y="4739525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 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4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4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88" name="Google Shape;288;p5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0" name="Google Shape;290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1" name="Google Shape;29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5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55"/>
          <p:cNvSpPr txBox="1"/>
          <p:nvPr/>
        </p:nvSpPr>
        <p:spPr>
          <a:xfrm>
            <a:off x="4407225" y="4739525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 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55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5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6" name="Google Shape;29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android.com/reference/android/content/Context#sendOrderedBroadcast(android.content.Intent,%20java.lang.String)" TargetMode="External"/><Relationship Id="rId4" Type="http://schemas.openxmlformats.org/officeDocument/2006/relationships/hyperlink" Target="https://developer.android.com/reference/android/R.styleable.html#AndroidManifestIntentFilter_priority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/content/Context#sendBroadcast(android.content.Intent)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guide/components/broadcast-exception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content/BroadcastReceiver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reference/android/content/IntentFilter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android.com/reference/android/support/v4/content/LocalBroadcastManager#unregisterreceiver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eveloper.android.com/reference/android/support/v4/content/LocalBroadcastManager.html" TargetMode="External"/><Relationship Id="rId4" Type="http://schemas.openxmlformats.org/officeDocument/2006/relationships/hyperlink" Target="https://developer.android.com/reference/android/content/Intent.html#setPackage(java.lang.String)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eveloper.android.com/reference/android/R.styleable.html#AndroidManifestUsesPermission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eveloper.android.com/reference/android/content/BroadcastReceiver.html" TargetMode="External"/><Relationship Id="rId4" Type="http://schemas.openxmlformats.org/officeDocument/2006/relationships/hyperlink" Target="https://developer.android.com/guide/components/intents-filters.html" TargetMode="External"/><Relationship Id="rId5" Type="http://schemas.openxmlformats.org/officeDocument/2006/relationships/hyperlink" Target="https://developer.android.com/reference/android/support/v4/content/LocalBroadcastManager.html" TargetMode="External"/><Relationship Id="rId6" Type="http://schemas.openxmlformats.org/officeDocument/2006/relationships/hyperlink" Target="https://developer.android.com/training/monitoring-device-state/manifest-receivers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oogle-developer-training.github.io/android-developer-fundamentals-course-concepts-v2/unit-3-working-in-the-background/lesson-7-background-tasks/7-3-c-broadcasts/7-3-c-broadcasts.html" TargetMode="External"/><Relationship Id="rId4" Type="http://schemas.openxmlformats.org/officeDocument/2006/relationships/hyperlink" Target="https://codelabs.developers.google.com/codelabs/android-training-broadcast-receivers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reference/android/content/Intent#ACTION_HEADSET_PLU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android.com/reference/android/content/Intent.html#ACTION_BOOT_COMPLETED" TargetMode="External"/><Relationship Id="rId4" Type="http://schemas.openxmlformats.org/officeDocument/2006/relationships/hyperlink" Target="https://developer.android.com/reference/android/content/Intent.html#ACTION_POWER_CONNECTED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9" name="Google Shape;359;p6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68"/>
          <p:cNvSpPr txBox="1"/>
          <p:nvPr>
            <p:ph type="title"/>
          </p:nvPr>
        </p:nvSpPr>
        <p:spPr>
          <a:xfrm>
            <a:off x="265500" y="14708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Tasks</a:t>
            </a:r>
            <a:endParaRPr/>
          </a:p>
        </p:txBody>
      </p:sp>
      <p:sp>
        <p:nvSpPr>
          <p:cNvPr id="361" name="Google Shape;361;p6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7</a:t>
            </a:r>
            <a:endParaRPr/>
          </a:p>
        </p:txBody>
      </p:sp>
      <p:sp>
        <p:nvSpPr>
          <p:cNvPr id="362" name="Google Shape;362;p68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3" name="Google Shape;363;p6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7"/>
          <p:cNvSpPr txBox="1"/>
          <p:nvPr>
            <p:ph idx="2" type="body"/>
          </p:nvPr>
        </p:nvSpPr>
        <p:spPr>
          <a:xfrm>
            <a:off x="247800" y="1190300"/>
            <a:ext cx="858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Android provides three ways for sending a broadcast:</a:t>
            </a:r>
            <a:endParaRPr>
              <a:solidFill>
                <a:srgbClr val="000000"/>
              </a:solidFill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Ordered broadcast.</a:t>
            </a:r>
            <a:endParaRPr>
              <a:solidFill>
                <a:srgbClr val="000000"/>
              </a:solidFill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Normal broadcast.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Local broadcast.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6" name="Google Shape;426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a custom broadcast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8"/>
          <p:cNvSpPr txBox="1"/>
          <p:nvPr>
            <p:ph idx="2" type="body"/>
          </p:nvPr>
        </p:nvSpPr>
        <p:spPr>
          <a:xfrm>
            <a:off x="279750" y="1042075"/>
            <a:ext cx="8584500" cy="31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Ordered </a:t>
            </a:r>
            <a:r>
              <a:rPr lang="en" sz="2000">
                <a:solidFill>
                  <a:schemeClr val="dk1"/>
                </a:solidFill>
              </a:rPr>
              <a:t>broadcast is delivered to one receiver at a time.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 send a </a:t>
            </a:r>
            <a:r>
              <a:rPr lang="en" sz="2000">
                <a:solidFill>
                  <a:schemeClr val="dk1"/>
                </a:solidFill>
              </a:rPr>
              <a:t>ordered </a:t>
            </a:r>
            <a:r>
              <a:rPr lang="en" sz="2000"/>
              <a:t>broadcast, use the </a:t>
            </a:r>
            <a:r>
              <a:rPr lang="en" sz="2000" u="sng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sendOrderedBroadcast()</a:t>
            </a:r>
            <a:r>
              <a:rPr lang="en" sz="2000"/>
              <a:t> </a:t>
            </a:r>
            <a:r>
              <a:rPr lang="en" sz="2000"/>
              <a:t>method.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Receivers can propagate result to the next receiver or even abort the broadcast.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Control the broadcast order with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android:priority</a:t>
            </a:r>
            <a:r>
              <a:rPr lang="en" sz="2000"/>
              <a:t>  attribute in the manifest file.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Receivers with same priority run in arbitrary order.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4" name="Google Shape;434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Ordered Broadcast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9"/>
          <p:cNvSpPr txBox="1"/>
          <p:nvPr>
            <p:ph idx="2" type="body"/>
          </p:nvPr>
        </p:nvSpPr>
        <p:spPr>
          <a:xfrm>
            <a:off x="86300" y="904775"/>
            <a:ext cx="8934900" cy="38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Delivered to all the registered receivers at the same time, in an undefined order.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Most efficient way to send a broadcast.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Receivers can’t propagate the results among themselves, and they can’t abort the broadcast.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</a:t>
            </a:r>
            <a:r>
              <a:rPr lang="en" u="sng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sendBroadcast()</a:t>
            </a:r>
            <a:r>
              <a:rPr lang="en"/>
              <a:t> method is used to send a normal broadcast.</a:t>
            </a:r>
            <a:endParaRPr/>
          </a:p>
        </p:txBody>
      </p:sp>
      <p:sp>
        <p:nvSpPr>
          <p:cNvPr id="440" name="Google Shape;440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1" name="Google Shape;441;p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Broadcast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80"/>
          <p:cNvSpPr txBox="1"/>
          <p:nvPr>
            <p:ph idx="2" type="body"/>
          </p:nvPr>
        </p:nvSpPr>
        <p:spPr>
          <a:xfrm>
            <a:off x="86300" y="1012600"/>
            <a:ext cx="8934900" cy="3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Sends broadcasts to receivers within your app.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 security issues since no interprocess communication.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send a local broadcast: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To get an instance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LocalBroadcastManager</a:t>
            </a:r>
            <a:r>
              <a:rPr lang="en"/>
              <a:t>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Call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sendBroadcast()</a:t>
            </a:r>
            <a:r>
              <a:rPr lang="en"/>
              <a:t> on the instance.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LocalBroadcastManager.getInstance(this)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.sendBroadcast(customBroadcastIntent);</a:t>
            </a:r>
            <a:endParaRPr sz="2000"/>
          </a:p>
        </p:txBody>
      </p:sp>
      <p:sp>
        <p:nvSpPr>
          <p:cNvPr id="447" name="Google Shape;447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8" name="Google Shape;448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Broadcast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broadcasts</a:t>
            </a:r>
            <a:endParaRPr/>
          </a:p>
        </p:txBody>
      </p:sp>
      <p:sp>
        <p:nvSpPr>
          <p:cNvPr id="454" name="Google Shape;454;p81"/>
          <p:cNvSpPr txBox="1"/>
          <p:nvPr>
            <p:ph idx="1" type="body"/>
          </p:nvPr>
        </p:nvSpPr>
        <p:spPr>
          <a:xfrm>
            <a:off x="311700" y="1000075"/>
            <a:ext cx="876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Sender and receiver must agree on unique name for intent (action name)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in activity and broadcast receiver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private static final String ACTION_CUSTOM_BROADCAST = 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"com.example.android.powerreceiver.ACTION_CUSTOM_BROADCAST";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5" name="Google Shape;455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82"/>
          <p:cNvSpPr txBox="1"/>
          <p:nvPr>
            <p:ph type="title"/>
          </p:nvPr>
        </p:nvSpPr>
        <p:spPr>
          <a:xfrm>
            <a:off x="265500" y="1212350"/>
            <a:ext cx="4008900" cy="181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Receivers</a:t>
            </a:r>
            <a:endParaRPr/>
          </a:p>
        </p:txBody>
      </p:sp>
      <p:sp>
        <p:nvSpPr>
          <p:cNvPr id="461" name="Google Shape;461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broadcast receiver?</a:t>
            </a:r>
            <a:endParaRPr/>
          </a:p>
        </p:txBody>
      </p:sp>
      <p:sp>
        <p:nvSpPr>
          <p:cNvPr id="467" name="Google Shape;467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8" name="Google Shape;468;p83"/>
          <p:cNvSpPr txBox="1"/>
          <p:nvPr/>
        </p:nvSpPr>
        <p:spPr>
          <a:xfrm>
            <a:off x="219475" y="1036650"/>
            <a:ext cx="86127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Broadcast receivers are app components.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They register for various system broadcast and or custom broadcast.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They are notified (via an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By the system, when an system event occurs that your app is registered for.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By another app, including your own if your app is registered for that custom event. 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your broadcast receiver</a:t>
            </a:r>
            <a:endParaRPr/>
          </a:p>
        </p:txBody>
      </p:sp>
      <p:sp>
        <p:nvSpPr>
          <p:cNvPr id="474" name="Google Shape;474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Broadcast receivers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be registered in two ways: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 receivers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Registered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your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AndroidManifest.xml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also called as Manifest-declared receivers.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 receivers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2000"/>
              <a:buFont typeface="Arial"/>
              <a:buChar char="○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Registered using app or activities'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your Java files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called as Context-registered receivers. </a:t>
            </a:r>
            <a:endParaRPr sz="2000"/>
          </a:p>
        </p:txBody>
      </p:sp>
      <p:sp>
        <p:nvSpPr>
          <p:cNvPr id="475" name="Google Shape;475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Receiving</a:t>
            </a:r>
            <a:r>
              <a:rPr lang="en"/>
              <a:t> a system broadcast </a:t>
            </a:r>
            <a:endParaRPr/>
          </a:p>
        </p:txBody>
      </p:sp>
      <p:sp>
        <p:nvSpPr>
          <p:cNvPr id="481" name="Google Shape;481;p85"/>
          <p:cNvSpPr txBox="1"/>
          <p:nvPr>
            <p:ph idx="1" type="body"/>
          </p:nvPr>
        </p:nvSpPr>
        <p:spPr>
          <a:xfrm>
            <a:off x="84025" y="855700"/>
            <a:ext cx="8989500" cy="3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Starting f</a:t>
            </a:r>
            <a:r>
              <a:rPr lang="en" sz="2200"/>
              <a:t>rom </a:t>
            </a:r>
            <a:r>
              <a:rPr lang="en" sz="2200"/>
              <a:t>Android 8.0 (API level 26), static receivers can't receive most of the system broadcasts.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</a:t>
            </a:r>
            <a:r>
              <a:rPr lang="en" sz="2200"/>
              <a:t>se a dynamic receiver to register for these broadcasts. 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If you register for the system broadcasts in the manifest, the Android system won't deliver them to your app.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 few broadcasts, are excepted from this restriction</a:t>
            </a:r>
            <a:r>
              <a:rPr lang="en" sz="2200"/>
              <a:t>. See the complete list of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implicit broadcast exceptions</a:t>
            </a:r>
            <a:r>
              <a:rPr lang="en" sz="2200"/>
              <a:t>. </a:t>
            </a:r>
            <a:endParaRPr sz="2200"/>
          </a:p>
        </p:txBody>
      </p:sp>
      <p:sp>
        <p:nvSpPr>
          <p:cNvPr id="482" name="Google Shape;482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6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Broadcast Receivers</a:t>
            </a:r>
            <a:endParaRPr/>
          </a:p>
        </p:txBody>
      </p:sp>
      <p:sp>
        <p:nvSpPr>
          <p:cNvPr id="488" name="Google Shape;488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9"/>
          <p:cNvSpPr txBox="1"/>
          <p:nvPr>
            <p:ph type="ctrTitle"/>
          </p:nvPr>
        </p:nvSpPr>
        <p:spPr>
          <a:xfrm>
            <a:off x="311700" y="1006799"/>
            <a:ext cx="8520600" cy="183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7.3 Broadcasts</a:t>
            </a:r>
            <a:endParaRPr/>
          </a:p>
        </p:txBody>
      </p:sp>
      <p:sp>
        <p:nvSpPr>
          <p:cNvPr id="369" name="Google Shape;369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create a broadcast receiver</a:t>
            </a:r>
            <a:endParaRPr/>
          </a:p>
        </p:txBody>
      </p:sp>
      <p:sp>
        <p:nvSpPr>
          <p:cNvPr id="494" name="Google Shape;494;p8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Subclass the </a:t>
            </a:r>
            <a:r>
              <a:rPr lang="en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BroadcastReceiver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class and override its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onReceive()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method.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 the broadcast receiver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specify the intent-filters: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">
                <a:solidFill>
                  <a:srgbClr val="000000"/>
                </a:solidFill>
              </a:rPr>
              <a:t>Statically, in the Manifest.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Dynamically, with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registerReceiver()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Intent-filters</a:t>
            </a:r>
            <a:endParaRPr/>
          </a:p>
        </p:txBody>
      </p:sp>
      <p:sp>
        <p:nvSpPr>
          <p:cNvPr id="501" name="Google Shape;501;p88"/>
          <p:cNvSpPr txBox="1"/>
          <p:nvPr>
            <p:ph idx="1" type="body"/>
          </p:nvPr>
        </p:nvSpPr>
        <p:spPr>
          <a:xfrm>
            <a:off x="311700" y="927176"/>
            <a:ext cx="8520600" cy="3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Intent-filters specify the types of intents a broadcast receiver can receive. They filter the incoming intents based on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/>
              <a:t> values like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o add an intent-filter: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your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AndroidManifest.xml</a:t>
            </a:r>
            <a:r>
              <a:rPr lang="en"/>
              <a:t> file, 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r>
              <a:rPr lang="en"/>
              <a:t> tag.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your Java file use the </a:t>
            </a:r>
            <a:r>
              <a:rPr lang="en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IntentFilter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object.</a:t>
            </a:r>
            <a:endParaRPr/>
          </a:p>
        </p:txBody>
      </p:sp>
      <p:sp>
        <p:nvSpPr>
          <p:cNvPr id="502" name="Google Shape;502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Subclass a broadcast receiver</a:t>
            </a:r>
            <a:endParaRPr/>
          </a:p>
        </p:txBody>
      </p:sp>
      <p:sp>
        <p:nvSpPr>
          <p:cNvPr id="508" name="Google Shape;508;p89"/>
          <p:cNvSpPr txBox="1"/>
          <p:nvPr>
            <p:ph idx="1" type="body"/>
          </p:nvPr>
        </p:nvSpPr>
        <p:spPr>
          <a:xfrm>
            <a:off x="110850" y="2042425"/>
            <a:ext cx="9033300" cy="25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CustomReceiver extends BroadcastReceiver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public void onReceive(Context context, Intent intent)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// This method is called when the BroadcastReceiver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//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is receiving an Intent broadcast.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throw new UnsupportedOperationException("Not yet implemented");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9" name="Google Shape;509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0" name="Google Shape;510;p89"/>
          <p:cNvSpPr txBox="1"/>
          <p:nvPr/>
        </p:nvSpPr>
        <p:spPr>
          <a:xfrm>
            <a:off x="0" y="1005175"/>
            <a:ext cx="90213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 Android studio, </a:t>
            </a:r>
            <a:r>
              <a:rPr b="1" lang="en" sz="2400"/>
              <a:t>File</a:t>
            </a:r>
            <a:r>
              <a:rPr lang="en" sz="2400"/>
              <a:t> &gt; </a:t>
            </a:r>
            <a:r>
              <a:rPr b="1" lang="en" sz="2400"/>
              <a:t>New</a:t>
            </a:r>
            <a:r>
              <a:rPr lang="en" sz="2400"/>
              <a:t> &gt; </a:t>
            </a:r>
            <a:r>
              <a:rPr b="1" lang="en" sz="2400"/>
              <a:t>Other</a:t>
            </a:r>
            <a:r>
              <a:rPr lang="en" sz="2400"/>
              <a:t> &gt; </a:t>
            </a:r>
            <a:r>
              <a:rPr b="1" lang="en" sz="2400"/>
              <a:t>BroadcastReceiver</a:t>
            </a:r>
            <a:endParaRPr b="1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90"/>
          <p:cNvSpPr txBox="1"/>
          <p:nvPr>
            <p:ph idx="1" type="body"/>
          </p:nvPr>
        </p:nvSpPr>
        <p:spPr>
          <a:xfrm>
            <a:off x="311700" y="1719450"/>
            <a:ext cx="8709600" cy="30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onReceive(Context context, Intent intent)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String intentAction = intent.getAction();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(intentAction){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case Intent.ACTION_POWER_CONNECTED: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break;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case Intent.ACTION_POWER_DISCONNECTED: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break;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6" name="Google Shape;516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7" name="Google Shape;517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onReceive() </a:t>
            </a:r>
            <a:endParaRPr/>
          </a:p>
        </p:txBody>
      </p:sp>
      <p:sp>
        <p:nvSpPr>
          <p:cNvPr id="518" name="Google Shape;518;p90"/>
          <p:cNvSpPr txBox="1"/>
          <p:nvPr/>
        </p:nvSpPr>
        <p:spPr>
          <a:xfrm>
            <a:off x="118950" y="946450"/>
            <a:ext cx="89022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Example implementation of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onReceive()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method which handles power connected and disconnected.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91"/>
          <p:cNvSpPr txBox="1"/>
          <p:nvPr>
            <p:ph idx="1" type="body"/>
          </p:nvPr>
        </p:nvSpPr>
        <p:spPr>
          <a:xfrm>
            <a:off x="311700" y="1037900"/>
            <a:ext cx="8709600" cy="3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&lt;receiver&gt;</a:t>
            </a:r>
            <a:r>
              <a:rPr lang="en"/>
              <a:t> element inside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&lt;application&gt;</a:t>
            </a:r>
            <a:r>
              <a:rPr lang="en"/>
              <a:t> tag.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&lt;intent-filter&gt;</a:t>
            </a:r>
            <a:r>
              <a:rPr lang="en"/>
              <a:t> registers receiver for specific intents.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&lt;receiver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android:name=".CustomReceiver"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android:enabled="true"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android:exported="true"&gt;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b="1"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&lt;action android:name="android.intent.action.BOOT_COMPLETED"/&gt;</a:t>
            </a:r>
            <a:br>
              <a:rPr b="1"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&lt;/intent-filter&gt;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&lt;/receive</a:t>
            </a:r>
            <a:r>
              <a:rPr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4" name="Google Shape;524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5" name="Google Shape;525;p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statically in Android manifest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92"/>
          <p:cNvSpPr txBox="1"/>
          <p:nvPr>
            <p:ph idx="2" type="body"/>
          </p:nvPr>
        </p:nvSpPr>
        <p:spPr>
          <a:xfrm>
            <a:off x="311700" y="1235126"/>
            <a:ext cx="8520600" cy="3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Register your receiver i</a:t>
            </a:r>
            <a:r>
              <a:rPr lang="en"/>
              <a:t>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onCreate()</a:t>
            </a:r>
            <a:r>
              <a:rPr lang="en"/>
              <a:t>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onResume()</a:t>
            </a:r>
            <a:r>
              <a:rPr lang="en"/>
              <a:t>.</a:t>
            </a:r>
            <a:r>
              <a:rPr lang="en"/>
              <a:t> 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Register the receiver using the activity context.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this.registerReceiver(mReceiver, filter);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</a:t>
            </a:r>
            <a:r>
              <a:rPr lang="en"/>
              <a:t>nregister 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onDestroy()</a:t>
            </a:r>
            <a:r>
              <a:rPr lang="en"/>
              <a:t>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onPause()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Unregister the receiver 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this.unregisterReceiver(mReceiver);</a:t>
            </a:r>
            <a:endParaRPr/>
          </a:p>
        </p:txBody>
      </p:sp>
      <p:sp>
        <p:nvSpPr>
          <p:cNvPr id="531" name="Google Shape;531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2" name="Google Shape;532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dynamically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93"/>
          <p:cNvSpPr txBox="1"/>
          <p:nvPr>
            <p:ph idx="2" type="body"/>
          </p:nvPr>
        </p:nvSpPr>
        <p:spPr>
          <a:xfrm>
            <a:off x="311700" y="1235126"/>
            <a:ext cx="8520600" cy="3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R</a:t>
            </a:r>
            <a:r>
              <a:rPr lang="en" sz="3000"/>
              <a:t>egister local receivers dynamically, because static registration in the manifest is not possible for a local broadcasts.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9" name="Google Shape;539;p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a Local broadcast receiver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94"/>
          <p:cNvSpPr txBox="1"/>
          <p:nvPr>
            <p:ph idx="2" type="body"/>
          </p:nvPr>
        </p:nvSpPr>
        <p:spPr>
          <a:xfrm>
            <a:off x="311700" y="966250"/>
            <a:ext cx="8520600" cy="3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register a receiver for local broadcasts: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Get an instance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LocalBroadcastManager.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registerReceiver()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LocalBroadcastManager.getInstance(this).registerReceiver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(mReceiver,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new IntentFilter(CustomReceiver.ACTION_CUSTOM_BROADCAST));</a:t>
            </a:r>
            <a:endParaRPr sz="1800"/>
          </a:p>
        </p:txBody>
      </p:sp>
      <p:sp>
        <p:nvSpPr>
          <p:cNvPr id="545" name="Google Shape;545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6" name="Google Shape;546;p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a Local broadcast receiver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95"/>
          <p:cNvSpPr txBox="1"/>
          <p:nvPr>
            <p:ph idx="2" type="body"/>
          </p:nvPr>
        </p:nvSpPr>
        <p:spPr>
          <a:xfrm>
            <a:off x="311700" y="1070400"/>
            <a:ext cx="8520600" cy="3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To unregister a local broadcast receiver: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Get an instance of the 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LocalBroadcastManager</a:t>
            </a:r>
            <a:r>
              <a:rPr lang="en" sz="2200"/>
              <a:t>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Call </a:t>
            </a:r>
            <a:r>
              <a:rPr lang="en" sz="22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LocalBroadcastManager.unregisterReceiver()</a:t>
            </a:r>
            <a:r>
              <a:rPr lang="en" sz="2200"/>
              <a:t>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LocalBroadcastManager.getInstance(this)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.unregisterReceiver(mReceiver);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2" name="Google Shape;552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3" name="Google Shape;553;p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Unr</a:t>
            </a:r>
            <a:r>
              <a:rPr lang="en"/>
              <a:t>egister a Local broadcast receiver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96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Restricting broadcasts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9" name="Google Shape;559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375" name="Google Shape;375;p70"/>
          <p:cNvSpPr txBox="1"/>
          <p:nvPr>
            <p:ph idx="1" type="body"/>
          </p:nvPr>
        </p:nvSpPr>
        <p:spPr>
          <a:xfrm>
            <a:off x="311700" y="1386900"/>
            <a:ext cx="8520600" cy="29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Broadcasts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 a custom broadcasts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Broadcast receivers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Implementing broadcast receivers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Restricting the broadcasts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Best practices</a:t>
            </a:r>
            <a:endParaRPr/>
          </a:p>
        </p:txBody>
      </p:sp>
      <p:sp>
        <p:nvSpPr>
          <p:cNvPr id="376" name="Google Shape;376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Restricting broadcasts</a:t>
            </a:r>
            <a:endParaRPr/>
          </a:p>
        </p:txBody>
      </p:sp>
      <p:sp>
        <p:nvSpPr>
          <p:cNvPr id="565" name="Google Shape;565;p97"/>
          <p:cNvSpPr txBox="1"/>
          <p:nvPr>
            <p:ph idx="1" type="body"/>
          </p:nvPr>
        </p:nvSpPr>
        <p:spPr>
          <a:xfrm>
            <a:off x="311700" y="1076275"/>
            <a:ext cx="8520600" cy="29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Restricting your broadcast is strongly recommended.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An unrestricted broadcast can pose a security threat.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example: </a:t>
            </a:r>
            <a:r>
              <a:rPr lang="en"/>
              <a:t>If your apps’ broadcast is not restricted and includes sensitive information, an app that contains malware could register and receive your data.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Ways to restrict a broadcast</a:t>
            </a:r>
            <a:endParaRPr/>
          </a:p>
        </p:txBody>
      </p:sp>
      <p:sp>
        <p:nvSpPr>
          <p:cNvPr id="572" name="Google Shape;572;p98"/>
          <p:cNvSpPr txBox="1"/>
          <p:nvPr>
            <p:ph idx="1" type="body"/>
          </p:nvPr>
        </p:nvSpPr>
        <p:spPr>
          <a:xfrm>
            <a:off x="311700" y="873100"/>
            <a:ext cx="8520600" cy="3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possible, use a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LocalBroadcastManager</a:t>
            </a:r>
            <a:r>
              <a:rPr lang="en"/>
              <a:t>, which keeps the data inside your app, avoiding security leaks.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the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setPackage()</a:t>
            </a:r>
            <a:r>
              <a:rPr lang="en"/>
              <a:t> method and pass in the package name. Your broadcast is restricted to apps that match the specified package name.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Access permissions can be enforced by sender or receiver.</a:t>
            </a:r>
            <a:endParaRPr/>
          </a:p>
        </p:txBody>
      </p:sp>
      <p:sp>
        <p:nvSpPr>
          <p:cNvPr id="573" name="Google Shape;573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Enforce permissions by sender</a:t>
            </a:r>
            <a:endParaRPr/>
          </a:p>
        </p:txBody>
      </p:sp>
      <p:sp>
        <p:nvSpPr>
          <p:cNvPr id="579" name="Google Shape;579;p9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enforce a permission when sending a broadcast: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Supply a non-null permission argument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sendBroadcast()</a:t>
            </a:r>
            <a:r>
              <a:rPr lang="en"/>
              <a:t>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receivers that request this permission using the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&lt;uses-permission&gt;</a:t>
            </a:r>
            <a:r>
              <a:rPr lang="en"/>
              <a:t> tag in their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AndroidManifest.xml </a:t>
            </a:r>
            <a:r>
              <a:rPr lang="en"/>
              <a:t>file can receive the broadcast.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0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Enforce permissions by receiver</a:t>
            </a:r>
            <a:endParaRPr sz="3400"/>
          </a:p>
        </p:txBody>
      </p:sp>
      <p:sp>
        <p:nvSpPr>
          <p:cNvPr id="586" name="Google Shape;586;p100"/>
          <p:cNvSpPr txBox="1"/>
          <p:nvPr>
            <p:ph idx="1" type="body"/>
          </p:nvPr>
        </p:nvSpPr>
        <p:spPr>
          <a:xfrm>
            <a:off x="311700" y="1129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enforce a permission when receiving a broadcast: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register your receiver dynamically, supply a non-null permission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registerReceiver()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register your receiver statically, use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android:permission</a:t>
            </a:r>
            <a:r>
              <a:rPr lang="en"/>
              <a:t> attribute inside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&lt;receiver&gt;</a:t>
            </a:r>
            <a:r>
              <a:rPr lang="en"/>
              <a:t> tag in your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AndroidManifest.xml</a:t>
            </a:r>
            <a:r>
              <a:rPr lang="en"/>
              <a:t>. </a:t>
            </a:r>
            <a:endParaRPr/>
          </a:p>
        </p:txBody>
      </p:sp>
      <p:sp>
        <p:nvSpPr>
          <p:cNvPr id="587" name="Google Shape;587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01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Best practices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Best practices</a:t>
            </a:r>
            <a:endParaRPr/>
          </a:p>
        </p:txBody>
      </p:sp>
      <p:sp>
        <p:nvSpPr>
          <p:cNvPr id="599" name="Google Shape;599;p102"/>
          <p:cNvSpPr txBox="1"/>
          <p:nvPr>
            <p:ph idx="1" type="body"/>
          </p:nvPr>
        </p:nvSpPr>
        <p:spPr>
          <a:xfrm>
            <a:off x="311700" y="999825"/>
            <a:ext cx="8520600" cy="30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Make sure namespace for intent is unique and you own it.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Restrict broadcast receivers.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Other apps can respond to broadcast your app sends </a:t>
            </a:r>
            <a:r>
              <a:rPr lang="en">
                <a:solidFill>
                  <a:schemeClr val="dk1"/>
                </a:solidFill>
              </a:rPr>
              <a:t>—use permissions to control this.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Prefer dynamic receivers over static receivers.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Never perform a long running operation inside your broadcast receiver.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0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06" name="Google Shape;606;p103"/>
          <p:cNvSpPr txBox="1"/>
          <p:nvPr>
            <p:ph idx="1" type="body"/>
          </p:nvPr>
        </p:nvSpPr>
        <p:spPr>
          <a:xfrm>
            <a:off x="235500" y="1477275"/>
            <a:ext cx="86901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BroadcastReceiver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Intents and Intent Filters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LocalBroadcastManager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 Broadcasts overview</a:t>
            </a:r>
            <a:endParaRPr/>
          </a:p>
        </p:txBody>
      </p:sp>
      <p:sp>
        <p:nvSpPr>
          <p:cNvPr id="607" name="Google Shape;607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0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613" name="Google Shape;613;p10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4" name="Google Shape;614;p104"/>
          <p:cNvSpPr txBox="1"/>
          <p:nvPr/>
        </p:nvSpPr>
        <p:spPr>
          <a:xfrm>
            <a:off x="272975" y="1987525"/>
            <a:ext cx="8520600" cy="12285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7.3 Broadcasts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7.3 Broadcast Receivers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0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620" name="Google Shape;620;p10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10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2" name="Google Shape;622;p10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1"/>
          <p:cNvSpPr txBox="1"/>
          <p:nvPr>
            <p:ph type="title"/>
          </p:nvPr>
        </p:nvSpPr>
        <p:spPr>
          <a:xfrm>
            <a:off x="265500" y="1233175"/>
            <a:ext cx="4008900" cy="137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Broadcasts</a:t>
            </a:r>
            <a:endParaRPr/>
          </a:p>
        </p:txBody>
      </p:sp>
      <p:sp>
        <p:nvSpPr>
          <p:cNvPr id="382" name="Google Shape;382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72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vs. Implicit Intents</a:t>
            </a:r>
            <a:endParaRPr/>
          </a:p>
        </p:txBody>
      </p:sp>
      <p:sp>
        <p:nvSpPr>
          <p:cNvPr id="388" name="Google Shape;388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Broadcasts</a:t>
            </a:r>
            <a:endParaRPr/>
          </a:p>
        </p:txBody>
      </p:sp>
      <p:sp>
        <p:nvSpPr>
          <p:cNvPr id="390" name="Google Shape;390;p72"/>
          <p:cNvSpPr txBox="1"/>
          <p:nvPr/>
        </p:nvSpPr>
        <p:spPr>
          <a:xfrm>
            <a:off x="175900" y="1052650"/>
            <a:ext cx="8695200" cy="3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Broadcasts are messages sent by Android system and other Android apps, when an event of interest occurs.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Broadcasts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are wrapped in an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object. This Intent object’s contains the event details such as, </a:t>
            </a:r>
            <a:r>
              <a:rPr lang="en" sz="2400"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android.intent.action.HEADSET_PLUG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, sent when a wired headset is plugged or unplugged.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3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vs. Implicit Intents</a:t>
            </a:r>
            <a:endParaRPr/>
          </a:p>
        </p:txBody>
      </p:sp>
      <p:sp>
        <p:nvSpPr>
          <p:cNvPr id="396" name="Google Shape;396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7" name="Google Shape;397;p73"/>
          <p:cNvSpPr txBox="1"/>
          <p:nvPr>
            <p:ph idx="2" type="body"/>
          </p:nvPr>
        </p:nvSpPr>
        <p:spPr>
          <a:xfrm>
            <a:off x="755000" y="1375200"/>
            <a:ext cx="5084400" cy="21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Types of broadcast: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System broadcast. 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Custom broadcast. 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398" name="Google Shape;398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b</a:t>
            </a:r>
            <a:r>
              <a:rPr lang="en"/>
              <a:t>roadcasts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4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vs. Implicit Intents</a:t>
            </a:r>
            <a:endParaRPr/>
          </a:p>
        </p:txBody>
      </p:sp>
      <p:sp>
        <p:nvSpPr>
          <p:cNvPr id="404" name="Google Shape;404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74"/>
          <p:cNvSpPr txBox="1"/>
          <p:nvPr>
            <p:ph idx="2" type="body"/>
          </p:nvPr>
        </p:nvSpPr>
        <p:spPr>
          <a:xfrm>
            <a:off x="157825" y="989950"/>
            <a:ext cx="87948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System broadcast are the messages sent by the Android system, when a system event occurs, that might </a:t>
            </a:r>
            <a:r>
              <a:rPr lang="en" sz="2000">
                <a:solidFill>
                  <a:schemeClr val="dk1"/>
                </a:solidFill>
              </a:rPr>
              <a:t>affect</a:t>
            </a:r>
            <a:r>
              <a:rPr lang="en" sz="2000">
                <a:solidFill>
                  <a:schemeClr val="dk1"/>
                </a:solidFill>
              </a:rPr>
              <a:t> your app.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Few examples: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An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2000">
                <a:solidFill>
                  <a:schemeClr val="dk1"/>
                </a:solidFill>
              </a:rPr>
              <a:t> with action,</a:t>
            </a:r>
            <a:r>
              <a:rPr lang="en" sz="2000"/>
              <a:t> </a:t>
            </a:r>
            <a:r>
              <a:rPr lang="en" sz="20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ACTION_BOOT_COMPLETED</a:t>
            </a:r>
            <a:r>
              <a:rPr lang="en" sz="2000"/>
              <a:t> </a:t>
            </a:r>
            <a:r>
              <a:rPr lang="en" sz="2000">
                <a:solidFill>
                  <a:schemeClr val="dk1"/>
                </a:solidFill>
              </a:rPr>
              <a:t>is broadcasted when the device boots.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An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00">
                <a:solidFill>
                  <a:schemeClr val="dk1"/>
                </a:solidFill>
              </a:rPr>
              <a:t>with action,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ACTION_POWER_CONNECTED</a:t>
            </a:r>
            <a:r>
              <a:rPr lang="en" sz="2000">
                <a:solidFill>
                  <a:schemeClr val="dk1"/>
                </a:solidFill>
              </a:rPr>
              <a:t> is broadcasted when the device is connected to the external power. 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06" name="Google Shape;406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</a:t>
            </a:r>
            <a:r>
              <a:rPr lang="en"/>
              <a:t> broadcasts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5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vs. Implicit Intents</a:t>
            </a:r>
            <a:endParaRPr/>
          </a:p>
        </p:txBody>
      </p:sp>
      <p:sp>
        <p:nvSpPr>
          <p:cNvPr id="412" name="Google Shape;412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3" name="Google Shape;413;p75"/>
          <p:cNvSpPr txBox="1"/>
          <p:nvPr>
            <p:ph idx="2" type="body"/>
          </p:nvPr>
        </p:nvSpPr>
        <p:spPr>
          <a:xfrm>
            <a:off x="294925" y="963575"/>
            <a:ext cx="8520600" cy="3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Custom broadcasts are broadcasts that your app sends out, similar to the Android system. 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For example, when you want to let other app(s) know that some data has been downloaded by your app, and its available for their use.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14" name="Google Shape;414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</a:t>
            </a:r>
            <a:r>
              <a:rPr lang="en"/>
              <a:t> broadcasts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6"/>
          <p:cNvSpPr txBox="1"/>
          <p:nvPr>
            <p:ph type="title"/>
          </p:nvPr>
        </p:nvSpPr>
        <p:spPr>
          <a:xfrm>
            <a:off x="0" y="1734325"/>
            <a:ext cx="4474500" cy="123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a custom broadcasts</a:t>
            </a:r>
            <a:endParaRPr/>
          </a:p>
        </p:txBody>
      </p:sp>
      <p:sp>
        <p:nvSpPr>
          <p:cNvPr id="420" name="Google Shape;420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